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72" r:id="rId4"/>
    <p:sldId id="258" r:id="rId5"/>
    <p:sldId id="259" r:id="rId6"/>
    <p:sldId id="267" r:id="rId7"/>
    <p:sldId id="268" r:id="rId8"/>
    <p:sldId id="269" r:id="rId9"/>
    <p:sldId id="270" r:id="rId10"/>
    <p:sldId id="271" r:id="rId11"/>
    <p:sldId id="261" r:id="rId12"/>
    <p:sldId id="263" r:id="rId13"/>
    <p:sldId id="26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B659317-D5FF-4350-BA5A-A86A59A755E8}" type="datetimeFigureOut">
              <a:rPr lang="es-CR" smtClean="0"/>
              <a:t>16/4/2024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22AB959-62BA-4041-BA5B-43B6455738CD}" type="slidenum">
              <a:rPr lang="es-CR" smtClean="0"/>
              <a:t>‹#›</a:t>
            </a:fld>
            <a:endParaRPr lang="es-C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22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59317-D5FF-4350-BA5A-A86A59A755E8}" type="datetimeFigureOut">
              <a:rPr lang="es-CR" smtClean="0"/>
              <a:t>16/4/2024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211054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59317-D5FF-4350-BA5A-A86A59A755E8}" type="datetimeFigureOut">
              <a:rPr lang="es-CR" smtClean="0"/>
              <a:t>16/4/2024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22AB959-62BA-4041-BA5B-43B6455738CD}" type="slidenum">
              <a:rPr lang="es-CR" smtClean="0"/>
              <a:t>‹#›</a:t>
            </a:fld>
            <a:endParaRPr lang="es-C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51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59317-D5FF-4350-BA5A-A86A59A755E8}" type="datetimeFigureOut">
              <a:rPr lang="es-CR" smtClean="0"/>
              <a:t>16/4/2024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395625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659317-D5FF-4350-BA5A-A86A59A755E8}" type="datetimeFigureOut">
              <a:rPr lang="es-CR" smtClean="0"/>
              <a:t>16/4/2024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522AB959-62BA-4041-BA5B-43B6455738CD}" type="slidenum">
              <a:rPr lang="es-CR" smtClean="0"/>
              <a:t>‹#›</a:t>
            </a:fld>
            <a:endParaRPr lang="es-C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04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59317-D5FF-4350-BA5A-A86A59A755E8}" type="datetimeFigureOut">
              <a:rPr lang="es-CR" smtClean="0"/>
              <a:t>16/4/2024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214546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59317-D5FF-4350-BA5A-A86A59A755E8}" type="datetimeFigureOut">
              <a:rPr lang="es-CR" smtClean="0"/>
              <a:t>16/4/2024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69867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659317-D5FF-4350-BA5A-A86A59A755E8}" type="datetimeFigureOut">
              <a:rPr lang="es-CR" smtClean="0"/>
              <a:t>16/4/2024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33209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59317-D5FF-4350-BA5A-A86A59A755E8}" type="datetimeFigureOut">
              <a:rPr lang="es-CR" smtClean="0"/>
              <a:t>16/4/2024</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32670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659317-D5FF-4350-BA5A-A86A59A755E8}" type="datetimeFigureOut">
              <a:rPr lang="es-CR" smtClean="0"/>
              <a:t>16/4/2024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22AB959-62BA-4041-BA5B-43B6455738CD}" type="slidenum">
              <a:rPr lang="es-CR" smtClean="0"/>
              <a:t>‹#›</a:t>
            </a:fld>
            <a:endParaRPr lang="es-CR"/>
          </a:p>
        </p:txBody>
      </p:sp>
    </p:spTree>
    <p:extLst>
      <p:ext uri="{BB962C8B-B14F-4D97-AF65-F5344CB8AC3E}">
        <p14:creationId xmlns:p14="http://schemas.microsoft.com/office/powerpoint/2010/main" val="353021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659317-D5FF-4350-BA5A-A86A59A755E8}" type="datetimeFigureOut">
              <a:rPr lang="es-CR" smtClean="0"/>
              <a:t>16/4/2024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522AB959-62BA-4041-BA5B-43B6455738CD}" type="slidenum">
              <a:rPr lang="es-CR" smtClean="0"/>
              <a:t>‹#›</a:t>
            </a:fld>
            <a:endParaRPr lang="es-C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77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659317-D5FF-4350-BA5A-A86A59A755E8}" type="datetimeFigureOut">
              <a:rPr lang="es-CR" smtClean="0"/>
              <a:t>16/4/2024</a:t>
            </a:fld>
            <a:endParaRPr lang="es-C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2AB959-62BA-4041-BA5B-43B6455738CD}" type="slidenum">
              <a:rPr lang="es-CR" smtClean="0"/>
              <a:t>‹#›</a:t>
            </a:fld>
            <a:endParaRPr lang="es-C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11969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DF0B-5539-4591-9735-EAA35E5BB924}"/>
              </a:ext>
            </a:extLst>
          </p:cNvPr>
          <p:cNvSpPr>
            <a:spLocks noGrp="1"/>
          </p:cNvSpPr>
          <p:nvPr>
            <p:ph type="ctrTitle"/>
          </p:nvPr>
        </p:nvSpPr>
        <p:spPr>
          <a:xfrm>
            <a:off x="266700" y="4916752"/>
            <a:ext cx="7791450" cy="1825096"/>
          </a:xfrm>
        </p:spPr>
        <p:txBody>
          <a:bodyPr>
            <a:normAutofit/>
          </a:bodyPr>
          <a:lstStyle/>
          <a:p>
            <a:pPr algn="ctr"/>
            <a:r>
              <a:rPr lang="en-US" dirty="0" err="1"/>
              <a:t>Inteligencia</a:t>
            </a:r>
            <a:r>
              <a:rPr lang="en-US" dirty="0"/>
              <a:t> Artificial y sus </a:t>
            </a:r>
            <a:r>
              <a:rPr lang="en-US" dirty="0" err="1"/>
              <a:t>lenguajes</a:t>
            </a:r>
            <a:r>
              <a:rPr lang="en-US" dirty="0"/>
              <a:t> de </a:t>
            </a:r>
            <a:r>
              <a:rPr lang="en-US" dirty="0" err="1"/>
              <a:t>programacion</a:t>
            </a:r>
            <a:r>
              <a:rPr lang="en-US" dirty="0"/>
              <a:t> </a:t>
            </a:r>
            <a:endParaRPr lang="es-CR" dirty="0"/>
          </a:p>
        </p:txBody>
      </p:sp>
      <p:sp>
        <p:nvSpPr>
          <p:cNvPr id="3" name="Subtitle 2">
            <a:extLst>
              <a:ext uri="{FF2B5EF4-FFF2-40B4-BE49-F238E27FC236}">
                <a16:creationId xmlns:a16="http://schemas.microsoft.com/office/drawing/2014/main" id="{42E44F51-0D50-4BFE-98CF-46DC220D03B3}"/>
              </a:ext>
            </a:extLst>
          </p:cNvPr>
          <p:cNvSpPr>
            <a:spLocks noGrp="1"/>
          </p:cNvSpPr>
          <p:nvPr>
            <p:ph type="subTitle" idx="1"/>
          </p:nvPr>
        </p:nvSpPr>
        <p:spPr>
          <a:xfrm>
            <a:off x="8829675" y="5327651"/>
            <a:ext cx="2971800" cy="685800"/>
          </a:xfrm>
        </p:spPr>
        <p:txBody>
          <a:bodyPr>
            <a:normAutofit/>
          </a:bodyPr>
          <a:lstStyle/>
          <a:p>
            <a:r>
              <a:rPr lang="en-US" dirty="0"/>
              <a:t>Universidad Latina</a:t>
            </a:r>
          </a:p>
          <a:p>
            <a:r>
              <a:rPr lang="en-US" dirty="0"/>
              <a:t> Carlos Jesus Aguirre Arroyo </a:t>
            </a:r>
            <a:endParaRPr lang="es-CR" dirty="0"/>
          </a:p>
        </p:txBody>
      </p:sp>
    </p:spTree>
    <p:extLst>
      <p:ext uri="{BB962C8B-B14F-4D97-AF65-F5344CB8AC3E}">
        <p14:creationId xmlns:p14="http://schemas.microsoft.com/office/powerpoint/2010/main" val="348418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4537-6FE0-47DD-BD5B-0BF0EB15614D}"/>
              </a:ext>
            </a:extLst>
          </p:cNvPr>
          <p:cNvSpPr>
            <a:spLocks noGrp="1"/>
          </p:cNvSpPr>
          <p:nvPr>
            <p:ph type="title"/>
          </p:nvPr>
        </p:nvSpPr>
        <p:spPr/>
        <p:txBody>
          <a:bodyPr>
            <a:normAutofit/>
          </a:bodyPr>
          <a:lstStyle/>
          <a:p>
            <a:r>
              <a:rPr lang="es-CR" sz="2400" b="1" dirty="0">
                <a:effectLst/>
                <a:latin typeface="Arial" panose="020B0604020202020204" pitchFamily="34" charset="0"/>
                <a:ea typeface="Calibri" panose="020F0502020204030204" pitchFamily="34" charset="0"/>
              </a:rPr>
              <a:t>Herramientas que utilizan Inteligencia Artificial </a:t>
            </a:r>
            <a:endParaRPr lang="es-CR" sz="2400" dirty="0"/>
          </a:p>
        </p:txBody>
      </p:sp>
    </p:spTree>
    <p:extLst>
      <p:ext uri="{BB962C8B-B14F-4D97-AF65-F5344CB8AC3E}">
        <p14:creationId xmlns:p14="http://schemas.microsoft.com/office/powerpoint/2010/main" val="150079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50A5C-AED9-4B50-8868-BAC44AD614A1}"/>
              </a:ext>
            </a:extLst>
          </p:cNvPr>
          <p:cNvSpPr>
            <a:spLocks noGrp="1"/>
          </p:cNvSpPr>
          <p:nvPr>
            <p:ph idx="1"/>
          </p:nvPr>
        </p:nvSpPr>
        <p:spPr/>
        <p:txBody>
          <a:bodyPr/>
          <a:lstStyle/>
          <a:p>
            <a:pPr marL="0" marR="0" indent="0" algn="just" fontAlgn="base">
              <a:lnSpc>
                <a:spcPct val="150000"/>
              </a:lnSpc>
              <a:buNone/>
            </a:pPr>
            <a:r>
              <a:rPr lang="es-CR" sz="1800" dirty="0">
                <a:solidFill>
                  <a:srgbClr val="000000"/>
                </a:solidFill>
                <a:effectLst/>
                <a:latin typeface="Arial" panose="020B0604020202020204" pitchFamily="34" charset="0"/>
                <a:ea typeface="Times New Roman" panose="02020603050405020304" pitchFamily="18" charset="0"/>
              </a:rPr>
              <a:t>Cisco es otro de los lenguajes de programación que utiliza la IA, este viene ayudar a las empresas a conectar y monitorear los dispositivos; a proteger y automatizar las operaciones, y a computar y administrar los datos.</a:t>
            </a:r>
          </a:p>
          <a:p>
            <a:pPr marL="0" marR="0" indent="0" algn="just" fontAlgn="base">
              <a:lnSpc>
                <a:spcPct val="150000"/>
              </a:lnSpc>
              <a:buNone/>
            </a:pPr>
            <a:endParaRPr lang="es-CR" sz="1800" dirty="0">
              <a:solidFill>
                <a:srgbClr val="000000"/>
              </a:solidFill>
              <a:latin typeface="Arial" panose="020B0604020202020204" pitchFamily="34" charset="0"/>
              <a:ea typeface="Times New Roman" panose="02020603050405020304" pitchFamily="18" charset="0"/>
            </a:endParaRPr>
          </a:p>
          <a:p>
            <a:pPr marL="0" marR="0" indent="0" algn="just" fontAlgn="base">
              <a:lnSpc>
                <a:spcPct val="150000"/>
              </a:lnSpc>
              <a:buNone/>
            </a:pPr>
            <a:r>
              <a:rPr lang="es-CR" sz="1800" dirty="0">
                <a:effectLst/>
                <a:latin typeface="Arial" panose="020B0604020202020204" pitchFamily="34" charset="0"/>
                <a:ea typeface="Calibri" panose="020F0502020204030204" pitchFamily="34" charset="0"/>
              </a:rPr>
              <a:t>La inteligencia artificial en Cisco se utiliza para mejorar la seguridad de las redes, optimizar la gestión del tráfico y prevenir amenazas cibernéticas. Además, Cisco está utilizando la inteligencia artificial para desarrollar soluciones de colaboración y comunicación más inteligentes, que permitan a las empresas trabajar de manera más eficiente y productiva.</a:t>
            </a:r>
            <a:endParaRPr lang="es-CR"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59BCD79B-BCBF-469B-97D2-D5B326DA0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47637"/>
            <a:ext cx="2943225" cy="1552575"/>
          </a:xfrm>
          <a:prstGeom prst="rect">
            <a:avLst/>
          </a:prstGeom>
        </p:spPr>
      </p:pic>
    </p:spTree>
    <p:extLst>
      <p:ext uri="{BB962C8B-B14F-4D97-AF65-F5344CB8AC3E}">
        <p14:creationId xmlns:p14="http://schemas.microsoft.com/office/powerpoint/2010/main" val="179088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AB0A5-5FF3-479B-8101-92D8F0482E5C}"/>
              </a:ext>
            </a:extLst>
          </p:cNvPr>
          <p:cNvSpPr>
            <a:spLocks noGrp="1"/>
          </p:cNvSpPr>
          <p:nvPr>
            <p:ph idx="1"/>
          </p:nvPr>
        </p:nvSpPr>
        <p:spPr>
          <a:xfrm>
            <a:off x="561976" y="2105025"/>
            <a:ext cx="11096624" cy="4413885"/>
          </a:xfrm>
        </p:spPr>
        <p:txBody>
          <a:bodyPr>
            <a:normAutofit/>
          </a:bodyPr>
          <a:lstStyle/>
          <a:p>
            <a:pPr algn="just"/>
            <a:r>
              <a:rPr lang="es-CR" sz="1800" dirty="0">
                <a:effectLst/>
                <a:latin typeface="Arial" panose="020B0604020202020204" pitchFamily="34" charset="0"/>
                <a:ea typeface="Calibri" panose="020F0502020204030204" pitchFamily="34" charset="0"/>
              </a:rPr>
              <a:t>Python, es conocido por su simplicidad y versatilidad, se ha convertido en el lenguaje de elección para muchos desarrolladores y científicos de datos que trabajan en el campo de la IA. </a:t>
            </a:r>
          </a:p>
          <a:p>
            <a:pPr algn="just"/>
            <a:r>
              <a:rPr lang="es-CR" sz="1800" dirty="0">
                <a:solidFill>
                  <a:srgbClr val="000000"/>
                </a:solidFill>
                <a:effectLst/>
                <a:latin typeface="Arial" panose="020B0604020202020204" pitchFamily="34" charset="0"/>
                <a:ea typeface="Times New Roman" panose="02020603050405020304" pitchFamily="18" charset="0"/>
              </a:rPr>
              <a:t>Python se ha consolidado como el lenguaje de programación líder en el campo de la inteligencia artificial (IA) por varias razones fundamentales:</a:t>
            </a:r>
            <a:endParaRPr lang="es-CR"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s-CR" sz="1800" i="1" u="sng" dirty="0">
                <a:solidFill>
                  <a:srgbClr val="000000"/>
                </a:solidFill>
                <a:effectLst/>
                <a:latin typeface="Arial" panose="020B0604020202020204" pitchFamily="34" charset="0"/>
                <a:ea typeface="Times New Roman" panose="02020603050405020304" pitchFamily="18" charset="0"/>
              </a:rPr>
              <a:t>Sintaxis clara y Concisa</a:t>
            </a:r>
          </a:p>
          <a:p>
            <a:pPr marL="342900" marR="0" lvl="0" indent="-342900" algn="just" fontAlgn="base">
              <a:lnSpc>
                <a:spcPct val="150000"/>
              </a:lnSpc>
              <a:buFont typeface="Symbol" panose="05050102010706020507" pitchFamily="18" charset="2"/>
              <a:buChar char=""/>
            </a:pPr>
            <a:r>
              <a:rPr lang="es-CR" sz="1800" i="1" u="sng" dirty="0">
                <a:solidFill>
                  <a:srgbClr val="000000"/>
                </a:solidFill>
                <a:effectLst/>
                <a:latin typeface="Arial" panose="020B0604020202020204" pitchFamily="34" charset="0"/>
                <a:ea typeface="Times New Roman" panose="02020603050405020304" pitchFamily="18" charset="0"/>
              </a:rPr>
              <a:t>Amplio Ecosistema de Bibliotecas</a:t>
            </a:r>
          </a:p>
          <a:p>
            <a:pPr marL="342900" marR="0" lvl="0" indent="-342900" algn="just" fontAlgn="base">
              <a:lnSpc>
                <a:spcPct val="150000"/>
              </a:lnSpc>
              <a:buFont typeface="Symbol" panose="05050102010706020507" pitchFamily="18" charset="2"/>
              <a:buChar char=""/>
            </a:pPr>
            <a:r>
              <a:rPr lang="es-CR" sz="1800" i="1" u="sng" dirty="0">
                <a:solidFill>
                  <a:srgbClr val="000000"/>
                </a:solidFill>
                <a:effectLst/>
                <a:latin typeface="Arial" panose="020B0604020202020204" pitchFamily="34" charset="0"/>
                <a:ea typeface="Times New Roman" panose="02020603050405020304" pitchFamily="18" charset="0"/>
              </a:rPr>
              <a:t>Comunidad Activa y Soporte</a:t>
            </a:r>
          </a:p>
          <a:p>
            <a:pPr marL="342900" marR="0" lvl="0" indent="-342900" algn="just" fontAlgn="base">
              <a:lnSpc>
                <a:spcPct val="150000"/>
              </a:lnSpc>
              <a:buFont typeface="Symbol" panose="05050102010706020507" pitchFamily="18" charset="2"/>
              <a:buChar char=""/>
            </a:pPr>
            <a:r>
              <a:rPr lang="es-CR" sz="1800" i="1" u="sng" dirty="0">
                <a:solidFill>
                  <a:srgbClr val="000000"/>
                </a:solidFill>
                <a:effectLst/>
                <a:latin typeface="Arial" panose="020B0604020202020204" pitchFamily="34" charset="0"/>
                <a:ea typeface="Times New Roman" panose="02020603050405020304" pitchFamily="18" charset="0"/>
              </a:rPr>
              <a:t>Flexibilidad y Versatilidad</a:t>
            </a:r>
            <a:endParaRPr lang="es-CR" sz="1800" dirty="0">
              <a:solidFill>
                <a:srgbClr val="000000"/>
              </a:solidFill>
              <a:effectLst/>
              <a:latin typeface="Arial" panose="020B0604020202020204" pitchFamily="34" charset="0"/>
              <a:ea typeface="Times New Roman" panose="02020603050405020304" pitchFamily="18" charset="0"/>
            </a:endParaRPr>
          </a:p>
          <a:p>
            <a:pPr marL="342900" marR="0" lvl="0" indent="-342900" algn="just" fontAlgn="base">
              <a:lnSpc>
                <a:spcPct val="150000"/>
              </a:lnSpc>
              <a:buFont typeface="Symbol" panose="05050102010706020507" pitchFamily="18" charset="2"/>
              <a:buChar char=""/>
            </a:pPr>
            <a:r>
              <a:rPr lang="es-CR" sz="1800" i="1" u="sng" dirty="0">
                <a:solidFill>
                  <a:srgbClr val="000000"/>
                </a:solidFill>
                <a:effectLst/>
                <a:latin typeface="Arial" panose="020B0604020202020204" pitchFamily="34" charset="0"/>
                <a:ea typeface="Times New Roman" panose="02020603050405020304" pitchFamily="18" charset="0"/>
              </a:rPr>
              <a:t>Facilidad de Integración</a:t>
            </a:r>
            <a:endParaRPr lang="es-CR" dirty="0"/>
          </a:p>
        </p:txBody>
      </p:sp>
      <p:pic>
        <p:nvPicPr>
          <p:cNvPr id="5" name="Picture 4">
            <a:extLst>
              <a:ext uri="{FF2B5EF4-FFF2-40B4-BE49-F238E27FC236}">
                <a16:creationId xmlns:a16="http://schemas.microsoft.com/office/drawing/2014/main" id="{CC184111-6765-498D-A023-809F74D41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339090"/>
            <a:ext cx="2857500" cy="1600200"/>
          </a:xfrm>
          <a:prstGeom prst="rect">
            <a:avLst/>
          </a:prstGeom>
        </p:spPr>
      </p:pic>
    </p:spTree>
    <p:extLst>
      <p:ext uri="{BB962C8B-B14F-4D97-AF65-F5344CB8AC3E}">
        <p14:creationId xmlns:p14="http://schemas.microsoft.com/office/powerpoint/2010/main" val="401754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1CEB9-79A6-4D69-BCAB-D14DD139A97D}"/>
              </a:ext>
            </a:extLst>
          </p:cNvPr>
          <p:cNvSpPr>
            <a:spLocks noGrp="1"/>
          </p:cNvSpPr>
          <p:nvPr>
            <p:ph idx="1"/>
          </p:nvPr>
        </p:nvSpPr>
        <p:spPr>
          <a:xfrm>
            <a:off x="938212" y="2600324"/>
            <a:ext cx="10315576" cy="3747135"/>
          </a:xfrm>
        </p:spPr>
        <p:txBody>
          <a:bodyPr/>
          <a:lstStyle/>
          <a:p>
            <a:pPr algn="just"/>
            <a:r>
              <a:rPr lang="es-CR" sz="1800" dirty="0">
                <a:effectLst/>
                <a:latin typeface="Arial" panose="020B0604020202020204" pitchFamily="34" charset="0"/>
                <a:ea typeface="Calibri" panose="020F0502020204030204" pitchFamily="34" charset="0"/>
              </a:rPr>
              <a:t>Java no es uno de los lenguajes comunes usado por el ML comparado con otros lenguajes como Python, por ejemplo, sigue teniendo ciertas razones de importancia del porque el aprendizaje automático (ML) en Java tiene importancia. </a:t>
            </a:r>
          </a:p>
          <a:p>
            <a:pPr algn="just"/>
            <a:endParaRPr lang="es-CR" sz="1800" dirty="0">
              <a:latin typeface="Arial" panose="020B0604020202020204" pitchFamily="34" charset="0"/>
            </a:endParaRPr>
          </a:p>
          <a:p>
            <a:pPr algn="just"/>
            <a:r>
              <a:rPr lang="es-CR" sz="1800" dirty="0">
                <a:solidFill>
                  <a:srgbClr val="000000"/>
                </a:solidFill>
                <a:effectLst/>
                <a:latin typeface="Arial" panose="020B0604020202020204" pitchFamily="34" charset="0"/>
                <a:ea typeface="Times New Roman" panose="02020603050405020304" pitchFamily="18" charset="0"/>
              </a:rPr>
              <a:t>Java ofrece ventajas significativas en términos de integración, rendimiento, seguridad y compatibilidad en contextos específicos, especialmente cuando se trabaja dentro del Ecosistema Java o aplicaciones existentes.</a:t>
            </a:r>
            <a:endParaRPr lang="es-CR" sz="1800" dirty="0">
              <a:effectLst/>
              <a:latin typeface="Times New Roman" panose="02020603050405020304" pitchFamily="18" charset="0"/>
              <a:ea typeface="Times New Roman" panose="02020603050405020304" pitchFamily="18" charset="0"/>
            </a:endParaRPr>
          </a:p>
          <a:p>
            <a:pPr algn="just"/>
            <a:endParaRPr lang="es-CR" dirty="0"/>
          </a:p>
        </p:txBody>
      </p:sp>
      <p:pic>
        <p:nvPicPr>
          <p:cNvPr id="5" name="Picture 4">
            <a:extLst>
              <a:ext uri="{FF2B5EF4-FFF2-40B4-BE49-F238E27FC236}">
                <a16:creationId xmlns:a16="http://schemas.microsoft.com/office/drawing/2014/main" id="{A600BD95-F82A-426A-A8F2-FC8C32E8F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5" y="328612"/>
            <a:ext cx="2705100" cy="1685925"/>
          </a:xfrm>
          <a:prstGeom prst="rect">
            <a:avLst/>
          </a:prstGeom>
        </p:spPr>
      </p:pic>
    </p:spTree>
    <p:extLst>
      <p:ext uri="{BB962C8B-B14F-4D97-AF65-F5344CB8AC3E}">
        <p14:creationId xmlns:p14="http://schemas.microsoft.com/office/powerpoint/2010/main" val="64530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108C-C756-49E0-98D2-75E9CB3E1D37}"/>
              </a:ext>
            </a:extLst>
          </p:cNvPr>
          <p:cNvSpPr>
            <a:spLocks noGrp="1"/>
          </p:cNvSpPr>
          <p:nvPr>
            <p:ph type="ctrTitle"/>
          </p:nvPr>
        </p:nvSpPr>
        <p:spPr/>
        <p:txBody>
          <a:bodyPr/>
          <a:lstStyle/>
          <a:p>
            <a:r>
              <a:rPr lang="en-US" dirty="0" err="1"/>
              <a:t>Muchas</a:t>
            </a:r>
            <a:r>
              <a:rPr lang="en-US" dirty="0"/>
              <a:t> gracias </a:t>
            </a:r>
            <a:endParaRPr lang="es-CR" dirty="0"/>
          </a:p>
        </p:txBody>
      </p:sp>
    </p:spTree>
    <p:extLst>
      <p:ext uri="{BB962C8B-B14F-4D97-AF65-F5344CB8AC3E}">
        <p14:creationId xmlns:p14="http://schemas.microsoft.com/office/powerpoint/2010/main" val="288434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03F3-EB3B-4476-BE35-F43AB1ACB671}"/>
              </a:ext>
            </a:extLst>
          </p:cNvPr>
          <p:cNvSpPr>
            <a:spLocks noGrp="1"/>
          </p:cNvSpPr>
          <p:nvPr>
            <p:ph type="title"/>
          </p:nvPr>
        </p:nvSpPr>
        <p:spPr/>
        <p:txBody>
          <a:bodyPr/>
          <a:lstStyle/>
          <a:p>
            <a:r>
              <a:rPr lang="en-US" dirty="0"/>
              <a:t>Que es IA ? </a:t>
            </a:r>
            <a:endParaRPr lang="es-CR" dirty="0"/>
          </a:p>
        </p:txBody>
      </p:sp>
      <p:sp>
        <p:nvSpPr>
          <p:cNvPr id="3" name="Content Placeholder 2">
            <a:extLst>
              <a:ext uri="{FF2B5EF4-FFF2-40B4-BE49-F238E27FC236}">
                <a16:creationId xmlns:a16="http://schemas.microsoft.com/office/drawing/2014/main" id="{32C567AD-DEEB-4C5B-94F9-DCFE5107B58F}"/>
              </a:ext>
            </a:extLst>
          </p:cNvPr>
          <p:cNvSpPr>
            <a:spLocks noGrp="1"/>
          </p:cNvSpPr>
          <p:nvPr>
            <p:ph idx="1"/>
          </p:nvPr>
        </p:nvSpPr>
        <p:spPr>
          <a:xfrm>
            <a:off x="1024128" y="1943100"/>
            <a:ext cx="9720073" cy="4023360"/>
          </a:xfrm>
        </p:spPr>
        <p:txBody>
          <a:bodyPr/>
          <a:lstStyle/>
          <a:p>
            <a:pPr marL="0" indent="0" algn="ctr">
              <a:buNone/>
            </a:pPr>
            <a:endParaRPr lang="es-CR" sz="3200" dirty="0">
              <a:effectLst/>
              <a:latin typeface="Arial" panose="020B0604020202020204" pitchFamily="34" charset="0"/>
              <a:ea typeface="Calibri" panose="020F0502020204030204" pitchFamily="34" charset="0"/>
              <a:cs typeface="Times New Roman" panose="02020603050405020304" pitchFamily="18" charset="0"/>
            </a:endParaRPr>
          </a:p>
          <a:p>
            <a:pPr marL="0" indent="0" algn="ctr">
              <a:buNone/>
            </a:pPr>
            <a:r>
              <a:rPr lang="es-CR" sz="3200" dirty="0">
                <a:effectLst/>
                <a:latin typeface="Arial" panose="020B0604020202020204" pitchFamily="34" charset="0"/>
                <a:ea typeface="Calibri" panose="020F0502020204030204" pitchFamily="34" charset="0"/>
                <a:cs typeface="Times New Roman" panose="02020603050405020304" pitchFamily="18" charset="0"/>
              </a:rPr>
              <a:t>Inteligencia Artificial se puede entender como aquella ciencia con ayuda de ingeniería y programación que permite diseñar y programar máquinas que son capaces de llevar a cabo tareas específicas sin supervisión humana que requieren inteligencia para ser realizadas.</a:t>
            </a:r>
            <a:endParaRPr lang="es-CR"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R" dirty="0"/>
          </a:p>
        </p:txBody>
      </p:sp>
    </p:spTree>
    <p:extLst>
      <p:ext uri="{BB962C8B-B14F-4D97-AF65-F5344CB8AC3E}">
        <p14:creationId xmlns:p14="http://schemas.microsoft.com/office/powerpoint/2010/main" val="111627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E7FD45-83E7-4E90-A5EA-5F8C623178BF}"/>
              </a:ext>
            </a:extLst>
          </p:cNvPr>
          <p:cNvSpPr>
            <a:spLocks noGrp="1"/>
          </p:cNvSpPr>
          <p:nvPr>
            <p:ph type="body" idx="1"/>
          </p:nvPr>
        </p:nvSpPr>
        <p:spPr/>
        <p:txBody>
          <a:bodyPr/>
          <a:lstStyle/>
          <a:p>
            <a:endParaRPr lang="es-CR"/>
          </a:p>
        </p:txBody>
      </p:sp>
      <p:sp>
        <p:nvSpPr>
          <p:cNvPr id="4" name="Title 1">
            <a:extLst>
              <a:ext uri="{FF2B5EF4-FFF2-40B4-BE49-F238E27FC236}">
                <a16:creationId xmlns:a16="http://schemas.microsoft.com/office/drawing/2014/main" id="{F9C06DB9-0C5A-42C3-BE42-FBB7A9A3B20C}"/>
              </a:ext>
            </a:extLst>
          </p:cNvPr>
          <p:cNvSpPr>
            <a:spLocks noGrp="1"/>
          </p:cNvSpPr>
          <p:nvPr>
            <p:ph type="title"/>
          </p:nvPr>
        </p:nvSpPr>
        <p:spPr>
          <a:xfrm>
            <a:off x="457200" y="4959350"/>
            <a:ext cx="7772400" cy="1463675"/>
          </a:xfrm>
        </p:spPr>
        <p:txBody>
          <a:bodyPr>
            <a:normAutofit/>
          </a:bodyPr>
          <a:lstStyle/>
          <a:p>
            <a:r>
              <a:rPr lang="es-CR" sz="2400" b="1" dirty="0">
                <a:effectLst/>
                <a:latin typeface="Arial" panose="020B0604020202020204" pitchFamily="34" charset="0"/>
                <a:ea typeface="Calibri" panose="020F0502020204030204" pitchFamily="34" charset="0"/>
              </a:rPr>
              <a:t>Principales lenguajes de programación de IA</a:t>
            </a:r>
            <a:endParaRPr lang="es-CR" sz="2400" dirty="0"/>
          </a:p>
        </p:txBody>
      </p:sp>
    </p:spTree>
    <p:extLst>
      <p:ext uri="{BB962C8B-B14F-4D97-AF65-F5344CB8AC3E}">
        <p14:creationId xmlns:p14="http://schemas.microsoft.com/office/powerpoint/2010/main" val="64287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6C44-4FD5-44AB-83A2-93BE52F80D54}"/>
              </a:ext>
            </a:extLst>
          </p:cNvPr>
          <p:cNvSpPr>
            <a:spLocks noGrp="1"/>
          </p:cNvSpPr>
          <p:nvPr>
            <p:ph type="title"/>
          </p:nvPr>
        </p:nvSpPr>
        <p:spPr>
          <a:xfrm>
            <a:off x="771525" y="659598"/>
            <a:ext cx="10972800" cy="1293028"/>
          </a:xfrm>
        </p:spPr>
        <p:txBody>
          <a:bodyPr>
            <a:normAutofit/>
          </a:bodyPr>
          <a:lstStyle/>
          <a:p>
            <a:r>
              <a:rPr lang="es-CR" sz="24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Python: el lenguaje de programación de Inteligencia Artificial estrella</a:t>
            </a:r>
          </a:p>
        </p:txBody>
      </p:sp>
      <p:sp>
        <p:nvSpPr>
          <p:cNvPr id="3" name="Content Placeholder 2">
            <a:extLst>
              <a:ext uri="{FF2B5EF4-FFF2-40B4-BE49-F238E27FC236}">
                <a16:creationId xmlns:a16="http://schemas.microsoft.com/office/drawing/2014/main" id="{75AFB151-3159-481D-A6A3-DA406BE3494C}"/>
              </a:ext>
            </a:extLst>
          </p:cNvPr>
          <p:cNvSpPr>
            <a:spLocks noGrp="1"/>
          </p:cNvSpPr>
          <p:nvPr>
            <p:ph idx="1"/>
          </p:nvPr>
        </p:nvSpPr>
        <p:spPr>
          <a:xfrm>
            <a:off x="409576" y="2247899"/>
            <a:ext cx="11468100" cy="4257675"/>
          </a:xfrm>
        </p:spPr>
        <p:txBody>
          <a:bodyPr>
            <a:normAutofit lnSpcReduction="10000"/>
          </a:bodyPr>
          <a:lstStyle/>
          <a:p>
            <a:pPr marL="0" indent="0" algn="just">
              <a:buNone/>
            </a:pPr>
            <a:r>
              <a:rPr lang="es-CR" sz="2000" dirty="0">
                <a:effectLst/>
                <a:latin typeface="Arial" panose="020B0604020202020204" pitchFamily="34" charset="0"/>
                <a:ea typeface="Times New Roman" panose="02020603050405020304" pitchFamily="18" charset="0"/>
                <a:cs typeface="Times New Roman" panose="02020603050405020304" pitchFamily="18" charset="0"/>
              </a:rPr>
              <a:t>Python es quizás el mejor candidato en cuanto a lenguajes de programación si queremos centrarnos en Inteligencia Artificial, esto debido a que es un lenguaje de programación multiparadigma. Esto significa que más que forzar a los programadores a adoptar un estilo particular de programación, permite varios estilos: programación orientada a objetos, programación imperativa y programación funcional.</a:t>
            </a:r>
          </a:p>
          <a:p>
            <a:pPr marL="0" marR="0" indent="0" algn="just">
              <a:lnSpc>
                <a:spcPct val="150000"/>
              </a:lnSpc>
              <a:spcBef>
                <a:spcPts val="0"/>
              </a:spcBef>
              <a:spcAft>
                <a:spcPts val="800"/>
              </a:spcAft>
              <a:buNone/>
            </a:pPr>
            <a:endParaRPr lang="es-CR" sz="2000" dirty="0">
              <a:latin typeface="Arial" panose="020B060402020202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s-CR" sz="2000" dirty="0">
                <a:effectLst/>
                <a:latin typeface="Arial" panose="020B0604020202020204" pitchFamily="34" charset="0"/>
                <a:ea typeface="Times New Roman" panose="02020603050405020304" pitchFamily="18" charset="0"/>
                <a:cs typeface="Times New Roman" panose="02020603050405020304" pitchFamily="18" charset="0"/>
              </a:rPr>
              <a:t>Existen varias ventajas de utilizar Python para la programación con Inteligencia Artificial. </a:t>
            </a:r>
            <a:endParaRPr lang="es-C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s-CR" sz="2000" i="1" u="sng" dirty="0">
                <a:effectLst/>
                <a:latin typeface="Arial" panose="020B0604020202020204" pitchFamily="34" charset="0"/>
                <a:ea typeface="Times New Roman" panose="02020603050405020304" pitchFamily="18" charset="0"/>
                <a:cs typeface="Times New Roman" panose="02020603050405020304" pitchFamily="18" charset="0"/>
              </a:rPr>
              <a:t>Desarrollo rápido</a:t>
            </a:r>
            <a:endParaRPr lang="es-CR"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s-CR" sz="2000" i="1" u="sng" dirty="0">
                <a:effectLst/>
                <a:latin typeface="Arial" panose="020B0604020202020204" pitchFamily="34" charset="0"/>
                <a:ea typeface="Times New Roman" panose="02020603050405020304" pitchFamily="18" charset="0"/>
                <a:cs typeface="Times New Roman" panose="02020603050405020304" pitchFamily="18" charset="0"/>
              </a:rPr>
              <a:t>Lenguaje flexible</a:t>
            </a:r>
            <a:endParaRPr lang="es-CR"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s-CR" sz="2000" i="1" u="sng" dirty="0">
                <a:effectLst/>
                <a:latin typeface="Arial" panose="020B0604020202020204" pitchFamily="34" charset="0"/>
                <a:ea typeface="Times New Roman" panose="02020603050405020304" pitchFamily="18" charset="0"/>
                <a:cs typeface="Times New Roman" panose="02020603050405020304" pitchFamily="18" charset="0"/>
              </a:rPr>
              <a:t>Legibilidad</a:t>
            </a:r>
            <a:endParaRPr lang="es-CR"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s-CR" sz="2000" i="1" u="sng" dirty="0">
                <a:effectLst/>
                <a:latin typeface="Arial" panose="020B0604020202020204" pitchFamily="34" charset="0"/>
                <a:ea typeface="Times New Roman" panose="02020603050405020304" pitchFamily="18" charset="0"/>
                <a:cs typeface="Times New Roman" panose="02020603050405020304" pitchFamily="18" charset="0"/>
              </a:rPr>
              <a:t>Visualización </a:t>
            </a:r>
            <a:endParaRPr lang="es-C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R"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endParaRPr lang="es-CR" sz="2000" dirty="0"/>
          </a:p>
        </p:txBody>
      </p:sp>
    </p:spTree>
    <p:extLst>
      <p:ext uri="{BB962C8B-B14F-4D97-AF65-F5344CB8AC3E}">
        <p14:creationId xmlns:p14="http://schemas.microsoft.com/office/powerpoint/2010/main" val="386742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9D5D-99DE-44A3-894E-4EA13C507B9F}"/>
              </a:ext>
            </a:extLst>
          </p:cNvPr>
          <p:cNvSpPr>
            <a:spLocks noGrp="1"/>
          </p:cNvSpPr>
          <p:nvPr>
            <p:ph type="title"/>
          </p:nvPr>
        </p:nvSpPr>
        <p:spPr>
          <a:xfrm>
            <a:off x="1024128" y="585216"/>
            <a:ext cx="10824972" cy="1499616"/>
          </a:xfrm>
        </p:spPr>
        <p:txBody>
          <a:bodyPr>
            <a:normAutofit/>
          </a:bodyPr>
          <a:lstStyle/>
          <a:p>
            <a:pPr marR="0" lvl="0" algn="just">
              <a:lnSpc>
                <a:spcPct val="107000"/>
              </a:lnSpc>
              <a:spcBef>
                <a:spcPts val="1200"/>
              </a:spcBef>
              <a:spcAft>
                <a:spcPts val="0"/>
              </a:spcAft>
            </a:pPr>
            <a:r>
              <a:rPr lang="es-CR" sz="24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El lenguaje R: otro gran aliado de la IA</a:t>
            </a:r>
            <a:endParaRPr lang="es-CR" sz="2400" b="1" kern="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D07A94-614D-47FA-B2F4-49D30CC95A4E}"/>
              </a:ext>
            </a:extLst>
          </p:cNvPr>
          <p:cNvSpPr>
            <a:spLocks noGrp="1"/>
          </p:cNvSpPr>
          <p:nvPr>
            <p:ph idx="1"/>
          </p:nvPr>
        </p:nvSpPr>
        <p:spPr>
          <a:xfrm>
            <a:off x="552450" y="2000250"/>
            <a:ext cx="10191751" cy="4309110"/>
          </a:xfrm>
        </p:spPr>
        <p:txBody>
          <a:bodyPr/>
          <a:lstStyle/>
          <a:p>
            <a:pPr marL="0" marR="0" indent="0" algn="just">
              <a:lnSpc>
                <a:spcPct val="150000"/>
              </a:lnSpc>
              <a:spcBef>
                <a:spcPts val="0"/>
              </a:spcBef>
              <a:spcAft>
                <a:spcPts val="800"/>
              </a:spcAft>
              <a:buNone/>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Si bien R se puede entender como un lenguaje de programación de inteligencia artificial, destaca realmente su capacidad para realizar análisis estadísticos y gestión de </a:t>
            </a:r>
            <a:r>
              <a:rPr lang="es-CR" sz="1800" dirty="0" err="1">
                <a:effectLst/>
                <a:latin typeface="Arial" panose="020B0604020202020204" pitchFamily="34" charset="0"/>
                <a:ea typeface="Times New Roman" panose="02020603050405020304" pitchFamily="18" charset="0"/>
                <a:cs typeface="Times New Roman" panose="02020603050405020304" pitchFamily="18" charset="0"/>
              </a:rPr>
              <a:t>big</a:t>
            </a:r>
            <a:r>
              <a:rPr lang="es-CR" sz="1800" dirty="0">
                <a:effectLst/>
                <a:latin typeface="Arial" panose="020B0604020202020204" pitchFamily="34" charset="0"/>
                <a:ea typeface="Times New Roman" panose="02020603050405020304" pitchFamily="18" charset="0"/>
                <a:cs typeface="Times New Roman" panose="02020603050405020304" pitchFamily="18" charset="0"/>
              </a:rPr>
              <a:t> data.</a:t>
            </a:r>
          </a:p>
          <a:p>
            <a:pPr marL="0" marR="0" indent="0" algn="just">
              <a:lnSpc>
                <a:spcPct val="150000"/>
              </a:lnSpc>
              <a:spcBef>
                <a:spcPts val="0"/>
              </a:spcBef>
              <a:spcAft>
                <a:spcPts val="800"/>
              </a:spcAft>
              <a:buNone/>
            </a:pP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R es un entorno de software libre (licencia GNU GLP) y lenguaje de programación interpretado, es decir, ejecuta las instrucciones directamente, sin una previa compilación del programa a instrucciones en lenguaje máquina. </a:t>
            </a:r>
          </a:p>
          <a:p>
            <a:pPr marL="0" marR="0" indent="0" algn="just">
              <a:lnSpc>
                <a:spcPct val="150000"/>
              </a:lnSpc>
              <a:spcBef>
                <a:spcPts val="0"/>
              </a:spcBef>
              <a:spcAft>
                <a:spcPts val="800"/>
              </a:spcAft>
              <a:buNone/>
            </a:pPr>
            <a:endParaRPr lang="es-CR" sz="1800" dirty="0">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s-CR" sz="1800" dirty="0">
                <a:effectLst/>
                <a:latin typeface="Arial" panose="020B0604020202020204" pitchFamily="34" charset="0"/>
                <a:ea typeface="Times New Roman" panose="02020603050405020304" pitchFamily="18" charset="0"/>
              </a:rPr>
              <a:t>El lenguaje R es algo más que un lenguaje de programación. El usuario no programa propiamente, sino que utiliza R interactivamente: ensaya, se equivoca y vuelve a probar. </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Tree>
    <p:extLst>
      <p:ext uri="{BB962C8B-B14F-4D97-AF65-F5344CB8AC3E}">
        <p14:creationId xmlns:p14="http://schemas.microsoft.com/office/powerpoint/2010/main" val="186231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A17B-B402-4AA0-B6F3-7786478589CA}"/>
              </a:ext>
            </a:extLst>
          </p:cNvPr>
          <p:cNvSpPr>
            <a:spLocks noGrp="1"/>
          </p:cNvSpPr>
          <p:nvPr>
            <p:ph type="title"/>
          </p:nvPr>
        </p:nvSpPr>
        <p:spPr/>
        <p:txBody>
          <a:bodyPr>
            <a:normAutofit/>
          </a:bodyPr>
          <a:lstStyle/>
          <a:p>
            <a:r>
              <a:rPr lang="es-CR" sz="24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Java: programación orientada a objetos</a:t>
            </a:r>
            <a:endParaRPr lang="es-CR" sz="2400" dirty="0">
              <a:solidFill>
                <a:schemeClr val="tx1"/>
              </a:solidFill>
            </a:endParaRPr>
          </a:p>
        </p:txBody>
      </p:sp>
      <p:sp>
        <p:nvSpPr>
          <p:cNvPr id="3" name="Content Placeholder 2">
            <a:extLst>
              <a:ext uri="{FF2B5EF4-FFF2-40B4-BE49-F238E27FC236}">
                <a16:creationId xmlns:a16="http://schemas.microsoft.com/office/drawing/2014/main" id="{5DF43EB3-A01A-4A50-8A95-C18DB0C742BD}"/>
              </a:ext>
            </a:extLst>
          </p:cNvPr>
          <p:cNvSpPr>
            <a:spLocks noGrp="1"/>
          </p:cNvSpPr>
          <p:nvPr>
            <p:ph idx="1"/>
          </p:nvPr>
        </p:nvSpPr>
        <p:spPr>
          <a:xfrm>
            <a:off x="742950" y="1876425"/>
            <a:ext cx="11058525" cy="4705350"/>
          </a:xfrm>
        </p:spPr>
        <p:txBody>
          <a:bodyPr>
            <a:normAutofit/>
          </a:bodyPr>
          <a:lstStyle/>
          <a:p>
            <a:pPr algn="just"/>
            <a:r>
              <a:rPr lang="es-CR" sz="1800" dirty="0">
                <a:effectLst/>
                <a:latin typeface="Arial" panose="020B0604020202020204" pitchFamily="34" charset="0"/>
                <a:ea typeface="Times New Roman" panose="02020603050405020304" pitchFamily="18" charset="0"/>
                <a:cs typeface="Times New Roman" panose="02020603050405020304" pitchFamily="18" charset="0"/>
              </a:rPr>
              <a:t>La Programación Orientada a Objetos (POO) es un enfoque de programación que se basa en la creación y manipulación de “objetos”. Estos objetos son entidades que combinan datos y comportamientos en un solo paquete.</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CR" sz="1800" dirty="0">
                <a:effectLst/>
                <a:latin typeface="Arial" panose="020B0604020202020204" pitchFamily="34" charset="0"/>
                <a:ea typeface="Times New Roman" panose="02020603050405020304" pitchFamily="18" charset="0"/>
              </a:rPr>
              <a:t>Java está considerado el lenguaje de programación más popular de todo el mundo. </a:t>
            </a:r>
          </a:p>
          <a:p>
            <a:pPr algn="just"/>
            <a:r>
              <a:rPr lang="es-CR" sz="1800" dirty="0">
                <a:effectLst/>
                <a:latin typeface="Arial" panose="020B0604020202020204" pitchFamily="34" charset="0"/>
                <a:ea typeface="Times New Roman" panose="02020603050405020304" pitchFamily="18" charset="0"/>
                <a:cs typeface="Times New Roman" panose="02020603050405020304" pitchFamily="18" charset="0"/>
              </a:rPr>
              <a:t>Java es un lenguaje pensado para la programación de objetos en cuanto a la inteligencia artificial se refiere. Además, dispone de varias interfaces de datos pensadas para mejorar la experiencia del usuario. </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Existen algunas ventajas de la programación orientada a objetos, algunas de estas son las siguientes. </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Fomenta la reutilización y ampliación del código.</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Permite crear sistemas más complejos.</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La programación se asemeja al mundo real.</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Agiliza el desarrollo de software.</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s-CR" sz="1800" dirty="0">
                <a:effectLst/>
                <a:latin typeface="Arial" panose="020B0604020202020204" pitchFamily="34" charset="0"/>
                <a:ea typeface="Times New Roman" panose="02020603050405020304" pitchFamily="18" charset="0"/>
                <a:cs typeface="Times New Roman" panose="02020603050405020304" pitchFamily="18" charset="0"/>
              </a:rPr>
              <a:t>Facilita el trabajo en equipo.</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R" dirty="0"/>
          </a:p>
        </p:txBody>
      </p:sp>
    </p:spTree>
    <p:extLst>
      <p:ext uri="{BB962C8B-B14F-4D97-AF65-F5344CB8AC3E}">
        <p14:creationId xmlns:p14="http://schemas.microsoft.com/office/powerpoint/2010/main" val="212311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A73B-F155-41F3-AB95-3F9A72377B33}"/>
              </a:ext>
            </a:extLst>
          </p:cNvPr>
          <p:cNvSpPr>
            <a:spLocks noGrp="1"/>
          </p:cNvSpPr>
          <p:nvPr>
            <p:ph type="title"/>
          </p:nvPr>
        </p:nvSpPr>
        <p:spPr>
          <a:xfrm>
            <a:off x="1024128" y="585216"/>
            <a:ext cx="10691622" cy="1499616"/>
          </a:xfrm>
        </p:spPr>
        <p:txBody>
          <a:bodyPr>
            <a:normAutofit/>
          </a:bodyPr>
          <a:lstStyle/>
          <a:p>
            <a:r>
              <a:rPr lang="es-CR" sz="24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Lenguaje C++: interesante complemento para Python</a:t>
            </a:r>
            <a:endParaRPr lang="es-CR" sz="2400" dirty="0">
              <a:solidFill>
                <a:schemeClr val="tx1"/>
              </a:solidFill>
            </a:endParaRPr>
          </a:p>
        </p:txBody>
      </p:sp>
      <p:sp>
        <p:nvSpPr>
          <p:cNvPr id="3" name="Content Placeholder 2">
            <a:extLst>
              <a:ext uri="{FF2B5EF4-FFF2-40B4-BE49-F238E27FC236}">
                <a16:creationId xmlns:a16="http://schemas.microsoft.com/office/drawing/2014/main" id="{0538AC53-B7A4-46D9-928B-B5D3E5673345}"/>
              </a:ext>
            </a:extLst>
          </p:cNvPr>
          <p:cNvSpPr>
            <a:spLocks noGrp="1"/>
          </p:cNvSpPr>
          <p:nvPr>
            <p:ph idx="1"/>
          </p:nvPr>
        </p:nvSpPr>
        <p:spPr>
          <a:xfrm>
            <a:off x="1024128" y="2084832"/>
            <a:ext cx="10405872" cy="4224528"/>
          </a:xfrm>
        </p:spPr>
        <p:txBody>
          <a:bodyPr>
            <a:normAutofit/>
          </a:bodyPr>
          <a:lstStyle/>
          <a:p>
            <a:pPr algn="just"/>
            <a:r>
              <a:rPr lang="es-CR" sz="1800" dirty="0">
                <a:effectLst/>
                <a:latin typeface="Arial" panose="020B0604020202020204" pitchFamily="34" charset="0"/>
                <a:ea typeface="Calibri" panose="020F0502020204030204" pitchFamily="34" charset="0"/>
                <a:cs typeface="Times New Roman" panose="02020603050405020304" pitchFamily="18" charset="0"/>
              </a:rPr>
              <a:t>C++ es un lenguaje de programación que proviene de la extensión del lenguaje C para que pudiese manipular objetos. A pesar de ser un lenguaje con muchos años, su gran potencia lo convierte en uno de los lenguajes de programación más demandados en los últimos años.</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s-C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s-CR" sz="1800" dirty="0">
                <a:effectLst/>
                <a:latin typeface="Arial" panose="020B0604020202020204" pitchFamily="34" charset="0"/>
                <a:ea typeface="Calibri" panose="020F0502020204030204" pitchFamily="34" charset="0"/>
                <a:cs typeface="Times New Roman" panose="02020603050405020304" pitchFamily="18" charset="0"/>
              </a:rPr>
              <a:t>Las principales ventajas de programar en C++ son:</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CR" sz="1800" i="1" dirty="0">
                <a:effectLst/>
                <a:latin typeface="Arial" panose="020B0604020202020204" pitchFamily="34" charset="0"/>
                <a:ea typeface="Calibri" panose="020F0502020204030204" pitchFamily="34" charset="0"/>
                <a:cs typeface="Times New Roman" panose="02020603050405020304" pitchFamily="18" charset="0"/>
              </a:rPr>
              <a:t>Alto rendimiento</a:t>
            </a:r>
          </a:p>
          <a:p>
            <a:pPr marL="342900" marR="0" lvl="0" indent="-342900" algn="just">
              <a:lnSpc>
                <a:spcPct val="150000"/>
              </a:lnSpc>
              <a:spcBef>
                <a:spcPts val="0"/>
              </a:spcBef>
              <a:spcAft>
                <a:spcPts val="0"/>
              </a:spcAft>
              <a:buFont typeface="Symbol" panose="05050102010706020507" pitchFamily="18" charset="2"/>
              <a:buChar char=""/>
            </a:pPr>
            <a:r>
              <a:rPr lang="es-CR" sz="1800" i="1" dirty="0">
                <a:effectLst/>
                <a:latin typeface="Arial" panose="020B0604020202020204" pitchFamily="34" charset="0"/>
                <a:ea typeface="Calibri" panose="020F0502020204030204" pitchFamily="34" charset="0"/>
                <a:cs typeface="Times New Roman" panose="02020603050405020304" pitchFamily="18" charset="0"/>
              </a:rPr>
              <a:t>Lenguaje actualizado</a:t>
            </a:r>
          </a:p>
          <a:p>
            <a:pPr marL="342900" marR="0" lvl="0" indent="-342900" algn="just">
              <a:lnSpc>
                <a:spcPct val="150000"/>
              </a:lnSpc>
              <a:spcBef>
                <a:spcPts val="0"/>
              </a:spcBef>
              <a:spcAft>
                <a:spcPts val="0"/>
              </a:spcAft>
              <a:buFont typeface="Symbol" panose="05050102010706020507" pitchFamily="18" charset="2"/>
              <a:buChar char=""/>
            </a:pPr>
            <a:r>
              <a:rPr lang="es-CR" sz="1800" i="1" dirty="0">
                <a:effectLst/>
                <a:latin typeface="Arial" panose="020B0604020202020204" pitchFamily="34" charset="0"/>
                <a:ea typeface="Calibri" panose="020F0502020204030204" pitchFamily="34" charset="0"/>
                <a:cs typeface="Times New Roman" panose="02020603050405020304" pitchFamily="18" charset="0"/>
              </a:rPr>
              <a:t>Multiplataforma</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s-CR" sz="1800" i="1" dirty="0">
                <a:effectLst/>
                <a:latin typeface="Arial" panose="020B0604020202020204" pitchFamily="34" charset="0"/>
                <a:ea typeface="Calibri" panose="020F0502020204030204" pitchFamily="34" charset="0"/>
                <a:cs typeface="Times New Roman" panose="02020603050405020304" pitchFamily="18" charset="0"/>
              </a:rPr>
              <a:t>Extendido</a:t>
            </a:r>
            <a:endParaRPr lang="es-CR" dirty="0"/>
          </a:p>
        </p:txBody>
      </p:sp>
    </p:spTree>
    <p:extLst>
      <p:ext uri="{BB962C8B-B14F-4D97-AF65-F5344CB8AC3E}">
        <p14:creationId xmlns:p14="http://schemas.microsoft.com/office/powerpoint/2010/main" val="157354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BC42-05A6-4C82-BEE8-9CDDBE601422}"/>
              </a:ext>
            </a:extLst>
          </p:cNvPr>
          <p:cNvSpPr>
            <a:spLocks noGrp="1"/>
          </p:cNvSpPr>
          <p:nvPr>
            <p:ph type="title"/>
          </p:nvPr>
        </p:nvSpPr>
        <p:spPr/>
        <p:txBody>
          <a:bodyPr>
            <a:normAutofit/>
          </a:bodyPr>
          <a:lstStyle/>
          <a:p>
            <a:r>
              <a:rPr lang="es-CR" sz="2400" b="1" kern="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Prolog</a:t>
            </a:r>
            <a:r>
              <a:rPr lang="es-CR" sz="24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inteligencia artificial </a:t>
            </a:r>
            <a:endParaRPr lang="es-CR" sz="2400" dirty="0">
              <a:solidFill>
                <a:schemeClr val="tx1"/>
              </a:solidFill>
            </a:endParaRPr>
          </a:p>
        </p:txBody>
      </p:sp>
      <p:sp>
        <p:nvSpPr>
          <p:cNvPr id="3" name="Content Placeholder 2">
            <a:extLst>
              <a:ext uri="{FF2B5EF4-FFF2-40B4-BE49-F238E27FC236}">
                <a16:creationId xmlns:a16="http://schemas.microsoft.com/office/drawing/2014/main" id="{A1F5B03C-E708-4EE7-A381-4138047FA751}"/>
              </a:ext>
            </a:extLst>
          </p:cNvPr>
          <p:cNvSpPr>
            <a:spLocks noGrp="1"/>
          </p:cNvSpPr>
          <p:nvPr>
            <p:ph idx="1"/>
          </p:nvPr>
        </p:nvSpPr>
        <p:spPr/>
        <p:txBody>
          <a:bodyPr/>
          <a:lstStyle/>
          <a:p>
            <a:pPr algn="just"/>
            <a:r>
              <a:rPr lang="es-CR" sz="1800" dirty="0" err="1">
                <a:effectLst/>
                <a:latin typeface="Arial" panose="020B0604020202020204" pitchFamily="34" charset="0"/>
                <a:ea typeface="Calibri" panose="020F0502020204030204" pitchFamily="34" charset="0"/>
              </a:rPr>
              <a:t>Prolog</a:t>
            </a:r>
            <a:r>
              <a:rPr lang="es-CR" sz="1800" dirty="0">
                <a:effectLst/>
                <a:latin typeface="Arial" panose="020B0604020202020204" pitchFamily="34" charset="0"/>
                <a:ea typeface="Calibri" panose="020F0502020204030204" pitchFamily="34" charset="0"/>
              </a:rPr>
              <a:t> es un lenguaje de programación basado en el paradigma lógico, este lenguaje es utilizado principalmente para aplicaciones de inteligencia artificial. </a:t>
            </a:r>
          </a:p>
          <a:p>
            <a:pPr algn="just"/>
            <a:endParaRPr lang="es-CR" sz="1800" dirty="0">
              <a:effectLst/>
              <a:latin typeface="Arial" panose="020B0604020202020204" pitchFamily="34" charset="0"/>
              <a:ea typeface="Calibri" panose="020F0502020204030204" pitchFamily="34" charset="0"/>
            </a:endParaRPr>
          </a:p>
          <a:p>
            <a:pPr algn="just"/>
            <a:r>
              <a:rPr lang="es-CR" sz="1800" dirty="0">
                <a:effectLst/>
                <a:latin typeface="Arial" panose="020B0604020202020204" pitchFamily="34" charset="0"/>
                <a:ea typeface="Calibri" panose="020F0502020204030204" pitchFamily="34" charset="0"/>
                <a:cs typeface="Times New Roman" panose="02020603050405020304" pitchFamily="18" charset="0"/>
              </a:rPr>
              <a:t>PROLOG utiliza un lenguaje basado en declaración de hechos, preguntas y reglas. Busca relacionar los diferentes hechos existentes en su base de conocimientos por medio de secuencias lógicas enlazadas, para de esta forma lograr alcanzar una conclusión lógica partiendo de predicados determinados.</a:t>
            </a:r>
            <a:endParaRPr lang="es-C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CR" dirty="0"/>
          </a:p>
        </p:txBody>
      </p:sp>
    </p:spTree>
    <p:extLst>
      <p:ext uri="{BB962C8B-B14F-4D97-AF65-F5344CB8AC3E}">
        <p14:creationId xmlns:p14="http://schemas.microsoft.com/office/powerpoint/2010/main" val="285076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0512-E6B9-43DF-8CE8-48391595EB3D}"/>
              </a:ext>
            </a:extLst>
          </p:cNvPr>
          <p:cNvSpPr>
            <a:spLocks noGrp="1"/>
          </p:cNvSpPr>
          <p:nvPr>
            <p:ph type="title"/>
          </p:nvPr>
        </p:nvSpPr>
        <p:spPr/>
        <p:txBody>
          <a:bodyPr/>
          <a:lstStyle/>
          <a:p>
            <a:r>
              <a:rPr lang="en-US" dirty="0" err="1"/>
              <a:t>Tipos</a:t>
            </a:r>
            <a:r>
              <a:rPr lang="en-US" dirty="0"/>
              <a:t> de </a:t>
            </a:r>
            <a:r>
              <a:rPr lang="en-US" dirty="0" err="1"/>
              <a:t>algoritmos</a:t>
            </a:r>
            <a:r>
              <a:rPr lang="en-US" dirty="0"/>
              <a:t> </a:t>
            </a:r>
            <a:r>
              <a:rPr lang="en-US" dirty="0" err="1"/>
              <a:t>en</a:t>
            </a:r>
            <a:r>
              <a:rPr lang="en-US" dirty="0"/>
              <a:t> la </a:t>
            </a:r>
            <a:r>
              <a:rPr lang="en-US" dirty="0" err="1"/>
              <a:t>ia</a:t>
            </a:r>
            <a:r>
              <a:rPr lang="en-US" dirty="0"/>
              <a:t> </a:t>
            </a:r>
            <a:endParaRPr lang="es-CR" dirty="0"/>
          </a:p>
        </p:txBody>
      </p:sp>
      <p:sp>
        <p:nvSpPr>
          <p:cNvPr id="3" name="Content Placeholder 2">
            <a:extLst>
              <a:ext uri="{FF2B5EF4-FFF2-40B4-BE49-F238E27FC236}">
                <a16:creationId xmlns:a16="http://schemas.microsoft.com/office/drawing/2014/main" id="{FF829351-6F02-47D2-AC4B-BE9408EE21FB}"/>
              </a:ext>
            </a:extLst>
          </p:cNvPr>
          <p:cNvSpPr>
            <a:spLocks noGrp="1"/>
          </p:cNvSpPr>
          <p:nvPr>
            <p:ph idx="1"/>
          </p:nvPr>
        </p:nvSpPr>
        <p:spPr>
          <a:xfrm>
            <a:off x="685800" y="2009775"/>
            <a:ext cx="11077575" cy="4299585"/>
          </a:xfrm>
        </p:spPr>
        <p:txBody>
          <a:bodyPr>
            <a:normAutofit fontScale="92500" lnSpcReduction="10000"/>
          </a:bodyPr>
          <a:lstStyle/>
          <a:p>
            <a:endParaRPr lang="es-CR" sz="1800" b="1" i="1" kern="0" dirty="0">
              <a:effectLst/>
              <a:latin typeface="Arial" panose="020B0604020202020204" pitchFamily="34" charset="0"/>
              <a:ea typeface="Times New Roman" panose="02020603050405020304" pitchFamily="18" charset="0"/>
              <a:cs typeface="Times New Roman" panose="02020603050405020304" pitchFamily="18" charset="0"/>
            </a:endParaRPr>
          </a:p>
          <a:p>
            <a:r>
              <a:rPr lang="es-CR" sz="1800" b="1" i="1" kern="0" dirty="0">
                <a:effectLst/>
                <a:latin typeface="Arial" panose="020B0604020202020204" pitchFamily="34" charset="0"/>
                <a:ea typeface="Times New Roman" panose="02020603050405020304" pitchFamily="18" charset="0"/>
                <a:cs typeface="Times New Roman" panose="02020603050405020304" pitchFamily="18" charset="0"/>
              </a:rPr>
              <a:t>Algoritmos de razonamiento y deducción: </a:t>
            </a:r>
            <a:r>
              <a:rPr lang="es-CR" sz="1800" dirty="0">
                <a:effectLst/>
                <a:latin typeface="Arial" panose="020B0604020202020204" pitchFamily="34" charset="0"/>
                <a:ea typeface="Calibri" panose="020F0502020204030204" pitchFamily="34" charset="0"/>
              </a:rPr>
              <a:t>Conceptos como el razonamiento o la deducción se basan en un principio clave que los engloba: la </a:t>
            </a:r>
            <a:r>
              <a:rPr lang="es-CR" sz="1800" b="1" dirty="0">
                <a:effectLst/>
                <a:latin typeface="Arial" panose="020B0604020202020204" pitchFamily="34" charset="0"/>
                <a:ea typeface="Calibri" panose="020F0502020204030204" pitchFamily="34" charset="0"/>
              </a:rPr>
              <a:t>lógica</a:t>
            </a:r>
          </a:p>
          <a:p>
            <a:endParaRPr lang="es-CR" sz="1800" b="1" dirty="0">
              <a:effectLst/>
              <a:latin typeface="Arial" panose="020B0604020202020204" pitchFamily="34" charset="0"/>
              <a:ea typeface="Calibri" panose="020F0502020204030204" pitchFamily="34" charset="0"/>
            </a:endParaRPr>
          </a:p>
          <a:p>
            <a:pPr algn="just">
              <a:lnSpc>
                <a:spcPct val="107000"/>
              </a:lnSpc>
              <a:spcAft>
                <a:spcPts val="0"/>
              </a:spcAft>
            </a:pPr>
            <a:r>
              <a:rPr lang="es-CR" sz="1800" b="1" i="1" kern="0" dirty="0">
                <a:effectLst/>
                <a:latin typeface="Arial" panose="020B0604020202020204" pitchFamily="34" charset="0"/>
                <a:ea typeface="Times New Roman" panose="02020603050405020304" pitchFamily="18" charset="0"/>
                <a:cs typeface="Times New Roman" panose="02020603050405020304" pitchFamily="18" charset="0"/>
              </a:rPr>
              <a:t>Algoritmos de búsqueda</a:t>
            </a:r>
            <a:r>
              <a:rPr lang="es-CR" sz="1800" b="1" i="1" kern="0" dirty="0">
                <a:latin typeface="Calibri Light" panose="020F0302020204030204" pitchFamily="34" charset="0"/>
                <a:ea typeface="Times New Roman" panose="02020603050405020304" pitchFamily="18" charset="0"/>
                <a:cs typeface="Times New Roman" panose="02020603050405020304" pitchFamily="18" charset="0"/>
              </a:rPr>
              <a:t>: </a:t>
            </a:r>
            <a:r>
              <a:rPr lang="es-CR" sz="1800" dirty="0">
                <a:effectLst/>
                <a:latin typeface="Arial" panose="020B0604020202020204" pitchFamily="34" charset="0"/>
                <a:ea typeface="Times New Roman" panose="02020603050405020304" pitchFamily="18" charset="0"/>
              </a:rPr>
              <a:t>La programación de estos algoritmos es la que hace posible que una computadora encuentre, por ejemplo, “cómo aprender chino mandarín” en 0,47 segundos y aporte 715.000 resultados. </a:t>
            </a:r>
          </a:p>
          <a:p>
            <a:pPr algn="just">
              <a:lnSpc>
                <a:spcPct val="107000"/>
              </a:lnSpc>
              <a:spcAft>
                <a:spcPts val="0"/>
              </a:spcAft>
            </a:pPr>
            <a:endParaRPr lang="es-CR" sz="1800" dirty="0">
              <a:effectLst/>
              <a:latin typeface="Arial" panose="020B0604020202020204" pitchFamily="34" charset="0"/>
              <a:ea typeface="Times New Roman" panose="02020603050405020304" pitchFamily="18" charset="0"/>
            </a:endParaRPr>
          </a:p>
          <a:p>
            <a:pPr algn="just">
              <a:lnSpc>
                <a:spcPct val="107000"/>
              </a:lnSpc>
              <a:spcAft>
                <a:spcPts val="0"/>
              </a:spcAft>
            </a:pPr>
            <a:r>
              <a:rPr lang="es-CR" sz="1800" b="1" i="1" kern="0" dirty="0">
                <a:effectLst/>
                <a:latin typeface="Arial" panose="020B0604020202020204" pitchFamily="34" charset="0"/>
                <a:ea typeface="Times New Roman" panose="02020603050405020304" pitchFamily="18" charset="0"/>
                <a:cs typeface="Times New Roman" panose="02020603050405020304" pitchFamily="18" charset="0"/>
              </a:rPr>
              <a:t>Algoritmos de clasificación: </a:t>
            </a:r>
            <a:r>
              <a:rPr lang="es-CR" sz="1800" kern="0" dirty="0">
                <a:effectLst/>
                <a:latin typeface="Arial" panose="020B0604020202020204" pitchFamily="34" charset="0"/>
                <a:ea typeface="Times New Roman" panose="02020603050405020304" pitchFamily="18" charset="0"/>
                <a:cs typeface="Times New Roman" panose="02020603050405020304" pitchFamily="18" charset="0"/>
              </a:rPr>
              <a:t>Son los que nos ayudan a clasificar los archivos, por ejemplo </a:t>
            </a:r>
            <a:r>
              <a:rPr lang="es-CR" sz="1800" dirty="0">
                <a:effectLst/>
                <a:latin typeface="Arial" panose="020B0604020202020204" pitchFamily="34" charset="0"/>
                <a:ea typeface="Calibri" panose="020F0502020204030204" pitchFamily="34" charset="0"/>
              </a:rPr>
              <a:t>Los algoritmos de Gmail, Hotmail o </a:t>
            </a:r>
            <a:r>
              <a:rPr lang="es-CR" sz="1800" dirty="0" err="1">
                <a:effectLst/>
                <a:latin typeface="Arial" panose="020B0604020202020204" pitchFamily="34" charset="0"/>
                <a:ea typeface="Calibri" panose="020F0502020204030204" pitchFamily="34" charset="0"/>
              </a:rPr>
              <a:t>Yahoo</a:t>
            </a:r>
            <a:r>
              <a:rPr lang="es-CR" sz="1800" dirty="0">
                <a:effectLst/>
                <a:latin typeface="Arial" panose="020B0604020202020204" pitchFamily="34" charset="0"/>
                <a:ea typeface="Calibri" panose="020F0502020204030204" pitchFamily="34" charset="0"/>
              </a:rPr>
              <a:t> clasifican los correos según si son o no spam, si deben ir a una carpeta u otra.</a:t>
            </a:r>
          </a:p>
          <a:p>
            <a:pPr algn="just">
              <a:lnSpc>
                <a:spcPct val="107000"/>
              </a:lnSpc>
              <a:spcAft>
                <a:spcPts val="0"/>
              </a:spcAft>
            </a:pPr>
            <a:endParaRPr lang="es-CR" sz="18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0"/>
              </a:spcAft>
            </a:pPr>
            <a:r>
              <a:rPr lang="es-CR" sz="1800" b="1" i="1" kern="0" dirty="0">
                <a:effectLst/>
                <a:latin typeface="Arial" panose="020B0604020202020204" pitchFamily="34" charset="0"/>
                <a:ea typeface="Times New Roman" panose="02020603050405020304" pitchFamily="18" charset="0"/>
                <a:cs typeface="Times New Roman" panose="02020603050405020304" pitchFamily="18" charset="0"/>
              </a:rPr>
              <a:t>Algoritmos de comunicación</a:t>
            </a:r>
            <a:r>
              <a:rPr lang="es-CR" sz="1800" b="1" kern="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s-CR" sz="1800" b="0" dirty="0">
                <a:effectLst/>
                <a:latin typeface="Arial" panose="020B0604020202020204" pitchFamily="34" charset="0"/>
                <a:ea typeface="Times New Roman" panose="02020603050405020304" pitchFamily="18" charset="0"/>
              </a:rPr>
              <a:t>pretenden ser capaces de mantener una comunicación fluida y natural con el usuario y aportar soluciones a sus problemas</a:t>
            </a:r>
            <a:r>
              <a:rPr lang="es-CR" sz="1800" b="1" dirty="0">
                <a:effectLst/>
                <a:latin typeface="Arial" panose="020B0604020202020204" pitchFamily="34" charset="0"/>
                <a:ea typeface="Times New Roman" panose="02020603050405020304" pitchFamily="18" charset="0"/>
              </a:rPr>
              <a:t>,</a:t>
            </a:r>
            <a:r>
              <a:rPr lang="es-CR" sz="1800" dirty="0">
                <a:effectLst/>
                <a:latin typeface="Arial" panose="020B0604020202020204" pitchFamily="34" charset="0"/>
                <a:ea typeface="Times New Roman" panose="02020603050405020304" pitchFamily="18" charset="0"/>
              </a:rPr>
              <a:t> tal y como lo haría el ser humano.</a:t>
            </a:r>
            <a:endParaRPr lang="es-CR" sz="1800" dirty="0">
              <a:effectLst/>
              <a:latin typeface="Times New Roman" panose="02020603050405020304" pitchFamily="18" charset="0"/>
              <a:ea typeface="Times New Roman" panose="02020603050405020304" pitchFamily="18" charset="0"/>
            </a:endParaRPr>
          </a:p>
          <a:p>
            <a:pPr algn="just">
              <a:lnSpc>
                <a:spcPct val="107000"/>
              </a:lnSpc>
              <a:spcAft>
                <a:spcPts val="0"/>
              </a:spcAft>
            </a:pPr>
            <a:endParaRPr lang="es-CR" sz="1800" dirty="0">
              <a:effectLst/>
              <a:latin typeface="Times New Roman" panose="02020603050405020304" pitchFamily="18" charset="0"/>
              <a:ea typeface="Times New Roman" panose="02020603050405020304" pitchFamily="18" charset="0"/>
            </a:endParaRPr>
          </a:p>
          <a:p>
            <a:endParaRPr lang="es-CR" sz="18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CR" dirty="0"/>
          </a:p>
        </p:txBody>
      </p:sp>
    </p:spTree>
    <p:extLst>
      <p:ext uri="{BB962C8B-B14F-4D97-AF65-F5344CB8AC3E}">
        <p14:creationId xmlns:p14="http://schemas.microsoft.com/office/powerpoint/2010/main" val="2758336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46</TotalTime>
  <Words>950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Symbol</vt:lpstr>
      <vt:lpstr>Times New Roman</vt:lpstr>
      <vt:lpstr>Tw Cen MT</vt:lpstr>
      <vt:lpstr>Tw Cen MT Condensed</vt:lpstr>
      <vt:lpstr>Wingdings 3</vt:lpstr>
      <vt:lpstr>Integral</vt:lpstr>
      <vt:lpstr>Inteligencia Artificial y sus lenguajes de programacion </vt:lpstr>
      <vt:lpstr>Que es IA ? </vt:lpstr>
      <vt:lpstr>Principales lenguajes de programación de IA</vt:lpstr>
      <vt:lpstr>Python: el lenguaje de programación de Inteligencia Artificial estrella</vt:lpstr>
      <vt:lpstr>El lenguaje R: otro gran aliado de la IA</vt:lpstr>
      <vt:lpstr>Java: programación orientada a objetos</vt:lpstr>
      <vt:lpstr>Lenguaje C++: interesante complemento para Python</vt:lpstr>
      <vt:lpstr>Prolog: inteligencia artificial </vt:lpstr>
      <vt:lpstr>Tipos de algoritmos en la ia </vt:lpstr>
      <vt:lpstr>Herramientas que utilizan Inteligencia Artificial </vt:lpstr>
      <vt:lpstr>PowerPoint Presentation</vt:lpstr>
      <vt:lpstr>PowerPoint Presentation</vt:lpstr>
      <vt:lpstr>PowerPoint Presentation</vt:lpstr>
      <vt:lpstr>Muchas 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y sus lenguajes de programacion </dc:title>
  <dc:creator>Salazar Mora, Stephanie Aillin</dc:creator>
  <cp:lastModifiedBy>Salazar Mora, Stephanie Aillin</cp:lastModifiedBy>
  <cp:revision>7</cp:revision>
  <dcterms:created xsi:type="dcterms:W3CDTF">2024-04-15T03:50:07Z</dcterms:created>
  <dcterms:modified xsi:type="dcterms:W3CDTF">2024-04-16T13:58:58Z</dcterms:modified>
</cp:coreProperties>
</file>