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2" r:id="rId14"/>
    <p:sldId id="269" r:id="rId15"/>
    <p:sldId id="270" r:id="rId16"/>
    <p:sldId id="271"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F58FFFB-F12E-4DBB-98B0-692609DEF697}" type="datetimeFigureOut">
              <a:rPr lang="es-CR" smtClean="0"/>
              <a:t>25/4/2024</a:t>
            </a:fld>
            <a:endParaRPr lang="es-C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R"/>
          </a:p>
        </p:txBody>
      </p:sp>
      <p:sp>
        <p:nvSpPr>
          <p:cNvPr id="6" name="Slide Number Placeholder 5"/>
          <p:cNvSpPr>
            <a:spLocks noGrp="1"/>
          </p:cNvSpPr>
          <p:nvPr>
            <p:ph type="sldNum" sz="quarter" idx="12"/>
          </p:nvPr>
        </p:nvSpPr>
        <p:spPr>
          <a:xfrm>
            <a:off x="10469880" y="320040"/>
            <a:ext cx="914400" cy="320040"/>
          </a:xfrm>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117231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8FFFB-F12E-4DBB-98B0-692609DEF697}" type="datetimeFigureOut">
              <a:rPr lang="es-CR" smtClean="0"/>
              <a:t>25/4/2024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315152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F58FFFB-F12E-4DBB-98B0-692609DEF697}" type="datetimeFigureOut">
              <a:rPr lang="es-CR" smtClean="0"/>
              <a:t>25/4/2024</a:t>
            </a:fld>
            <a:endParaRPr lang="es-CR"/>
          </a:p>
        </p:txBody>
      </p:sp>
      <p:sp>
        <p:nvSpPr>
          <p:cNvPr id="5" name="Footer Placeholder 4"/>
          <p:cNvSpPr>
            <a:spLocks noGrp="1"/>
          </p:cNvSpPr>
          <p:nvPr>
            <p:ph type="ftr" sz="quarter" idx="11"/>
          </p:nvPr>
        </p:nvSpPr>
        <p:spPr>
          <a:xfrm>
            <a:off x="804672" y="6227064"/>
            <a:ext cx="10588752" cy="320040"/>
          </a:xfrm>
        </p:spPr>
        <p:txBody>
          <a:bodyPr/>
          <a:lstStyle/>
          <a:p>
            <a:endParaRPr lang="es-CR"/>
          </a:p>
        </p:txBody>
      </p:sp>
      <p:sp>
        <p:nvSpPr>
          <p:cNvPr id="6" name="Slide Number Placeholder 5"/>
          <p:cNvSpPr>
            <a:spLocks noGrp="1"/>
          </p:cNvSpPr>
          <p:nvPr>
            <p:ph type="sldNum" sz="quarter" idx="12"/>
          </p:nvPr>
        </p:nvSpPr>
        <p:spPr>
          <a:xfrm>
            <a:off x="10469880" y="320040"/>
            <a:ext cx="914400" cy="320040"/>
          </a:xfrm>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12854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8FFFB-F12E-4DBB-98B0-692609DEF697}" type="datetimeFigureOut">
              <a:rPr lang="es-CR" smtClean="0"/>
              <a:t>25/4/2024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275744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F58FFFB-F12E-4DBB-98B0-692609DEF697}" type="datetimeFigureOut">
              <a:rPr lang="es-CR" smtClean="0"/>
              <a:t>25/4/2024</a:t>
            </a:fld>
            <a:endParaRPr lang="es-C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R"/>
          </a:p>
        </p:txBody>
      </p:sp>
      <p:sp>
        <p:nvSpPr>
          <p:cNvPr id="6" name="Slide Number Placeholder 5"/>
          <p:cNvSpPr>
            <a:spLocks noGrp="1"/>
          </p:cNvSpPr>
          <p:nvPr>
            <p:ph type="sldNum" sz="quarter" idx="12"/>
          </p:nvPr>
        </p:nvSpPr>
        <p:spPr>
          <a:xfrm>
            <a:off x="10469880" y="320040"/>
            <a:ext cx="914400" cy="320040"/>
          </a:xfrm>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418437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F58FFFB-F12E-4DBB-98B0-692609DEF697}" type="datetimeFigureOut">
              <a:rPr lang="es-CR" smtClean="0"/>
              <a:t>25/4/2024</a:t>
            </a:fld>
            <a:endParaRPr lang="es-CR"/>
          </a:p>
        </p:txBody>
      </p:sp>
      <p:sp>
        <p:nvSpPr>
          <p:cNvPr id="6" name="Footer Placeholder 5"/>
          <p:cNvSpPr>
            <a:spLocks noGrp="1"/>
          </p:cNvSpPr>
          <p:nvPr>
            <p:ph type="ftr" sz="quarter" idx="11"/>
          </p:nvPr>
        </p:nvSpPr>
        <p:spPr>
          <a:xfrm>
            <a:off x="804672" y="6227064"/>
            <a:ext cx="10588752" cy="320040"/>
          </a:xfrm>
        </p:spPr>
        <p:txBody>
          <a:bodyPr/>
          <a:lstStyle/>
          <a:p>
            <a:endParaRPr lang="es-CR"/>
          </a:p>
        </p:txBody>
      </p:sp>
      <p:sp>
        <p:nvSpPr>
          <p:cNvPr id="7" name="Slide Number Placeholder 6"/>
          <p:cNvSpPr>
            <a:spLocks noGrp="1"/>
          </p:cNvSpPr>
          <p:nvPr>
            <p:ph type="sldNum" sz="quarter" idx="12"/>
          </p:nvPr>
        </p:nvSpPr>
        <p:spPr>
          <a:xfrm>
            <a:off x="10469880" y="320040"/>
            <a:ext cx="914400" cy="320040"/>
          </a:xfrm>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362366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F58FFFB-F12E-4DBB-98B0-692609DEF697}" type="datetimeFigureOut">
              <a:rPr lang="es-CR" smtClean="0"/>
              <a:t>25/4/2024</a:t>
            </a:fld>
            <a:endParaRPr lang="es-CR"/>
          </a:p>
        </p:txBody>
      </p:sp>
      <p:sp>
        <p:nvSpPr>
          <p:cNvPr id="8" name="Footer Placeholder 7"/>
          <p:cNvSpPr>
            <a:spLocks noGrp="1"/>
          </p:cNvSpPr>
          <p:nvPr>
            <p:ph type="ftr" sz="quarter" idx="11"/>
          </p:nvPr>
        </p:nvSpPr>
        <p:spPr>
          <a:xfrm>
            <a:off x="804672" y="6227064"/>
            <a:ext cx="10588752" cy="320040"/>
          </a:xfrm>
        </p:spPr>
        <p:txBody>
          <a:bodyPr/>
          <a:lstStyle/>
          <a:p>
            <a:endParaRPr lang="es-CR"/>
          </a:p>
        </p:txBody>
      </p:sp>
      <p:sp>
        <p:nvSpPr>
          <p:cNvPr id="9" name="Slide Number Placeholder 8"/>
          <p:cNvSpPr>
            <a:spLocks noGrp="1"/>
          </p:cNvSpPr>
          <p:nvPr>
            <p:ph type="sldNum" sz="quarter" idx="12"/>
          </p:nvPr>
        </p:nvSpPr>
        <p:spPr>
          <a:xfrm>
            <a:off x="10469880" y="320040"/>
            <a:ext cx="914400" cy="320040"/>
          </a:xfrm>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55815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8FFFB-F12E-4DBB-98B0-692609DEF697}" type="datetimeFigureOut">
              <a:rPr lang="es-CR" smtClean="0"/>
              <a:t>25/4/2024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116201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F58FFFB-F12E-4DBB-98B0-692609DEF697}" type="datetimeFigureOut">
              <a:rPr lang="es-CR" smtClean="0"/>
              <a:t>25/4/2024</a:t>
            </a:fld>
            <a:endParaRPr lang="es-CR"/>
          </a:p>
        </p:txBody>
      </p:sp>
      <p:sp>
        <p:nvSpPr>
          <p:cNvPr id="3" name="Footer Placeholder 2"/>
          <p:cNvSpPr>
            <a:spLocks noGrp="1"/>
          </p:cNvSpPr>
          <p:nvPr>
            <p:ph type="ftr" sz="quarter" idx="11"/>
          </p:nvPr>
        </p:nvSpPr>
        <p:spPr>
          <a:xfrm>
            <a:off x="804672" y="6227064"/>
            <a:ext cx="10588752" cy="320040"/>
          </a:xfrm>
        </p:spPr>
        <p:txBody>
          <a:bodyPr/>
          <a:lstStyle/>
          <a:p>
            <a:endParaRPr lang="es-CR"/>
          </a:p>
        </p:txBody>
      </p:sp>
      <p:sp>
        <p:nvSpPr>
          <p:cNvPr id="4" name="Slide Number Placeholder 3"/>
          <p:cNvSpPr>
            <a:spLocks noGrp="1"/>
          </p:cNvSpPr>
          <p:nvPr>
            <p:ph type="sldNum" sz="quarter" idx="12"/>
          </p:nvPr>
        </p:nvSpPr>
        <p:spPr>
          <a:xfrm>
            <a:off x="10469880" y="320040"/>
            <a:ext cx="914400" cy="320040"/>
          </a:xfrm>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402322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8FFFB-F12E-4DBB-98B0-692609DEF697}" type="datetimeFigureOut">
              <a:rPr lang="es-CR" smtClean="0"/>
              <a:t>25/4/2024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352137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F58FFFB-F12E-4DBB-98B0-692609DEF697}" type="datetimeFigureOut">
              <a:rPr lang="es-CR" smtClean="0"/>
              <a:t>25/4/2024</a:t>
            </a:fld>
            <a:endParaRPr lang="es-CR"/>
          </a:p>
        </p:txBody>
      </p:sp>
      <p:sp>
        <p:nvSpPr>
          <p:cNvPr id="6" name="Footer Placeholder 5"/>
          <p:cNvSpPr>
            <a:spLocks noGrp="1"/>
          </p:cNvSpPr>
          <p:nvPr>
            <p:ph type="ftr" sz="quarter" idx="11"/>
          </p:nvPr>
        </p:nvSpPr>
        <p:spPr>
          <a:xfrm>
            <a:off x="804672" y="6227064"/>
            <a:ext cx="5942203" cy="320040"/>
          </a:xfrm>
        </p:spPr>
        <p:txBody>
          <a:bodyPr/>
          <a:lstStyle/>
          <a:p>
            <a:endParaRPr lang="es-CR"/>
          </a:p>
        </p:txBody>
      </p:sp>
      <p:sp>
        <p:nvSpPr>
          <p:cNvPr id="7" name="Slide Number Placeholder 6"/>
          <p:cNvSpPr>
            <a:spLocks noGrp="1"/>
          </p:cNvSpPr>
          <p:nvPr>
            <p:ph type="sldNum" sz="quarter" idx="12"/>
          </p:nvPr>
        </p:nvSpPr>
        <p:spPr>
          <a:xfrm>
            <a:off x="5828377" y="320040"/>
            <a:ext cx="914400" cy="320040"/>
          </a:xfrm>
        </p:spPr>
        <p:txBody>
          <a:bodyPr/>
          <a:lstStyle/>
          <a:p>
            <a:fld id="{57529D74-1A3F-41BF-B2EF-940A40F86E9F}" type="slidenum">
              <a:rPr lang="es-CR" smtClean="0"/>
              <a:t>‹#›</a:t>
            </a:fld>
            <a:endParaRPr lang="es-CR"/>
          </a:p>
        </p:txBody>
      </p:sp>
    </p:spTree>
    <p:extLst>
      <p:ext uri="{BB962C8B-B14F-4D97-AF65-F5344CB8AC3E}">
        <p14:creationId xmlns:p14="http://schemas.microsoft.com/office/powerpoint/2010/main" val="353494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F58FFFB-F12E-4DBB-98B0-692609DEF697}" type="datetimeFigureOut">
              <a:rPr lang="es-CR" smtClean="0"/>
              <a:t>25/4/2024</a:t>
            </a:fld>
            <a:endParaRPr lang="es-C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7529D74-1A3F-41BF-B2EF-940A40F86E9F}" type="slidenum">
              <a:rPr lang="es-CR" smtClean="0"/>
              <a:t>‹#›</a:t>
            </a:fld>
            <a:endParaRPr lang="es-CR"/>
          </a:p>
        </p:txBody>
      </p:sp>
    </p:spTree>
    <p:extLst>
      <p:ext uri="{BB962C8B-B14F-4D97-AF65-F5344CB8AC3E}">
        <p14:creationId xmlns:p14="http://schemas.microsoft.com/office/powerpoint/2010/main" val="209403289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91AE-F725-4046-B1E0-BCDADB43B642}"/>
              </a:ext>
            </a:extLst>
          </p:cNvPr>
          <p:cNvSpPr>
            <a:spLocks noGrp="1"/>
          </p:cNvSpPr>
          <p:nvPr>
            <p:ph type="ctrTitle"/>
          </p:nvPr>
        </p:nvSpPr>
        <p:spPr>
          <a:xfrm>
            <a:off x="1866899" y="2157537"/>
            <a:ext cx="8245513" cy="1748729"/>
          </a:xfrm>
        </p:spPr>
        <p:txBody>
          <a:bodyPr>
            <a:noAutofit/>
          </a:bodyPr>
          <a:lstStyle/>
          <a:p>
            <a:pPr marL="0" marR="0">
              <a:lnSpc>
                <a:spcPct val="107000"/>
              </a:lnSpc>
              <a:spcBef>
                <a:spcPts val="0"/>
              </a:spcBef>
              <a:spcAft>
                <a:spcPts val="800"/>
              </a:spcAft>
            </a:pPr>
            <a:r>
              <a:rPr lang="es-CR" sz="6000" dirty="0">
                <a:effectLst/>
                <a:latin typeface="Calibri" panose="020F0502020204030204" pitchFamily="34" charset="0"/>
                <a:ea typeface="Calibri" panose="020F0502020204030204" pitchFamily="34" charset="0"/>
              </a:rPr>
              <a:t>Redes Definidas por Software</a:t>
            </a:r>
          </a:p>
        </p:txBody>
      </p:sp>
      <p:sp>
        <p:nvSpPr>
          <p:cNvPr id="3" name="Subtitle 2">
            <a:extLst>
              <a:ext uri="{FF2B5EF4-FFF2-40B4-BE49-F238E27FC236}">
                <a16:creationId xmlns:a16="http://schemas.microsoft.com/office/drawing/2014/main" id="{62FCFB6A-CFD9-4B6E-B1F7-635A11C0B1DC}"/>
              </a:ext>
            </a:extLst>
          </p:cNvPr>
          <p:cNvSpPr>
            <a:spLocks noGrp="1"/>
          </p:cNvSpPr>
          <p:nvPr>
            <p:ph type="subTitle" idx="1"/>
          </p:nvPr>
        </p:nvSpPr>
        <p:spPr/>
        <p:txBody>
          <a:bodyPr>
            <a:normAutofit/>
          </a:bodyPr>
          <a:lstStyle/>
          <a:p>
            <a:pPr marL="0" marR="0" algn="r">
              <a:lnSpc>
                <a:spcPct val="107000"/>
              </a:lnSpc>
              <a:spcBef>
                <a:spcPts val="0"/>
              </a:spcBef>
              <a:spcAft>
                <a:spcPts val="800"/>
              </a:spcAft>
            </a:pPr>
            <a:r>
              <a:rPr lang="es-CR" sz="1600" i="1" dirty="0">
                <a:effectLst/>
                <a:latin typeface="Calibri" panose="020F0502020204030204" pitchFamily="34" charset="0"/>
                <a:ea typeface="Calibri" panose="020F0502020204030204" pitchFamily="34" charset="0"/>
              </a:rPr>
              <a:t>Alejandro Vargas Mena</a:t>
            </a:r>
          </a:p>
          <a:p>
            <a:pPr marL="0" marR="0" algn="r">
              <a:lnSpc>
                <a:spcPct val="107000"/>
              </a:lnSpc>
              <a:spcBef>
                <a:spcPts val="0"/>
              </a:spcBef>
              <a:spcAft>
                <a:spcPts val="800"/>
              </a:spcAft>
            </a:pPr>
            <a:r>
              <a:rPr lang="es-CR" sz="1600" i="1" dirty="0">
                <a:effectLst/>
                <a:latin typeface="Calibri" panose="020F0502020204030204" pitchFamily="34" charset="0"/>
                <a:ea typeface="Calibri" panose="020F0502020204030204" pitchFamily="34" charset="0"/>
              </a:rPr>
              <a:t>Carlos Aguirre Arroyo</a:t>
            </a:r>
          </a:p>
          <a:p>
            <a:endParaRPr lang="es-CR" sz="1600" i="1" dirty="0"/>
          </a:p>
        </p:txBody>
      </p:sp>
    </p:spTree>
    <p:extLst>
      <p:ext uri="{BB962C8B-B14F-4D97-AF65-F5344CB8AC3E}">
        <p14:creationId xmlns:p14="http://schemas.microsoft.com/office/powerpoint/2010/main" val="249325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47BA-F6C1-4FD2-A2C1-01F25D6DA0C4}"/>
              </a:ext>
            </a:extLst>
          </p:cNvPr>
          <p:cNvSpPr>
            <a:spLocks noGrp="1"/>
          </p:cNvSpPr>
          <p:nvPr>
            <p:ph type="title"/>
          </p:nvPr>
        </p:nvSpPr>
        <p:spPr/>
        <p:txBody>
          <a:bodyPr/>
          <a:lstStyle/>
          <a:p>
            <a:r>
              <a:rPr lang="en-US" dirty="0" err="1"/>
              <a:t>Caracteristicas</a:t>
            </a:r>
            <a:r>
              <a:rPr lang="en-US" dirty="0"/>
              <a:t> de Pyretic</a:t>
            </a:r>
            <a:endParaRPr lang="es-CR" dirty="0"/>
          </a:p>
        </p:txBody>
      </p:sp>
      <p:sp>
        <p:nvSpPr>
          <p:cNvPr id="3" name="Content Placeholder 2">
            <a:extLst>
              <a:ext uri="{FF2B5EF4-FFF2-40B4-BE49-F238E27FC236}">
                <a16:creationId xmlns:a16="http://schemas.microsoft.com/office/drawing/2014/main" id="{07D9A642-A401-457B-8B37-7B706BBC76A7}"/>
              </a:ext>
            </a:extLst>
          </p:cNvPr>
          <p:cNvSpPr>
            <a:spLocks noGrp="1"/>
          </p:cNvSpPr>
          <p:nvPr>
            <p:ph idx="1"/>
          </p:nvPr>
        </p:nvSpPr>
        <p:spPr>
          <a:xfrm>
            <a:off x="4781551" y="657225"/>
            <a:ext cx="6618770" cy="5394583"/>
          </a:xfrm>
        </p:spPr>
        <p:txBody>
          <a:bodyPr>
            <a:normAutofit/>
          </a:bodyPr>
          <a:lstStyle/>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Disponible de tomar un paquete como entrada y después devolver paquetes en distintas ubicaciones de la red.</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Tiene la noción de secuencias booleanas. </a:t>
            </a: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Provee la noción de los campos de encabezados de paquetes virtuales.</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Las normas son funciones que mapean paquetes para otros paquetes.</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Pyretic enlaza salidas de funciones incluso paquetes o </a:t>
            </a:r>
            <a:r>
              <a:rPr lang="es-CR" dirty="0">
                <a:solidFill>
                  <a:srgbClr val="333333"/>
                </a:solidFill>
                <a:highlight>
                  <a:srgbClr val="FFFFFF"/>
                </a:highlight>
                <a:latin typeface="Arial" panose="020B0604020202020204" pitchFamily="34" charset="0"/>
              </a:rPr>
              <a:t>ninguna dependencia en el cual se cumple el requisito.</a:t>
            </a:r>
          </a:p>
          <a:p>
            <a:pPr algn="just"/>
            <a:r>
              <a:rPr lang="es-CR" dirty="0">
                <a:solidFill>
                  <a:srgbClr val="333333"/>
                </a:solidFill>
                <a:highlight>
                  <a:srgbClr val="FFFFFF"/>
                </a:highlight>
                <a:latin typeface="Arial" panose="020B0604020202020204" pitchFamily="34" charset="0"/>
              </a:rPr>
              <a:t>El paquete no es más que un diccionario que mapea un amplio nombre como una dirección IP de destino a un valor. </a:t>
            </a:r>
          </a:p>
        </p:txBody>
      </p:sp>
    </p:spTree>
    <p:extLst>
      <p:ext uri="{BB962C8B-B14F-4D97-AF65-F5344CB8AC3E}">
        <p14:creationId xmlns:p14="http://schemas.microsoft.com/office/powerpoint/2010/main" val="53468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F07A-5B47-446A-AFA3-E9A5BA756EB3}"/>
              </a:ext>
            </a:extLst>
          </p:cNvPr>
          <p:cNvSpPr>
            <a:spLocks noGrp="1"/>
          </p:cNvSpPr>
          <p:nvPr>
            <p:ph type="title"/>
          </p:nvPr>
        </p:nvSpPr>
        <p:spPr/>
        <p:txBody>
          <a:bodyPr/>
          <a:lstStyle/>
          <a:p>
            <a:r>
              <a:rPr lang="en-US" dirty="0" err="1"/>
              <a:t>Protocolos</a:t>
            </a:r>
            <a:r>
              <a:rPr lang="en-US" dirty="0"/>
              <a:t> que se </a:t>
            </a:r>
            <a:r>
              <a:rPr lang="en-US" dirty="0" err="1"/>
              <a:t>pueden</a:t>
            </a:r>
            <a:r>
              <a:rPr lang="en-US" dirty="0"/>
              <a:t> </a:t>
            </a:r>
            <a:r>
              <a:rPr lang="en-US" dirty="0" err="1"/>
              <a:t>implementar</a:t>
            </a:r>
            <a:endParaRPr lang="es-CR" dirty="0"/>
          </a:p>
        </p:txBody>
      </p:sp>
      <p:sp>
        <p:nvSpPr>
          <p:cNvPr id="3" name="Content Placeholder 2">
            <a:extLst>
              <a:ext uri="{FF2B5EF4-FFF2-40B4-BE49-F238E27FC236}">
                <a16:creationId xmlns:a16="http://schemas.microsoft.com/office/drawing/2014/main" id="{5D2ECB6A-6124-4A8D-98F4-846657F8AB1E}"/>
              </a:ext>
            </a:extLst>
          </p:cNvPr>
          <p:cNvSpPr>
            <a:spLocks noGrp="1"/>
          </p:cNvSpPr>
          <p:nvPr>
            <p:ph idx="1"/>
          </p:nvPr>
        </p:nvSpPr>
        <p:spPr/>
        <p:txBody>
          <a:bodyPr/>
          <a:lstStyle/>
          <a:p>
            <a:pPr algn="just"/>
            <a:r>
              <a:rPr lang="es-CR" dirty="0">
                <a:solidFill>
                  <a:srgbClr val="333333"/>
                </a:solidFill>
                <a:highlight>
                  <a:srgbClr val="FFFFFF"/>
                </a:highlight>
                <a:latin typeface="Arial" panose="020B0604020202020204" pitchFamily="34" charset="0"/>
                <a:ea typeface="Calibri" panose="020F0502020204030204" pitchFamily="34" charset="0"/>
              </a:rPr>
              <a:t>R</a:t>
            </a:r>
            <a:r>
              <a:rPr lang="es-CR" sz="1800" dirty="0">
                <a:solidFill>
                  <a:srgbClr val="333333"/>
                </a:solidFill>
                <a:effectLst/>
                <a:highlight>
                  <a:srgbClr val="FFFFFF"/>
                </a:highlight>
                <a:latin typeface="Arial" panose="020B0604020202020204" pitchFamily="34" charset="0"/>
                <a:ea typeface="Calibri" panose="020F0502020204030204" pitchFamily="34" charset="0"/>
              </a:rPr>
              <a:t>ed tradicional vs. SDN</a:t>
            </a:r>
          </a:p>
          <a:p>
            <a:pPr algn="just"/>
            <a:endParaRPr lang="es-CR" sz="1800" dirty="0">
              <a:solidFill>
                <a:srgbClr val="333333"/>
              </a:solidFill>
              <a:effectLst/>
              <a:highlight>
                <a:srgbClr val="FFFFFF"/>
              </a:highlight>
              <a:latin typeface="Arial" panose="020B0604020202020204" pitchFamily="34" charset="0"/>
              <a:ea typeface="Calibri" panose="020F0502020204030204" pitchFamily="34" charset="0"/>
            </a:endParaRPr>
          </a:p>
          <a:p>
            <a:pPr algn="jus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En las redes tradicionales, las tres capas (aplicación, control y red) residen en el mismo dispositivo de red. </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algn="just">
              <a:buFont typeface="Wingdings" panose="05000000000000000000" pitchFamily="2" charset="2"/>
              <a:buChar char="ü"/>
            </a:pPr>
            <a:r>
              <a:rPr lang="es-CR" dirty="0">
                <a:solidFill>
                  <a:srgbClr val="333333"/>
                </a:solidFill>
                <a:highlight>
                  <a:srgbClr val="FFFFFF"/>
                </a:highlight>
                <a:latin typeface="Arial" panose="020B0604020202020204" pitchFamily="34" charset="0"/>
                <a:ea typeface="Calibri" panose="020F0502020204030204" pitchFamily="34" charset="0"/>
              </a:rPr>
              <a:t>L</a:t>
            </a:r>
            <a:r>
              <a:rPr lang="es-CR" sz="1800" dirty="0">
                <a:solidFill>
                  <a:srgbClr val="333333"/>
                </a:solidFill>
                <a:effectLst/>
                <a:highlight>
                  <a:srgbClr val="FFFFFF"/>
                </a:highlight>
                <a:latin typeface="Arial" panose="020B0604020202020204" pitchFamily="34" charset="0"/>
                <a:ea typeface="Calibri" panose="020F0502020204030204" pitchFamily="34" charset="0"/>
              </a:rPr>
              <a:t>as SDN, la funcionalidad de la red existe en tres capas diferentes. Cada una gestiona una parte del funcionamiento de la red. En una red tradicional, cada dispositivo debe gestionarse y controlarse individualmente. Pero en SDN, las capas separadas operan a través de una interfaz unificada.</a:t>
            </a:r>
            <a:endParaRPr lang="es-CR" sz="1800" dirty="0">
              <a:effectLst/>
              <a:latin typeface="Calibri" panose="020F0502020204030204" pitchFamily="34" charset="0"/>
              <a:ea typeface="Calibri" panose="020F0502020204030204" pitchFamily="34" charset="0"/>
            </a:endParaRPr>
          </a:p>
          <a:p>
            <a:pPr algn="just"/>
            <a:endParaRPr lang="es-CR" dirty="0"/>
          </a:p>
        </p:txBody>
      </p:sp>
    </p:spTree>
    <p:extLst>
      <p:ext uri="{BB962C8B-B14F-4D97-AF65-F5344CB8AC3E}">
        <p14:creationId xmlns:p14="http://schemas.microsoft.com/office/powerpoint/2010/main" val="266497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5A9F-E89D-4306-A7D8-28CB1D292DB2}"/>
              </a:ext>
            </a:extLst>
          </p:cNvPr>
          <p:cNvSpPr>
            <a:spLocks noGrp="1"/>
          </p:cNvSpPr>
          <p:nvPr>
            <p:ph type="title"/>
          </p:nvPr>
        </p:nvSpPr>
        <p:spPr/>
        <p:txBody>
          <a:bodyPr/>
          <a:lstStyle/>
          <a:p>
            <a:endParaRPr lang="es-CR"/>
          </a:p>
        </p:txBody>
      </p:sp>
      <p:sp>
        <p:nvSpPr>
          <p:cNvPr id="3" name="Content Placeholder 2">
            <a:extLst>
              <a:ext uri="{FF2B5EF4-FFF2-40B4-BE49-F238E27FC236}">
                <a16:creationId xmlns:a16="http://schemas.microsoft.com/office/drawing/2014/main" id="{646E8B2C-5D18-4C98-A646-6728A90811C7}"/>
              </a:ext>
            </a:extLst>
          </p:cNvPr>
          <p:cNvSpPr>
            <a:spLocks noGrp="1"/>
          </p:cNvSpPr>
          <p:nvPr>
            <p:ph idx="1"/>
          </p:nvPr>
        </p:nvSpPr>
        <p:spPr/>
        <p:txBody>
          <a:bodyPr/>
          <a:lstStyle/>
          <a:p>
            <a:endParaRPr lang="es-CR"/>
          </a:p>
        </p:txBody>
      </p:sp>
    </p:spTree>
    <p:extLst>
      <p:ext uri="{BB962C8B-B14F-4D97-AF65-F5344CB8AC3E}">
        <p14:creationId xmlns:p14="http://schemas.microsoft.com/office/powerpoint/2010/main" val="319863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jpg" descr="Redes tradicionales frente a redes definidas por software">
            <a:extLst>
              <a:ext uri="{FF2B5EF4-FFF2-40B4-BE49-F238E27FC236}">
                <a16:creationId xmlns:a16="http://schemas.microsoft.com/office/drawing/2014/main" id="{3E7841C8-8A92-4E50-8DED-88EF569850BA}"/>
              </a:ext>
            </a:extLst>
          </p:cNvPr>
          <p:cNvPicPr/>
          <p:nvPr/>
        </p:nvPicPr>
        <p:blipFill>
          <a:blip r:embed="rId2"/>
          <a:srcRect/>
          <a:stretch>
            <a:fillRect/>
          </a:stretch>
        </p:blipFill>
        <p:spPr>
          <a:xfrm>
            <a:off x="1171574" y="628650"/>
            <a:ext cx="9382125" cy="5314950"/>
          </a:xfrm>
          <a:prstGeom prst="rect">
            <a:avLst/>
          </a:prstGeom>
          <a:ln/>
        </p:spPr>
      </p:pic>
    </p:spTree>
    <p:extLst>
      <p:ext uri="{BB962C8B-B14F-4D97-AF65-F5344CB8AC3E}">
        <p14:creationId xmlns:p14="http://schemas.microsoft.com/office/powerpoint/2010/main" val="218980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34A3-1042-44F1-AFA9-FF142369AD92}"/>
              </a:ext>
            </a:extLst>
          </p:cNvPr>
          <p:cNvSpPr>
            <a:spLocks noGrp="1"/>
          </p:cNvSpPr>
          <p:nvPr>
            <p:ph type="title"/>
          </p:nvPr>
        </p:nvSpPr>
        <p:spPr/>
        <p:txBody>
          <a:bodyPr/>
          <a:lstStyle/>
          <a:p>
            <a:r>
              <a:rPr lang="en-US" dirty="0" err="1"/>
              <a:t>Tipos</a:t>
            </a:r>
            <a:r>
              <a:rPr lang="en-US" dirty="0"/>
              <a:t> de redes que se </a:t>
            </a:r>
            <a:r>
              <a:rPr lang="en-US" dirty="0" err="1"/>
              <a:t>pueden</a:t>
            </a:r>
            <a:r>
              <a:rPr lang="en-US" dirty="0"/>
              <a:t> </a:t>
            </a:r>
            <a:r>
              <a:rPr lang="en-US" dirty="0" err="1"/>
              <a:t>implementar</a:t>
            </a:r>
            <a:r>
              <a:rPr lang="en-US" dirty="0"/>
              <a:t> </a:t>
            </a:r>
            <a:endParaRPr lang="es-CR" dirty="0"/>
          </a:p>
        </p:txBody>
      </p:sp>
      <p:sp>
        <p:nvSpPr>
          <p:cNvPr id="3" name="Content Placeholder 2">
            <a:extLst>
              <a:ext uri="{FF2B5EF4-FFF2-40B4-BE49-F238E27FC236}">
                <a16:creationId xmlns:a16="http://schemas.microsoft.com/office/drawing/2014/main" id="{78B32236-4B9A-441C-8B9E-C85FD9F0E409}"/>
              </a:ext>
            </a:extLst>
          </p:cNvPr>
          <p:cNvSpPr>
            <a:spLocks noGrp="1"/>
          </p:cNvSpPr>
          <p:nvPr>
            <p:ph idx="1"/>
          </p:nvPr>
        </p:nvSpPr>
        <p:spPr>
          <a:xfrm>
            <a:off x="4581525" y="571500"/>
            <a:ext cx="6818795" cy="5480308"/>
          </a:xfrm>
        </p:spPr>
        <p:txBody>
          <a:bodyPr>
            <a:normAutofit/>
          </a:bodyPr>
          <a:lstStyle/>
          <a:p>
            <a:r>
              <a:rPr lang="es-CR" sz="1800" dirty="0">
                <a:solidFill>
                  <a:srgbClr val="333333"/>
                </a:solidFill>
                <a:effectLst/>
                <a:highlight>
                  <a:srgbClr val="FFFFFF"/>
                </a:highlight>
                <a:latin typeface="Arial" panose="020B0604020202020204" pitchFamily="34" charset="0"/>
                <a:ea typeface="Calibri" panose="020F0502020204030204" pitchFamily="34" charset="0"/>
              </a:rPr>
              <a:t>Hay 4 arquitecturas SDN disponibles:</a:t>
            </a: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SDN abierta: </a:t>
            </a:r>
            <a:r>
              <a:rPr lang="es-CR" sz="1800" dirty="0">
                <a:solidFill>
                  <a:srgbClr val="333333"/>
                </a:solidFill>
                <a:effectLst/>
                <a:highlight>
                  <a:srgbClr val="FFFFFF"/>
                </a:highlight>
                <a:latin typeface="Arial" panose="020B0604020202020204" pitchFamily="34" charset="0"/>
                <a:ea typeface="Noto Sans Symbols"/>
                <a:cs typeface="Noto Sans Symbols"/>
              </a:rPr>
              <a:t>La SDN abierta utiliza protocolos de software de código abierto como </a:t>
            </a:r>
            <a:r>
              <a:rPr lang="es-CR" sz="1800" dirty="0" err="1">
                <a:solidFill>
                  <a:srgbClr val="333333"/>
                </a:solidFill>
                <a:effectLst/>
                <a:highlight>
                  <a:srgbClr val="FFFFFF"/>
                </a:highlight>
                <a:latin typeface="Arial" panose="020B0604020202020204" pitchFamily="34" charset="0"/>
                <a:ea typeface="Noto Sans Symbols"/>
                <a:cs typeface="Noto Sans Symbols"/>
              </a:rPr>
              <a:t>OpenFlow</a:t>
            </a:r>
            <a:r>
              <a:rPr lang="es-CR" sz="1800" dirty="0">
                <a:solidFill>
                  <a:srgbClr val="333333"/>
                </a:solidFill>
                <a:effectLst/>
                <a:highlight>
                  <a:srgbClr val="FFFFFF"/>
                </a:highlight>
                <a:latin typeface="Arial" panose="020B0604020202020204" pitchFamily="34" charset="0"/>
                <a:ea typeface="Noto Sans Symbols"/>
                <a:cs typeface="Noto Sans Symbols"/>
              </a:rPr>
              <a:t> para controlar y enrutar el tráfico de red.</a:t>
            </a:r>
            <a:endParaRPr lang="es-CR"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API SDN: </a:t>
            </a:r>
            <a:r>
              <a:rPr lang="es-CR" sz="1800" dirty="0">
                <a:solidFill>
                  <a:srgbClr val="333333"/>
                </a:solidFill>
                <a:effectLst/>
                <a:highlight>
                  <a:srgbClr val="FFFFFF"/>
                </a:highlight>
                <a:latin typeface="Arial" panose="020B0604020202020204" pitchFamily="34" charset="0"/>
                <a:ea typeface="Noto Sans Symbols"/>
                <a:cs typeface="Noto Sans Symbols"/>
              </a:rPr>
              <a:t>API SDN utiliza algo llamado </a:t>
            </a:r>
            <a:r>
              <a:rPr lang="es-CR" sz="1800" dirty="0" err="1">
                <a:solidFill>
                  <a:srgbClr val="333333"/>
                </a:solidFill>
                <a:effectLst/>
                <a:highlight>
                  <a:srgbClr val="FFFFFF"/>
                </a:highlight>
                <a:latin typeface="Arial" panose="020B0604020202020204" pitchFamily="34" charset="0"/>
                <a:ea typeface="Noto Sans Symbols"/>
                <a:cs typeface="Noto Sans Symbols"/>
              </a:rPr>
              <a:t>APIs</a:t>
            </a:r>
            <a:r>
              <a:rPr lang="es-CR" sz="1800" dirty="0">
                <a:solidFill>
                  <a:srgbClr val="333333"/>
                </a:solidFill>
                <a:effectLst/>
                <a:highlight>
                  <a:srgbClr val="FFFFFF"/>
                </a:highlight>
                <a:latin typeface="Arial" panose="020B0604020202020204" pitchFamily="34" charset="0"/>
                <a:ea typeface="Noto Sans Symbols"/>
                <a:cs typeface="Noto Sans Symbols"/>
              </a:rPr>
              <a:t> </a:t>
            </a:r>
            <a:r>
              <a:rPr lang="es-CR" sz="1800" dirty="0" err="1">
                <a:solidFill>
                  <a:srgbClr val="333333"/>
                </a:solidFill>
                <a:effectLst/>
                <a:highlight>
                  <a:srgbClr val="FFFFFF"/>
                </a:highlight>
                <a:latin typeface="Arial" panose="020B0604020202020204" pitchFamily="34" charset="0"/>
                <a:ea typeface="Noto Sans Symbols"/>
                <a:cs typeface="Noto Sans Symbols"/>
              </a:rPr>
              <a:t>southbound</a:t>
            </a:r>
            <a:r>
              <a:rPr lang="es-CR" sz="1800" dirty="0">
                <a:solidFill>
                  <a:srgbClr val="333333"/>
                </a:solidFill>
                <a:effectLst/>
                <a:highlight>
                  <a:srgbClr val="FFFFFF"/>
                </a:highlight>
                <a:latin typeface="Arial" panose="020B0604020202020204" pitchFamily="34" charset="0"/>
                <a:ea typeface="Noto Sans Symbols"/>
                <a:cs typeface="Noto Sans Symbols"/>
              </a:rPr>
              <a:t>, para controlar el flujo de datos de cada dispositivo.</a:t>
            </a:r>
            <a:endParaRPr lang="es-CR"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Modelo de superposición SDN: </a:t>
            </a:r>
            <a:r>
              <a:rPr lang="es-CR" sz="1800" dirty="0">
                <a:solidFill>
                  <a:srgbClr val="333333"/>
                </a:solidFill>
                <a:effectLst/>
                <a:highlight>
                  <a:srgbClr val="FFFFFF"/>
                </a:highlight>
                <a:latin typeface="Arial" panose="020B0604020202020204" pitchFamily="34" charset="0"/>
                <a:ea typeface="Noto Sans Symbols"/>
                <a:cs typeface="Noto Sans Symbols"/>
              </a:rPr>
              <a:t>Modelo de superposición SDN crea túneles para ejecutar múltiples redes separadas sobre la red existente.</a:t>
            </a:r>
            <a:endParaRPr lang="es-CR"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Modelo híbrido SDN: </a:t>
            </a:r>
            <a:r>
              <a:rPr lang="es-CR" sz="1800" dirty="0">
                <a:solidFill>
                  <a:srgbClr val="333333"/>
                </a:solidFill>
                <a:effectLst/>
                <a:highlight>
                  <a:srgbClr val="FFFFFF"/>
                </a:highlight>
                <a:latin typeface="Arial" panose="020B0604020202020204" pitchFamily="34" charset="0"/>
                <a:ea typeface="Noto Sans Symbols"/>
                <a:cs typeface="Noto Sans Symbols"/>
              </a:rPr>
              <a:t>Un modelo híbrido SDN combina SDN y redes tradicionales como un paso hacia SDN, lo que significa que permite una transición gradual.</a:t>
            </a:r>
            <a:endParaRPr lang="es-CR" sz="1800" dirty="0">
              <a:effectLst/>
              <a:latin typeface="Noto Sans Symbols"/>
              <a:ea typeface="Noto Sans Symbols"/>
              <a:cs typeface="Noto Sans Symbols"/>
            </a:endParaRPr>
          </a:p>
          <a:p>
            <a:pPr marL="342900" indent="-342900">
              <a:buFont typeface="+mj-lt"/>
              <a:buAutoNum type="arabicPeriod"/>
            </a:pPr>
            <a:endParaRPr lang="es-CR" dirty="0"/>
          </a:p>
        </p:txBody>
      </p:sp>
    </p:spTree>
    <p:extLst>
      <p:ext uri="{BB962C8B-B14F-4D97-AF65-F5344CB8AC3E}">
        <p14:creationId xmlns:p14="http://schemas.microsoft.com/office/powerpoint/2010/main" val="230580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76A5-1E76-4D6B-91A8-382AF485BB9C}"/>
              </a:ext>
            </a:extLst>
          </p:cNvPr>
          <p:cNvSpPr>
            <a:spLocks noGrp="1"/>
          </p:cNvSpPr>
          <p:nvPr>
            <p:ph type="title"/>
          </p:nvPr>
        </p:nvSpPr>
        <p:spPr/>
        <p:txBody>
          <a:bodyPr>
            <a:normAutofit fontScale="90000"/>
          </a:bodyPr>
          <a:lstStyle/>
          <a:p>
            <a:r>
              <a:rPr lang="en-US" dirty="0" err="1"/>
              <a:t>Funciones</a:t>
            </a:r>
            <a:r>
              <a:rPr lang="en-US" dirty="0"/>
              <a:t> con las que se </a:t>
            </a:r>
            <a:r>
              <a:rPr lang="en-US" dirty="0" err="1"/>
              <a:t>puede</a:t>
            </a:r>
            <a:r>
              <a:rPr lang="en-US" dirty="0"/>
              <a:t> </a:t>
            </a:r>
            <a:r>
              <a:rPr lang="en-US" dirty="0" err="1"/>
              <a:t>acoplar</a:t>
            </a:r>
            <a:r>
              <a:rPr lang="en-US" dirty="0"/>
              <a:t> las SDN</a:t>
            </a:r>
            <a:endParaRPr lang="es-CR" dirty="0"/>
          </a:p>
        </p:txBody>
      </p:sp>
      <p:sp>
        <p:nvSpPr>
          <p:cNvPr id="3" name="Content Placeholder 2">
            <a:extLst>
              <a:ext uri="{FF2B5EF4-FFF2-40B4-BE49-F238E27FC236}">
                <a16:creationId xmlns:a16="http://schemas.microsoft.com/office/drawing/2014/main" id="{2867F58B-3976-49AF-A268-92D0320395B5}"/>
              </a:ext>
            </a:extLst>
          </p:cNvPr>
          <p:cNvSpPr>
            <a:spLocks noGrp="1"/>
          </p:cNvSpPr>
          <p:nvPr>
            <p:ph idx="1"/>
          </p:nvPr>
        </p:nvSpPr>
        <p:spPr>
          <a:xfrm>
            <a:off x="5118447" y="803186"/>
            <a:ext cx="6454428" cy="5483314"/>
          </a:xfrm>
        </p:spPr>
        <p:txBody>
          <a:bodyPr/>
          <a:lstStyle/>
          <a:p>
            <a:pPr algn="just"/>
            <a:r>
              <a:rPr lang="es-CR" sz="1800" b="1" u="sng" dirty="0">
                <a:solidFill>
                  <a:srgbClr val="333333"/>
                </a:solidFill>
                <a:effectLst/>
                <a:highlight>
                  <a:srgbClr val="FFFFFF"/>
                </a:highlight>
                <a:latin typeface="Arial" panose="020B0604020202020204" pitchFamily="34" charset="0"/>
                <a:ea typeface="Calibri" panose="020F0502020204030204" pitchFamily="34" charset="0"/>
              </a:rPr>
              <a:t>Infraestructura de datos: </a:t>
            </a:r>
            <a:r>
              <a:rPr lang="es-CR" sz="1800" dirty="0">
                <a:solidFill>
                  <a:srgbClr val="333333"/>
                </a:solidFill>
                <a:effectLst/>
                <a:highlight>
                  <a:srgbClr val="FFFFFF"/>
                </a:highlight>
                <a:latin typeface="Arial" panose="020B0604020202020204" pitchFamily="34" charset="0"/>
                <a:ea typeface="Calibri" panose="020F0502020204030204" pitchFamily="34" charset="0"/>
              </a:rPr>
              <a:t>Esta es la primera capa en la arquitectura SDN y se utiliza para el reenvío de un conjunto de paquetes basado en dispositivos de red que componen la infraestructura de red</a:t>
            </a:r>
          </a:p>
          <a:p>
            <a:pPr algn="just"/>
            <a:r>
              <a:rPr lang="es-CR" b="1" u="sng" dirty="0">
                <a:solidFill>
                  <a:srgbClr val="333333"/>
                </a:solidFill>
                <a:highlight>
                  <a:srgbClr val="FFFFFF"/>
                </a:highlight>
                <a:latin typeface="Arial" panose="020B0604020202020204" pitchFamily="34" charset="0"/>
              </a:rPr>
              <a:t>Control: </a:t>
            </a:r>
            <a:r>
              <a:rPr lang="es-CR" sz="1800" dirty="0">
                <a:solidFill>
                  <a:srgbClr val="333333"/>
                </a:solidFill>
                <a:effectLst/>
                <a:highlight>
                  <a:srgbClr val="FFFFFF"/>
                </a:highlight>
                <a:latin typeface="Arial" panose="020B0604020202020204" pitchFamily="34" charset="0"/>
                <a:ea typeface="Calibri" panose="020F0502020204030204" pitchFamily="34" charset="0"/>
              </a:rPr>
              <a:t>tiene una vista centralizada de la red y gestiona tanto la capa de aplicación como la capa de datos o infraestructura.</a:t>
            </a:r>
            <a:endParaRPr lang="es-CR" dirty="0">
              <a:solidFill>
                <a:srgbClr val="333333"/>
              </a:solidFill>
              <a:highlight>
                <a:srgbClr val="FFFFFF"/>
              </a:highlight>
              <a:latin typeface="Arial" panose="020B0604020202020204" pitchFamily="34" charset="0"/>
            </a:endParaRPr>
          </a:p>
          <a:p>
            <a:pPr algn="just"/>
            <a:r>
              <a:rPr lang="es-CR" b="1" u="sng" dirty="0">
                <a:solidFill>
                  <a:srgbClr val="333333"/>
                </a:solidFill>
                <a:highlight>
                  <a:srgbClr val="FFFFFF"/>
                </a:highlight>
                <a:latin typeface="Arial" panose="020B0604020202020204" pitchFamily="34" charset="0"/>
              </a:rPr>
              <a:t>Aplicación:</a:t>
            </a:r>
            <a:r>
              <a:rPr lang="es-CR" dirty="0">
                <a:solidFill>
                  <a:srgbClr val="333333"/>
                </a:solidFill>
                <a:highlight>
                  <a:srgbClr val="FFFFFF"/>
                </a:highlight>
                <a:latin typeface="Arial" panose="020B0604020202020204" pitchFamily="34" charset="0"/>
              </a:rPr>
              <a:t> </a:t>
            </a:r>
            <a:r>
              <a:rPr lang="es-CR" sz="1800" dirty="0">
                <a:solidFill>
                  <a:srgbClr val="333333"/>
                </a:solidFill>
                <a:effectLst/>
                <a:highlight>
                  <a:srgbClr val="FFFFFF"/>
                </a:highlight>
                <a:latin typeface="Arial" panose="020B0604020202020204" pitchFamily="34" charset="0"/>
                <a:ea typeface="Calibri" panose="020F0502020204030204" pitchFamily="34" charset="0"/>
              </a:rPr>
              <a:t>Reside sobre la capa de control.</a:t>
            </a:r>
            <a:endParaRPr lang="es-CR" dirty="0">
              <a:solidFill>
                <a:srgbClr val="333333"/>
              </a:solidFill>
              <a:highlight>
                <a:srgbClr val="FFFFFF"/>
              </a:highlight>
              <a:latin typeface="Arial" panose="020B0604020202020204" pitchFamily="34" charset="0"/>
            </a:endParaRPr>
          </a:p>
          <a:p>
            <a:pPr algn="just"/>
            <a:r>
              <a:rPr lang="es-CR" b="1" u="sng" dirty="0" err="1">
                <a:solidFill>
                  <a:srgbClr val="333333"/>
                </a:solidFill>
                <a:highlight>
                  <a:srgbClr val="FFFFFF"/>
                </a:highlight>
                <a:latin typeface="Arial" panose="020B0604020202020204" pitchFamily="34" charset="0"/>
              </a:rPr>
              <a:t>OpenFlow</a:t>
            </a:r>
            <a:r>
              <a:rPr lang="es-CR" b="1" u="sng" dirty="0">
                <a:solidFill>
                  <a:srgbClr val="333333"/>
                </a:solidFill>
                <a:highlight>
                  <a:srgbClr val="FFFFFF"/>
                </a:highlight>
                <a:latin typeface="Arial" panose="020B0604020202020204" pitchFamily="34" charset="0"/>
              </a:rPr>
              <a:t>:</a:t>
            </a:r>
            <a:r>
              <a:rPr lang="es-CR" dirty="0">
                <a:solidFill>
                  <a:srgbClr val="333333"/>
                </a:solidFill>
                <a:highlight>
                  <a:srgbClr val="FFFFFF"/>
                </a:highlight>
                <a:latin typeface="Arial" panose="020B0604020202020204" pitchFamily="34" charset="0"/>
              </a:rPr>
              <a:t> </a:t>
            </a:r>
            <a:r>
              <a:rPr lang="es-CR" sz="1800" dirty="0">
                <a:solidFill>
                  <a:srgbClr val="333333"/>
                </a:solidFill>
                <a:effectLst/>
                <a:highlight>
                  <a:srgbClr val="FFFFFF"/>
                </a:highlight>
                <a:latin typeface="Arial" panose="020B0604020202020204" pitchFamily="34" charset="0"/>
                <a:ea typeface="Calibri" panose="020F0502020204030204" pitchFamily="34" charset="0"/>
              </a:rPr>
              <a:t>Fue desarrollado para estandarizar la comunicación entre el conmutador </a:t>
            </a:r>
            <a:r>
              <a:rPr lang="es-CR" sz="1800" dirty="0" err="1">
                <a:solidFill>
                  <a:srgbClr val="333333"/>
                </a:solidFill>
                <a:effectLst/>
                <a:highlight>
                  <a:srgbClr val="FFFFFF"/>
                </a:highlight>
                <a:latin typeface="Arial" panose="020B0604020202020204" pitchFamily="34" charset="0"/>
                <a:ea typeface="Calibri" panose="020F0502020204030204" pitchFamily="34" charset="0"/>
              </a:rPr>
              <a:t>OpenFlow</a:t>
            </a:r>
            <a:r>
              <a:rPr lang="es-CR" sz="1800" dirty="0">
                <a:solidFill>
                  <a:srgbClr val="333333"/>
                </a:solidFill>
                <a:effectLst/>
                <a:highlight>
                  <a:srgbClr val="FFFFFF"/>
                </a:highlight>
                <a:latin typeface="Arial" panose="020B0604020202020204" pitchFamily="34" charset="0"/>
                <a:ea typeface="Calibri" panose="020F0502020204030204" pitchFamily="34" charset="0"/>
              </a:rPr>
              <a:t> y el controlador basado en software en la arquitectura SDN, permitiendo así la programación de las tablas de flujos por parte de las aplicaciones software.</a:t>
            </a:r>
            <a:endParaRPr lang="es-CR" sz="1800" dirty="0">
              <a:effectLst/>
              <a:latin typeface="Calibri" panose="020F0502020204030204" pitchFamily="34" charset="0"/>
              <a:ea typeface="Calibri" panose="020F0502020204030204" pitchFamily="34" charset="0"/>
            </a:endParaRPr>
          </a:p>
          <a:p>
            <a:pPr algn="just"/>
            <a:endParaRPr lang="es-CR" dirty="0"/>
          </a:p>
        </p:txBody>
      </p:sp>
    </p:spTree>
    <p:extLst>
      <p:ext uri="{BB962C8B-B14F-4D97-AF65-F5344CB8AC3E}">
        <p14:creationId xmlns:p14="http://schemas.microsoft.com/office/powerpoint/2010/main" val="80751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7697-3D11-4EB0-BFCC-60FBEFD4368F}"/>
              </a:ext>
            </a:extLst>
          </p:cNvPr>
          <p:cNvSpPr>
            <a:spLocks noGrp="1"/>
          </p:cNvSpPr>
          <p:nvPr>
            <p:ph type="title"/>
          </p:nvPr>
        </p:nvSpPr>
        <p:spPr/>
        <p:txBody>
          <a:bodyPr/>
          <a:lstStyle/>
          <a:p>
            <a:r>
              <a:rPr lang="en-US" dirty="0"/>
              <a:t>CISCO ACE</a:t>
            </a:r>
            <a:endParaRPr lang="es-CR" dirty="0"/>
          </a:p>
        </p:txBody>
      </p:sp>
      <p:sp>
        <p:nvSpPr>
          <p:cNvPr id="3" name="Content Placeholder 2">
            <a:extLst>
              <a:ext uri="{FF2B5EF4-FFF2-40B4-BE49-F238E27FC236}">
                <a16:creationId xmlns:a16="http://schemas.microsoft.com/office/drawing/2014/main" id="{96AC2EEE-662C-42C5-9DB2-15AD055F509A}"/>
              </a:ext>
            </a:extLst>
          </p:cNvPr>
          <p:cNvSpPr>
            <a:spLocks noGrp="1"/>
          </p:cNvSpPr>
          <p:nvPr>
            <p:ph idx="1"/>
          </p:nvPr>
        </p:nvSpPr>
        <p:spPr>
          <a:xfrm>
            <a:off x="4817949" y="888549"/>
            <a:ext cx="6485420" cy="5413633"/>
          </a:xfrm>
        </p:spPr>
        <p:txBody>
          <a:bodyPr>
            <a:normAutofit fontScale="92500" lnSpcReduction="10000"/>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Es un servicio de virtualización robusta para las capa (4-7) con la finalidad de satisfacer las crecientes necesidades de los centros de datos actuales.</a:t>
            </a:r>
          </a:p>
          <a:p>
            <a:pPr algn="just"/>
            <a:endParaRPr lang="es-CR" dirty="0">
              <a:solidFill>
                <a:srgbClr val="333333"/>
              </a:solidFill>
              <a:highlight>
                <a:srgbClr val="FFFFFF"/>
              </a:highlight>
              <a:latin typeface="Arial" panose="020B0604020202020204" pitchFamily="34" charset="0"/>
              <a:ea typeface="Calibri" panose="020F0502020204030204" pitchFamily="34" charset="0"/>
            </a:endParaRPr>
          </a:p>
          <a:p>
            <a:pPr algn="just"/>
            <a:r>
              <a:rPr lang="es-CR" dirty="0">
                <a:solidFill>
                  <a:srgbClr val="333333"/>
                </a:solidFill>
                <a:highlight>
                  <a:srgbClr val="FFFFFF"/>
                </a:highlight>
                <a:latin typeface="Arial" panose="020B0604020202020204" pitchFamily="34" charset="0"/>
                <a:ea typeface="Calibri" panose="020F0502020204030204" pitchFamily="34" charset="0"/>
              </a:rPr>
              <a:t>Cuatro Objetivos: </a:t>
            </a:r>
          </a:p>
          <a:p>
            <a:pPr marL="342900" marR="0" lvl="0" indent="-342900" algn="just">
              <a:lnSpc>
                <a:spcPct val="150000"/>
              </a:lnSpc>
              <a:spcBef>
                <a:spcPts val="1200"/>
              </a:spcBef>
              <a:spcAft>
                <a:spcPts val="1200"/>
              </a:spcAft>
              <a:buFont typeface="Symbol" panose="05050102010706020507" pitchFamily="18" charset="2"/>
              <a:buChar char="-"/>
            </a:pPr>
            <a:r>
              <a:rPr lang="es-CR" sz="1800" i="1" u="none" strike="noStrike" dirty="0">
                <a:solidFill>
                  <a:srgbClr val="333333"/>
                </a:solidFill>
                <a:effectLst/>
                <a:highlight>
                  <a:srgbClr val="FFFFFF"/>
                </a:highlight>
                <a:latin typeface="Arial" panose="020B0604020202020204" pitchFamily="34" charset="0"/>
                <a:ea typeface="Calibri" panose="020F0502020204030204" pitchFamily="34" charset="0"/>
              </a:rPr>
              <a:t>Aumentar la disponibilidad de las aplicaciones</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1200"/>
              </a:spcBef>
              <a:spcAft>
                <a:spcPts val="1200"/>
              </a:spcAft>
              <a:buFont typeface="Symbol" panose="05050102010706020507" pitchFamily="18" charset="2"/>
              <a:buChar char="-"/>
            </a:pPr>
            <a:r>
              <a:rPr lang="es-CR" sz="1800" i="1" u="none" strike="noStrike" dirty="0">
                <a:solidFill>
                  <a:srgbClr val="333333"/>
                </a:solidFill>
                <a:effectLst/>
                <a:highlight>
                  <a:srgbClr val="FFFFFF"/>
                </a:highlight>
                <a:latin typeface="Arial" panose="020B0604020202020204" pitchFamily="34" charset="0"/>
                <a:ea typeface="Calibri" panose="020F0502020204030204" pitchFamily="34" charset="0"/>
              </a:rPr>
              <a:t>Acelerar el rendimiento de las aplicaciones</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1200"/>
              </a:spcBef>
              <a:spcAft>
                <a:spcPts val="1200"/>
              </a:spcAft>
              <a:buFont typeface="Symbol" panose="05050102010706020507" pitchFamily="18" charset="2"/>
              <a:buChar char="-"/>
            </a:pPr>
            <a:r>
              <a:rPr lang="es-CR" sz="1800" i="1" u="none" strike="noStrike" dirty="0">
                <a:solidFill>
                  <a:srgbClr val="333333"/>
                </a:solidFill>
                <a:effectLst/>
                <a:highlight>
                  <a:srgbClr val="FFFFFF"/>
                </a:highlight>
                <a:latin typeface="Arial" panose="020B0604020202020204" pitchFamily="34" charset="0"/>
                <a:ea typeface="Calibri" panose="020F0502020204030204" pitchFamily="34" charset="0"/>
              </a:rPr>
              <a:t>Proteger el centro de datos y las aplicaciones empresariales críticas</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1200"/>
              </a:spcBef>
              <a:spcAft>
                <a:spcPts val="1200"/>
              </a:spcAft>
              <a:buFont typeface="Symbol" panose="05050102010706020507" pitchFamily="18" charset="2"/>
              <a:buChar char="-"/>
            </a:pPr>
            <a:r>
              <a:rPr lang="es-CR" sz="1800" i="1" u="none" strike="noStrike" dirty="0">
                <a:solidFill>
                  <a:srgbClr val="333333"/>
                </a:solidFill>
                <a:effectLst/>
                <a:highlight>
                  <a:srgbClr val="FFFFFF"/>
                </a:highlight>
                <a:latin typeface="Arial" panose="020B0604020202020204" pitchFamily="34" charset="0"/>
                <a:ea typeface="Calibri" panose="020F0502020204030204" pitchFamily="34" charset="0"/>
              </a:rPr>
              <a:t>Facilitar la consolidación del centro de datos mediante el uso de menos servidores, balanceadores de carga y firewalls.</a:t>
            </a:r>
            <a:endParaRPr lang="es-CR" sz="1800" u="none" strike="noStrike" dirty="0">
              <a:effectLst/>
              <a:latin typeface="Calibri" panose="020F0502020204030204" pitchFamily="34" charset="0"/>
              <a:ea typeface="Calibri" panose="020F0502020204030204" pitchFamily="34" charset="0"/>
            </a:endParaRPr>
          </a:p>
          <a:p>
            <a:pPr marL="342900" indent="-342900" algn="just">
              <a:buFont typeface="+mj-lt"/>
              <a:buAutoNum type="arabicPeriod"/>
            </a:pPr>
            <a:endParaRPr lang="es-CR" sz="1800" dirty="0">
              <a:effectLst/>
              <a:latin typeface="Calibri" panose="020F0502020204030204" pitchFamily="34" charset="0"/>
              <a:ea typeface="Calibri" panose="020F0502020204030204" pitchFamily="34" charset="0"/>
            </a:endParaRPr>
          </a:p>
          <a:p>
            <a:pPr algn="just"/>
            <a:endParaRPr lang="es-CR" dirty="0"/>
          </a:p>
        </p:txBody>
      </p:sp>
    </p:spTree>
    <p:extLst>
      <p:ext uri="{BB962C8B-B14F-4D97-AF65-F5344CB8AC3E}">
        <p14:creationId xmlns:p14="http://schemas.microsoft.com/office/powerpoint/2010/main" val="156571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B6E0-4303-4C58-BE4F-84A78FCA2585}"/>
              </a:ext>
            </a:extLst>
          </p:cNvPr>
          <p:cNvSpPr>
            <a:spLocks noGrp="1"/>
          </p:cNvSpPr>
          <p:nvPr>
            <p:ph type="title"/>
          </p:nvPr>
        </p:nvSpPr>
        <p:spPr/>
        <p:txBody>
          <a:bodyPr>
            <a:normAutofit fontScale="90000"/>
          </a:bodyPr>
          <a:lstStyle/>
          <a:p>
            <a:r>
              <a:rPr lang="en-US" dirty="0"/>
              <a:t>Software </a:t>
            </a:r>
            <a:r>
              <a:rPr lang="en-US" dirty="0" err="1"/>
              <a:t>definido</a:t>
            </a:r>
            <a:r>
              <a:rPr lang="en-US" dirty="0"/>
              <a:t> </a:t>
            </a:r>
            <a:r>
              <a:rPr lang="en-US" dirty="0" err="1"/>
              <a:t>en</a:t>
            </a:r>
            <a:r>
              <a:rPr lang="en-US" dirty="0"/>
              <a:t> redes </a:t>
            </a:r>
            <a:r>
              <a:rPr lang="en-US" dirty="0" err="1"/>
              <a:t>en</a:t>
            </a:r>
            <a:r>
              <a:rPr lang="en-US" dirty="0"/>
              <a:t> la </a:t>
            </a:r>
            <a:r>
              <a:rPr lang="en-US" dirty="0" err="1"/>
              <a:t>arquitectura</a:t>
            </a:r>
            <a:r>
              <a:rPr lang="en-US" dirty="0"/>
              <a:t> 5G</a:t>
            </a:r>
            <a:endParaRPr lang="es-CR" dirty="0"/>
          </a:p>
        </p:txBody>
      </p:sp>
      <p:sp>
        <p:nvSpPr>
          <p:cNvPr id="3" name="Content Placeholder 2">
            <a:extLst>
              <a:ext uri="{FF2B5EF4-FFF2-40B4-BE49-F238E27FC236}">
                <a16:creationId xmlns:a16="http://schemas.microsoft.com/office/drawing/2014/main" id="{89511616-6566-4FA9-B59D-A3A1281B15F0}"/>
              </a:ext>
            </a:extLst>
          </p:cNvPr>
          <p:cNvSpPr>
            <a:spLocks noGrp="1"/>
          </p:cNvSpPr>
          <p:nvPr>
            <p:ph idx="1"/>
          </p:nvPr>
        </p:nvSpPr>
        <p:spPr/>
        <p:txBody>
          <a:bodyPr/>
          <a:lstStyle/>
          <a:p>
            <a:pPr algn="just"/>
            <a:r>
              <a:rPr lang="en-US" dirty="0">
                <a:solidFill>
                  <a:srgbClr val="333333"/>
                </a:solidFill>
                <a:highlight>
                  <a:srgbClr val="FFFFFF"/>
                </a:highlight>
                <a:latin typeface="Arial" panose="020B0604020202020204" pitchFamily="34" charset="0"/>
              </a:rPr>
              <a:t>Hay </a:t>
            </a:r>
            <a:r>
              <a:rPr lang="en-US" dirty="0" err="1">
                <a:solidFill>
                  <a:srgbClr val="333333"/>
                </a:solidFill>
                <a:highlight>
                  <a:srgbClr val="FFFFFF"/>
                </a:highlight>
                <a:latin typeface="Arial" panose="020B0604020202020204" pitchFamily="34" charset="0"/>
              </a:rPr>
              <a:t>muchas</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formas</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en</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como</a:t>
            </a:r>
            <a:r>
              <a:rPr lang="en-US" dirty="0">
                <a:solidFill>
                  <a:srgbClr val="333333"/>
                </a:solidFill>
                <a:highlight>
                  <a:srgbClr val="FFFFFF"/>
                </a:highlight>
                <a:latin typeface="Arial" panose="020B0604020202020204" pitchFamily="34" charset="0"/>
              </a:rPr>
              <a:t> se </a:t>
            </a:r>
            <a:r>
              <a:rPr lang="en-US" dirty="0" err="1">
                <a:solidFill>
                  <a:srgbClr val="333333"/>
                </a:solidFill>
                <a:highlight>
                  <a:srgbClr val="FFFFFF"/>
                </a:highlight>
                <a:latin typeface="Arial" panose="020B0604020202020204" pitchFamily="34" charset="0"/>
              </a:rPr>
              <a:t>involucra</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algunos</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ejemplos</a:t>
            </a:r>
            <a:r>
              <a:rPr lang="en-US" dirty="0">
                <a:solidFill>
                  <a:srgbClr val="333333"/>
                </a:solidFill>
                <a:highlight>
                  <a:srgbClr val="FFFFFF"/>
                </a:highlight>
                <a:latin typeface="Arial" panose="020B0604020202020204" pitchFamily="34" charset="0"/>
              </a:rPr>
              <a:t> son </a:t>
            </a:r>
            <a:r>
              <a:rPr lang="es-CR" dirty="0">
                <a:solidFill>
                  <a:srgbClr val="333333"/>
                </a:solidFill>
                <a:highlight>
                  <a:srgbClr val="FFFFFF"/>
                </a:highlight>
                <a:latin typeface="Arial" panose="020B0604020202020204" pitchFamily="34" charset="0"/>
              </a:rPr>
              <a:t>los videos y el </a:t>
            </a:r>
            <a:r>
              <a:rPr lang="es-CR" dirty="0" err="1">
                <a:solidFill>
                  <a:srgbClr val="333333"/>
                </a:solidFill>
                <a:highlight>
                  <a:srgbClr val="FFFFFF"/>
                </a:highlight>
                <a:latin typeface="Arial" panose="020B0604020202020204" pitchFamily="34" charset="0"/>
              </a:rPr>
              <a:t>gaming</a:t>
            </a:r>
            <a:r>
              <a:rPr lang="es-CR" dirty="0">
                <a:solidFill>
                  <a:srgbClr val="333333"/>
                </a:solidFill>
                <a:highlight>
                  <a:srgbClr val="FFFFFF"/>
                </a:highlight>
                <a:latin typeface="Arial" panose="020B0604020202020204" pitchFamily="34" charset="0"/>
              </a:rPr>
              <a:t> en la nube, en los cuales siempre utiliza un gran ancho de banda. </a:t>
            </a:r>
          </a:p>
          <a:p>
            <a:pPr algn="just"/>
            <a:endParaRPr lang="es-CR" dirty="0">
              <a:solidFill>
                <a:srgbClr val="333333"/>
              </a:solidFill>
              <a:highlight>
                <a:srgbClr val="FFFFFF"/>
              </a:highlight>
              <a:latin typeface="Arial" panose="020B0604020202020204" pitchFamily="34" charset="0"/>
            </a:endParaRPr>
          </a:p>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Además, se deberá manejar una cantidad en aumento de casos prácticos de Internet de las cosas, en los que los sensores y otros dispositivos recolectan pequeños paquetes de datos que se deben analizar de forma continua. </a:t>
            </a:r>
            <a:endParaRPr lang="es-CR" dirty="0">
              <a:solidFill>
                <a:srgbClr val="333333"/>
              </a:solidFill>
              <a:highlight>
                <a:srgbClr val="FFFFFF"/>
              </a:highlight>
              <a:latin typeface="Arial" panose="020B0604020202020204" pitchFamily="34" charset="0"/>
            </a:endParaRPr>
          </a:p>
          <a:p>
            <a:pPr algn="just"/>
            <a:endParaRPr lang="es-CR" dirty="0"/>
          </a:p>
        </p:txBody>
      </p:sp>
    </p:spTree>
    <p:extLst>
      <p:ext uri="{BB962C8B-B14F-4D97-AF65-F5344CB8AC3E}">
        <p14:creationId xmlns:p14="http://schemas.microsoft.com/office/powerpoint/2010/main" val="248431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6698-015E-4ED6-8019-42677093C443}"/>
              </a:ext>
            </a:extLst>
          </p:cNvPr>
          <p:cNvSpPr>
            <a:spLocks noGrp="1"/>
          </p:cNvSpPr>
          <p:nvPr>
            <p:ph type="title"/>
          </p:nvPr>
        </p:nvSpPr>
        <p:spPr/>
        <p:txBody>
          <a:bodyPr/>
          <a:lstStyle/>
          <a:p>
            <a:endParaRPr lang="es-CR"/>
          </a:p>
        </p:txBody>
      </p:sp>
      <p:sp>
        <p:nvSpPr>
          <p:cNvPr id="3" name="Content Placeholder 2">
            <a:extLst>
              <a:ext uri="{FF2B5EF4-FFF2-40B4-BE49-F238E27FC236}">
                <a16:creationId xmlns:a16="http://schemas.microsoft.com/office/drawing/2014/main" id="{9877765B-B43E-49F4-BD68-2D6700329445}"/>
              </a:ext>
            </a:extLst>
          </p:cNvPr>
          <p:cNvSpPr>
            <a:spLocks noGrp="1"/>
          </p:cNvSpPr>
          <p:nvPr>
            <p:ph idx="1"/>
          </p:nvPr>
        </p:nvSpPr>
        <p:spPr/>
        <p:txBody>
          <a:bodyPr/>
          <a:lstStyle/>
          <a:p>
            <a:endParaRPr lang="es-CR"/>
          </a:p>
        </p:txBody>
      </p:sp>
    </p:spTree>
    <p:extLst>
      <p:ext uri="{BB962C8B-B14F-4D97-AF65-F5344CB8AC3E}">
        <p14:creationId xmlns:p14="http://schemas.microsoft.com/office/powerpoint/2010/main" val="1132649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7CE4-0227-4574-BB2D-7D2F48B10DBB}"/>
              </a:ext>
            </a:extLst>
          </p:cNvPr>
          <p:cNvSpPr>
            <a:spLocks noGrp="1"/>
          </p:cNvSpPr>
          <p:nvPr>
            <p:ph type="title"/>
          </p:nvPr>
        </p:nvSpPr>
        <p:spPr>
          <a:xfrm>
            <a:off x="962025" y="2590800"/>
            <a:ext cx="3295650" cy="2066926"/>
          </a:xfrm>
        </p:spPr>
        <p:txBody>
          <a:bodyPr>
            <a:noAutofit/>
          </a:bodyPr>
          <a:lstStyle/>
          <a:p>
            <a:r>
              <a:rPr lang="en-US" sz="3200" dirty="0" err="1"/>
              <a:t>Ejemplo</a:t>
            </a:r>
            <a:r>
              <a:rPr lang="en-US" sz="3200" dirty="0"/>
              <a:t> para la </a:t>
            </a:r>
            <a:r>
              <a:rPr lang="en-US" sz="3200" dirty="0" err="1"/>
              <a:t>implementacion</a:t>
            </a:r>
            <a:r>
              <a:rPr lang="en-US" sz="3200" dirty="0"/>
              <a:t> de las redes por software </a:t>
            </a:r>
            <a:r>
              <a:rPr lang="en-US" sz="3200" dirty="0" err="1"/>
              <a:t>en</a:t>
            </a:r>
            <a:r>
              <a:rPr lang="en-US" sz="3200" dirty="0"/>
              <a:t> una </a:t>
            </a:r>
            <a:r>
              <a:rPr lang="en-US" sz="3200" dirty="0" err="1"/>
              <a:t>arquitectura</a:t>
            </a:r>
            <a:r>
              <a:rPr lang="en-US" sz="3200" dirty="0"/>
              <a:t> de red.</a:t>
            </a:r>
            <a:endParaRPr lang="es-CR" sz="3200" dirty="0"/>
          </a:p>
        </p:txBody>
      </p:sp>
      <p:sp>
        <p:nvSpPr>
          <p:cNvPr id="3" name="Content Placeholder 2">
            <a:extLst>
              <a:ext uri="{FF2B5EF4-FFF2-40B4-BE49-F238E27FC236}">
                <a16:creationId xmlns:a16="http://schemas.microsoft.com/office/drawing/2014/main" id="{1C4E976F-C4E1-46B4-AC8F-215D13DBA295}"/>
              </a:ext>
            </a:extLst>
          </p:cNvPr>
          <p:cNvSpPr>
            <a:spLocks noGrp="1"/>
          </p:cNvSpPr>
          <p:nvPr>
            <p:ph idx="1"/>
          </p:nvPr>
        </p:nvSpPr>
        <p:spPr>
          <a:xfrm>
            <a:off x="5024298" y="804689"/>
            <a:ext cx="6281873" cy="5248622"/>
          </a:xfrm>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Con SDN, en lugar de depender de la configuración manual de cada dispositivo de red individual, el controlador SDN centralizado puede tomar decisiones inteligentes sobre cómo dirigir el tráfico en función de las necesidades de las aplicaciones y las políticas de la red.</a:t>
            </a:r>
          </a:p>
          <a:p>
            <a:pPr algn="just"/>
            <a:endParaRPr lang="es-CR" sz="1800" dirty="0">
              <a:effectLst/>
              <a:latin typeface="Calibri" panose="020F0502020204030204" pitchFamily="34" charset="0"/>
              <a:ea typeface="Calibri" panose="020F0502020204030204" pitchFamily="34" charset="0"/>
            </a:endParaRPr>
          </a:p>
          <a:p>
            <a:pPr algn="just"/>
            <a:r>
              <a:rPr lang="es-CR" dirty="0">
                <a:solidFill>
                  <a:srgbClr val="333333"/>
                </a:solidFill>
                <a:highlight>
                  <a:srgbClr val="FFFFFF"/>
                </a:highlight>
                <a:latin typeface="Arial" panose="020B0604020202020204" pitchFamily="34" charset="0"/>
                <a:ea typeface="Calibri" panose="020F0502020204030204" pitchFamily="34" charset="0"/>
              </a:rPr>
              <a:t>E</a:t>
            </a:r>
            <a:r>
              <a:rPr lang="es-CR" sz="1800" dirty="0">
                <a:solidFill>
                  <a:srgbClr val="333333"/>
                </a:solidFill>
                <a:effectLst/>
                <a:highlight>
                  <a:srgbClr val="FFFFFF"/>
                </a:highlight>
                <a:latin typeface="Arial" panose="020B0604020202020204" pitchFamily="34" charset="0"/>
                <a:ea typeface="Calibri" panose="020F0502020204030204" pitchFamily="34" charset="0"/>
              </a:rPr>
              <a:t>l controlador SDN puede asignar dinámicamente recursos de red adicionales para satisfacer esas demandas, todo ello de manera automatizada y basada en políticas predefinidas.</a:t>
            </a:r>
            <a:endParaRPr lang="es-CR" dirty="0"/>
          </a:p>
        </p:txBody>
      </p:sp>
    </p:spTree>
    <p:extLst>
      <p:ext uri="{BB962C8B-B14F-4D97-AF65-F5344CB8AC3E}">
        <p14:creationId xmlns:p14="http://schemas.microsoft.com/office/powerpoint/2010/main" val="232473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AC70-DF4E-4C07-8C4A-65F348195097}"/>
              </a:ext>
            </a:extLst>
          </p:cNvPr>
          <p:cNvSpPr>
            <a:spLocks noGrp="1"/>
          </p:cNvSpPr>
          <p:nvPr>
            <p:ph type="title"/>
          </p:nvPr>
        </p:nvSpPr>
        <p:spPr/>
        <p:txBody>
          <a:bodyPr/>
          <a:lstStyle/>
          <a:p>
            <a:r>
              <a:rPr lang="es-CR" sz="4400" kern="0" dirty="0">
                <a:solidFill>
                  <a:schemeClr val="bg1"/>
                </a:solidFill>
                <a:effectLst/>
              </a:rPr>
              <a:t>¿Qué es SDN?</a:t>
            </a:r>
            <a:br>
              <a:rPr lang="es-CR" sz="1800" b="1" kern="0" dirty="0">
                <a:solidFill>
                  <a:srgbClr val="2F5496"/>
                </a:solidFill>
                <a:effectLst/>
                <a:latin typeface="Calibri" panose="020F0502020204030204" pitchFamily="34" charset="0"/>
              </a:rPr>
            </a:br>
            <a:endParaRPr lang="es-CR" dirty="0"/>
          </a:p>
        </p:txBody>
      </p:sp>
      <p:sp>
        <p:nvSpPr>
          <p:cNvPr id="3" name="Content Placeholder 2">
            <a:extLst>
              <a:ext uri="{FF2B5EF4-FFF2-40B4-BE49-F238E27FC236}">
                <a16:creationId xmlns:a16="http://schemas.microsoft.com/office/drawing/2014/main" id="{6FBC3D4F-80A6-415B-9202-BF4731C3185A}"/>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Las redes definidas por software son un conjunto de técnicas relacionadas con el área de redes computacionales, cuyo objetivo es facilitar la implementación e implantación de servicios de red de manera determinista, dinámica y escalable. </a:t>
            </a:r>
            <a:endParaRPr lang="es-CR" dirty="0"/>
          </a:p>
        </p:txBody>
      </p:sp>
    </p:spTree>
    <p:extLst>
      <p:ext uri="{BB962C8B-B14F-4D97-AF65-F5344CB8AC3E}">
        <p14:creationId xmlns:p14="http://schemas.microsoft.com/office/powerpoint/2010/main" val="80093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8377D-12DD-42D4-9CC9-9BB519D92077}"/>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SDN facilita la implementación de características avanzadas de seguridad, como la segmentación de red basada en políticas y la detección de amenazas. </a:t>
            </a:r>
          </a:p>
          <a:p>
            <a:pPr algn="just"/>
            <a:endParaRPr lang="es-CR" sz="1800" dirty="0">
              <a:solidFill>
                <a:srgbClr val="333333"/>
              </a:solidFill>
              <a:effectLst/>
              <a:highlight>
                <a:srgbClr val="FFFFFF"/>
              </a:highlight>
              <a:latin typeface="Arial" panose="020B0604020202020204" pitchFamily="34" charset="0"/>
              <a:ea typeface="Calibri" panose="020F0502020204030204" pitchFamily="34" charset="0"/>
            </a:endParaRPr>
          </a:p>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los centros de datos son un ejemplo destacado de cómo la implementación de SDN puede mejorar la agilidad, la flexibilidad y la seguridad de una arquitectura de red al permitir la gestión centralizada y programática del tráfico de red.</a:t>
            </a:r>
            <a:endParaRPr lang="es-CR" sz="1800" dirty="0">
              <a:effectLst/>
              <a:latin typeface="Calibri" panose="020F0502020204030204" pitchFamily="34" charset="0"/>
              <a:ea typeface="Calibri" panose="020F0502020204030204" pitchFamily="34" charset="0"/>
            </a:endParaRPr>
          </a:p>
          <a:p>
            <a:pPr algn="just"/>
            <a:endParaRPr lang="es-CR" dirty="0"/>
          </a:p>
        </p:txBody>
      </p:sp>
    </p:spTree>
    <p:extLst>
      <p:ext uri="{BB962C8B-B14F-4D97-AF65-F5344CB8AC3E}">
        <p14:creationId xmlns:p14="http://schemas.microsoft.com/office/powerpoint/2010/main" val="222229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EA98-BD16-4878-B444-3449D1121FC1}"/>
              </a:ext>
            </a:extLst>
          </p:cNvPr>
          <p:cNvSpPr>
            <a:spLocks noGrp="1"/>
          </p:cNvSpPr>
          <p:nvPr>
            <p:ph type="title"/>
          </p:nvPr>
        </p:nvSpPr>
        <p:spPr/>
        <p:txBody>
          <a:bodyPr/>
          <a:lstStyle/>
          <a:p>
            <a:r>
              <a:rPr lang="en-US" dirty="0" err="1"/>
              <a:t>Caracteristicas</a:t>
            </a:r>
            <a:r>
              <a:rPr lang="en-US" dirty="0"/>
              <a:t> de las SDN</a:t>
            </a:r>
            <a:endParaRPr lang="es-CR" dirty="0"/>
          </a:p>
        </p:txBody>
      </p:sp>
      <p:sp>
        <p:nvSpPr>
          <p:cNvPr id="3" name="Content Placeholder 2">
            <a:extLst>
              <a:ext uri="{FF2B5EF4-FFF2-40B4-BE49-F238E27FC236}">
                <a16:creationId xmlns:a16="http://schemas.microsoft.com/office/drawing/2014/main" id="{E1369D50-6DCA-40BD-AB11-483AA7C88C75}"/>
              </a:ext>
            </a:extLst>
          </p:cNvPr>
          <p:cNvSpPr>
            <a:spLocks noGrp="1"/>
          </p:cNvSpPr>
          <p:nvPr>
            <p:ph idx="1"/>
          </p:nvPr>
        </p:nvSpPr>
        <p:spPr/>
        <p:txBody>
          <a:bodyPr/>
          <a:lstStyle/>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Ágil</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Gestión centralizada</a:t>
            </a: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Programable</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Conectividad abierta</a:t>
            </a:r>
            <a:endParaRPr lang="es-CR" dirty="0"/>
          </a:p>
        </p:txBody>
      </p:sp>
    </p:spTree>
    <p:extLst>
      <p:ext uri="{BB962C8B-B14F-4D97-AF65-F5344CB8AC3E}">
        <p14:creationId xmlns:p14="http://schemas.microsoft.com/office/powerpoint/2010/main" val="174591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7850-03E8-4B67-80E6-1B0FDC0B6FE5}"/>
              </a:ext>
            </a:extLst>
          </p:cNvPr>
          <p:cNvSpPr>
            <a:spLocks noGrp="1"/>
          </p:cNvSpPr>
          <p:nvPr>
            <p:ph type="title"/>
          </p:nvPr>
        </p:nvSpPr>
        <p:spPr/>
        <p:txBody>
          <a:bodyPr/>
          <a:lstStyle/>
          <a:p>
            <a:r>
              <a:rPr lang="en-US" dirty="0" err="1"/>
              <a:t>Ventajas</a:t>
            </a:r>
            <a:r>
              <a:rPr lang="en-US" dirty="0"/>
              <a:t> y </a:t>
            </a:r>
            <a:r>
              <a:rPr lang="en-US" dirty="0" err="1"/>
              <a:t>desventajas</a:t>
            </a:r>
            <a:endParaRPr lang="es-CR" dirty="0"/>
          </a:p>
        </p:txBody>
      </p:sp>
      <p:sp>
        <p:nvSpPr>
          <p:cNvPr id="3" name="Content Placeholder 2">
            <a:extLst>
              <a:ext uri="{FF2B5EF4-FFF2-40B4-BE49-F238E27FC236}">
                <a16:creationId xmlns:a16="http://schemas.microsoft.com/office/drawing/2014/main" id="{E898D4D5-770B-439B-B4D3-598A0C074DCB}"/>
              </a:ext>
            </a:extLst>
          </p:cNvPr>
          <p:cNvSpPr>
            <a:spLocks noGrp="1"/>
          </p:cNvSpPr>
          <p:nvPr>
            <p:ph idx="1"/>
          </p:nvPr>
        </p:nvSpPr>
        <p:spPr/>
        <p:txBody>
          <a:bodyPr/>
          <a:lstStyle/>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Conmutación por error de WAN</a:t>
            </a: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Mantener la conectividad</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Supervisión del estado de la red</a:t>
            </a: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Personalizable</a:t>
            </a:r>
            <a:endParaRPr lang="es-CR" dirty="0"/>
          </a:p>
        </p:txBody>
      </p:sp>
    </p:spTree>
    <p:extLst>
      <p:ext uri="{BB962C8B-B14F-4D97-AF65-F5344CB8AC3E}">
        <p14:creationId xmlns:p14="http://schemas.microsoft.com/office/powerpoint/2010/main" val="1745106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188F-1033-445D-804D-966158A9E706}"/>
              </a:ext>
            </a:extLst>
          </p:cNvPr>
          <p:cNvSpPr>
            <a:spLocks noGrp="1"/>
          </p:cNvSpPr>
          <p:nvPr>
            <p:ph type="ctrTitle"/>
          </p:nvPr>
        </p:nvSpPr>
        <p:spPr>
          <a:xfrm>
            <a:off x="1549686" y="1408754"/>
            <a:ext cx="8679915" cy="1748729"/>
          </a:xfrm>
        </p:spPr>
        <p:txBody>
          <a:bodyPr/>
          <a:lstStyle/>
          <a:p>
            <a:r>
              <a:rPr lang="en-US" dirty="0" err="1"/>
              <a:t>Consultas</a:t>
            </a:r>
            <a:endParaRPr lang="es-CR" dirty="0"/>
          </a:p>
        </p:txBody>
      </p:sp>
      <p:sp>
        <p:nvSpPr>
          <p:cNvPr id="3" name="Subtitle 2">
            <a:extLst>
              <a:ext uri="{FF2B5EF4-FFF2-40B4-BE49-F238E27FC236}">
                <a16:creationId xmlns:a16="http://schemas.microsoft.com/office/drawing/2014/main" id="{B6EC35DC-8B74-4E23-9642-F17006F3FE49}"/>
              </a:ext>
            </a:extLst>
          </p:cNvPr>
          <p:cNvSpPr>
            <a:spLocks noGrp="1"/>
          </p:cNvSpPr>
          <p:nvPr>
            <p:ph type="subTitle" idx="1"/>
          </p:nvPr>
        </p:nvSpPr>
        <p:spPr>
          <a:xfrm>
            <a:off x="1759286" y="4553966"/>
            <a:ext cx="8673427" cy="1322587"/>
          </a:xfrm>
        </p:spPr>
        <p:txBody>
          <a:bodyPr/>
          <a:lstStyle/>
          <a:p>
            <a:r>
              <a:rPr lang="en-US" dirty="0" err="1"/>
              <a:t>Muchas</a:t>
            </a:r>
            <a:r>
              <a:rPr lang="en-US" dirty="0"/>
              <a:t> gracias por </a:t>
            </a:r>
            <a:r>
              <a:rPr lang="en-US" dirty="0" err="1"/>
              <a:t>su</a:t>
            </a:r>
            <a:r>
              <a:rPr lang="en-US" dirty="0"/>
              <a:t> </a:t>
            </a:r>
            <a:r>
              <a:rPr lang="en-US" dirty="0" err="1"/>
              <a:t>atencion</a:t>
            </a:r>
            <a:r>
              <a:rPr lang="en-US" dirty="0"/>
              <a:t> </a:t>
            </a:r>
            <a:endParaRPr lang="es-CR" dirty="0"/>
          </a:p>
        </p:txBody>
      </p:sp>
    </p:spTree>
    <p:extLst>
      <p:ext uri="{BB962C8B-B14F-4D97-AF65-F5344CB8AC3E}">
        <p14:creationId xmlns:p14="http://schemas.microsoft.com/office/powerpoint/2010/main" val="21600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84D-597F-43D5-A09E-C54A8D1C36CB}"/>
              </a:ext>
            </a:extLst>
          </p:cNvPr>
          <p:cNvSpPr>
            <a:spLocks noGrp="1"/>
          </p:cNvSpPr>
          <p:nvPr>
            <p:ph type="title"/>
          </p:nvPr>
        </p:nvSpPr>
        <p:spPr/>
        <p:txBody>
          <a:bodyPr>
            <a:normAutofit fontScale="90000"/>
          </a:bodyPr>
          <a:lstStyle/>
          <a:p>
            <a:r>
              <a:rPr lang="es-CR" b="1" kern="0" dirty="0">
                <a:solidFill>
                  <a:schemeClr val="bg1"/>
                </a:solidFill>
                <a:effectLst/>
              </a:rPr>
              <a:t>¿Como se compone una estructura de un SDN?</a:t>
            </a:r>
            <a:br>
              <a:rPr lang="es-CR" sz="1800" b="1" kern="0" dirty="0">
                <a:solidFill>
                  <a:srgbClr val="2F5496"/>
                </a:solidFill>
                <a:effectLst/>
                <a:latin typeface="Calibri" panose="020F0502020204030204" pitchFamily="34" charset="0"/>
              </a:rPr>
            </a:br>
            <a:endParaRPr lang="es-CR" dirty="0"/>
          </a:p>
        </p:txBody>
      </p:sp>
      <p:sp>
        <p:nvSpPr>
          <p:cNvPr id="3" name="Content Placeholder 2">
            <a:extLst>
              <a:ext uri="{FF2B5EF4-FFF2-40B4-BE49-F238E27FC236}">
                <a16:creationId xmlns:a16="http://schemas.microsoft.com/office/drawing/2014/main" id="{DF303927-FD15-4141-9F8B-15C44FF167B6}"/>
              </a:ext>
            </a:extLst>
          </p:cNvPr>
          <p:cNvSpPr>
            <a:spLocks noGrp="1"/>
          </p:cNvSpPr>
          <p:nvPr>
            <p:ph idx="1"/>
          </p:nvPr>
        </p:nvSpPr>
        <p:spPr/>
        <p:txBody>
          <a:bodyPr/>
          <a:lstStyle/>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Aplicación SDN (SDN App)</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Controlador SDN (SDN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Controller</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Ruta de datos SDN (SDN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Datapath</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Interfaz SDN del plano de control al plano de datos (SDN Control total Data-Plane Interface, CDPI)</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Interfaces hacia el norte SDN (NBI)</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Conductores y agentes de interfaz (Interface Drivers &amp;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Agents</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Gestión y administración (Management &amp;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Admin</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endParaRPr lang="es-CR" dirty="0"/>
          </a:p>
        </p:txBody>
      </p:sp>
    </p:spTree>
    <p:extLst>
      <p:ext uri="{BB962C8B-B14F-4D97-AF65-F5344CB8AC3E}">
        <p14:creationId xmlns:p14="http://schemas.microsoft.com/office/powerpoint/2010/main" val="27361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67A-FCB5-4A3B-8AD8-C62890E9E384}"/>
              </a:ext>
            </a:extLst>
          </p:cNvPr>
          <p:cNvSpPr>
            <a:spLocks noGrp="1"/>
          </p:cNvSpPr>
          <p:nvPr>
            <p:ph type="title"/>
          </p:nvPr>
        </p:nvSpPr>
        <p:spPr/>
        <p:txBody>
          <a:bodyPr/>
          <a:lstStyle/>
          <a:p>
            <a:r>
              <a:rPr lang="en-US" dirty="0"/>
              <a:t>Por que SDN?</a:t>
            </a:r>
            <a:endParaRPr lang="es-CR" dirty="0"/>
          </a:p>
        </p:txBody>
      </p:sp>
      <p:sp>
        <p:nvSpPr>
          <p:cNvPr id="3" name="Content Placeholder 2">
            <a:extLst>
              <a:ext uri="{FF2B5EF4-FFF2-40B4-BE49-F238E27FC236}">
                <a16:creationId xmlns:a16="http://schemas.microsoft.com/office/drawing/2014/main" id="{40F61E98-1342-45FA-9F9F-73FB43AD270B}"/>
              </a:ext>
            </a:extLst>
          </p:cNvPr>
          <p:cNvSpPr>
            <a:spLocks noGrp="1"/>
          </p:cNvSpPr>
          <p:nvPr>
            <p:ph idx="1"/>
          </p:nvPr>
        </p:nvSpPr>
        <p:spPr>
          <a:xfrm>
            <a:off x="4733925" y="561975"/>
            <a:ext cx="6666395" cy="5489833"/>
          </a:xfrm>
        </p:spPr>
        <p:txBody>
          <a:bodyPr/>
          <a:lstStyle/>
          <a:p>
            <a:pPr algn="just">
              <a:lnSpc>
                <a:spcPct val="150000"/>
              </a:lnSpc>
              <a:spcBef>
                <a:spcPts val="0"/>
              </a:spcBef>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Limitaciones de las tecnologías actuales:</a:t>
            </a: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Complejidad</a:t>
            </a: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Políticas incoherentes</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Imposibilidad de escalabilidad</a:t>
            </a: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Dependencia del vendedor</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marR="0" algn="just">
              <a:lnSpc>
                <a:spcPct val="150000"/>
              </a:lnSpc>
              <a:spcBef>
                <a:spcPts val="0"/>
              </a:spcBef>
              <a:spcAft>
                <a:spcPts val="0"/>
              </a:spcAft>
              <a:buFont typeface="Wingdings" panose="05000000000000000000" pitchFamily="2" charset="2"/>
              <a:buChar char="ü"/>
            </a:pPr>
            <a:endParaRPr lang="es-CR" sz="1800" dirty="0">
              <a:solidFill>
                <a:srgbClr val="333333"/>
              </a:solidFill>
              <a:effectLst/>
              <a:highlight>
                <a:srgbClr val="FFFFFF"/>
              </a:highlight>
              <a:latin typeface="Arial" panose="020B0604020202020204" pitchFamily="34" charset="0"/>
              <a:ea typeface="Calibri" panose="020F0502020204030204" pitchFamily="34" charset="0"/>
            </a:endParaRPr>
          </a:p>
          <a:p>
            <a:pPr algn="just">
              <a:lnSpc>
                <a:spcPct val="150000"/>
              </a:lnSpc>
              <a:spcBef>
                <a:spcPts val="0"/>
              </a:spcBef>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Necesidad de una nueva red arquitectónica</a:t>
            </a: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Heterogeneidad en los patrones de tráfico</a:t>
            </a: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Aumento de carga de trabajo considerable de los administradores de red</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El aumento de los servicios basados en la nube</a:t>
            </a: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Big data y el aumento de ancho de banda requerido</a:t>
            </a:r>
            <a:endParaRPr lang="es-CR"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endParaRPr lang="es-CR"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490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53D8-614C-4CBC-9EB2-62190FD5DAA3}"/>
              </a:ext>
            </a:extLst>
          </p:cNvPr>
          <p:cNvSpPr>
            <a:spLocks noGrp="1"/>
          </p:cNvSpPr>
          <p:nvPr>
            <p:ph type="title"/>
          </p:nvPr>
        </p:nvSpPr>
        <p:spPr/>
        <p:txBody>
          <a:bodyPr/>
          <a:lstStyle/>
          <a:p>
            <a:r>
              <a:rPr lang="en-US" dirty="0" err="1"/>
              <a:t>Beneficios</a:t>
            </a:r>
            <a:endParaRPr lang="es-CR" dirty="0"/>
          </a:p>
        </p:txBody>
      </p:sp>
      <p:sp>
        <p:nvSpPr>
          <p:cNvPr id="3" name="Content Placeholder 2">
            <a:extLst>
              <a:ext uri="{FF2B5EF4-FFF2-40B4-BE49-F238E27FC236}">
                <a16:creationId xmlns:a16="http://schemas.microsoft.com/office/drawing/2014/main" id="{42A0B8DF-2345-48C5-B7ED-38FCBA09F1E8}"/>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Reduce el </a:t>
            </a:r>
            <a:r>
              <a:rPr lang="es-CR" sz="1800" dirty="0" err="1">
                <a:solidFill>
                  <a:srgbClr val="333333"/>
                </a:solidFill>
                <a:effectLst/>
                <a:highlight>
                  <a:srgbClr val="FFFFFF"/>
                </a:highlight>
                <a:latin typeface="Arial" panose="020B0604020202020204" pitchFamily="34" charset="0"/>
                <a:ea typeface="Noto Sans Symbols"/>
                <a:cs typeface="Noto Sans Symbols"/>
              </a:rPr>
              <a:t>Capex</a:t>
            </a:r>
            <a:r>
              <a:rPr lang="es-CR" sz="1800" dirty="0">
                <a:solidFill>
                  <a:srgbClr val="333333"/>
                </a:solidFill>
                <a:effectLst/>
                <a:highlight>
                  <a:srgbClr val="FFFFFF"/>
                </a:highlight>
                <a:latin typeface="Arial" panose="020B0604020202020204" pitchFamily="34" charset="0"/>
                <a:ea typeface="Noto Sans Symbols"/>
                <a:cs typeface="Noto Sans Symbols"/>
              </a:rPr>
              <a:t> (Capital </a:t>
            </a:r>
            <a:r>
              <a:rPr lang="es-CR" sz="1800" dirty="0" err="1">
                <a:solidFill>
                  <a:srgbClr val="333333"/>
                </a:solidFill>
                <a:effectLst/>
                <a:highlight>
                  <a:srgbClr val="FFFFFF"/>
                </a:highlight>
                <a:latin typeface="Arial" panose="020B0604020202020204" pitchFamily="34" charset="0"/>
                <a:ea typeface="Noto Sans Symbols"/>
                <a:cs typeface="Noto Sans Symbols"/>
              </a:rPr>
              <a:t>Expenditures</a:t>
            </a:r>
            <a:r>
              <a:rPr lang="es-CR" sz="1800" dirty="0">
                <a:solidFill>
                  <a:srgbClr val="333333"/>
                </a:solidFill>
                <a:effectLst/>
                <a:highlight>
                  <a:srgbClr val="FFFFFF"/>
                </a:highlight>
                <a:latin typeface="Arial" panose="020B0604020202020204" pitchFamily="34" charset="0"/>
                <a:ea typeface="Noto Sans Symbols"/>
                <a:cs typeface="Noto Sans Symbols"/>
              </a:rPr>
              <a:t>)</a:t>
            </a:r>
          </a:p>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Reduce el </a:t>
            </a:r>
            <a:r>
              <a:rPr lang="es-CR" sz="1800" dirty="0" err="1">
                <a:solidFill>
                  <a:srgbClr val="333333"/>
                </a:solidFill>
                <a:effectLst/>
                <a:highlight>
                  <a:srgbClr val="FFFFFF"/>
                </a:highlight>
                <a:latin typeface="Arial" panose="020B0604020202020204" pitchFamily="34" charset="0"/>
                <a:ea typeface="Noto Sans Symbols"/>
                <a:cs typeface="Noto Sans Symbols"/>
              </a:rPr>
              <a:t>Opex</a:t>
            </a:r>
            <a:r>
              <a:rPr lang="es-CR" sz="1800" dirty="0">
                <a:solidFill>
                  <a:srgbClr val="333333"/>
                </a:solidFill>
                <a:effectLst/>
                <a:highlight>
                  <a:srgbClr val="FFFFFF"/>
                </a:highlight>
                <a:latin typeface="Arial" panose="020B0604020202020204" pitchFamily="34" charset="0"/>
                <a:ea typeface="Noto Sans Symbols"/>
                <a:cs typeface="Noto Sans Symbols"/>
              </a:rPr>
              <a:t> (</a:t>
            </a:r>
            <a:r>
              <a:rPr lang="es-CR" sz="1800" dirty="0" err="1">
                <a:solidFill>
                  <a:srgbClr val="333333"/>
                </a:solidFill>
                <a:effectLst/>
                <a:highlight>
                  <a:srgbClr val="FFFFFF"/>
                </a:highlight>
                <a:latin typeface="Arial" panose="020B0604020202020204" pitchFamily="34" charset="0"/>
                <a:ea typeface="Noto Sans Symbols"/>
                <a:cs typeface="Noto Sans Symbols"/>
              </a:rPr>
              <a:t>Operating</a:t>
            </a:r>
            <a:r>
              <a:rPr lang="es-CR" sz="1800" dirty="0">
                <a:solidFill>
                  <a:srgbClr val="333333"/>
                </a:solidFill>
                <a:effectLst/>
                <a:highlight>
                  <a:srgbClr val="FFFFFF"/>
                </a:highlight>
                <a:latin typeface="Arial" panose="020B0604020202020204" pitchFamily="34" charset="0"/>
                <a:ea typeface="Noto Sans Symbols"/>
                <a:cs typeface="Noto Sans Symbols"/>
              </a:rPr>
              <a:t> Expense)</a:t>
            </a:r>
          </a:p>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Agilidad y flexibilidad</a:t>
            </a:r>
          </a:p>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Permite innovación</a:t>
            </a:r>
            <a:endParaRPr lang="es-CR" dirty="0"/>
          </a:p>
        </p:txBody>
      </p:sp>
    </p:spTree>
    <p:extLst>
      <p:ext uri="{BB962C8B-B14F-4D97-AF65-F5344CB8AC3E}">
        <p14:creationId xmlns:p14="http://schemas.microsoft.com/office/powerpoint/2010/main" val="411331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12A-E4F8-45D7-B02D-F015239B7C0A}"/>
              </a:ext>
            </a:extLst>
          </p:cNvPr>
          <p:cNvSpPr>
            <a:spLocks noGrp="1"/>
          </p:cNvSpPr>
          <p:nvPr>
            <p:ph type="title"/>
          </p:nvPr>
        </p:nvSpPr>
        <p:spPr/>
        <p:txBody>
          <a:bodyPr/>
          <a:lstStyle/>
          <a:p>
            <a:r>
              <a:rPr lang="en-US" dirty="0" err="1"/>
              <a:t>Lenguaje</a:t>
            </a:r>
            <a:r>
              <a:rPr lang="en-US" dirty="0"/>
              <a:t> de </a:t>
            </a:r>
            <a:r>
              <a:rPr lang="en-US" dirty="0" err="1"/>
              <a:t>programacion</a:t>
            </a:r>
            <a:endParaRPr lang="es-CR" dirty="0"/>
          </a:p>
        </p:txBody>
      </p:sp>
      <p:sp>
        <p:nvSpPr>
          <p:cNvPr id="3" name="Content Placeholder 2">
            <a:extLst>
              <a:ext uri="{FF2B5EF4-FFF2-40B4-BE49-F238E27FC236}">
                <a16:creationId xmlns:a16="http://schemas.microsoft.com/office/drawing/2014/main" id="{07AEEC7B-AB3B-476A-B6A2-06A009616D9F}"/>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Existen varios tipos de lenguaje como:  C++, Python, C, Haskell, </a:t>
            </a:r>
            <a:r>
              <a:rPr lang="es-CR" sz="1800" dirty="0" err="1">
                <a:solidFill>
                  <a:srgbClr val="333333"/>
                </a:solidFill>
                <a:effectLst/>
                <a:highlight>
                  <a:srgbClr val="FFFFFF"/>
                </a:highlight>
                <a:latin typeface="Arial" panose="020B0604020202020204" pitchFamily="34" charset="0"/>
                <a:ea typeface="Calibri" panose="020F0502020204030204" pitchFamily="34" charset="0"/>
              </a:rPr>
              <a:t>OCaml</a:t>
            </a:r>
            <a:r>
              <a:rPr lang="es-CR" sz="1800" dirty="0">
                <a:solidFill>
                  <a:srgbClr val="333333"/>
                </a:solidFill>
                <a:effectLst/>
                <a:highlight>
                  <a:srgbClr val="FFFFFF"/>
                </a:highlight>
                <a:latin typeface="Arial" panose="020B0604020202020204" pitchFamily="34" charset="0"/>
                <a:ea typeface="Calibri" panose="020F0502020204030204" pitchFamily="34" charset="0"/>
              </a:rPr>
              <a:t>, Java. La elección de cada uno de ellos se da por medio de las necesidades que tiene el cliente y las mejores disponibilidades que da cada uno.</a:t>
            </a:r>
            <a:endParaRPr lang="es-CR" dirty="0"/>
          </a:p>
        </p:txBody>
      </p:sp>
    </p:spTree>
    <p:extLst>
      <p:ext uri="{BB962C8B-B14F-4D97-AF65-F5344CB8AC3E}">
        <p14:creationId xmlns:p14="http://schemas.microsoft.com/office/powerpoint/2010/main" val="252153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46EFD-7C4D-41AD-B4BC-5DA78A21D657}"/>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Es un lenguaje SDN y tiempo de ejecución que implementan algunos operadores de composición. </a:t>
            </a:r>
          </a:p>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Pyretic es un programa libre que ofrece el estilo de licenciamiento BSD compatible con la necesidad de desarrollo comercial y búsqueda. </a:t>
            </a:r>
            <a:endParaRPr lang="es-CR" dirty="0"/>
          </a:p>
        </p:txBody>
      </p:sp>
      <p:sp>
        <p:nvSpPr>
          <p:cNvPr id="5" name="Title 4">
            <a:extLst>
              <a:ext uri="{FF2B5EF4-FFF2-40B4-BE49-F238E27FC236}">
                <a16:creationId xmlns:a16="http://schemas.microsoft.com/office/drawing/2014/main" id="{A9E0B23B-85D1-4537-9199-B9A364156F1A}"/>
              </a:ext>
            </a:extLst>
          </p:cNvPr>
          <p:cNvSpPr>
            <a:spLocks noGrp="1"/>
          </p:cNvSpPr>
          <p:nvPr>
            <p:ph type="title"/>
          </p:nvPr>
        </p:nvSpPr>
        <p:spPr/>
        <p:txBody>
          <a:bodyPr/>
          <a:lstStyle/>
          <a:p>
            <a:r>
              <a:rPr lang="en-US" dirty="0"/>
              <a:t>Pyretic</a:t>
            </a:r>
            <a:endParaRPr lang="es-CR" dirty="0"/>
          </a:p>
        </p:txBody>
      </p:sp>
    </p:spTree>
    <p:extLst>
      <p:ext uri="{BB962C8B-B14F-4D97-AF65-F5344CB8AC3E}">
        <p14:creationId xmlns:p14="http://schemas.microsoft.com/office/powerpoint/2010/main" val="146823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8CA9-4F8F-4020-AC3D-B38A90EF6E6D}"/>
              </a:ext>
            </a:extLst>
          </p:cNvPr>
          <p:cNvSpPr>
            <a:spLocks noGrp="1"/>
          </p:cNvSpPr>
          <p:nvPr>
            <p:ph type="title"/>
          </p:nvPr>
        </p:nvSpPr>
        <p:spPr/>
        <p:txBody>
          <a:bodyPr/>
          <a:lstStyle/>
          <a:p>
            <a:r>
              <a:rPr lang="en-US" dirty="0"/>
              <a:t>Pyretic</a:t>
            </a:r>
            <a:endParaRPr lang="es-CR" dirty="0"/>
          </a:p>
        </p:txBody>
      </p:sp>
      <p:pic>
        <p:nvPicPr>
          <p:cNvPr id="4" name="image1.png">
            <a:extLst>
              <a:ext uri="{FF2B5EF4-FFF2-40B4-BE49-F238E27FC236}">
                <a16:creationId xmlns:a16="http://schemas.microsoft.com/office/drawing/2014/main" id="{BB388E4C-00B8-462C-9163-4EC2780A5446}"/>
              </a:ext>
            </a:extLst>
          </p:cNvPr>
          <p:cNvPicPr>
            <a:picLocks noGrp="1"/>
          </p:cNvPicPr>
          <p:nvPr>
            <p:ph idx="1"/>
          </p:nvPr>
        </p:nvPicPr>
        <p:blipFill>
          <a:blip r:embed="rId2"/>
          <a:srcRect/>
          <a:stretch>
            <a:fillRect/>
          </a:stretch>
        </p:blipFill>
        <p:spPr>
          <a:xfrm>
            <a:off x="5806028" y="2085975"/>
            <a:ext cx="4252371" cy="2456442"/>
          </a:xfrm>
          <a:prstGeom prst="rect">
            <a:avLst/>
          </a:prstGeom>
          <a:ln/>
        </p:spPr>
      </p:pic>
    </p:spTree>
    <p:extLst>
      <p:ext uri="{BB962C8B-B14F-4D97-AF65-F5344CB8AC3E}">
        <p14:creationId xmlns:p14="http://schemas.microsoft.com/office/powerpoint/2010/main" val="384045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0702-EC85-49C8-9225-2FD41CA2F4F4}"/>
              </a:ext>
            </a:extLst>
          </p:cNvPr>
          <p:cNvSpPr>
            <a:spLocks noGrp="1"/>
          </p:cNvSpPr>
          <p:nvPr>
            <p:ph type="title"/>
          </p:nvPr>
        </p:nvSpPr>
        <p:spPr/>
        <p:txBody>
          <a:bodyPr/>
          <a:lstStyle/>
          <a:p>
            <a:r>
              <a:rPr lang="en-US" dirty="0"/>
              <a:t>Pyretic</a:t>
            </a:r>
            <a:endParaRPr lang="es-CR" dirty="0"/>
          </a:p>
        </p:txBody>
      </p:sp>
      <p:sp>
        <p:nvSpPr>
          <p:cNvPr id="3" name="Content Placeholder 2">
            <a:extLst>
              <a:ext uri="{FF2B5EF4-FFF2-40B4-BE49-F238E27FC236}">
                <a16:creationId xmlns:a16="http://schemas.microsoft.com/office/drawing/2014/main" id="{46F1AAF1-0C60-4845-BB62-9EAF761D6CB3}"/>
              </a:ext>
            </a:extLst>
          </p:cNvPr>
          <p:cNvSpPr>
            <a:spLocks noGrp="1"/>
          </p:cNvSpPr>
          <p:nvPr>
            <p:ph idx="1"/>
          </p:nvPr>
        </p:nvSpPr>
        <p:spPr/>
        <p:txBody>
          <a:bodyPr/>
          <a:lstStyle/>
          <a:p>
            <a:r>
              <a:rPr lang="es-CR" dirty="0">
                <a:solidFill>
                  <a:srgbClr val="333333"/>
                </a:solidFill>
                <a:highlight>
                  <a:srgbClr val="FFFFFF"/>
                </a:highlight>
                <a:latin typeface="Arial" panose="020B0604020202020204" pitchFamily="34" charset="0"/>
                <a:ea typeface="Calibri" panose="020F0502020204030204" pitchFamily="34" charset="0"/>
              </a:rPr>
              <a:t>P</a:t>
            </a:r>
            <a:r>
              <a:rPr lang="es-CR" sz="1800" dirty="0">
                <a:solidFill>
                  <a:srgbClr val="333333"/>
                </a:solidFill>
                <a:effectLst/>
                <a:highlight>
                  <a:srgbClr val="FFFFFF"/>
                </a:highlight>
                <a:latin typeface="Arial" panose="020B0604020202020204" pitchFamily="34" charset="0"/>
                <a:ea typeface="Calibri" panose="020F0502020204030204" pitchFamily="34" charset="0"/>
              </a:rPr>
              <a:t>ermite la programación modular por:</a:t>
            </a: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Operadores de composición definidos y librerías de políticas de revisión y consulta de tráfico.</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Permite a cada política operar en una topología abstracta que restringe implícitamente que puede ver y hacer el módulo.</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Provee un modelo de paquete de abstracción que </a:t>
            </a:r>
            <a:r>
              <a:rPr lang="es-CR" sz="1800" u="none" strike="noStrike" dirty="0" err="1">
                <a:solidFill>
                  <a:srgbClr val="333333"/>
                </a:solidFill>
                <a:effectLst/>
                <a:highlight>
                  <a:srgbClr val="FFFFFF"/>
                </a:highlight>
                <a:latin typeface="Arial" panose="020B0604020202020204" pitchFamily="34" charset="0"/>
                <a:ea typeface="Calibri" panose="020F0502020204030204" pitchFamily="34" charset="0"/>
              </a:rPr>
              <a:t>disponibiliza</a:t>
            </a: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 a programadores a extender paquetes en ambientes virtuales que puede ser usado para asociar paquetes con alto nivel de meta datos.</a:t>
            </a:r>
            <a:endParaRPr lang="es-CR" sz="1800" u="none" strike="noStrike" dirty="0">
              <a:effectLst/>
              <a:latin typeface="Calibri" panose="020F0502020204030204" pitchFamily="34" charset="0"/>
              <a:ea typeface="Calibri" panose="020F0502020204030204" pitchFamily="34" charset="0"/>
            </a:endParaRPr>
          </a:p>
          <a:p>
            <a:pPr>
              <a:buFont typeface="Wingdings" panose="05000000000000000000" pitchFamily="2" charset="2"/>
              <a:buChar char="ü"/>
            </a:pPr>
            <a:endParaRPr lang="es-CR" dirty="0"/>
          </a:p>
        </p:txBody>
      </p:sp>
    </p:spTree>
    <p:extLst>
      <p:ext uri="{BB962C8B-B14F-4D97-AF65-F5344CB8AC3E}">
        <p14:creationId xmlns:p14="http://schemas.microsoft.com/office/powerpoint/2010/main" val="416339329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emplate>TM16401371[[fn=Atlas]]</Template>
  <TotalTime>85</TotalTime>
  <Words>1111</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Noto Sans Symbols</vt:lpstr>
      <vt:lpstr>Rockwell</vt:lpstr>
      <vt:lpstr>Symbol</vt:lpstr>
      <vt:lpstr>Wingdings</vt:lpstr>
      <vt:lpstr>Atlas</vt:lpstr>
      <vt:lpstr>Redes Definidas por Software</vt:lpstr>
      <vt:lpstr>¿Qué es SDN? </vt:lpstr>
      <vt:lpstr>¿Como se compone una estructura de un SDN? </vt:lpstr>
      <vt:lpstr>Por que SDN?</vt:lpstr>
      <vt:lpstr>Beneficios</vt:lpstr>
      <vt:lpstr>Lenguaje de programacion</vt:lpstr>
      <vt:lpstr>Pyretic</vt:lpstr>
      <vt:lpstr>Pyretic</vt:lpstr>
      <vt:lpstr>Pyretic</vt:lpstr>
      <vt:lpstr>Caracteristicas de Pyretic</vt:lpstr>
      <vt:lpstr>Protocolos que se pueden implementar</vt:lpstr>
      <vt:lpstr>PowerPoint Presentation</vt:lpstr>
      <vt:lpstr>PowerPoint Presentation</vt:lpstr>
      <vt:lpstr>Tipos de redes que se pueden implementar </vt:lpstr>
      <vt:lpstr>Funciones con las que se puede acoplar las SDN</vt:lpstr>
      <vt:lpstr>CISCO ACE</vt:lpstr>
      <vt:lpstr>Software definido en redes en la arquitectura 5G</vt:lpstr>
      <vt:lpstr>PowerPoint Presentation</vt:lpstr>
      <vt:lpstr>Ejemplo para la implementacion de las redes por software en una arquitectura de red.</vt:lpstr>
      <vt:lpstr>PowerPoint Presentation</vt:lpstr>
      <vt:lpstr>Caracteristicas de las SDN</vt:lpstr>
      <vt:lpstr>Ventajas y desventajas</vt:lpstr>
      <vt:lpstr>Consultas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Definidas por Software</dc:title>
  <dc:creator>Salazar Mora, Stephanie Aillin</dc:creator>
  <cp:lastModifiedBy>Salazar Mora, Stephanie Aillin</cp:lastModifiedBy>
  <cp:revision>8</cp:revision>
  <dcterms:created xsi:type="dcterms:W3CDTF">2024-04-26T03:07:32Z</dcterms:created>
  <dcterms:modified xsi:type="dcterms:W3CDTF">2024-04-26T04:32:47Z</dcterms:modified>
</cp:coreProperties>
</file>