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9" r:id="rId2"/>
    <p:sldId id="301" r:id="rId3"/>
    <p:sldId id="271" r:id="rId4"/>
    <p:sldId id="270" r:id="rId5"/>
    <p:sldId id="842" r:id="rId6"/>
    <p:sldId id="843" r:id="rId7"/>
    <p:sldId id="275" r:id="rId8"/>
    <p:sldId id="844" r:id="rId9"/>
    <p:sldId id="845" r:id="rId10"/>
    <p:sldId id="846" r:id="rId11"/>
    <p:sldId id="848" r:id="rId12"/>
    <p:sldId id="847" r:id="rId13"/>
    <p:sldId id="839" r:id="rId14"/>
    <p:sldId id="849" r:id="rId15"/>
    <p:sldId id="850" r:id="rId16"/>
    <p:sldId id="851" r:id="rId17"/>
    <p:sldId id="840" r:id="rId18"/>
    <p:sldId id="852" r:id="rId19"/>
    <p:sldId id="853" r:id="rId20"/>
    <p:sldId id="854" r:id="rId21"/>
    <p:sldId id="855" r:id="rId22"/>
    <p:sldId id="841" r:id="rId23"/>
    <p:sldId id="856" r:id="rId24"/>
    <p:sldId id="857" r:id="rId25"/>
    <p:sldId id="8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1" autoAdjust="0"/>
    <p:restoredTop sz="94249" autoAdjust="0"/>
  </p:normalViewPr>
  <p:slideViewPr>
    <p:cSldViewPr>
      <p:cViewPr varScale="1">
        <p:scale>
          <a:sx n="72" d="100"/>
          <a:sy n="72" d="100"/>
        </p:scale>
        <p:origin x="128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645DC-5E2E-AF4F-9AE5-6EF7F78BFAA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3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D423-5DEC-4E13-965F-1844D1CF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CA8B2-493E-417B-9E0C-09A7E555FE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7C4CC-0B6E-43F0-9A10-A1E3EA321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C18C4-3BD3-45DD-86A6-6EDAF47DF0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9FD51-DFBF-41DD-9201-4B2B65C77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C5EE74F-BADF-4042-8EF6-8C7822005E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5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2910" y="2084908"/>
            <a:ext cx="8298180" cy="929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"/>
                <a:cs typeface=""/>
              </a:rPr>
              <a:t>Data Science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"/>
              <a:cs typeface="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3217586"/>
            <a:ext cx="7239000" cy="165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CSE-4075</a:t>
            </a:r>
          </a:p>
          <a:p>
            <a:pPr>
              <a:defRPr/>
            </a:pPr>
            <a:r>
              <a:rPr lang="en-US" altLang="en-US" sz="3600" dirty="0">
                <a:solidFill>
                  <a:srgbClr val="00B0F0"/>
                </a:solidFill>
              </a:rPr>
              <a:t>Unsupervised Learning</a:t>
            </a:r>
          </a:p>
          <a:p>
            <a:pPr>
              <a:defRPr/>
            </a:pPr>
            <a:r>
              <a:rPr lang="en-US" altLang="en-US" sz="2800" dirty="0">
                <a:solidFill>
                  <a:srgbClr val="00B0F0"/>
                </a:solidFill>
              </a:rPr>
              <a:t>(Hierarchical Clustering)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7731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0989-23A0-40EF-85A3-836557FE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Intermediate Situation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1EEBC6-82DA-4BED-A5BA-116270151AFF}"/>
              </a:ext>
            </a:extLst>
          </p:cNvPr>
          <p:cNvSpPr/>
          <p:nvPr/>
        </p:nvSpPr>
        <p:spPr>
          <a:xfrm>
            <a:off x="152400" y="9906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want to merge the two closest clusters (C2 and C5) and update the distance matrix.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E49A3-55E2-449A-828B-E1FD3FEA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3" y="1801719"/>
            <a:ext cx="84105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0989-23A0-40EF-85A3-836557FE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After Merging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1EEBC6-82DA-4BED-A5BA-116270151AFF}"/>
              </a:ext>
            </a:extLst>
          </p:cNvPr>
          <p:cNvSpPr/>
          <p:nvPr/>
        </p:nvSpPr>
        <p:spPr>
          <a:xfrm>
            <a:off x="152400" y="9906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question is “How do we update the distance matrix?” 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DE6481-EDDD-4A6A-AB59-DD654D87F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1752600"/>
            <a:ext cx="8202170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6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0989-23A0-40EF-85A3-836557FE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How to Define Inter-Cluster Distance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9986D1-D970-4FE7-8185-A596B247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14400"/>
            <a:ext cx="8420100" cy="40100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597E1D8-94DD-4935-A900-27C6B8063CAA}"/>
              </a:ext>
            </a:extLst>
          </p:cNvPr>
          <p:cNvSpPr/>
          <p:nvPr/>
        </p:nvSpPr>
        <p:spPr>
          <a:xfrm>
            <a:off x="457200" y="4924425"/>
            <a:ext cx="633545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B0F0"/>
                </a:solidFill>
              </a:rPr>
              <a:t>Single link method (Min)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B0F0"/>
                </a:solidFill>
              </a:rPr>
              <a:t>Complete link method (Max)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B0F0"/>
                </a:solidFill>
              </a:rPr>
              <a:t>Average link (group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B0F0"/>
                </a:solidFill>
              </a:rPr>
              <a:t>Centroid method (Distance between </a:t>
            </a:r>
            <a:r>
              <a:rPr lang="en-US" altLang="en-US" sz="2400" dirty="0" err="1">
                <a:solidFill>
                  <a:srgbClr val="00B0F0"/>
                </a:solidFill>
              </a:rPr>
              <a:t>centriods</a:t>
            </a:r>
            <a:r>
              <a:rPr lang="en-US" altLang="en-US" sz="2400" dirty="0">
                <a:solidFill>
                  <a:srgbClr val="00B0F0"/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512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DDA225-EF02-4C64-8578-93F2C852C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313AFA-D8E4-45D9-B5E8-31904FB4904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09986" name="Rectangle 2">
            <a:extLst>
              <a:ext uri="{FF2B5EF4-FFF2-40B4-BE49-F238E27FC236}">
                <a16:creationId xmlns:a16="http://schemas.microsoft.com/office/drawing/2014/main" id="{7AF760ED-5233-4169-9E83-D88901215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678" y="26504"/>
            <a:ext cx="8229600" cy="113982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Single link method (Min)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0F90B-38B3-4BF8-8766-D7F9034F2CD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2400" y="1149765"/>
            <a:ext cx="8810487" cy="25840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distance between two clusters is represented by the distance of the </a:t>
            </a:r>
            <a:r>
              <a:rPr lang="en-US" dirty="0">
                <a:solidFill>
                  <a:srgbClr val="00B0F0"/>
                </a:solidFill>
              </a:rPr>
              <a:t>closest pair of data objects </a:t>
            </a:r>
            <a:r>
              <a:rPr lang="en-US" dirty="0"/>
              <a:t>belonging to different clusters. </a:t>
            </a:r>
          </a:p>
          <a:p>
            <a:r>
              <a:rPr lang="en-US" dirty="0"/>
              <a:t>Determined by one pair of points, i.e., by one link in the proximity graph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C2DD67-038D-4C31-A8C5-4151710BF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83560"/>
            <a:ext cx="4610743" cy="3010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DDA225-EF02-4C64-8578-93F2C852C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313AFA-D8E4-45D9-B5E8-31904FB4904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09986" name="Rectangle 2">
            <a:extLst>
              <a:ext uri="{FF2B5EF4-FFF2-40B4-BE49-F238E27FC236}">
                <a16:creationId xmlns:a16="http://schemas.microsoft.com/office/drawing/2014/main" id="{7AF760ED-5233-4169-9E83-D88901215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678" y="26504"/>
            <a:ext cx="8229600" cy="113982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Single link method (Min)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FA22C53-1756-4C63-B117-9EEEC9CB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14" y="1670968"/>
            <a:ext cx="8440328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3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DDA225-EF02-4C64-8578-93F2C852C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313AFA-D8E4-45D9-B5E8-31904FB4904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09986" name="Rectangle 2">
            <a:extLst>
              <a:ext uri="{FF2B5EF4-FFF2-40B4-BE49-F238E27FC236}">
                <a16:creationId xmlns:a16="http://schemas.microsoft.com/office/drawing/2014/main" id="{7AF760ED-5233-4169-9E83-D88901215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678" y="26504"/>
            <a:ext cx="8229600" cy="113982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Single link method (Min)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95452A-9252-46CF-8CAB-E6540A2D7544}"/>
              </a:ext>
            </a:extLst>
          </p:cNvPr>
          <p:cNvSpPr/>
          <p:nvPr/>
        </p:nvSpPr>
        <p:spPr>
          <a:xfrm>
            <a:off x="609600" y="1524000"/>
            <a:ext cx="3212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 handle non-elliptical shapes</a:t>
            </a:r>
          </a:p>
        </p:txBody>
      </p:sp>
      <p:pic>
        <p:nvPicPr>
          <p:cNvPr id="4" name="Picture 3" descr="A picture containing man&#10;&#10;Description automatically generated">
            <a:extLst>
              <a:ext uri="{FF2B5EF4-FFF2-40B4-BE49-F238E27FC236}">
                <a16:creationId xmlns:a16="http://schemas.microsoft.com/office/drawing/2014/main" id="{737B79AA-4EB2-438E-8CB4-08A8059DA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2876186"/>
            <a:ext cx="865943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DDA225-EF02-4C64-8578-93F2C852C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313AFA-D8E4-45D9-B5E8-31904FB4904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09986" name="Rectangle 2">
            <a:extLst>
              <a:ext uri="{FF2B5EF4-FFF2-40B4-BE49-F238E27FC236}">
                <a16:creationId xmlns:a16="http://schemas.microsoft.com/office/drawing/2014/main" id="{7AF760ED-5233-4169-9E83-D88901215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678" y="26504"/>
            <a:ext cx="8229600" cy="113982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Single link method (Min)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95452A-9252-46CF-8CAB-E6540A2D7544}"/>
              </a:ext>
            </a:extLst>
          </p:cNvPr>
          <p:cNvSpPr/>
          <p:nvPr/>
        </p:nvSpPr>
        <p:spPr>
          <a:xfrm>
            <a:off x="609600" y="1524000"/>
            <a:ext cx="2989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Sensitive to noise and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2136A-BD69-4DC2-BA72-09FF7FB8D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5" y="2476037"/>
            <a:ext cx="802116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9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>
            <a:extLst>
              <a:ext uri="{FF2B5EF4-FFF2-40B4-BE49-F238E27FC236}">
                <a16:creationId xmlns:a16="http://schemas.microsoft.com/office/drawing/2014/main" id="{14874D52-457E-4410-BE7B-D38569186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Complete link method (Max)</a:t>
            </a:r>
          </a:p>
        </p:txBody>
      </p:sp>
      <p:sp>
        <p:nvSpPr>
          <p:cNvPr id="812035" name="Rectangle 3">
            <a:extLst>
              <a:ext uri="{FF2B5EF4-FFF2-40B4-BE49-F238E27FC236}">
                <a16:creationId xmlns:a16="http://schemas.microsoft.com/office/drawing/2014/main" id="{D5640F7B-EC78-4ACC-9AC5-AFCF426A9F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268413"/>
            <a:ext cx="8461375" cy="1800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distance between two clusters is represented by the distance of the </a:t>
            </a:r>
            <a:r>
              <a:rPr lang="en-US" sz="2800" dirty="0">
                <a:solidFill>
                  <a:srgbClr val="00B0F0"/>
                </a:solidFill>
              </a:rPr>
              <a:t>farthest pair of data objects </a:t>
            </a:r>
            <a:r>
              <a:rPr lang="en-US" sz="2800" dirty="0"/>
              <a:t>belonging to different clusters</a:t>
            </a:r>
            <a:endParaRPr lang="en-US" altLang="en-US" sz="28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95250C-3BB4-4964-972D-DE35466A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68638"/>
            <a:ext cx="5220429" cy="31913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>
            <a:extLst>
              <a:ext uri="{FF2B5EF4-FFF2-40B4-BE49-F238E27FC236}">
                <a16:creationId xmlns:a16="http://schemas.microsoft.com/office/drawing/2014/main" id="{14874D52-457E-4410-BE7B-D38569186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Complete link method (Max)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B254C-2907-4DFA-B7CE-B4CEA045C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5" y="1447800"/>
            <a:ext cx="8592749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7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>
            <a:extLst>
              <a:ext uri="{FF2B5EF4-FFF2-40B4-BE49-F238E27FC236}">
                <a16:creationId xmlns:a16="http://schemas.microsoft.com/office/drawing/2014/main" id="{14874D52-457E-4410-BE7B-D38569186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Complete link method (Max)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DF3E0-A4A0-4AB9-AC2C-E697AB0D4113}"/>
              </a:ext>
            </a:extLst>
          </p:cNvPr>
          <p:cNvSpPr/>
          <p:nvPr/>
        </p:nvSpPr>
        <p:spPr>
          <a:xfrm>
            <a:off x="424070" y="1524000"/>
            <a:ext cx="4804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Less susceptible to noise and outliers</a:t>
            </a:r>
          </a:p>
        </p:txBody>
      </p:sp>
      <p:pic>
        <p:nvPicPr>
          <p:cNvPr id="4" name="Picture 3" descr="A picture containing holding, computer, flying, man&#10;&#10;Description automatically generated">
            <a:extLst>
              <a:ext uri="{FF2B5EF4-FFF2-40B4-BE49-F238E27FC236}">
                <a16:creationId xmlns:a16="http://schemas.microsoft.com/office/drawing/2014/main" id="{9A22E31C-4E46-455A-83C9-9699C5A1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1" y="2514600"/>
            <a:ext cx="7792537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4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556AE59-322F-4970-AC9D-026529BE1B8A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Unsupervised Learning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F96020C-6A23-49AA-B615-89F3CEEBBD5E}"/>
              </a:ext>
            </a:extLst>
          </p:cNvPr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Clustering</a:t>
            </a:r>
          </a:p>
          <a:p>
            <a:pPr lvl="1"/>
            <a:r>
              <a:rPr lang="en-US" altLang="en-US" dirty="0"/>
              <a:t>Unsupervised classification, that is, without the class attribute</a:t>
            </a:r>
          </a:p>
          <a:p>
            <a:pPr lvl="1"/>
            <a:r>
              <a:rPr lang="en-US" altLang="en-US" dirty="0"/>
              <a:t>Want to discover the classes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Association Rule Discovery</a:t>
            </a:r>
          </a:p>
          <a:p>
            <a:pPr lvl="1"/>
            <a:r>
              <a:rPr lang="en-US" altLang="en-US" dirty="0"/>
              <a:t>Discover correlation</a:t>
            </a:r>
          </a:p>
        </p:txBody>
      </p:sp>
    </p:spTree>
    <p:extLst>
      <p:ext uri="{BB962C8B-B14F-4D97-AF65-F5344CB8AC3E}">
        <p14:creationId xmlns:p14="http://schemas.microsoft.com/office/powerpoint/2010/main" val="2103920686"/>
      </p:ext>
    </p:extLst>
  </p:cSld>
  <p:clrMapOvr>
    <a:masterClrMapping/>
  </p:clrMapOvr>
  <p:transition>
    <p:checke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>
            <a:extLst>
              <a:ext uri="{FF2B5EF4-FFF2-40B4-BE49-F238E27FC236}">
                <a16:creationId xmlns:a16="http://schemas.microsoft.com/office/drawing/2014/main" id="{14874D52-457E-4410-BE7B-D38569186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Complete link method (Max)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DF3E0-A4A0-4AB9-AC2C-E697AB0D4113}"/>
              </a:ext>
            </a:extLst>
          </p:cNvPr>
          <p:cNvSpPr/>
          <p:nvPr/>
        </p:nvSpPr>
        <p:spPr>
          <a:xfrm>
            <a:off x="457200" y="1153077"/>
            <a:ext cx="372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Tends to break large clusters</a:t>
            </a:r>
          </a:p>
        </p:txBody>
      </p:sp>
      <p:pic>
        <p:nvPicPr>
          <p:cNvPr id="5" name="Picture 4" descr="A picture containing food, fruit&#10;&#10;Description automatically generated">
            <a:extLst>
              <a:ext uri="{FF2B5EF4-FFF2-40B4-BE49-F238E27FC236}">
                <a16:creationId xmlns:a16="http://schemas.microsoft.com/office/drawing/2014/main" id="{9C142BDB-64AD-4B9C-9BCE-985E04571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13" y="1965787"/>
            <a:ext cx="7068887" cy="47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79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>
            <a:extLst>
              <a:ext uri="{FF2B5EF4-FFF2-40B4-BE49-F238E27FC236}">
                <a16:creationId xmlns:a16="http://schemas.microsoft.com/office/drawing/2014/main" id="{14874D52-457E-4410-BE7B-D38569186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Complete link method (Max)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DF3E0-A4A0-4AB9-AC2C-E697AB0D4113}"/>
              </a:ext>
            </a:extLst>
          </p:cNvPr>
          <p:cNvSpPr/>
          <p:nvPr/>
        </p:nvSpPr>
        <p:spPr>
          <a:xfrm>
            <a:off x="457200" y="1153077"/>
            <a:ext cx="4355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Biased towards globular clusters</a:t>
            </a:r>
          </a:p>
        </p:txBody>
      </p:sp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06117D72-6B2F-4917-8473-17DD64B8E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5" y="1614742"/>
            <a:ext cx="7992590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6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>
            <a:extLst>
              <a:ext uri="{FF2B5EF4-FFF2-40B4-BE49-F238E27FC236}">
                <a16:creationId xmlns:a16="http://schemas.microsoft.com/office/drawing/2014/main" id="{10D57CA8-6669-4B0A-833D-343AF0F0A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5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Average link (Group Average)</a:t>
            </a:r>
            <a:br>
              <a:rPr lang="en-US" altLang="en-US" dirty="0">
                <a:solidFill>
                  <a:srgbClr val="00B0F0"/>
                </a:solidFill>
              </a:rPr>
            </a:b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24AC8-9336-45E3-83F2-CFBD6882AD59}"/>
              </a:ext>
            </a:extLst>
          </p:cNvPr>
          <p:cNvSpPr/>
          <p:nvPr/>
        </p:nvSpPr>
        <p:spPr>
          <a:xfrm>
            <a:off x="228600" y="9144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distance between two clusters is represented by the average distance of all pairs of data objects belonging to different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Determined by all pairs of points in the two clusters </a:t>
            </a:r>
          </a:p>
        </p:txBody>
      </p:sp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B6740EC-2885-4E86-B00D-D55EABFDF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67000"/>
            <a:ext cx="4953691" cy="30770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>
            <a:extLst>
              <a:ext uri="{FF2B5EF4-FFF2-40B4-BE49-F238E27FC236}">
                <a16:creationId xmlns:a16="http://schemas.microsoft.com/office/drawing/2014/main" id="{10D57CA8-6669-4B0A-833D-343AF0F0A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5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Average link (Group Average)</a:t>
            </a:r>
            <a:br>
              <a:rPr lang="en-US" altLang="en-US" dirty="0">
                <a:solidFill>
                  <a:srgbClr val="00B0F0"/>
                </a:solidFill>
              </a:rPr>
            </a:br>
            <a:endParaRPr lang="en-US" alt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8DF5913D-10E2-4C33-868E-69A82180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1242707"/>
            <a:ext cx="824980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41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>
            <a:extLst>
              <a:ext uri="{FF2B5EF4-FFF2-40B4-BE49-F238E27FC236}">
                <a16:creationId xmlns:a16="http://schemas.microsoft.com/office/drawing/2014/main" id="{10D57CA8-6669-4B0A-833D-343AF0F0A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504"/>
            <a:ext cx="8153400" cy="1143000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rgbClr val="00B0F0"/>
                </a:solidFill>
              </a:rPr>
              <a:t>Centroid method (Distance between centroids)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68CD9-3210-48E7-9BC0-C24F6C3EECB2}"/>
              </a:ext>
            </a:extLst>
          </p:cNvPr>
          <p:cNvSpPr/>
          <p:nvPr/>
        </p:nvSpPr>
        <p:spPr>
          <a:xfrm>
            <a:off x="762000" y="12954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distance between two clusters is represented by the distance between the centers of the clusters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Determined by cluster centroids </a:t>
            </a: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95CC8C1C-8CBE-4B9A-B287-969A75656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80" y="3048000"/>
            <a:ext cx="493463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79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>
            <a:extLst>
              <a:ext uri="{FF2B5EF4-FFF2-40B4-BE49-F238E27FC236}">
                <a16:creationId xmlns:a16="http://schemas.microsoft.com/office/drawing/2014/main" id="{10D57CA8-6669-4B0A-833D-343AF0F0A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504"/>
            <a:ext cx="8153400" cy="1143000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rgbClr val="00B0F0"/>
                </a:solidFill>
              </a:rPr>
              <a:t>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60B69-DCCF-4F24-9646-1B1BDFB8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9" y="1149626"/>
            <a:ext cx="79248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6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58705E32-F228-4EF8-BD71-02B65C40C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2879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Hard vs Fuzzy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Hard clustering assigns each instance to one cluster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fuzzy clustering assigns degree of membership</a:t>
            </a:r>
            <a:endParaRPr lang="en-US" altLang="en-US" sz="2400" dirty="0"/>
          </a:p>
          <a:p>
            <a:pPr>
              <a:lnSpc>
                <a:spcPct val="130000"/>
              </a:lnSpc>
            </a:pPr>
            <a:r>
              <a:rPr lang="en-US" altLang="en-US" sz="2400" dirty="0"/>
              <a:t>Monothetic vs Polythetic</a:t>
            </a:r>
          </a:p>
          <a:p>
            <a:pPr lvl="1">
              <a:lnSpc>
                <a:spcPct val="130000"/>
              </a:lnSpc>
            </a:pPr>
            <a:r>
              <a:rPr lang="en-US" altLang="en-US" sz="2000" i="1" dirty="0"/>
              <a:t>Polythetic</a:t>
            </a:r>
            <a:r>
              <a:rPr lang="en-US" altLang="en-US" sz="2000" dirty="0"/>
              <a:t>: all attributes are used simultaneously, e.g., to calculate distance (most algorithms)</a:t>
            </a:r>
          </a:p>
          <a:p>
            <a:pPr lvl="1">
              <a:lnSpc>
                <a:spcPct val="130000"/>
              </a:lnSpc>
            </a:pPr>
            <a:r>
              <a:rPr lang="en-US" altLang="en-US" sz="2000" i="1" dirty="0"/>
              <a:t>Monothetic</a:t>
            </a:r>
            <a:r>
              <a:rPr lang="en-US" altLang="en-US" sz="2000" dirty="0"/>
              <a:t>: attributes are considered one at a time</a:t>
            </a:r>
            <a:endParaRPr lang="en-US" altLang="en-US" sz="2400" dirty="0"/>
          </a:p>
          <a:p>
            <a:pPr>
              <a:lnSpc>
                <a:spcPct val="130000"/>
              </a:lnSpc>
            </a:pPr>
            <a:r>
              <a:rPr lang="en-US" altLang="en-US" sz="2400" dirty="0"/>
              <a:t>Incremental vs Non-Incremental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With large data sets it may be necessary to consider only part of the data at a time (data mining)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Incremental works instance by instance</a:t>
            </a:r>
            <a:endParaRPr lang="en-US" alt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322929F-67D4-499E-89FB-568804F07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Technique Characteristics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9AA7C7B-AD86-44F6-A343-A916F26BE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Hierarchical Clustering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AA07FCF-499D-4023-B5E7-3F00433B9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Agglomerative vs Divisive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/>
              <a:t>Agglomerative</a:t>
            </a:r>
            <a:r>
              <a:rPr lang="en-US" altLang="en-US" sz="2400" dirty="0"/>
              <a:t>: each instance is its own cluster and the algorithm merges clusters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/>
              <a:t>Divisive</a:t>
            </a:r>
            <a:r>
              <a:rPr lang="en-US" altLang="en-US" sz="2400" dirty="0"/>
              <a:t>: begins with all instances in one cluster and divides it up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042D429-E234-48EB-AF64-18691683B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374636"/>
            <a:ext cx="3760304" cy="24071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E826F6-FAC4-44EC-882D-917A607B19F9}"/>
              </a:ext>
            </a:extLst>
          </p:cNvPr>
          <p:cNvSpPr/>
          <p:nvPr/>
        </p:nvSpPr>
        <p:spPr>
          <a:xfrm>
            <a:off x="1259358" y="3974068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/>
              <a:t>Agglomerative</a:t>
            </a:r>
            <a:endParaRPr lang="en-US" dirty="0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AB11563-21FE-4531-93E1-39DFF0991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13" y="4253661"/>
            <a:ext cx="3619835" cy="25281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B7FA54-F863-4359-9AE8-E9B7239482EB}"/>
              </a:ext>
            </a:extLst>
          </p:cNvPr>
          <p:cNvSpPr/>
          <p:nvPr/>
        </p:nvSpPr>
        <p:spPr>
          <a:xfrm>
            <a:off x="6454748" y="3880445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/>
              <a:t>Divisive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821CE7-F337-4052-9244-3B90E557C183}"/>
              </a:ext>
            </a:extLst>
          </p:cNvPr>
          <p:cNvSpPr/>
          <p:nvPr/>
        </p:nvSpPr>
        <p:spPr>
          <a:xfrm>
            <a:off x="533400" y="877669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Cambria" panose="02040503050406030204" pitchFamily="18" charset="0"/>
              </a:rPr>
              <a:t>hierarchical clustering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is a set of nested clusters that are organized as a tree.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FA9-C034-4301-9118-63E6DB57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09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55B2-5F0E-4BF3-918C-6097CEAA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A tree that shows how clusters are merged/split hierarchically </a:t>
            </a:r>
          </a:p>
          <a:p>
            <a:r>
              <a:rPr lang="en-US" dirty="0"/>
              <a:t> Each node on the tree is a cluster; each leaf node is a singleton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D0F1A-BCB0-44F0-999A-E325060D6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09" y="3144347"/>
            <a:ext cx="680179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FA9-C034-4301-9118-63E6DB57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09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55B2-5F0E-4BF3-918C-6097CEAA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A clustering of the data objects is obtained by cutting the dendrogram at the desired level, then each connected component forms a cluster</a:t>
            </a:r>
          </a:p>
        </p:txBody>
      </p:sp>
      <p:pic>
        <p:nvPicPr>
          <p:cNvPr id="8" name="Picture 7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3C0C5F2-0662-46D5-A980-2EFC6247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25" y="3200400"/>
            <a:ext cx="6935168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2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69D74CE-FE32-49A3-916D-2CB823EB4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Agglomerative Clustering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4B6D0-FD5D-4C65-BDC5-392BF84BAD4C}"/>
              </a:ext>
            </a:extLst>
          </p:cNvPr>
          <p:cNvSpPr/>
          <p:nvPr/>
        </p:nvSpPr>
        <p:spPr>
          <a:xfrm>
            <a:off x="304800" y="1305342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popular hierarchical clustering technique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Basic algorithm is straightforward</a:t>
            </a:r>
          </a:p>
          <a:p>
            <a:pPr lvl="1"/>
            <a:r>
              <a:rPr lang="en-US" sz="2400" dirty="0"/>
              <a:t>1. Compute the distance matrix</a:t>
            </a:r>
          </a:p>
          <a:p>
            <a:pPr lvl="1"/>
            <a:r>
              <a:rPr lang="en-US" sz="2400" dirty="0"/>
              <a:t>2. Let each data point be a cluster</a:t>
            </a:r>
          </a:p>
          <a:p>
            <a:pPr lvl="1"/>
            <a:r>
              <a:rPr lang="en-US" sz="2400" dirty="0"/>
              <a:t>3. Repeat</a:t>
            </a:r>
          </a:p>
          <a:p>
            <a:pPr lvl="2"/>
            <a:r>
              <a:rPr lang="en-US" sz="2400" dirty="0"/>
              <a:t>4. Merge the two closest clusters</a:t>
            </a:r>
          </a:p>
          <a:p>
            <a:pPr lvl="2"/>
            <a:r>
              <a:rPr lang="en-US" sz="2400" dirty="0"/>
              <a:t>5. Update the distance matrix</a:t>
            </a:r>
          </a:p>
          <a:p>
            <a:pPr lvl="1"/>
            <a:r>
              <a:rPr lang="en-US" sz="2400" dirty="0"/>
              <a:t>6. Until only a single cluster remains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 operation is the computation of the distance between</a:t>
            </a:r>
          </a:p>
          <a:p>
            <a:r>
              <a:rPr lang="en-US" sz="2400" dirty="0"/>
              <a:t>two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approaches to defining the distance between clusters</a:t>
            </a:r>
          </a:p>
          <a:p>
            <a:r>
              <a:rPr lang="en-US" sz="2400" dirty="0"/>
              <a:t>distinguish the different algorithms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0989-23A0-40EF-85A3-836557FE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Starting Situation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1EEBC6-82DA-4BED-A5BA-116270151AFF}"/>
              </a:ext>
            </a:extLst>
          </p:cNvPr>
          <p:cNvSpPr/>
          <p:nvPr/>
        </p:nvSpPr>
        <p:spPr>
          <a:xfrm>
            <a:off x="838200" y="1440829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Start with clusters of individual points and a distance matrix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2D32363-851A-41D3-A0F4-D20099AC1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5" y="1902494"/>
            <a:ext cx="8202170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5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0989-23A0-40EF-85A3-836557FE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Intermediate Situation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1EEBC6-82DA-4BED-A5BA-116270151AFF}"/>
              </a:ext>
            </a:extLst>
          </p:cNvPr>
          <p:cNvSpPr/>
          <p:nvPr/>
        </p:nvSpPr>
        <p:spPr>
          <a:xfrm>
            <a:off x="152400" y="9906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After some merging steps, we have some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Choose two clusters that has the smallest distance (largest similarity) to merge 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EA6BF-1E16-4576-85EE-4254E22D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125675"/>
            <a:ext cx="82867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609</Words>
  <Application>Microsoft Office PowerPoint</Application>
  <PresentationFormat>On-screen Show (4:3)</PresentationFormat>
  <Paragraphs>92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Technique Characteristics</vt:lpstr>
      <vt:lpstr>Hierarchical Clustering</vt:lpstr>
      <vt:lpstr>Dendrogram</vt:lpstr>
      <vt:lpstr>Dendrogram</vt:lpstr>
      <vt:lpstr>Agglomerative Clustering Algorithm</vt:lpstr>
      <vt:lpstr>Starting Situation </vt:lpstr>
      <vt:lpstr>Intermediate Situation </vt:lpstr>
      <vt:lpstr>Intermediate Situation </vt:lpstr>
      <vt:lpstr>After Merging</vt:lpstr>
      <vt:lpstr>How to Define Inter-Cluster Distance</vt:lpstr>
      <vt:lpstr>Single link method (Min)</vt:lpstr>
      <vt:lpstr>Single link method (Min)</vt:lpstr>
      <vt:lpstr>Single link method (Min)</vt:lpstr>
      <vt:lpstr>Single link method (Min)</vt:lpstr>
      <vt:lpstr>Complete link method (Max)</vt:lpstr>
      <vt:lpstr>Complete link method (Max)</vt:lpstr>
      <vt:lpstr>Complete link method (Max)</vt:lpstr>
      <vt:lpstr>Complete link method (Max)</vt:lpstr>
      <vt:lpstr>Complete link method (Max)</vt:lpstr>
      <vt:lpstr>Average link (Group Average) </vt:lpstr>
      <vt:lpstr>Average link (Group Average) </vt:lpstr>
      <vt:lpstr>Centroid method (Distance between centroids)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Haseeb Ahmad</dc:creator>
  <cp:lastModifiedBy>Haseeb Ahmad</cp:lastModifiedBy>
  <cp:revision>93</cp:revision>
  <dcterms:created xsi:type="dcterms:W3CDTF">2019-04-24T04:42:55Z</dcterms:created>
  <dcterms:modified xsi:type="dcterms:W3CDTF">2020-04-29T07:15:17Z</dcterms:modified>
</cp:coreProperties>
</file>