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76"/>
  </p:notesMasterIdLst>
  <p:handoutMasterIdLst>
    <p:handoutMasterId r:id="rId77"/>
  </p:handoutMasterIdLst>
  <p:sldIdLst>
    <p:sldId id="464" r:id="rId2"/>
    <p:sldId id="259" r:id="rId3"/>
    <p:sldId id="260" r:id="rId4"/>
    <p:sldId id="261" r:id="rId5"/>
    <p:sldId id="262" r:id="rId6"/>
    <p:sldId id="263" r:id="rId7"/>
    <p:sldId id="264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38" r:id="rId63"/>
    <p:sldId id="439" r:id="rId64"/>
    <p:sldId id="440" r:id="rId65"/>
    <p:sldId id="441" r:id="rId66"/>
    <p:sldId id="442" r:id="rId67"/>
    <p:sldId id="450" r:id="rId68"/>
    <p:sldId id="451" r:id="rId69"/>
    <p:sldId id="452" r:id="rId70"/>
    <p:sldId id="453" r:id="rId71"/>
    <p:sldId id="454" r:id="rId72"/>
    <p:sldId id="455" r:id="rId73"/>
    <p:sldId id="462" r:id="rId74"/>
    <p:sldId id="463" r:id="rId7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61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Leaving off idf weighting on documents is good for both efficiency and system effectiveness reasons.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9F0FBE3-5EB0-FF44-85C3-4B5C9B39BE3A}" type="slidenum">
              <a:rPr lang="en-US" sz="1200"/>
              <a:pPr eaLnBrk="1" hangingPunct="1"/>
              <a:t>62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Needs to be after the idea of separately weighting query and document terms.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72170B6-7133-8340-BA7D-540FED543EA4}" type="slidenum">
              <a:rPr lang="en-US" sz="1200"/>
              <a:pPr eaLnBrk="1" hangingPunct="1"/>
              <a:t>64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Wikimedia commons picture of Shake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>
                <a:ea typeface="ＭＳ Ｐゴシック" charset="0"/>
              </a:rPr>
              <a:t>Cf. our discussion of how Westlaw Boolean queries didn</a:t>
            </a:r>
            <a:r>
              <a:rPr lang="ja-JP" altLang="en-US">
                <a:ea typeface="ＭＳ Ｐゴシック" charset="0"/>
              </a:rPr>
              <a:t>’</a:t>
            </a:r>
            <a:r>
              <a:rPr lang="en-US">
                <a:ea typeface="ＭＳ Ｐゴシック" charset="0"/>
              </a:rPr>
              <a:t>t actually outperform free text querying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B45AE43-DAD5-5549-85DE-D513DBD71903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Underline</a:t>
            </a:r>
            <a:r>
              <a:rPr lang="en-US" baseline="0" dirty="0"/>
              <a:t> count vector and circle a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6 4 3 2 1 0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2702D6-CC1F-A64F-B9A5-EB201DA0251D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do you get these numbers?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Suggests df is better.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5957016-9118-814F-82FB-321282CA8DEF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 Law of Cosines (Cosine Rule) wikipedia page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11E3A2A-4E64-BA4C-9424-F0CCC20B2367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60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2FF-ABB0-4227-A29D-8C99E22E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462570"/>
            <a:ext cx="4800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Information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BE6A-D014-4E08-A94C-8425DF0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39DD-5C31-EF47-B41C-0261057A41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Boolean search:</a:t>
            </a:r>
            <a:br>
              <a:rPr lang="en-US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feast or famine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Boolean queries often result in either too few (≈0) or too many (1000s) results.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1: “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standard 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650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 → 200,000 hits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2: “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standard 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650 no card found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 → 0 hits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AND gives too few; OR gives too many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5388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Rather than a set of documents satisfying a query expression, 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the system returns an ordering over the (top) documents in the collection with respect to a query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Free text queries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Rather than a query language of operators and expressions, the user’s 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principle, there are two separate choices here, but in practice, ranked retrieval models have normally been associated with free text queries and vice versa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04CD622-71EB-E942-81D1-1DC915DC690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Feast or famine: not a problem in ranked retrieval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Indeed, the size of the result set is not an issue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just show the top </a:t>
            </a:r>
            <a:r>
              <a:rPr lang="en-US" i="1" dirty="0">
                <a:latin typeface="Calibri" charset="0"/>
                <a:ea typeface="ＭＳ Ｐゴシック" charset="0"/>
              </a:rPr>
              <a:t>k </a:t>
            </a:r>
            <a:r>
              <a:rPr lang="en-US" dirty="0">
                <a:latin typeface="Calibri" charset="0"/>
                <a:ea typeface="ＭＳ Ｐゴシック" charset="0"/>
              </a:rPr>
              <a:t>( ≈ 10)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don’t overwhelm the user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Premise: the ranking algorithm works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685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Scoring as the basis of ranked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Assign a score – say in [0, 1] – to each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This score measures how well document and query “match”.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418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Query-document matching scores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a way of assigning a score to a query/document pair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Let’s start with a one-term 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the query term does not occur in the document: score should be 0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look at a number of alternatives for this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7968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ranked retrieval</a:t>
            </a:r>
          </a:p>
        </p:txBody>
      </p:sp>
    </p:spTree>
    <p:extLst>
      <p:ext uri="{BB962C8B-B14F-4D97-AF65-F5344CB8AC3E}">
        <p14:creationId xmlns:p14="http://schemas.microsoft.com/office/powerpoint/2010/main" val="130570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Scoring with the Jaccard coefficient</a:t>
            </a:r>
          </a:p>
        </p:txBody>
      </p:sp>
    </p:spTree>
    <p:extLst>
      <p:ext uri="{BB962C8B-B14F-4D97-AF65-F5344CB8AC3E}">
        <p14:creationId xmlns:p14="http://schemas.microsoft.com/office/powerpoint/2010/main" val="238018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Take 1: Jaccard coefficient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commonly used measure of overlap of two sets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the Jaccard coefficient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(A,B)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∩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B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 / |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∪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|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(A,A)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(A,B)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if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 ∩ B =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eaLnBrk="1" hangingPunct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don’t have to be the same size.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Always assigns a number between 0 and 1.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7442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Jaccard coefficient: Scoring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ides of march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1: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died in march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2: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the long march</a:t>
            </a:r>
            <a:endParaRPr lang="en-US" u="sng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62159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Issues with Jaccard for scoring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doesn’t consider </a:t>
            </a:r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term frequency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(how many times a term occurs in a document)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in a collection are more informative than frequent terms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Jaccard doesn’t consider this information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a more sophisticated way of normalizing for length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Later in this lecture, we’ll use </a:t>
            </a:r>
          </a:p>
          <a:p>
            <a:pPr marL="822960" lvl="1" indent="0" eaLnBrk="1" hangingPunct="1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instead of |A ∩ B|/|A ∪ B| (Jaccard) for length normalization.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44898"/>
              </p:ext>
            </p:extLst>
          </p:nvPr>
        </p:nvGraphicFramePr>
        <p:xfrm>
          <a:off x="5029200" y="4679950"/>
          <a:ext cx="2555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53800" progId="Equation.3">
                  <p:embed/>
                </p:oleObj>
              </mc:Choice>
              <mc:Fallback>
                <p:oleObj name="Equation" r:id="rId2" imgW="1193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79950"/>
                        <a:ext cx="25558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3991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</a:t>
            </a:r>
            <a:r>
              <a:rPr lang="en-US">
                <a:latin typeface="Calibri" charset="0"/>
                <a:ea typeface="ＭＳ Ｐゴシック" charset="0"/>
              </a:rPr>
              <a:t>return)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Scoring with the Jaccard coefficient</a:t>
            </a:r>
          </a:p>
        </p:txBody>
      </p:sp>
    </p:spTree>
    <p:extLst>
      <p:ext uri="{BB962C8B-B14F-4D97-AF65-F5344CB8AC3E}">
        <p14:creationId xmlns:p14="http://schemas.microsoft.com/office/powerpoint/2010/main" val="298175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309105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Recall: Binary term-document incidence matrix</a:t>
            </a:r>
          </a:p>
        </p:txBody>
      </p:sp>
      <p:graphicFrame>
        <p:nvGraphicFramePr>
          <p:cNvPr id="29698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0" y="1985963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04400" imgH="3606800" progId="Excel.Sheet.8">
                  <p:embed/>
                </p:oleObj>
              </mc:Choice>
              <mc:Fallback>
                <p:oleObj name="Worksheet" r:id="rId2" imgW="9804400" imgH="36068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5963"/>
                        <a:ext cx="9101138" cy="334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76200" y="6096000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Each document is represented by a binary vector ∈ {0,1}</a:t>
            </a:r>
            <a:r>
              <a:rPr lang="en-US" baseline="30000" dirty="0"/>
              <a:t>|V|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117200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/>
              <a:t>|V|</a:t>
            </a:r>
            <a:r>
              <a:rPr lang="en-US" dirty="0">
                <a:latin typeface="Calibri" charset="0"/>
                <a:ea typeface="ＭＳ Ｐゴシック" charset="0"/>
              </a:rPr>
              <a:t>: 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804400" imgH="2933700" progId="Excel.Sheet.8">
                  <p:embed/>
                </p:oleObj>
              </mc:Choice>
              <mc:Fallback>
                <p:oleObj name="Worksheet" r:id="rId3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64698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/>
              <a:t>|V|</a:t>
            </a:r>
            <a:r>
              <a:rPr lang="en-US" dirty="0">
                <a:latin typeface="Calibri" charset="0"/>
                <a:ea typeface="ＭＳ Ｐゴシック" charset="0"/>
              </a:rPr>
              <a:t>: 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04400" imgH="2933700" progId="Excel.Sheet.8">
                  <p:embed/>
                </p:oleObj>
              </mc:Choice>
              <mc:Fallback>
                <p:oleObj name="Worksheet" r:id="rId2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352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733800" y="26670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5997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Bag of words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Vector representation doesn’t consider the ordering of words in a document</a:t>
            </a:r>
          </a:p>
          <a:p>
            <a:pPr eaLnBrk="1" hangingPunct="1"/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John is quicker than Mary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Mary is quicker than John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have the same vectors</a:t>
            </a:r>
          </a:p>
          <a:p>
            <a:pPr eaLnBrk="1" hangingPunct="1"/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This is called the </a:t>
            </a:r>
            <a:r>
              <a:rPr lang="en-US" b="1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bag of words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model.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 a sense, this is a step back: The positional index was able to distinguish these two documents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look at “recovering” positional information later on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now: bag of words model</a:t>
            </a:r>
          </a:p>
        </p:txBody>
      </p:sp>
    </p:spTree>
    <p:extLst>
      <p:ext uri="{BB962C8B-B14F-4D97-AF65-F5344CB8AC3E}">
        <p14:creationId xmlns:p14="http://schemas.microsoft.com/office/powerpoint/2010/main" val="19443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 frequency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term frequency tf</a:t>
            </a:r>
            <a:r>
              <a:rPr lang="en-US" i="1" baseline="-25000">
                <a:latin typeface="Calibri" charset="0"/>
                <a:ea typeface="ＭＳ Ｐゴシック" charset="0"/>
                <a:cs typeface="ＭＳ Ｐゴシック" charset="0"/>
              </a:rPr>
              <a:t>t,d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of term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in document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is defined as the number of times that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occurs in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We want to use tf when computing query-document match scores. But how?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Raw term frequency is not what we want: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But not 10 times more relevant.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does not increase proportionally with term frequency.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6019800"/>
            <a:ext cx="4191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NB: frequency = count in IR</a:t>
            </a:r>
          </a:p>
        </p:txBody>
      </p:sp>
    </p:spTree>
    <p:extLst>
      <p:ext uri="{BB962C8B-B14F-4D97-AF65-F5344CB8AC3E}">
        <p14:creationId xmlns:p14="http://schemas.microsoft.com/office/powerpoint/2010/main" val="38157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 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160" imgH="457200" progId="Equation.3">
                  <p:embed/>
                </p:oleObj>
              </mc:Choice>
              <mc:Fallback>
                <p:oleObj name="Equation" r:id="rId3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279360" progId="Equation.3">
                  <p:embed/>
                </p:oleObj>
              </mc:Choice>
              <mc:Fallback>
                <p:oleObj name="Equation" r:id="rId5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4578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 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457200" progId="Equation.3">
                  <p:embed/>
                </p:oleObj>
              </mc:Choice>
              <mc:Fallback>
                <p:oleObj name="Equation" r:id="rId2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279360" progId="Equation.3">
                  <p:embed/>
                </p:oleObj>
              </mc:Choice>
              <mc:Fallback>
                <p:oleObj name="Equation" r:id="rId4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832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24144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96600" imgH="3365500" progId="Excel.Sheet.8">
                  <p:embed/>
                </p:oleObj>
              </mc:Choice>
              <mc:Fallback>
                <p:oleObj name="Worksheet" r:id="rId2" imgW="10896600" imgH="3365500" progId="Excel.Sheet.8">
                  <p:embed/>
                  <p:pic>
                    <p:nvPicPr>
                      <p:cNvPr id="2457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(Inverse) Document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408424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are more informative than frequent terms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Recall stop words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Consider a term in the query that is rare in the collection (e.g.,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this term is very likely to be relevant to the query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→ We want a high weight for rare terms like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6303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frequency, continued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Frequent terms are less informative than rare terms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query term that is frequent in the collection (e.g.,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line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such a term is more likely to be relevant than a document that doesn’t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it’s not a sure indicator of relevance.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→ For frequent terms, we want positive weights for words like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and line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lower weights than for rare terms.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use document frequency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to capture this.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114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weight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the number of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is an inverse measure of the informativeness of </a:t>
            </a:r>
            <a:r>
              <a:rPr lang="en-US" i="1" dirty="0">
                <a:latin typeface="Calibri" charset="0"/>
                <a:ea typeface="ＭＳ Ｐゴシック" charset="0"/>
              </a:rPr>
              <a:t>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i="1" baseline="-25000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define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(inverse document frequency)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by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use log (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) instead of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to “dampen” the effect of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82813" y="4081463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228600" progId="Equation.3">
                  <p:embed/>
                </p:oleObj>
              </mc:Choice>
              <mc:Fallback>
                <p:oleObj name="Equation" r:id="rId2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81463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/>
          <p:cNvSpPr>
            <a:spLocks/>
          </p:cNvSpPr>
          <p:nvPr/>
        </p:nvSpPr>
        <p:spPr bwMode="auto">
          <a:xfrm>
            <a:off x="1295400" y="6167438"/>
            <a:ext cx="7078663" cy="46196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357E69"/>
                </a:solidFill>
              </a:rPr>
              <a:t>Will turn out the base of the log is immaterial.</a:t>
            </a:r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62363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example, suppose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6" name="TextBox 4"/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There is one idf value for each term </a:t>
            </a:r>
            <a:r>
              <a:rPr lang="en-US" i="1"/>
              <a:t>t</a:t>
            </a:r>
            <a:r>
              <a:rPr lang="en-US"/>
              <a:t> in a collection.</a:t>
            </a:r>
          </a:p>
        </p:txBody>
      </p:sp>
      <p:sp>
        <p:nvSpPr>
          <p:cNvPr id="379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497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iPhone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33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iPhone</a:t>
            </a:r>
          </a:p>
          <a:p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has no effect on ranking one term queries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affects the ranking of documents for queries with at least two terms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For the query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 person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weighting makes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</a:t>
            </a:r>
            <a:r>
              <a:rPr lang="en-US" dirty="0">
                <a:latin typeface="Calibri" charset="0"/>
                <a:ea typeface="ＭＳ Ｐゴシック" charset="0"/>
              </a:rPr>
              <a:t> count for much more in the final document ranking than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person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Collection vs. Document frequency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collection 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number of occurrences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the collection, counting multiple occurrences.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94303"/>
              </p:ext>
            </p:extLst>
          </p:nvPr>
        </p:nvGraphicFramePr>
        <p:xfrm>
          <a:off x="1143000" y="3657600"/>
          <a:ext cx="6858000" cy="1309688"/>
        </p:xfrm>
        <a:graphic>
          <a:graphicData uri="http://schemas.openxmlformats.org/drawingml/2006/table">
            <a:tbl>
              <a:tblPr/>
              <a:tblGrid>
                <a:gridCol w="147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8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9165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(Inverse) Document frequency weighting</a:t>
            </a:r>
          </a:p>
        </p:txBody>
      </p:sp>
    </p:spTree>
    <p:extLst>
      <p:ext uri="{BB962C8B-B14F-4D97-AF65-F5344CB8AC3E}">
        <p14:creationId xmlns:p14="http://schemas.microsoft.com/office/powerpoint/2010/main" val="1626423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weighting</a:t>
            </a:r>
          </a:p>
        </p:txBody>
      </p:sp>
    </p:spTree>
    <p:extLst>
      <p:ext uri="{BB962C8B-B14F-4D97-AF65-F5344CB8AC3E}">
        <p14:creationId xmlns:p14="http://schemas.microsoft.com/office/powerpoint/2010/main" val="11668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101111 = </a:t>
            </a:r>
          </a:p>
          <a:p>
            <a:pPr lvl="1"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/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96600" imgH="3365500" progId="Excel.Sheet.8">
                  <p:embed/>
                </p:oleObj>
              </mc:Choice>
              <mc:Fallback>
                <p:oleObj name="Worksheet" r:id="rId2" imgW="10896600" imgH="3365500" progId="Excel.Sheet.8">
                  <p:embed/>
                  <p:pic>
                    <p:nvPicPr>
                      <p:cNvPr id="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of a term is the product of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and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weight.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Best known weighting scheme in information retrieval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Note: the “-” in </a:t>
            </a:r>
            <a:r>
              <a:rPr lang="en-US" dirty="0" err="1">
                <a:latin typeface="Calibri" charset="0"/>
                <a:ea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</a:rPr>
              <a:t> is a hyphen, not a minus sign!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Alternative names: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tf.idf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 x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idf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Increases with the number of occurrences within a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Increases with the rarity of the term in the collection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71059"/>
              </p:ext>
            </p:extLst>
          </p:nvPr>
        </p:nvGraphicFramePr>
        <p:xfrm>
          <a:off x="1219200" y="2738437"/>
          <a:ext cx="63261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253800" progId="Equation.3">
                  <p:embed/>
                </p:oleObj>
              </mc:Choice>
              <mc:Fallback>
                <p:oleObj name="Equation" r:id="rId2" imgW="2095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38437"/>
                        <a:ext cx="63261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3389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Final ranking of documents for a query</a:t>
            </a:r>
          </a:p>
        </p:txBody>
      </p:sp>
      <p:sp>
        <p:nvSpPr>
          <p:cNvPr id="440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888EEE6-E5D6-B744-97BF-5340DF07A52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1219200" y="2819400"/>
          <a:ext cx="7002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79400" progId="Equation.3">
                  <p:embed/>
                </p:oleObj>
              </mc:Choice>
              <mc:Fallback>
                <p:oleObj name="Equation" r:id="rId2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70024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2397815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Binary → count → weight matrix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79000" imgH="2933700" progId="Excel.Sheet.8">
                  <p:embed/>
                </p:oleObj>
              </mc:Choice>
              <mc:Fallback>
                <p:oleObj name="Worksheet" r:id="rId2" imgW="97790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Each document is now represented by a real-valued vector of tf-idf weights ∈ </a:t>
            </a:r>
            <a:r>
              <a:rPr lang="en-US">
                <a:latin typeface="Palatino Linotype" charset="0"/>
              </a:rPr>
              <a:t>R</a:t>
            </a:r>
            <a:r>
              <a:rPr lang="en-US" baseline="30000"/>
              <a:t>|V|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265456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weighting</a:t>
            </a:r>
          </a:p>
        </p:txBody>
      </p:sp>
    </p:spTree>
    <p:extLst>
      <p:ext uri="{BB962C8B-B14F-4D97-AF65-F5344CB8AC3E}">
        <p14:creationId xmlns:p14="http://schemas.microsoft.com/office/powerpoint/2010/main" val="3085359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Vector Space Model (VSM)</a:t>
            </a:r>
          </a:p>
        </p:txBody>
      </p:sp>
    </p:spTree>
    <p:extLst>
      <p:ext uri="{BB962C8B-B14F-4D97-AF65-F5344CB8AC3E}">
        <p14:creationId xmlns:p14="http://schemas.microsoft.com/office/powerpoint/2010/main" val="2436610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Documents as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Now we have a |V|-dimensional vector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Terms are axes of the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Documents are points or vectors in this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are very sparse vectors – most entries are zero</a:t>
            </a: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357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Queries as 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1: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 the same for queries: represent them as vectors in the space</a:t>
            </a:r>
          </a:p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2: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Rank documents according to their proximity to the query in this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= similarity of vectors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≈ inverse of distance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Recall: We do this because we want to get away from the you’re-either-in-or-out Boolean model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Instead: rank more relevant documents higher than less relevant documents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1936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Formalizing vector space proximity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First cut: distance between two points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 = distance between the end points of the two vectors)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Euclidean distance?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Euclidean distance is a bad idea . . 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because Euclidean distance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vectors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different lengths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1510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>
                <a:latin typeface="Calibri" charset="0"/>
                <a:ea typeface="ＭＳ Ｐゴシック" charset="0"/>
                <a:cs typeface="ＭＳ Ｐゴシック" charset="0"/>
              </a:rPr>
              <a:t>Why distance is a bad idea</a:t>
            </a:r>
          </a:p>
        </p:txBody>
      </p:sp>
      <p:pic>
        <p:nvPicPr>
          <p:cNvPr id="49155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9156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is large even though the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distribution of terms in the query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the distribution of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terms in the document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are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very similar.</a:t>
            </a:r>
          </a:p>
        </p:txBody>
      </p:sp>
      <p:cxnSp>
        <p:nvCxnSpPr>
          <p:cNvPr id="49157" name="Straight Arrow Connector 6"/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7"/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Arrow Connector 8"/>
          <p:cNvCxnSpPr>
            <a:cxnSpLocks noChangeShapeType="1"/>
          </p:cNvCxnSpPr>
          <p:nvPr/>
        </p:nvCxnSpPr>
        <p:spPr bwMode="auto">
          <a:xfrm>
            <a:off x="2133600" y="3732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Arrow Connector 9"/>
          <p:cNvCxnSpPr>
            <a:cxnSpLocks noChangeShapeType="1"/>
          </p:cNvCxnSpPr>
          <p:nvPr/>
        </p:nvCxnSpPr>
        <p:spPr bwMode="auto">
          <a:xfrm>
            <a:off x="1905000" y="4875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382890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angle instead of distance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Thought experiment: take a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append it to itself. Call this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′.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“Semantically”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′ have the same content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Euclidean distance between the two documents can be quite large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angle between the two documents is 0, corresponding to maximal similarity.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idea: Rank documents according to angle with query.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0750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’ 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following two notions are equivalent.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decreasing</a:t>
            </a:r>
            <a:r>
              <a:rPr lang="en-US" dirty="0">
                <a:latin typeface="Calibri" charset="0"/>
                <a:ea typeface="ＭＳ Ｐゴシック" charset="0"/>
              </a:rPr>
              <a:t> order of the angle between query and document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increasing</a:t>
            </a:r>
            <a:r>
              <a:rPr lang="en-US" dirty="0">
                <a:latin typeface="Calibri" charset="0"/>
                <a:ea typeface="ＭＳ Ｐゴシック" charset="0"/>
              </a:rPr>
              <a:t> order of </a:t>
            </a:r>
          </a:p>
          <a:p>
            <a:pPr marL="914400" lvl="2" indent="0" eaLnBrk="1" hangingPunct="1"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cosine(</a:t>
            </a:r>
            <a:r>
              <a:rPr lang="en-US" sz="2400" dirty="0" err="1">
                <a:latin typeface="Calibri" charset="0"/>
                <a:ea typeface="ＭＳ Ｐゴシック" charset="0"/>
              </a:rPr>
              <a:t>query,document</a:t>
            </a:r>
            <a:r>
              <a:rPr lang="en-US" sz="2400" dirty="0">
                <a:latin typeface="Calibri" charset="0"/>
                <a:ea typeface="ＭＳ Ｐゴシック" charset="0"/>
              </a:rPr>
              <a:t>)</a:t>
            </a:r>
          </a:p>
          <a:p>
            <a:pPr marL="914400" lvl="2" indent="0" eaLnBrk="1" hangingPunct="1"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Cosine is a monotonically decreasing function for the interval [0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180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57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/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But how – </a:t>
            </a:r>
            <a:r>
              <a:rPr lang="en-US" sz="2600" i="1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and why</a:t>
            </a: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– should we be computing cosines?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pic>
        <p:nvPicPr>
          <p:cNvPr id="522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Length normalization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vector can be (length-) normalized by dividing each of its components by its length – for this we use the L</a:t>
            </a:r>
            <a:r>
              <a:rPr lang="en-US" baseline="-2500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norm: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Dividing a vector by its L</a:t>
            </a:r>
            <a:r>
              <a:rPr lang="en-US" baseline="-2500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norm makes it a unit (length) vector (on surface of unit hypersphere)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</a:rPr>
              <a:t>Long and short documents now have comparable weights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71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17160" progId="Equation.3">
                  <p:embed/>
                </p:oleObj>
              </mc:Choice>
              <mc:Fallback>
                <p:oleObj name="Equation" r:id="rId2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2630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cosine(query,document)</a:t>
            </a:r>
          </a:p>
        </p:txBody>
      </p:sp>
      <p:graphicFrame>
        <p:nvGraphicFramePr>
          <p:cNvPr id="5427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609480" progId="Equation.3">
                  <p:embed/>
                </p:oleObj>
              </mc:Choice>
              <mc:Fallback>
                <p:oleObj name="Equation" r:id="rId3" imgW="2946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54286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54287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304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q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query</a:t>
            </a:r>
          </a:p>
          <a:p>
            <a:pPr eaLnBrk="1" hangingPunct="1"/>
            <a:r>
              <a:rPr lang="en-US" i="1">
                <a:solidFill>
                  <a:srgbClr val="0000FF"/>
                </a:solidFill>
              </a:rPr>
              <a:t>d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document</a:t>
            </a:r>
          </a:p>
          <a:p>
            <a:pPr eaLnBrk="1" hangingPunct="1"/>
            <a:endParaRPr lang="en-US">
              <a:solidFill>
                <a:srgbClr val="0000FF"/>
              </a:solidFill>
            </a:endParaRPr>
          </a:p>
          <a:p>
            <a:pPr eaLnBrk="1" hangingPunct="1"/>
            <a:r>
              <a:rPr lang="en-US"/>
              <a:t>cos(</a:t>
            </a:r>
            <a:r>
              <a:rPr lang="en-US" i="1"/>
              <a:t>q,d</a:t>
            </a:r>
            <a:r>
              <a:rPr lang="en-US"/>
              <a:t>) is the cosine similarity of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… or,</a:t>
            </a:r>
          </a:p>
          <a:p>
            <a:pPr eaLnBrk="1" hangingPunct="1"/>
            <a:r>
              <a:rPr lang="en-US"/>
              <a:t>equivalently, the cosine of the angle between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.</a:t>
            </a:r>
          </a:p>
        </p:txBody>
      </p:sp>
      <p:cxnSp>
        <p:nvCxnSpPr>
          <p:cNvPr id="54279" name="Straight Arrow Connector 11"/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Straight Arrow Connector 12"/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Straight Arrow Connector 13"/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4"/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Straight Arrow Connector 15"/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Arrow Connector 16"/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Box 1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7308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for length-normalized vectors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length-normalized vectors, cosine similarity is simply the dot product (or scalar product):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                           for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length-normalized.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A75144-B418-A04F-ACEF-BB5DF4DD435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6322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304800" progId="Equation.3">
                  <p:embed/>
                </p:oleObj>
              </mc:Choice>
              <mc:Fallback>
                <p:oleObj name="Equation" r:id="rId2" imgW="1638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02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similarity illustrated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593FD82A-4A0E-874B-843C-B5BEFE993F1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7349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03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>
          <a:xfrm>
            <a:off x="533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sz="3600" b="0" dirty="0">
                <a:latin typeface="Calibri" charset="0"/>
                <a:ea typeface="ＭＳ Ｐゴシック" charset="0"/>
                <a:cs typeface="ＭＳ Ｐゴシック" charset="0"/>
              </a:rPr>
              <a:t>Cosine similarity amongst 3 documents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03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How similar are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novels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SaS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Sensibility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PaP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Pride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Prejudice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and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WH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Wuthering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Heights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58404" name="TextBox 7"/>
          <p:cNvSpPr txBox="1">
            <a:spLocks noChangeArrowheads="1"/>
          </p:cNvSpPr>
          <p:nvPr/>
        </p:nvSpPr>
        <p:spPr bwMode="auto">
          <a:xfrm>
            <a:off x="4099128" y="4800600"/>
            <a:ext cx="3978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+mn-lt"/>
              </a:rPr>
              <a:t>Term frequencies (counts)</a:t>
            </a:r>
          </a:p>
        </p:txBody>
      </p:sp>
      <p:sp>
        <p:nvSpPr>
          <p:cNvPr id="58405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58406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7343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57E69"/>
                </a:solidFill>
                <a:latin typeface="+mn-lt"/>
              </a:rPr>
              <a:t>Note: To simplify this example, we don’t do </a:t>
            </a:r>
            <a:r>
              <a:rPr lang="en-US" dirty="0" err="1">
                <a:solidFill>
                  <a:srgbClr val="357E69"/>
                </a:solidFill>
                <a:latin typeface="+mn-lt"/>
              </a:rPr>
              <a:t>idf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 weighting.</a:t>
            </a:r>
          </a:p>
        </p:txBody>
      </p:sp>
    </p:spTree>
    <p:extLst>
      <p:ext uri="{BB962C8B-B14F-4D97-AF65-F5344CB8AC3E}">
        <p14:creationId xmlns:p14="http://schemas.microsoft.com/office/powerpoint/2010/main" val="4140438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3 documents example contd.</a:t>
            </a:r>
          </a:p>
        </p:txBody>
      </p:sp>
      <p:sp>
        <p:nvSpPr>
          <p:cNvPr id="59395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Log frequency weighting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After length normalization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450140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</a:t>
            </a:r>
          </a:p>
          <a:p>
            <a:pPr eaLnBrk="1" hangingPunct="1"/>
            <a:r>
              <a:rPr lang="en-US" dirty="0">
                <a:latin typeface="+mn-lt"/>
              </a:rPr>
              <a:t>0.789 × 0.832 + 0.515 × 0.555 + 0.335 × 0.0 + 0.0 × 0.0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0.94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dirty="0">
                <a:latin typeface="+mn-lt"/>
              </a:rPr>
              <a:t>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0.79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PaP,WH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0.69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7800" y="6324600"/>
            <a:ext cx="5892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7254"/>
                </a:solidFill>
                <a:latin typeface="+mn-lt"/>
              </a:rPr>
              <a:t>Why do we have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) &gt;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(SAS,WH)?</a:t>
            </a:r>
          </a:p>
        </p:txBody>
      </p:sp>
      <p:sp>
        <p:nvSpPr>
          <p:cNvPr id="59463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6638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Vector Space Model (VSM)</a:t>
            </a:r>
          </a:p>
        </p:txBody>
      </p:sp>
    </p:spTree>
    <p:extLst>
      <p:ext uri="{BB962C8B-B14F-4D97-AF65-F5344CB8AC3E}">
        <p14:creationId xmlns:p14="http://schemas.microsoft.com/office/powerpoint/2010/main" val="160411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tf-idf</a:t>
            </a:r>
            <a:r>
              <a:rPr lang="en-US" dirty="0"/>
              <a:t> cosine scores</a:t>
            </a:r>
          </a:p>
          <a:p>
            <a:r>
              <a:rPr lang="en-US" dirty="0"/>
              <a:t>in an IR system</a:t>
            </a:r>
          </a:p>
        </p:txBody>
      </p:sp>
    </p:spTree>
    <p:extLst>
      <p:ext uri="{BB962C8B-B14F-4D97-AF65-F5344CB8AC3E}">
        <p14:creationId xmlns:p14="http://schemas.microsoft.com/office/powerpoint/2010/main" val="14641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Box 10"/>
          <p:cNvSpPr txBox="1">
            <a:spLocks noChangeArrowheads="1"/>
          </p:cNvSpPr>
          <p:nvPr/>
        </p:nvSpPr>
        <p:spPr bwMode="auto">
          <a:xfrm>
            <a:off x="228600" y="5105400"/>
            <a:ext cx="838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Columns headed </a:t>
            </a:r>
            <a:r>
              <a:rPr lang="ja-JP" altLang="en-US"/>
              <a:t>‘</a:t>
            </a:r>
            <a:r>
              <a:rPr lang="en-US"/>
              <a:t>n</a:t>
            </a:r>
            <a:r>
              <a:rPr lang="ja-JP" altLang="en-US"/>
              <a:t>’</a:t>
            </a:r>
            <a:r>
              <a:rPr lang="en-US"/>
              <a:t> are acronyms for weight schemes.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0763" y="6019800"/>
            <a:ext cx="675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Why is the base of the log in idf immaterial?</a:t>
            </a: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24161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787138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Weighting may differ in queries vs documents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SMART Notation: denotes the combination in use in an engine, with the notation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ddd.qqq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using the acronyms from the previous table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very standard weighting scheme is: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9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Document: logarithmic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(l as first character)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no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cosine normalization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Query: logarithmic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(l in leftmost column),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(t in second column), cosine normalization …</a:t>
            </a:r>
          </a:p>
        </p:txBody>
      </p:sp>
      <p:sp>
        <p:nvSpPr>
          <p:cNvPr id="4" name="Up Arrow Callout 3"/>
          <p:cNvSpPr>
            <a:spLocks noChangeArrowheads="1"/>
          </p:cNvSpPr>
          <p:nvPr/>
        </p:nvSpPr>
        <p:spPr bwMode="auto">
          <a:xfrm>
            <a:off x="7164388" y="4876800"/>
            <a:ext cx="1903412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 bad idea?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4160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2514600"/>
          <a:ext cx="9067800" cy="27660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best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612" name="TextBox 4"/>
          <p:cNvSpPr txBox="1">
            <a:spLocks noChangeArrowheads="1"/>
          </p:cNvSpPr>
          <p:nvPr/>
        </p:nvSpPr>
        <p:spPr bwMode="auto">
          <a:xfrm>
            <a:off x="838200" y="1600200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Document: </a:t>
            </a:r>
            <a:r>
              <a:rPr lang="en-US" i="1"/>
              <a:t>car insurance auto insurance</a:t>
            </a:r>
          </a:p>
          <a:p>
            <a:pPr eaLnBrk="1" hangingPunct="1"/>
            <a:r>
              <a:rPr lang="en-US"/>
              <a:t>Query: </a:t>
            </a:r>
            <a:r>
              <a:rPr lang="en-US" i="1"/>
              <a:t>best car insurance</a:t>
            </a:r>
          </a:p>
        </p:txBody>
      </p:sp>
      <p:sp>
        <p:nvSpPr>
          <p:cNvPr id="64613" name="TextBox 5"/>
          <p:cNvSpPr txBox="1">
            <a:spLocks noChangeArrowheads="1"/>
          </p:cNvSpPr>
          <p:nvPr/>
        </p:nvSpPr>
        <p:spPr bwMode="auto">
          <a:xfrm>
            <a:off x="1217613" y="5176838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Exercise: what is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the number of docs?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52650" y="62436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Score = 0+0+0.27+0.53 = 0.8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33600" y="5715000"/>
            <a:ext cx="4895850" cy="461963"/>
            <a:chOff x="2133600" y="5715000"/>
            <a:chExt cx="4895850" cy="461665"/>
          </a:xfrm>
        </p:grpSpPr>
        <p:sp>
          <p:nvSpPr>
            <p:cNvPr id="64617" name="TextBox 8"/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Doc length =</a:t>
              </a:r>
            </a:p>
          </p:txBody>
        </p:sp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15900" progId="Equation.3">
                    <p:embed/>
                  </p:oleObj>
                </mc:Choice>
                <mc:Fallback>
                  <p:oleObj name="Equation" r:id="rId2" imgW="1574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616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12358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3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Computing cosine scores</a:t>
            </a:r>
          </a:p>
        </p:txBody>
      </p:sp>
      <p:pic>
        <p:nvPicPr>
          <p:cNvPr id="65539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821009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– vector space ranking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Represent the query as a weighted tf-idf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Represent each document as a weighted tf-idf vector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Rank documents with respect to the query by score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Return the top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(e.g.,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2656010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tf-idf</a:t>
            </a:r>
            <a:r>
              <a:rPr lang="en-US" dirty="0"/>
              <a:t> cosine scores</a:t>
            </a:r>
          </a:p>
          <a:p>
            <a:r>
              <a:rPr lang="en-US" dirty="0"/>
              <a:t>in an IR system</a:t>
            </a:r>
          </a:p>
        </p:txBody>
      </p:sp>
    </p:spTree>
    <p:extLst>
      <p:ext uri="{BB962C8B-B14F-4D97-AF65-F5344CB8AC3E}">
        <p14:creationId xmlns:p14="http://schemas.microsoft.com/office/powerpoint/2010/main" val="3026768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109956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C2FD227-1B32-9841-8F32-D5027975D06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Number of documents/hour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(Average document size)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Latency as a function of index size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Expressiveness of query language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Ability to express complex information needs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on complex queries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Uncluttered UI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it free?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4230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E714F11-BDBB-204C-95CB-C43AD7FC1D0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 of the preceding criteria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measurable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we can quantify speed/size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can make expressiveness precise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measure: user happiness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 is this?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of response/size of index are factors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But blindingly fast, useless answers won</a:t>
            </a:r>
            <a:r>
              <a:rPr lang="en-US" altLang="ja-JP" dirty="0">
                <a:latin typeface="Calibri" charset="0"/>
                <a:ea typeface="ＭＳ Ｐゴシック" charset="0"/>
              </a:rPr>
              <a:t>’</a:t>
            </a:r>
            <a:r>
              <a:rPr lang="en-US" dirty="0">
                <a:latin typeface="Calibri" charset="0"/>
                <a:ea typeface="ＭＳ Ｐゴシック" charset="0"/>
              </a:rPr>
              <a:t>t make a user happy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 way of quantifying user happiness with the results returned</a:t>
            </a:r>
          </a:p>
          <a:p>
            <a:pPr lvl="1" eaLnBrk="1" hangingPunct="1"/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of results to user’s information need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18425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0’s and 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1’s.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What’s 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525A91E-051E-1046-BAF8-3751230A102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an IR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translated into a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Relevance is assessed relative to the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I’m looking for information on whether drinking red wine is more effective at reducing your risk of heart attacks than white wine.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wine red white heart attack effective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You evaluate whether the doc addresses the information need, not whether it has these words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8.1</a:t>
            </a:r>
          </a:p>
        </p:txBody>
      </p:sp>
    </p:spTree>
    <p:extLst>
      <p:ext uri="{BB962C8B-B14F-4D97-AF65-F5344CB8AC3E}">
        <p14:creationId xmlns:p14="http://schemas.microsoft.com/office/powerpoint/2010/main" val="41960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9B368E0-EAE3-8546-AE8F-F38CF365E70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ranked results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Evaluation of a result set: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we have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benchmark document collection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benchmark set of queries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assessor judgments of whether documents are relevant to queries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Then we can use Precision/Recall/F measure as before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Evaluation of ranked results: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system can return any number of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By taking various numbers of the top returned documents (levels of recall), the evaluator can produce a </a:t>
            </a:r>
            <a:r>
              <a:rPr lang="en-US" i="1" dirty="0">
                <a:latin typeface="Calibri" charset="0"/>
                <a:ea typeface="ＭＳ Ｐゴシック" charset="0"/>
              </a:rPr>
              <a:t>precision-recall curve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3900471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Recall/Precision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135188"/>
            <a:ext cx="4495800" cy="4189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1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6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7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8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9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10	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2819400" y="1600200"/>
            <a:ext cx="2514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	  	P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622925" y="2546350"/>
            <a:ext cx="3178175" cy="8223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Assume 10 rel docs</a:t>
            </a:r>
          </a:p>
          <a:p>
            <a:r>
              <a:rPr lang="en-US"/>
              <a:t>in collection</a:t>
            </a:r>
          </a:p>
        </p:txBody>
      </p:sp>
    </p:spTree>
    <p:extLst>
      <p:ext uri="{BB962C8B-B14F-4D97-AF65-F5344CB8AC3E}">
        <p14:creationId xmlns:p14="http://schemas.microsoft.com/office/powerpoint/2010/main" val="1676369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D2D5C5C-D87B-0B4F-ADAE-BA81F6F6786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 current evaluation measures…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Mean average precision (MAP)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AP: Average of the precision value obtained for the top </a:t>
            </a:r>
            <a:r>
              <a:rPr lang="en-US" i="1" dirty="0">
                <a:latin typeface="Calibri" charset="0"/>
                <a:ea typeface="ＭＳ Ｐゴシック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</a:rPr>
              <a:t> documents, each time a relevant doc is retrieved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Avoids interpolation, use of fixed recall levels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Does weight most accuracy of top returned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MAP for set of queries is arithmetic average of APs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Macro-averaging: each query counts equally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2016594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39862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ranked retrieval</a:t>
            </a:r>
          </a:p>
        </p:txBody>
      </p:sp>
    </p:spTree>
    <p:extLst>
      <p:ext uri="{BB962C8B-B14F-4D97-AF65-F5344CB8AC3E}">
        <p14:creationId xmlns:p14="http://schemas.microsoft.com/office/powerpoint/2010/main" val="34024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far, our queries have all been Boolean.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Documents either match or don’t.</a:t>
            </a:r>
          </a:p>
          <a:p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Good for expert users with precise understanding of their needs and the collection.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Also good for applications: Applications can easily consume 1000s of results.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good for the majority of users.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Most users incapable of writing Boolean queries (or they are, but they think it’s too much work).</a:t>
            </a:r>
          </a:p>
          <a:p>
            <a:pPr lvl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Most users don’t want to wade through 1000s of results.</a:t>
            </a:r>
          </a:p>
          <a:p>
            <a:pPr lvl="2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This is particularly true of web search.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57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17279</TotalTime>
  <Words>3592</Words>
  <Application>Microsoft Office PowerPoint</Application>
  <PresentationFormat>On-screen Show (4:3)</PresentationFormat>
  <Paragraphs>612</Paragraphs>
  <Slides>74</Slides>
  <Notes>12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Arial</vt:lpstr>
      <vt:lpstr>Calibri</vt:lpstr>
      <vt:lpstr>Lucida Sans</vt:lpstr>
      <vt:lpstr>Lucida Sans Typewriter</vt:lpstr>
      <vt:lpstr>Lucida Sans Unicode</vt:lpstr>
      <vt:lpstr>Palatino Linotype</vt:lpstr>
      <vt:lpstr>Tahoma</vt:lpstr>
      <vt:lpstr>Wingdings</vt:lpstr>
      <vt:lpstr>IIR-slides</vt:lpstr>
      <vt:lpstr>Worksheet</vt:lpstr>
      <vt:lpstr>Equation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  <vt:lpstr>Ranked retrieval</vt:lpstr>
      <vt:lpstr>Problem with Boolean search: feast or famine</vt:lpstr>
      <vt:lpstr>Ranked retrieval models</vt:lpstr>
      <vt:lpstr>Feast or famine: not a problem in ranked retrieval</vt:lpstr>
      <vt:lpstr>Scoring as the basis of ranked retrieval</vt:lpstr>
      <vt:lpstr>Query-document matching scores</vt:lpstr>
      <vt:lpstr>PowerPoint Presentation</vt:lpstr>
      <vt:lpstr>PowerPoint Presentation</vt:lpstr>
      <vt:lpstr>Take 1: Jaccard coefficient</vt:lpstr>
      <vt:lpstr>Jaccard coefficient: Scoring example</vt:lpstr>
      <vt:lpstr>Issues with Jaccard for scoring</vt:lpstr>
      <vt:lpstr>PowerPoint Presentation</vt:lpstr>
      <vt:lpstr>PowerPoint Presentation</vt:lpstr>
      <vt:lpstr>Recall: Binary term-document incidence matrix</vt:lpstr>
      <vt:lpstr>Term-document count matrices</vt:lpstr>
      <vt:lpstr>Term-document count matrices</vt:lpstr>
      <vt:lpstr>Bag of words model</vt:lpstr>
      <vt:lpstr>Term frequency tf</vt:lpstr>
      <vt:lpstr>Log-frequency weighting</vt:lpstr>
      <vt:lpstr>Log-frequency weighting</vt:lpstr>
      <vt:lpstr>PowerPoint Presentation</vt:lpstr>
      <vt:lpstr>PowerPoint Presentation</vt:lpstr>
      <vt:lpstr>Document frequency</vt:lpstr>
      <vt:lpstr>Document frequency, continued</vt:lpstr>
      <vt:lpstr>idf weight</vt:lpstr>
      <vt:lpstr>idf example, suppose N = 1 million</vt:lpstr>
      <vt:lpstr>Effect of idf on ranking</vt:lpstr>
      <vt:lpstr>Effect of idf on ranking</vt:lpstr>
      <vt:lpstr>Collection vs. Document frequency</vt:lpstr>
      <vt:lpstr>PowerPoint Presentation</vt:lpstr>
      <vt:lpstr>PowerPoint Presentation</vt:lpstr>
      <vt:lpstr>tf-idf weighting</vt:lpstr>
      <vt:lpstr>Final ranking of documents for a query</vt:lpstr>
      <vt:lpstr>Binary → count → weight matrix</vt:lpstr>
      <vt:lpstr>PowerPoint Presentation</vt:lpstr>
      <vt:lpstr>PowerPoint Presentation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PowerPoint Presentation</vt:lpstr>
      <vt:lpstr>PowerPoint Presentation</vt:lpstr>
      <vt:lpstr>tf-idf weighting has many variants</vt:lpstr>
      <vt:lpstr>tf-idf weighting has many variants</vt:lpstr>
      <vt:lpstr>Weighting may differ in queries vs documents</vt:lpstr>
      <vt:lpstr>tf-idf example: lnc.ltc</vt:lpstr>
      <vt:lpstr>Computing cosine scores</vt:lpstr>
      <vt:lpstr>Summary – vector space ranking</vt:lpstr>
      <vt:lpstr>PowerPoint Presentation</vt:lpstr>
      <vt:lpstr>PowerPoint Presentation</vt:lpstr>
      <vt:lpstr>Measures for a search engine</vt:lpstr>
      <vt:lpstr>Measures for a search engine</vt:lpstr>
      <vt:lpstr>Evaluating an IR system</vt:lpstr>
      <vt:lpstr>Evaluating ranked results</vt:lpstr>
      <vt:lpstr>Recall/Precision </vt:lpstr>
      <vt:lpstr>Two current evaluation measures…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Haseeb Ahmad</cp:lastModifiedBy>
  <cp:revision>316</cp:revision>
  <cp:lastPrinted>2009-09-22T15:48:09Z</cp:lastPrinted>
  <dcterms:created xsi:type="dcterms:W3CDTF">2009-09-21T23:46:17Z</dcterms:created>
  <dcterms:modified xsi:type="dcterms:W3CDTF">2021-08-03T02:36:13Z</dcterms:modified>
</cp:coreProperties>
</file>