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9" r:id="rId2"/>
    <p:sldId id="293" r:id="rId3"/>
    <p:sldId id="344" r:id="rId4"/>
    <p:sldId id="345" r:id="rId5"/>
    <p:sldId id="346" r:id="rId6"/>
    <p:sldId id="295" r:id="rId7"/>
    <p:sldId id="348" r:id="rId8"/>
    <p:sldId id="296" r:id="rId9"/>
    <p:sldId id="318" r:id="rId10"/>
    <p:sldId id="319" r:id="rId11"/>
    <p:sldId id="297" r:id="rId12"/>
    <p:sldId id="323" r:id="rId13"/>
    <p:sldId id="320" r:id="rId14"/>
    <p:sldId id="347" r:id="rId15"/>
    <p:sldId id="352" r:id="rId16"/>
    <p:sldId id="321" r:id="rId17"/>
    <p:sldId id="322" r:id="rId18"/>
    <p:sldId id="325" r:id="rId19"/>
    <p:sldId id="349" r:id="rId20"/>
    <p:sldId id="337" r:id="rId21"/>
    <p:sldId id="338" r:id="rId22"/>
    <p:sldId id="326" r:id="rId23"/>
    <p:sldId id="327" r:id="rId24"/>
    <p:sldId id="328" r:id="rId25"/>
    <p:sldId id="329" r:id="rId26"/>
    <p:sldId id="351" r:id="rId27"/>
    <p:sldId id="350" r:id="rId28"/>
    <p:sldId id="330" r:id="rId29"/>
    <p:sldId id="331" r:id="rId30"/>
    <p:sldId id="332" r:id="rId31"/>
    <p:sldId id="333" r:id="rId32"/>
    <p:sldId id="343" r:id="rId33"/>
    <p:sldId id="342" r:id="rId34"/>
    <p:sldId id="334" r:id="rId35"/>
    <p:sldId id="335" r:id="rId36"/>
    <p:sldId id="336" r:id="rId37"/>
    <p:sldId id="339" r:id="rId38"/>
    <p:sldId id="341" r:id="rId39"/>
    <p:sldId id="34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7"/>
    <p:restoredTop sz="95768"/>
  </p:normalViewPr>
  <p:slideViewPr>
    <p:cSldViewPr>
      <p:cViewPr varScale="1">
        <p:scale>
          <a:sx n="68" d="100"/>
          <a:sy n="68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rienj.github.io/posts/Deep-Learning-Book-Series-2.8-Singular-Value-Decomposi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th.stackexchange.com/questions/1383725/what-is-the-difference-between-orthogonal-and-orthonormal-in-terms-of-vectors-a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rienj.github.io/posts/Deep-Learning-Book-Series-2.8-Singular-Value-Decomposi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th.stackexchange.com/questions/1383725/what-is-the-difference-between-orthogonal-and-orthonormal-in-terms-of-vectors-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https://hadrienj.github.io/posts/Deep-Learning-Book-Series-2.8-Singular-Value-Decomposition/</a:t>
            </a:r>
            <a:endParaRPr lang="en-US" dirty="0"/>
          </a:p>
          <a:p>
            <a:r>
              <a:rPr lang="en-US">
                <a:hlinkClick r:id="rId4"/>
              </a:rPr>
              <a:t>https://math.stackexchange.com/questions/1383725/what-is-the-difference-between-orthogonal-and-orthonormal-in-terms-of-vectors-an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https://hadrienj.github.io/posts/Deep-Learning-Book-Series-2.8-Singular-Value-Decomposition/</a:t>
            </a:r>
            <a:endParaRPr lang="en-US" dirty="0"/>
          </a:p>
          <a:p>
            <a:r>
              <a:rPr lang="en-US">
                <a:hlinkClick r:id="rId4"/>
              </a:rPr>
              <a:t>https://math.stackexchange.com/questions/1383725/what-is-the-difference-between-orthogonal-and-orthonormal-in-terms-of-vectors-an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6.png"/><Relationship Id="rId1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93787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(Linear</a:t>
            </a:r>
            <a:r>
              <a:rPr lang="en-US" altLang="en-US" sz="4400" dirty="0">
                <a:solidFill>
                  <a:srgbClr val="00B0F0"/>
                </a:solidFill>
              </a:rPr>
              <a:t> </a:t>
            </a:r>
            <a:r>
              <a:rPr lang="en-US" altLang="en-US" sz="2800" dirty="0">
                <a:solidFill>
                  <a:srgbClr val="00B0F0"/>
                </a:solidFill>
              </a:rPr>
              <a:t>Algebra)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00B0F0"/>
                </a:solidFill>
                <a:latin typeface="+mj-lt"/>
                <a:ea typeface="宋体" charset="-122"/>
              </a:rPr>
              <a:t>Scalar Product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1900238" y="1600200"/>
          <a:ext cx="4349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15640" progId="Equation.3">
                  <p:embed/>
                </p:oleObj>
              </mc:Choice>
              <mc:Fallback>
                <p:oleObj name="Equation" r:id="rId2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1600200"/>
                        <a:ext cx="4349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4"/>
          <p:cNvSpPr>
            <a:spLocks noChangeShapeType="1"/>
          </p:cNvSpPr>
          <p:nvPr/>
        </p:nvSpPr>
        <p:spPr bwMode="auto">
          <a:xfrm flipV="1">
            <a:off x="3505200" y="3763963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V="1">
            <a:off x="3505200" y="3459163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641725" y="3505200"/>
            <a:ext cx="331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  <a:ea typeface="宋体" charset="-122"/>
              </a:rPr>
              <a:t>v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632325" y="29718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av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85800" y="4648200"/>
            <a:ext cx="7537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Change only the length (“scaling”), but keep </a:t>
            </a:r>
            <a:r>
              <a:rPr lang="en-US" altLang="zh-CN" i="1" u="sng" dirty="0">
                <a:ea typeface="宋体" charset="-122"/>
              </a:rPr>
              <a:t>direction fixed</a:t>
            </a:r>
            <a:r>
              <a:rPr lang="en-US" altLang="zh-CN" dirty="0">
                <a:ea typeface="宋体" charset="-122"/>
              </a:rPr>
              <a:t>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b="1" u="sng" dirty="0">
                <a:ea typeface="宋体" charset="-122"/>
              </a:rPr>
              <a:t>Sneak peek:</a:t>
            </a:r>
            <a:r>
              <a:rPr lang="en-US" altLang="zh-CN" dirty="0">
                <a:ea typeface="宋体" charset="-122"/>
              </a:rPr>
              <a:t> matrix operation (</a:t>
            </a:r>
            <a:r>
              <a:rPr lang="en-US" altLang="zh-CN" b="1" dirty="0">
                <a:ea typeface="宋体" charset="-122"/>
              </a:rPr>
              <a:t>Av</a:t>
            </a:r>
            <a:r>
              <a:rPr lang="en-US" altLang="zh-CN" dirty="0">
                <a:ea typeface="宋体" charset="-122"/>
              </a:rPr>
              <a:t>) can change </a:t>
            </a:r>
            <a:r>
              <a:rPr lang="en-US" altLang="zh-CN" i="1" dirty="0">
                <a:ea typeface="宋体" charset="-122"/>
              </a:rPr>
              <a:t>length, </a:t>
            </a:r>
          </a:p>
          <a:p>
            <a:r>
              <a:rPr lang="en-US" altLang="zh-CN" i="1" dirty="0">
                <a:ea typeface="宋体" charset="-122"/>
              </a:rPr>
              <a:t>direction and also dimensionality</a:t>
            </a:r>
            <a:r>
              <a:rPr lang="en-US" altLang="zh-CN" dirty="0">
                <a:ea typeface="宋体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02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Vectors: Dot Product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1808163"/>
          <a:ext cx="47593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711000" progId="Equation.DSMT4">
                  <p:embed/>
                </p:oleObj>
              </mc:Choice>
              <mc:Fallback>
                <p:oleObj name="Equation" r:id="rId2" imgW="27050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08163"/>
                        <a:ext cx="47593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12888" y="3525838"/>
          <a:ext cx="2922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79360" progId="Equation.DSMT4">
                  <p:embed/>
                </p:oleObj>
              </mc:Choice>
              <mc:Fallback>
                <p:oleObj name="Equation" r:id="rId4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525838"/>
                        <a:ext cx="2922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62113" y="4886325"/>
          <a:ext cx="20939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279360" progId="Equation.3">
                  <p:embed/>
                </p:oleObj>
              </mc:Choice>
              <mc:Fallback>
                <p:oleObj name="Equation" r:id="rId6" imgW="1320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886325"/>
                        <a:ext cx="20939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562600" y="2057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Think of the dot product as a matrix multiplication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095875" y="3448050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The magnitude is the dot product of a vector with itself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19600" y="470852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sz="2000">
                <a:ea typeface="宋体" charset="-122"/>
              </a:rPr>
              <a:t>The dot product is also related to the angle between the two vectors</a:t>
            </a:r>
          </a:p>
        </p:txBody>
      </p:sp>
    </p:spTree>
    <p:extLst>
      <p:ext uri="{BB962C8B-B14F-4D97-AF65-F5344CB8AC3E}">
        <p14:creationId xmlns:p14="http://schemas.microsoft.com/office/powerpoint/2010/main" val="91792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Vectors: Cross Product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36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 cross product of vectors </a:t>
            </a:r>
            <a:r>
              <a:rPr lang="en-US" altLang="zh-CN" i="1">
                <a:ea typeface="宋体" charset="-122"/>
              </a:rPr>
              <a:t>A</a:t>
            </a:r>
            <a:r>
              <a:rPr lang="en-US" altLang="zh-CN" sz="2400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>
                <a:ea typeface="宋体" charset="-122"/>
              </a:rPr>
              <a:t> is a vector </a:t>
            </a:r>
            <a:r>
              <a:rPr lang="en-US" altLang="zh-CN" i="1"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which is perpendicular to </a:t>
            </a:r>
            <a:r>
              <a:rPr lang="en-US" altLang="zh-CN" i="1">
                <a:ea typeface="宋体" charset="-122"/>
              </a:rPr>
              <a:t>A</a:t>
            </a:r>
            <a:r>
              <a:rPr lang="en-US" altLang="zh-CN" sz="2400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B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 magnitude of </a:t>
            </a:r>
            <a:r>
              <a:rPr lang="en-US" altLang="zh-CN" i="1"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is proportional to the sin of the angle between </a:t>
            </a:r>
            <a:r>
              <a:rPr lang="en-US" altLang="zh-CN" i="1">
                <a:ea typeface="宋体" charset="-122"/>
              </a:rPr>
              <a:t>A</a:t>
            </a:r>
            <a:r>
              <a:rPr lang="en-US" altLang="zh-CN" sz="2400">
                <a:ea typeface="宋体" charset="-122"/>
              </a:rPr>
              <a:t> and </a:t>
            </a:r>
            <a:r>
              <a:rPr lang="en-US" altLang="zh-CN" i="1">
                <a:ea typeface="宋体" charset="-122"/>
              </a:rPr>
              <a:t>B</a:t>
            </a:r>
            <a:endParaRPr lang="en-US" altLang="zh-CN" sz="24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The direction of </a:t>
            </a:r>
            <a:r>
              <a:rPr lang="en-US" altLang="zh-CN" i="1">
                <a:ea typeface="宋体" charset="-122"/>
              </a:rPr>
              <a:t>C</a:t>
            </a:r>
            <a:r>
              <a:rPr lang="en-US" altLang="zh-CN" sz="2400">
                <a:ea typeface="宋体" charset="-122"/>
              </a:rPr>
              <a:t> follows the </a:t>
            </a:r>
            <a:r>
              <a:rPr lang="en-US" altLang="zh-CN" sz="2400" b="1">
                <a:ea typeface="宋体" charset="-122"/>
              </a:rPr>
              <a:t>right hand rule</a:t>
            </a:r>
            <a:r>
              <a:rPr lang="en-US" altLang="zh-CN" sz="2400">
                <a:ea typeface="宋体" charset="-122"/>
              </a:rPr>
              <a:t> if we are working in a right-handed coordinate system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4191000" y="4749800"/>
          <a:ext cx="3352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279360" progId="Equation.3">
                  <p:embed/>
                </p:oleObj>
              </mc:Choice>
              <mc:Fallback>
                <p:oleObj name="Equation" r:id="rId2" imgW="1422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49800"/>
                        <a:ext cx="33528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1600200" y="5257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1600200" y="56388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057400" y="5106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B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981200" y="57165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A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1600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914400" y="4800600"/>
            <a:ext cx="596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A</a:t>
            </a:r>
            <a:r>
              <a:rPr lang="en-US" altLang="zh-CN" i="1">
                <a:ea typeface="宋体" charset="-122"/>
                <a:cs typeface="Arial" charset="0"/>
              </a:rPr>
              <a:t>×</a:t>
            </a:r>
            <a:r>
              <a:rPr lang="en-US" altLang="zh-CN" i="1">
                <a:ea typeface="宋体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553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000" y="228600"/>
            <a:ext cx="83058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What is a Matrix?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79413" y="1295400"/>
            <a:ext cx="8307387" cy="4810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charset="-122"/>
              </a:rPr>
              <a:t>A matrix is a set of elements, organized into rows and columns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317875" y="2546350"/>
          <a:ext cx="2397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457200" progId="Equation.3">
                  <p:embed/>
                </p:oleObj>
              </mc:Choice>
              <mc:Fallback>
                <p:oleObj name="Equation" r:id="rId2" imgW="49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546350"/>
                        <a:ext cx="2397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3675063" y="25844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217863" y="29654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208463" y="22034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rows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30413" y="35750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columns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684963" y="5068888"/>
            <a:ext cx="1849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Rockwell" charset="0"/>
                <a:ea typeface="ＭＳ Ｐゴシック" charset="-128"/>
              </a:rPr>
              <a:t>Square (3 x 3)	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43663" y="3133725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latin typeface="Rockwell" charset="0"/>
                <a:ea typeface="ＭＳ Ｐゴシック" charset="-128"/>
              </a:rPr>
              <a:t>Rectangular (3 x 2)</a:t>
            </a: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93055"/>
              </p:ext>
            </p:extLst>
          </p:nvPr>
        </p:nvGraphicFramePr>
        <p:xfrm>
          <a:off x="6613525" y="3844925"/>
          <a:ext cx="16557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711000" progId="Equation.3">
                  <p:embed/>
                </p:oleObj>
              </mc:Choice>
              <mc:Fallback>
                <p:oleObj name="Equation" r:id="rId4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3844925"/>
                        <a:ext cx="1655763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05003"/>
              </p:ext>
            </p:extLst>
          </p:nvPr>
        </p:nvGraphicFramePr>
        <p:xfrm>
          <a:off x="6804025" y="1981200"/>
          <a:ext cx="12239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711000" progId="Equation.3">
                  <p:embed/>
                </p:oleObj>
              </mc:Choice>
              <mc:Fallback>
                <p:oleObj name="Equation" r:id="rId6" imgW="723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981200"/>
                        <a:ext cx="1223963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-381000" y="5602287"/>
            <a:ext cx="8893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dirty="0">
                <a:latin typeface="Rockwell" charset="0"/>
                <a:ea typeface="ＭＳ Ｐゴシック" charset="-128"/>
              </a:rPr>
              <a:t>Matrix locations/size  defined as rows  x   columns (R x C)</a:t>
            </a:r>
          </a:p>
          <a:p>
            <a:pPr algn="ctr"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2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02E971-46AF-4CBB-9F0D-FB2807448423}"/>
              </a:ext>
            </a:extLst>
          </p:cNvPr>
          <p:cNvSpPr txBox="1">
            <a:spLocks noChangeArrowheads="1"/>
          </p:cNvSpPr>
          <p:nvPr/>
        </p:nvSpPr>
        <p:spPr>
          <a:xfrm>
            <a:off x="95249" y="407432"/>
            <a:ext cx="895350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Scalars, Vectors, Matrices and Tensors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78401-8AA1-45D5-ADCE-27F2E4D68675}"/>
              </a:ext>
            </a:extLst>
          </p:cNvPr>
          <p:cNvSpPr/>
          <p:nvPr/>
        </p:nvSpPr>
        <p:spPr>
          <a:xfrm>
            <a:off x="914400" y="1524000"/>
            <a:ext cx="609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single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array of numbers.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2-D array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n-dimensional array with n&gt;2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8197AA7-FEB9-424B-BC94-17F64160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3203"/>
            <a:ext cx="634453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02E971-46AF-4CBB-9F0D-FB2807448423}"/>
              </a:ext>
            </a:extLst>
          </p:cNvPr>
          <p:cNvSpPr txBox="1">
            <a:spLocks noChangeArrowheads="1"/>
          </p:cNvSpPr>
          <p:nvPr/>
        </p:nvSpPr>
        <p:spPr>
          <a:xfrm>
            <a:off x="95249" y="407432"/>
            <a:ext cx="8953501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Tensor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E6E68-5310-4E83-B6B2-278BFEDA9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16" y="1447800"/>
            <a:ext cx="6453567" cy="46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228600"/>
            <a:ext cx="83058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Basic Matrix Operations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79413" y="1295400"/>
            <a:ext cx="8383587" cy="728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charset="-122"/>
              </a:rPr>
              <a:t>Addition, Subtraction, Multiplication: creating new matrices (or functions)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61963" y="2024063"/>
          <a:ext cx="4543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457200" progId="Equation.3">
                  <p:embed/>
                </p:oleObj>
              </mc:Choice>
              <mc:Fallback>
                <p:oleObj name="Equation" r:id="rId2" imgW="2145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024063"/>
                        <a:ext cx="4543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61963" y="3157538"/>
          <a:ext cx="4543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57200" progId="Equation.3">
                  <p:embed/>
                </p:oleObj>
              </mc:Choice>
              <mc:Fallback>
                <p:oleObj name="Equation" r:id="rId4" imgW="2145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157538"/>
                        <a:ext cx="4543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539750" y="4419600"/>
          <a:ext cx="4794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457200" progId="Equation.3">
                  <p:embed/>
                </p:oleObj>
              </mc:Choice>
              <mc:Fallback>
                <p:oleObj name="Equation" r:id="rId6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19600"/>
                        <a:ext cx="47942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127750" y="2590800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charset="0"/>
                <a:ea typeface="宋体" charset="-122"/>
              </a:rPr>
              <a:t>Just add elements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867400" y="358140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charset="0"/>
                <a:ea typeface="宋体" charset="-122"/>
              </a:rPr>
              <a:t>Just subtract elements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010275" y="4586288"/>
            <a:ext cx="237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charset="0"/>
                <a:ea typeface="宋体" charset="-122"/>
              </a:rPr>
              <a:t>Multiply each row by each column</a:t>
            </a:r>
          </a:p>
        </p:txBody>
      </p:sp>
    </p:spTree>
    <p:extLst>
      <p:ext uri="{BB962C8B-B14F-4D97-AF65-F5344CB8AC3E}">
        <p14:creationId xmlns:p14="http://schemas.microsoft.com/office/powerpoint/2010/main" val="120070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81000" y="228600"/>
            <a:ext cx="8305800" cy="83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Matrix Times Matrix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2000" y="1992313"/>
          <a:ext cx="1579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177480" progId="Equation.3">
                  <p:embed/>
                </p:oleObj>
              </mc:Choice>
              <mc:Fallback>
                <p:oleObj name="Equation" r:id="rId2" imgW="634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92313"/>
                        <a:ext cx="1579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81000" y="2819400"/>
          <a:ext cx="77724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080" imgH="711000" progId="Equation.3">
                  <p:embed/>
                </p:oleObj>
              </mc:Choice>
              <mc:Fallback>
                <p:oleObj name="Equation" r:id="rId4" imgW="312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777240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47738" y="5064125"/>
          <a:ext cx="4233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228600" progId="Equation.3">
                  <p:embed/>
                </p:oleObj>
              </mc:Choice>
              <mc:Fallback>
                <p:oleObj name="Equation" r:id="rId6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064125"/>
                        <a:ext cx="42338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1143000" y="2819400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zh-CN" alt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048000" y="3124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6781800" y="28956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Transpose of a Matrix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9725" y="1609725"/>
            <a:ext cx="11916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Transpose: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9204"/>
              </p:ext>
            </p:extLst>
          </p:nvPr>
        </p:nvGraphicFramePr>
        <p:xfrm>
          <a:off x="1487488" y="1998663"/>
          <a:ext cx="20939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03200" progId="Equation.3">
                  <p:embed/>
                </p:oleObj>
              </mc:Choice>
              <mc:Fallback>
                <p:oleObj name="Equation" r:id="rId2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998663"/>
                        <a:ext cx="20939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76936"/>
              </p:ext>
            </p:extLst>
          </p:nvPr>
        </p:nvGraphicFramePr>
        <p:xfrm>
          <a:off x="1858963" y="2667000"/>
          <a:ext cx="11890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03200" progId="Equation.3">
                  <p:embed/>
                </p:oleObj>
              </mc:Choice>
              <mc:Fallback>
                <p:oleObj name="Equation" r:id="rId4" imgW="469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667000"/>
                        <a:ext cx="11890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293"/>
              </p:ext>
            </p:extLst>
          </p:nvPr>
        </p:nvGraphicFramePr>
        <p:xfrm>
          <a:off x="4876800" y="2057400"/>
          <a:ext cx="2962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800" imgH="190500" progId="Equation.3">
                  <p:embed/>
                </p:oleObj>
              </mc:Choice>
              <mc:Fallback>
                <p:oleObj name="Equation" r:id="rId6" imgW="11938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7400"/>
                        <a:ext cx="2962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89935"/>
              </p:ext>
            </p:extLst>
          </p:nvPr>
        </p:nvGraphicFramePr>
        <p:xfrm>
          <a:off x="5257800" y="2667000"/>
          <a:ext cx="2193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190500" progId="Equation.3">
                  <p:embed/>
                </p:oleObj>
              </mc:Choice>
              <mc:Fallback>
                <p:oleObj name="Equation" r:id="rId8" imgW="889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67000"/>
                        <a:ext cx="2193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457200" y="3581400"/>
            <a:ext cx="6964363" cy="1628775"/>
            <a:chOff x="288" y="2256"/>
            <a:chExt cx="4387" cy="1026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88" y="2256"/>
              <a:ext cx="7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Examples:</a:t>
              </a:r>
            </a:p>
          </p:txBody>
        </p:sp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1248" y="2544"/>
            <a:ext cx="127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16000" imgH="469900" progId="Equation.3">
                    <p:embed/>
                  </p:oleObj>
                </mc:Choice>
                <mc:Fallback>
                  <p:oleObj name="Equation" r:id="rId10" imgW="10160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44"/>
                          <a:ext cx="127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3120" y="2400"/>
            <a:ext cx="1555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31900" imgH="698500" progId="Equation.3">
                    <p:embed/>
                  </p:oleObj>
                </mc:Choice>
                <mc:Fallback>
                  <p:oleObj name="Equation" r:id="rId12" imgW="12319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00"/>
                          <a:ext cx="1555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11175" y="5486393"/>
            <a:ext cx="4492625" cy="415925"/>
            <a:chOff x="322" y="3456"/>
            <a:chExt cx="2830" cy="262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2" y="3485"/>
              <a:ext cx="2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If 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28" y="3482"/>
              <a:ext cx="15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 we say </a:t>
              </a:r>
              <a:r>
                <a:rPr lang="en-US" alt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is </a:t>
              </a:r>
              <a:r>
                <a:rPr lang="en-US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symmetric</a:t>
              </a:r>
              <a:r>
                <a:rPr lang="en-US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</p:txBody>
        </p:sp>
        <p:graphicFrame>
          <p:nvGraphicFramePr>
            <p:cNvPr id="3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269524"/>
                </p:ext>
              </p:extLst>
            </p:nvPr>
          </p:nvGraphicFramePr>
          <p:xfrm>
            <a:off x="816" y="3456"/>
            <a:ext cx="7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69900" imgH="165100" progId="Equation.3">
                    <p:embed/>
                  </p:oleObj>
                </mc:Choice>
                <mc:Fallback>
                  <p:oleObj name="Equation" r:id="rId14" imgW="469900" imgH="165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56"/>
                          <a:ext cx="74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25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Determinant of a Matrix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63B9112-AE58-4BC6-ACD9-71620F1E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1380839"/>
            <a:ext cx="659222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0933" y="18288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Is there anything more useless or less useful than Algebra?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Billy Connolly</a:t>
            </a:r>
          </a:p>
          <a:p>
            <a:pPr algn="r"/>
            <a:endParaRPr lang="en-US" dirty="0"/>
          </a:p>
          <a:p>
            <a:r>
              <a:rPr lang="en-US" altLang="zh-CN" sz="2800" dirty="0">
                <a:solidFill>
                  <a:srgbClr val="00B0F0"/>
                </a:solidFill>
              </a:rPr>
              <a:t>Linear Algebra has become as basic and as applicable 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as calculus, and fortunately it is easier.</a:t>
            </a:r>
          </a:p>
          <a:p>
            <a:pPr algn="r"/>
            <a:r>
              <a:rPr lang="en-US" altLang="zh-CN" dirty="0"/>
              <a:t>Gilbert </a:t>
            </a:r>
            <a:r>
              <a:rPr lang="en-US" altLang="zh-CN" dirty="0" err="1"/>
              <a:t>Strang</a:t>
            </a:r>
            <a:r>
              <a:rPr lang="en-US" altLang="zh-CN" dirty="0"/>
              <a:t>, MIT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0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4000" dirty="0">
                <a:solidFill>
                  <a:srgbClr val="00B0F0"/>
                </a:solidFill>
                <a:latin typeface="+mn-lt"/>
              </a:rPr>
              <a:t>The multiplicative inverse of a matrix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52400" y="981075"/>
            <a:ext cx="8991600" cy="5472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400" dirty="0"/>
              <a:t>This can only be done with SQUARE matrices</a:t>
            </a:r>
          </a:p>
          <a:p>
            <a:r>
              <a:rPr lang="en-GB" altLang="en-US" sz="2400" dirty="0"/>
              <a:t>Inverses of larger square matrices can be calculated but can be quite time expensive for large matrices, computers are generally used</a:t>
            </a:r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r>
              <a:rPr lang="en-GB" altLang="en-US" sz="2400" dirty="0"/>
              <a:t>Ex   A = 	        then A</a:t>
            </a:r>
            <a:r>
              <a:rPr lang="en-GB" altLang="en-US" sz="2400" baseline="30000" dirty="0"/>
              <a:t>-1</a:t>
            </a:r>
            <a:r>
              <a:rPr lang="en-GB" altLang="en-US" sz="2400" dirty="0"/>
              <a:t> =			    </a:t>
            </a:r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endParaRPr lang="en-GB" altLang="en-US" sz="2400" dirty="0"/>
          </a:p>
          <a:p>
            <a:pPr>
              <a:buFont typeface="Arial" charset="0"/>
              <a:buNone/>
            </a:pPr>
            <a:r>
              <a:rPr lang="en-GB" altLang="en-US" sz="2400" dirty="0"/>
              <a:t>									</a:t>
            </a:r>
          </a:p>
          <a:p>
            <a:pPr>
              <a:buFont typeface="Arial" charset="0"/>
              <a:buNone/>
            </a:pPr>
            <a:r>
              <a:rPr lang="en-GB" altLang="en-US" sz="2400" dirty="0"/>
              <a:t>									as AxA</a:t>
            </a:r>
            <a:r>
              <a:rPr lang="en-GB" altLang="en-US" sz="2400" baseline="30000" dirty="0"/>
              <a:t>-1</a:t>
            </a:r>
            <a:r>
              <a:rPr lang="en-GB" altLang="en-US" sz="2400" dirty="0"/>
              <a:t> =  I</a:t>
            </a:r>
          </a:p>
          <a:p>
            <a:endParaRPr lang="en-GB" altLang="en-US" sz="2400" dirty="0"/>
          </a:p>
          <a:p>
            <a:endParaRPr lang="en-GB" altLang="en-US" sz="2400" dirty="0"/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24410"/>
              </p:ext>
            </p:extLst>
          </p:nvPr>
        </p:nvGraphicFramePr>
        <p:xfrm>
          <a:off x="1196975" y="2505074"/>
          <a:ext cx="8604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457200" progId="Equation.3">
                  <p:embed/>
                </p:oleObj>
              </mc:Choice>
              <mc:Fallback>
                <p:oleObj name="Equation" r:id="rId2" imgW="46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505074"/>
                        <a:ext cx="860425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5130"/>
              </p:ext>
            </p:extLst>
          </p:nvPr>
        </p:nvGraphicFramePr>
        <p:xfrm>
          <a:off x="4016374" y="2515392"/>
          <a:ext cx="1584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57200" progId="Equation.3">
                  <p:embed/>
                </p:oleObj>
              </mc:Choice>
              <mc:Fallback>
                <p:oleObj name="Equation" r:id="rId4" imgW="88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4" y="2515392"/>
                        <a:ext cx="158432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1411"/>
              </p:ext>
            </p:extLst>
          </p:nvPr>
        </p:nvGraphicFramePr>
        <p:xfrm>
          <a:off x="381000" y="4343400"/>
          <a:ext cx="82057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840" imgH="457200" progId="Equation.3">
                  <p:embed/>
                </p:oleObj>
              </mc:Choice>
              <mc:Fallback>
                <p:oleObj name="Equation" r:id="rId6" imgW="3390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8205788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7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549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dirty="0">
                <a:solidFill>
                  <a:srgbClr val="00B0F0"/>
                </a:solidFill>
              </a:rPr>
              <a:t>Example Find Inverse of A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84263"/>
              </p:ext>
            </p:extLst>
          </p:nvPr>
        </p:nvGraphicFramePr>
        <p:xfrm>
          <a:off x="595313" y="1525588"/>
          <a:ext cx="1347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457200" progId="Equation.3">
                  <p:embed/>
                </p:oleObj>
              </mc:Choice>
              <mc:Fallback>
                <p:oleObj name="Equation" r:id="rId2" imgW="736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525588"/>
                        <a:ext cx="1347787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38400" y="1600200"/>
            <a:ext cx="624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200">
                <a:latin typeface="+mn-lt"/>
              </a:rPr>
              <a:t>Determinant (ad-cb)   =   4x3-8x1  =  4</a:t>
            </a:r>
            <a:endParaRPr lang="en-US" altLang="en-US" sz="2200"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4800" y="1143000"/>
            <a:ext cx="3962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200">
                <a:latin typeface="+mn-lt"/>
              </a:rPr>
              <a:t>Step 1 – Calc Determinant </a:t>
            </a:r>
            <a:endParaRPr lang="en-US" altLang="en-US" sz="2200">
              <a:latin typeface="+mn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4800" y="2449513"/>
            <a:ext cx="6934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200">
                <a:latin typeface="+mn-lt"/>
              </a:rPr>
              <a:t>Step 2 – Swap Elements on leading diagonal </a:t>
            </a:r>
            <a:endParaRPr lang="en-US" altLang="en-US" sz="2200">
              <a:latin typeface="+mn-lt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0576"/>
              </p:ext>
            </p:extLst>
          </p:nvPr>
        </p:nvGraphicFramePr>
        <p:xfrm>
          <a:off x="7162800" y="2190750"/>
          <a:ext cx="1489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90750"/>
                        <a:ext cx="14890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32660"/>
              </p:ext>
            </p:extLst>
          </p:nvPr>
        </p:nvGraphicFramePr>
        <p:xfrm>
          <a:off x="7162800" y="3028950"/>
          <a:ext cx="1814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393480" progId="Equation.3">
                  <p:embed/>
                </p:oleObj>
              </mc:Choice>
              <mc:Fallback>
                <p:oleObj name="Equation" r:id="rId6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28950"/>
                        <a:ext cx="18145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" y="3363913"/>
            <a:ext cx="541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200">
                <a:latin typeface="+mn-lt"/>
              </a:rPr>
              <a:t>Step 3 – negate the other elements </a:t>
            </a:r>
            <a:endParaRPr lang="en-US" altLang="en-US" sz="2200">
              <a:latin typeface="+mn-lt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1000" y="4278313"/>
            <a:ext cx="541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200">
                <a:latin typeface="+mn-lt"/>
              </a:rPr>
              <a:t>Step 4 – multiply by 1/determinant </a:t>
            </a:r>
            <a:endParaRPr lang="en-US" altLang="en-US" sz="2200">
              <a:latin typeface="+mn-lt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2845"/>
              </p:ext>
            </p:extLst>
          </p:nvPr>
        </p:nvGraphicFramePr>
        <p:xfrm>
          <a:off x="7119938" y="3943350"/>
          <a:ext cx="20240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393480" progId="Equation.3">
                  <p:embed/>
                </p:oleObj>
              </mc:Choice>
              <mc:Fallback>
                <p:oleObj name="Equation" r:id="rId8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3943350"/>
                        <a:ext cx="202406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97499"/>
              </p:ext>
            </p:extLst>
          </p:nvPr>
        </p:nvGraphicFramePr>
        <p:xfrm>
          <a:off x="457200" y="5029200"/>
          <a:ext cx="2724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457200" progId="Equation.3">
                  <p:embed/>
                </p:oleObj>
              </mc:Choice>
              <mc:Fallback>
                <p:oleObj name="Equation" r:id="rId10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27241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07747"/>
              </p:ext>
            </p:extLst>
          </p:nvPr>
        </p:nvGraphicFramePr>
        <p:xfrm>
          <a:off x="5181600" y="4724400"/>
          <a:ext cx="36576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960" imgH="1155600" progId="Equation.3">
                  <p:embed/>
                </p:oleObj>
              </mc:Choice>
              <mc:Fallback>
                <p:oleObj name="Equation" r:id="rId12" imgW="279396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3657600" cy="1717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3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Linear Independence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685800" y="990600"/>
            <a:ext cx="7772400" cy="190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A set of vectors is </a:t>
            </a:r>
            <a:r>
              <a:rPr lang="en-US" altLang="en-US" b="1"/>
              <a:t>linearly dependent</a:t>
            </a:r>
            <a:r>
              <a:rPr lang="en-US" altLang="en-US"/>
              <a:t> if one of the vectors can be expressed as a linear combination of the other vectors.</a:t>
            </a:r>
          </a:p>
          <a:p>
            <a:r>
              <a:rPr lang="en-US" altLang="en-US"/>
              <a:t>	Example: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69615"/>
              </p:ext>
            </p:extLst>
          </p:nvPr>
        </p:nvGraphicFramePr>
        <p:xfrm>
          <a:off x="3352800" y="2489200"/>
          <a:ext cx="19494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660400" progId="Equation.3">
                  <p:embed/>
                </p:oleObj>
              </mc:Choice>
              <mc:Fallback>
                <p:oleObj name="Equation" r:id="rId2" imgW="977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89200"/>
                        <a:ext cx="19494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85800" y="38862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>
                <a:latin typeface="+mn-lt"/>
              </a:rPr>
              <a:t>A set of vectors is </a:t>
            </a:r>
            <a:r>
              <a:rPr lang="en-US" altLang="en-US" b="1" dirty="0">
                <a:latin typeface="+mn-lt"/>
              </a:rPr>
              <a:t>linearly independent</a:t>
            </a:r>
            <a:r>
              <a:rPr lang="en-US" altLang="en-US" dirty="0">
                <a:latin typeface="+mn-lt"/>
              </a:rPr>
              <a:t> if none of the vectors can be expressed as a linear combination of the other vectors.</a:t>
            </a:r>
          </a:p>
          <a:p>
            <a:pPr eaLnBrk="1" hangingPunct="1"/>
            <a:r>
              <a:rPr lang="en-US" altLang="en-US" dirty="0">
                <a:latin typeface="+mn-lt"/>
              </a:rPr>
              <a:t>	Example: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05311"/>
              </p:ext>
            </p:extLst>
          </p:nvPr>
        </p:nvGraphicFramePr>
        <p:xfrm>
          <a:off x="3352800" y="5410200"/>
          <a:ext cx="19494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660400" progId="Equation.3">
                  <p:embed/>
                </p:oleObj>
              </mc:Choice>
              <mc:Fallback>
                <p:oleObj name="Equation" r:id="rId4" imgW="9779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0200"/>
                        <a:ext cx="19494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896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Rank of a matrix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1905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rank</a:t>
            </a:r>
            <a:r>
              <a:rPr lang="en-US" altLang="en-US"/>
              <a:t> of a matrix is the number of linearly independent columns of the matrix.</a:t>
            </a:r>
          </a:p>
          <a:p>
            <a:pPr>
              <a:lnSpc>
                <a:spcPct val="90000"/>
              </a:lnSpc>
            </a:pPr>
            <a:r>
              <a:rPr lang="en-US" altLang="en-US"/>
              <a:t>	Examples: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			has rank 2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7964"/>
              </p:ext>
            </p:extLst>
          </p:nvPr>
        </p:nvGraphicFramePr>
        <p:xfrm>
          <a:off x="3352800" y="2036763"/>
          <a:ext cx="1239838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660400" progId="Equation.3">
                  <p:embed/>
                </p:oleObj>
              </mc:Choice>
              <mc:Fallback>
                <p:oleObj name="Equation" r:id="rId2" imgW="622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36763"/>
                        <a:ext cx="1239838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54102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+mn-lt"/>
              </a:rPr>
              <a:t>Note: the rank of a matrix is also the number of linearly independent </a:t>
            </a:r>
            <a:r>
              <a:rPr lang="en-US" altLang="en-US" i="1">
                <a:latin typeface="+mn-lt"/>
              </a:rPr>
              <a:t>rows</a:t>
            </a:r>
            <a:r>
              <a:rPr lang="en-US" altLang="en-US">
                <a:latin typeface="+mn-lt"/>
              </a:rPr>
              <a:t> of the matrix.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85800" y="4170363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				</a:t>
            </a:r>
            <a:r>
              <a:rPr lang="en-US" altLang="en-US" sz="2800"/>
              <a:t>	has rank 3</a:t>
            </a:r>
            <a:endParaRPr lang="en-US" alt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38023"/>
              </p:ext>
            </p:extLst>
          </p:nvPr>
        </p:nvGraphicFramePr>
        <p:xfrm>
          <a:off x="3352800" y="3789363"/>
          <a:ext cx="1239838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300" imgH="660400" progId="Equation.3">
                  <p:embed/>
                </p:oleObj>
              </mc:Choice>
              <mc:Fallback>
                <p:oleObj name="Equation" r:id="rId4" imgW="622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89363"/>
                        <a:ext cx="1239838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96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Singular Matrix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All of the following conditions are equivalent. We say a square (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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) matrix is </a:t>
            </a:r>
            <a:r>
              <a:rPr lang="en-US" altLang="en-US" b="1" dirty="0"/>
              <a:t>singular</a:t>
            </a:r>
            <a:r>
              <a:rPr lang="en-US" altLang="en-US" dirty="0"/>
              <a:t> if any one of these conditions (and hence all of them) is satisfied.</a:t>
            </a:r>
          </a:p>
          <a:p>
            <a:pPr lvl="1"/>
            <a:r>
              <a:rPr lang="en-US" altLang="en-US" dirty="0"/>
              <a:t>The columns are linearly dependent</a:t>
            </a:r>
          </a:p>
          <a:p>
            <a:pPr lvl="1"/>
            <a:r>
              <a:rPr lang="en-US" altLang="en-US" dirty="0"/>
              <a:t>The rows are linearly dependent</a:t>
            </a:r>
          </a:p>
          <a:p>
            <a:pPr lvl="1"/>
            <a:r>
              <a:rPr lang="en-US" altLang="en-US" dirty="0"/>
              <a:t>The determinant = 0</a:t>
            </a:r>
          </a:p>
          <a:p>
            <a:pPr lvl="1"/>
            <a:r>
              <a:rPr lang="en-US" altLang="en-US" dirty="0"/>
              <a:t>The matrix is not invertible</a:t>
            </a:r>
          </a:p>
          <a:p>
            <a:pPr lvl="1"/>
            <a:r>
              <a:rPr lang="en-US" altLang="en-US" dirty="0"/>
              <a:t>The matrix is not full rank (i.e., rank &lt; 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111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Eigenvalue and Eigen Vector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3" name="Picture 2" descr="A picture containing table, room&#10;&#10;Description automatically generated">
            <a:extLst>
              <a:ext uri="{FF2B5EF4-FFF2-40B4-BE49-F238E27FC236}">
                <a16:creationId xmlns:a16="http://schemas.microsoft.com/office/drawing/2014/main" id="{326F4772-8885-438B-B43F-57A7DEC9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47852"/>
            <a:ext cx="5512026" cy="2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1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Eigenvalue and Eigen Vector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be an </a:t>
            </a:r>
            <a:r>
              <a:rPr lang="en-US" sz="2400" i="1" dirty="0"/>
              <a:t>n x n </a:t>
            </a:r>
            <a:r>
              <a:rPr lang="en-US" sz="2400" dirty="0"/>
              <a:t>matrix. A scalar </a:t>
            </a:r>
            <a:r>
              <a:rPr lang="en-US" sz="2400" i="1" dirty="0" err="1"/>
              <a:t>λ</a:t>
            </a:r>
            <a:r>
              <a:rPr lang="en-US" sz="2400" dirty="0"/>
              <a:t> is called an </a:t>
            </a:r>
            <a:r>
              <a:rPr lang="en-US" sz="2400" b="1" dirty="0"/>
              <a:t>eigenvalue</a:t>
            </a:r>
            <a:r>
              <a:rPr lang="en-US" sz="2400" dirty="0"/>
              <a:t> of </a:t>
            </a:r>
            <a:r>
              <a:rPr lang="en-US" sz="2400" i="1" dirty="0"/>
              <a:t>A</a:t>
            </a:r>
            <a:r>
              <a:rPr lang="en-US" sz="2400" dirty="0"/>
              <a:t> if there is a nonzero vector </a:t>
            </a:r>
            <a:r>
              <a:rPr lang="en-US" sz="2400" i="1" dirty="0"/>
              <a:t>X</a:t>
            </a:r>
            <a:r>
              <a:rPr lang="en-US" sz="2400" dirty="0"/>
              <a:t> such that </a:t>
            </a:r>
          </a:p>
          <a:p>
            <a:pPr algn="ctr" fontAlgn="base"/>
            <a:r>
              <a:rPr lang="en-US" sz="2400" i="1" dirty="0"/>
              <a:t>AX = </a:t>
            </a:r>
            <a:r>
              <a:rPr lang="en-US" sz="2400" i="1" dirty="0" err="1"/>
              <a:t>λX</a:t>
            </a:r>
            <a:endParaRPr lang="en-US" sz="2400" i="1" dirty="0"/>
          </a:p>
          <a:p>
            <a:pPr fontAlgn="base"/>
            <a:r>
              <a:rPr lang="en-US" sz="2400" dirty="0"/>
              <a:t>Such a vector </a:t>
            </a:r>
            <a:r>
              <a:rPr lang="en-US" sz="2400" i="1" dirty="0"/>
              <a:t>X</a:t>
            </a:r>
            <a:r>
              <a:rPr lang="en-US" sz="2400" dirty="0"/>
              <a:t> is called an </a:t>
            </a:r>
            <a:r>
              <a:rPr lang="en-US" sz="2400" b="1" dirty="0"/>
              <a:t>eigenvector</a:t>
            </a:r>
            <a:r>
              <a:rPr lang="en-US" sz="2400" dirty="0"/>
              <a:t> of </a:t>
            </a:r>
            <a:r>
              <a:rPr lang="en-US" sz="2400" i="1" dirty="0"/>
              <a:t>A</a:t>
            </a:r>
            <a:r>
              <a:rPr lang="en-US" sz="2400" dirty="0"/>
              <a:t> corresponding to </a:t>
            </a:r>
            <a:r>
              <a:rPr lang="en-US" sz="2400" i="1" dirty="0" err="1"/>
              <a:t>λ</a:t>
            </a:r>
            <a:r>
              <a:rPr lang="en-US" sz="2400" dirty="0"/>
              <a:t>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algn="just" fontAlgn="base"/>
            <a:r>
              <a:rPr lang="en-US" sz="2400" dirty="0">
                <a:solidFill>
                  <a:srgbClr val="00B0F0"/>
                </a:solidFill>
              </a:rPr>
              <a:t>Google uses the eigenvector corresponding to the maximal eigenvalue of the Google matrix to determine the rank of a page for search.</a:t>
            </a:r>
          </a:p>
        </p:txBody>
      </p:sp>
    </p:spTree>
    <p:extLst>
      <p:ext uri="{BB962C8B-B14F-4D97-AF65-F5344CB8AC3E}">
        <p14:creationId xmlns:p14="http://schemas.microsoft.com/office/powerpoint/2010/main" val="427274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4478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SVD</a:t>
            </a:r>
          </a:p>
        </p:txBody>
      </p:sp>
      <p:pic>
        <p:nvPicPr>
          <p:cNvPr id="3" name="Picture 2" descr="A tiger sitting on a rock&#10;&#10;Description automatically generated">
            <a:extLst>
              <a:ext uri="{FF2B5EF4-FFF2-40B4-BE49-F238E27FC236}">
                <a16:creationId xmlns:a16="http://schemas.microsoft.com/office/drawing/2014/main" id="{B55CE4AE-C120-47D7-9211-4E175D4C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1" y="2275541"/>
            <a:ext cx="3657600" cy="2306918"/>
          </a:xfrm>
          <a:prstGeom prst="rect">
            <a:avLst/>
          </a:prstGeom>
        </p:spPr>
      </p:pic>
      <p:pic>
        <p:nvPicPr>
          <p:cNvPr id="11" name="Picture 10" descr="A picture containing text, photo, different, cat&#10;&#10;Description automatically generated">
            <a:extLst>
              <a:ext uri="{FF2B5EF4-FFF2-40B4-BE49-F238E27FC236}">
                <a16:creationId xmlns:a16="http://schemas.microsoft.com/office/drawing/2014/main" id="{D03CA824-9CFA-4230-B860-D808B2852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40" y="719211"/>
            <a:ext cx="41052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77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4478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  <a:latin typeface="+mn-lt"/>
              </a:rPr>
              <a:t>SVD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8153400" cy="2194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Any real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matrix </a:t>
            </a:r>
            <a:r>
              <a:rPr lang="en-US" i="1" dirty="0"/>
              <a:t>A </a:t>
            </a:r>
            <a:r>
              <a:rPr lang="en-US" dirty="0"/>
              <a:t>can be decomposed uniquely: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en-US" i="1" dirty="0"/>
              <a:t>U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and column orthonormal (U</a:t>
            </a:r>
            <a:r>
              <a:rPr lang="en-US" baseline="30000" dirty="0"/>
              <a:t>T</a:t>
            </a:r>
            <a:r>
              <a:rPr lang="en-US" dirty="0"/>
              <a:t>U=I)</a:t>
            </a:r>
          </a:p>
          <a:p>
            <a:pPr>
              <a:defRPr/>
            </a:pPr>
            <a:r>
              <a:rPr lang="en-US" i="1" dirty="0"/>
              <a:t>D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diagonal</a:t>
            </a:r>
          </a:p>
          <a:p>
            <a:pPr lvl="1">
              <a:defRPr/>
            </a:pPr>
            <a:r>
              <a:rPr lang="en-US" dirty="0" err="1"/>
              <a:t>σ</a:t>
            </a:r>
            <a:r>
              <a:rPr lang="en-US" baseline="-25000" dirty="0" err="1"/>
              <a:t>i</a:t>
            </a:r>
            <a:r>
              <a:rPr lang="en-US" dirty="0"/>
              <a:t> are called singular values of A</a:t>
            </a:r>
          </a:p>
          <a:p>
            <a:pPr lvl="1">
              <a:defRPr/>
            </a:pPr>
            <a:r>
              <a:rPr lang="en-US" dirty="0"/>
              <a:t>It is assumed that σ1 ≥ σ</a:t>
            </a:r>
            <a:r>
              <a:rPr lang="en-US" baseline="-25000" dirty="0"/>
              <a:t>2</a:t>
            </a:r>
            <a:r>
              <a:rPr lang="en-US" dirty="0"/>
              <a:t> ≥ … ≥ </a:t>
            </a:r>
            <a:r>
              <a:rPr lang="en-US" dirty="0" err="1"/>
              <a:t>σ</a:t>
            </a:r>
            <a:r>
              <a:rPr lang="en-US" baseline="-25000" dirty="0" err="1"/>
              <a:t>n</a:t>
            </a:r>
            <a:r>
              <a:rPr lang="en-US" dirty="0"/>
              <a:t> ≥ 0</a:t>
            </a:r>
          </a:p>
          <a:p>
            <a:pPr>
              <a:defRPr/>
            </a:pPr>
            <a:r>
              <a:rPr lang="en-US" i="1" dirty="0"/>
              <a:t>V </a:t>
            </a:r>
            <a:r>
              <a:rPr lang="en-US" dirty="0"/>
              <a:t>is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i="1" dirty="0"/>
              <a:t> </a:t>
            </a:r>
            <a:r>
              <a:rPr lang="en-US" dirty="0"/>
              <a:t>and orthonormal (VV</a:t>
            </a:r>
            <a:r>
              <a:rPr lang="en-US" baseline="30000" dirty="0"/>
              <a:t>T</a:t>
            </a:r>
            <a:r>
              <a:rPr lang="en-US" dirty="0"/>
              <a:t>=V</a:t>
            </a:r>
            <a:r>
              <a:rPr lang="en-US" baseline="30000" dirty="0"/>
              <a:t>T</a:t>
            </a:r>
            <a:r>
              <a:rPr lang="en-US" dirty="0"/>
              <a:t>V=I)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291928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68" b="9091"/>
          <a:stretch>
            <a:fillRect/>
          </a:stretch>
        </p:blipFill>
        <p:spPr bwMode="auto">
          <a:xfrm>
            <a:off x="1958181" y="4495800"/>
            <a:ext cx="491529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25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4478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SVD</a:t>
            </a:r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39888"/>
            <a:ext cx="3762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79813"/>
            <a:ext cx="4095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3970338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2428875" y="5029200"/>
            <a:ext cx="3810000" cy="1416050"/>
            <a:chOff x="2438400" y="5029200"/>
            <a:chExt cx="3810000" cy="1415875"/>
          </a:xfrm>
        </p:grpSpPr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5029200"/>
              <a:ext cx="3733800" cy="14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438400" y="5486400"/>
              <a:ext cx="351378" cy="369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>
                  <a:solidFill>
                    <a:schemeClr val="bg2"/>
                  </a:solidFill>
                </a:rPr>
                <a:t>D</a:t>
              </a:r>
            </a:p>
          </p:txBody>
        </p:sp>
      </p:grp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39713" y="3038475"/>
            <a:ext cx="2401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i="1"/>
              <a:t>U </a:t>
            </a:r>
            <a:r>
              <a:rPr lang="en-US" altLang="en-US"/>
              <a:t>= (</a:t>
            </a:r>
            <a:r>
              <a:rPr lang="en-US" altLang="en-US" i="1"/>
              <a:t>u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i="1"/>
              <a:t>u</a:t>
            </a:r>
            <a:r>
              <a:rPr lang="en-US" altLang="en-US" baseline="-25000"/>
              <a:t>2</a:t>
            </a:r>
            <a:r>
              <a:rPr lang="en-US" altLang="en-US"/>
              <a:t> . . . </a:t>
            </a:r>
            <a:r>
              <a:rPr lang="en-US" altLang="en-US" i="1"/>
              <a:t>u</a:t>
            </a:r>
            <a:r>
              <a:rPr lang="en-US" altLang="en-US" i="1" baseline="-25000"/>
              <a:t>n</a:t>
            </a:r>
            <a:r>
              <a:rPr lang="en-US" altLang="en-US"/>
              <a:t>) 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248400" y="3038475"/>
            <a:ext cx="2230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i="1"/>
              <a:t>V </a:t>
            </a:r>
            <a:r>
              <a:rPr lang="en-US" altLang="en-US"/>
              <a:t>= (</a:t>
            </a:r>
            <a:r>
              <a:rPr lang="en-US" altLang="en-US" i="1"/>
              <a:t>v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 i="1"/>
              <a:t>v</a:t>
            </a:r>
            <a:r>
              <a:rPr lang="en-US" altLang="en-US" baseline="-25000"/>
              <a:t>2</a:t>
            </a:r>
            <a:r>
              <a:rPr lang="en-US" altLang="en-US"/>
              <a:t> . . . </a:t>
            </a:r>
            <a:r>
              <a:rPr lang="en-US" altLang="en-US" i="1"/>
              <a:t>v</a:t>
            </a:r>
            <a:r>
              <a:rPr lang="en-US" altLang="en-US" i="1" baseline="-25000"/>
              <a:t>n</a:t>
            </a:r>
            <a:r>
              <a:rPr lang="en-US" altLang="en-US"/>
              <a:t>)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1906588"/>
            <a:ext cx="2351087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" name="Right Arrow 1"/>
          <p:cNvSpPr>
            <a:spLocks noChangeArrowheads="1"/>
          </p:cNvSpPr>
          <p:nvPr/>
        </p:nvSpPr>
        <p:spPr bwMode="auto">
          <a:xfrm>
            <a:off x="5654675" y="2209800"/>
            <a:ext cx="615950" cy="457200"/>
          </a:xfrm>
          <a:prstGeom prst="right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1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860A20-A2EE-4835-9807-7481926E0345}"/>
              </a:ext>
            </a:extLst>
          </p:cNvPr>
          <p:cNvSpPr/>
          <p:nvPr/>
        </p:nvSpPr>
        <p:spPr>
          <a:xfrm>
            <a:off x="228600" y="6096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Term-document matrices are used in information retrieval. Consider the following selection of five documents. Key words, which we call terms, are marked in boldface.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796562-3247-4F60-91CA-F54C94C557B5}"/>
                  </a:ext>
                </a:extLst>
              </p:cNvPr>
              <p:cNvSpPr/>
              <p:nvPr/>
            </p:nvSpPr>
            <p:spPr>
              <a:xfrm>
                <a:off x="533400" y="1951672"/>
                <a:ext cx="7772400" cy="152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Document 1: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/>
                          <m:t>Google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𝑻𝑴</m:t>
                        </m:r>
                      </m:sup>
                    </m:sSup>
                  </m:oMath>
                </a14:m>
                <a:r>
                  <a:rPr lang="en-US" b="1" dirty="0"/>
                  <a:t> matrix </a:t>
                </a:r>
                <a:r>
                  <a:rPr lang="en-US" dirty="0"/>
                  <a:t>P is a model of the </a:t>
                </a:r>
                <a:r>
                  <a:rPr lang="en-US" b="1" dirty="0"/>
                  <a:t>Internet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Document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ij</m:t>
                        </m:r>
                      </m:sub>
                    </m:sSub>
                  </m:oMath>
                </a14:m>
                <a:r>
                  <a:rPr lang="en-US" dirty="0"/>
                  <a:t> is nonzero if there is a </a:t>
                </a:r>
                <a:r>
                  <a:rPr lang="en-US" b="1" dirty="0"/>
                  <a:t>link</a:t>
                </a:r>
                <a:r>
                  <a:rPr lang="en-US" dirty="0"/>
                  <a:t> from </a:t>
                </a:r>
                <a:r>
                  <a:rPr lang="en-US" b="1" dirty="0"/>
                  <a:t>Web page </a:t>
                </a:r>
                <a:r>
                  <a:rPr lang="en-US" dirty="0"/>
                  <a:t>j to </a:t>
                </a:r>
                <a:r>
                  <a:rPr lang="en-US" dirty="0" err="1"/>
                  <a:t>i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Document 3: The </a:t>
                </a:r>
                <a:r>
                  <a:rPr lang="en-US" b="1" dirty="0"/>
                  <a:t>Google matrix </a:t>
                </a:r>
                <a:r>
                  <a:rPr lang="en-US" dirty="0"/>
                  <a:t>is used to </a:t>
                </a:r>
                <a:r>
                  <a:rPr lang="en-US" b="1" dirty="0"/>
                  <a:t>rank</a:t>
                </a:r>
                <a:r>
                  <a:rPr lang="en-US" dirty="0"/>
                  <a:t> all </a:t>
                </a:r>
                <a:r>
                  <a:rPr lang="en-US" b="1" dirty="0"/>
                  <a:t>Web pages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Document 4: The </a:t>
                </a:r>
                <a:r>
                  <a:rPr lang="en-US" b="1" dirty="0"/>
                  <a:t>ranking</a:t>
                </a:r>
                <a:r>
                  <a:rPr lang="en-US" dirty="0"/>
                  <a:t> is done by solving a </a:t>
                </a:r>
                <a:r>
                  <a:rPr lang="en-US" b="1" dirty="0"/>
                  <a:t>matrix eigenvalue </a:t>
                </a:r>
                <a:r>
                  <a:rPr lang="en-US" dirty="0"/>
                  <a:t>problem. Document 5: </a:t>
                </a:r>
                <a:r>
                  <a:rPr lang="en-US" b="1" dirty="0"/>
                  <a:t>England</a:t>
                </a:r>
                <a:r>
                  <a:rPr lang="en-US" dirty="0"/>
                  <a:t> dropped out of the top 10 in the </a:t>
                </a:r>
                <a:r>
                  <a:rPr lang="en-US" b="1" dirty="0"/>
                  <a:t>FIFA ranking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796562-3247-4F60-91CA-F54C94C55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51672"/>
                <a:ext cx="7772400" cy="1529650"/>
              </a:xfrm>
              <a:prstGeom prst="rect">
                <a:avLst/>
              </a:prstGeom>
              <a:blipFill>
                <a:blip r:embed="rId2"/>
                <a:stretch>
                  <a:fillRect l="-706" t="-1594" b="-5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381BC7D-69FE-4B7E-8FA2-A811A44A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82058"/>
            <a:ext cx="50101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SVD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2057400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SVD is used in missing value problems when certain values are not known.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 sparse document-term matrix can  get a dense representation using SVD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Data compression and reduction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97580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Vector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655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Vector operations:</a:t>
            </a:r>
          </a:p>
          <a:p>
            <a:pPr marL="285750" lvl="0" indent="-285750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marL="285750" lvl="0" indent="-285750"/>
            <a:r>
              <a:rPr lang="en-US" sz="2400" dirty="0"/>
              <a:t>v=</a:t>
            </a:r>
            <a:r>
              <a:rPr lang="en-US" sz="2400" dirty="0" err="1"/>
              <a:t>np.array</a:t>
            </a:r>
            <a:r>
              <a:rPr lang="en-US" sz="2400" dirty="0"/>
              <a:t>([[1],[2],[3]]) 	#creating a vector</a:t>
            </a:r>
          </a:p>
          <a:p>
            <a:pPr marL="285750" indent="-285750"/>
            <a:r>
              <a:rPr lang="en-US" sz="2400" dirty="0"/>
              <a:t>print(v) 			#printing a vector</a:t>
            </a:r>
          </a:p>
          <a:p>
            <a:pPr marL="285750" indent="-285750"/>
            <a:r>
              <a:rPr lang="en-US" sz="2400" dirty="0"/>
              <a:t>print(</a:t>
            </a:r>
            <a:r>
              <a:rPr lang="en-US" sz="2400" dirty="0" err="1"/>
              <a:t>v.shape</a:t>
            </a:r>
            <a:r>
              <a:rPr lang="en-US" sz="2400" dirty="0"/>
              <a:t>)			#order of a vector</a:t>
            </a:r>
          </a:p>
          <a:p>
            <a:pPr marL="285750" indent="-285750"/>
            <a:r>
              <a:rPr lang="en-US" sz="2400" dirty="0"/>
              <a:t>print(</a:t>
            </a:r>
            <a:r>
              <a:rPr lang="en-US" sz="2400" dirty="0" err="1"/>
              <a:t>v+v</a:t>
            </a:r>
            <a:r>
              <a:rPr lang="en-US" sz="2400" dirty="0"/>
              <a:t>)			#vector addition</a:t>
            </a:r>
          </a:p>
          <a:p>
            <a:pPr marL="285750" lvl="0" indent="-285750"/>
            <a:r>
              <a:rPr lang="en-US" sz="2400" dirty="0"/>
              <a:t>print(3*v)			#scalar multiplication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743199"/>
            <a:ext cx="990600" cy="25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Vector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40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Vector operations:</a:t>
            </a:r>
          </a:p>
          <a:p>
            <a:pPr marL="285750" lvl="0" indent="-285750"/>
            <a:r>
              <a:rPr lang="mr-IN" sz="2400" dirty="0" err="1"/>
              <a:t>import</a:t>
            </a:r>
            <a:r>
              <a:rPr lang="mr-IN" sz="2400" dirty="0"/>
              <a:t> </a:t>
            </a:r>
            <a:r>
              <a:rPr lang="mr-IN" sz="2400" dirty="0" err="1"/>
              <a:t>numpy</a:t>
            </a:r>
            <a:r>
              <a:rPr lang="mr-IN" sz="2400" dirty="0"/>
              <a:t> </a:t>
            </a:r>
            <a:r>
              <a:rPr lang="mr-IN" sz="2400" dirty="0" err="1"/>
              <a:t>as</a:t>
            </a:r>
            <a:r>
              <a:rPr lang="mr-IN" sz="2400" dirty="0"/>
              <a:t> </a:t>
            </a:r>
            <a:r>
              <a:rPr lang="mr-IN" sz="2400" dirty="0" err="1"/>
              <a:t>np</a:t>
            </a:r>
            <a:endParaRPr lang="en-US" sz="2400" dirty="0"/>
          </a:p>
          <a:p>
            <a:pPr marL="285750" lvl="0" indent="-285750"/>
            <a:r>
              <a:rPr lang="mr-IN" sz="2400" dirty="0"/>
              <a:t>v1 = </a:t>
            </a:r>
            <a:r>
              <a:rPr lang="mr-IN" sz="2400" dirty="0" err="1"/>
              <a:t>np.array</a:t>
            </a:r>
            <a:r>
              <a:rPr lang="mr-IN" sz="2400" dirty="0"/>
              <a:t>([[1],[2],[3]])</a:t>
            </a:r>
            <a:endParaRPr lang="en-US" sz="2400" dirty="0"/>
          </a:p>
          <a:p>
            <a:pPr marL="285750" lvl="0" indent="-285750"/>
            <a:r>
              <a:rPr lang="mr-IN" sz="2400" dirty="0"/>
              <a:t>v2 = </a:t>
            </a:r>
            <a:r>
              <a:rPr lang="mr-IN" sz="2400" dirty="0" err="1"/>
              <a:t>np.array</a:t>
            </a:r>
            <a:r>
              <a:rPr lang="mr-IN" sz="2400" dirty="0"/>
              <a:t>([[4],[5],[6]])</a:t>
            </a:r>
            <a:endParaRPr lang="en-US" sz="2400" dirty="0"/>
          </a:p>
          <a:p>
            <a:pPr marL="285750" lvl="0" indent="-285750"/>
            <a:r>
              <a:rPr lang="mr-IN" sz="2400" dirty="0" err="1"/>
              <a:t>print</a:t>
            </a:r>
            <a:r>
              <a:rPr lang="mr-IN" sz="2400" dirty="0"/>
              <a:t> (v1.T.dot(v1))</a:t>
            </a:r>
            <a:r>
              <a:rPr lang="en-US" sz="2400" dirty="0"/>
              <a:t>					#dot product</a:t>
            </a:r>
          </a:p>
          <a:p>
            <a:pPr marL="285750" lvl="0" indent="-285750"/>
            <a:r>
              <a:rPr lang="mr-IN" sz="2400" dirty="0" err="1"/>
              <a:t>print</a:t>
            </a:r>
            <a:r>
              <a:rPr lang="mr-IN" sz="2400" dirty="0"/>
              <a:t> (</a:t>
            </a:r>
            <a:r>
              <a:rPr lang="mr-IN" sz="2400" dirty="0" err="1"/>
              <a:t>np.cross</a:t>
            </a:r>
            <a:r>
              <a:rPr lang="mr-IN" sz="2400" dirty="0"/>
              <a:t>(v1, v2, </a:t>
            </a:r>
            <a:r>
              <a:rPr lang="mr-IN" sz="2400" dirty="0" err="1"/>
              <a:t>axisa</a:t>
            </a:r>
            <a:r>
              <a:rPr lang="mr-IN" sz="2400" dirty="0"/>
              <a:t>=0, </a:t>
            </a:r>
            <a:r>
              <a:rPr lang="mr-IN" sz="2400" dirty="0" err="1"/>
              <a:t>axisb</a:t>
            </a:r>
            <a:r>
              <a:rPr lang="mr-IN" sz="2400" dirty="0"/>
              <a:t>=0).</a:t>
            </a:r>
            <a:r>
              <a:rPr lang="mr-IN" sz="2400" dirty="0" err="1"/>
              <a:t>T</a:t>
            </a:r>
            <a:r>
              <a:rPr lang="mr-IN" sz="2400" dirty="0"/>
              <a:t>) </a:t>
            </a:r>
            <a:r>
              <a:rPr lang="en-US" sz="2400" dirty="0"/>
              <a:t>	#cross product 	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58" y="4658856"/>
            <a:ext cx="1445741" cy="15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Creating a matrix:</a:t>
            </a:r>
          </a:p>
          <a:p>
            <a:pPr marL="285750" lvl="0" indent="-285750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		</a:t>
            </a:r>
          </a:p>
          <a:p>
            <a:pPr marL="285750" lvl="0" indent="-285750"/>
            <a:r>
              <a:rPr lang="en-US" sz="2400" dirty="0"/>
              <a:t>A= 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</a:p>
          <a:p>
            <a:pPr marL="285750" indent="-285750"/>
            <a:r>
              <a:rPr lang="en-US" sz="2400" dirty="0"/>
              <a:t>print (A)			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595" y="4495800"/>
            <a:ext cx="6954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Taking a transpose:</a:t>
            </a:r>
          </a:p>
          <a:p>
            <a:pPr marL="285750" lvl="0" indent="-285750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	</a:t>
            </a:r>
          </a:p>
          <a:p>
            <a:pPr marL="285750" lvl="0" indent="-285750"/>
            <a:r>
              <a:rPr lang="en-US" sz="2400" dirty="0"/>
              <a:t>A= 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</a:p>
          <a:p>
            <a:r>
              <a:rPr lang="en-US" sz="2400" dirty="0" err="1"/>
              <a:t>A.transpose</a:t>
            </a:r>
            <a:r>
              <a:rPr lang="en-US" sz="24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20320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489200"/>
            <a:ext cx="2070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Multiplication of two matrices A.B: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 np</a:t>
            </a:r>
          </a:p>
          <a:p>
            <a:r>
              <a:rPr lang="en-US" sz="2400" dirty="0"/>
              <a:t>A=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  <a:br>
              <a:rPr lang="en-US" sz="2400" dirty="0"/>
            </a:br>
            <a:r>
              <a:rPr lang="en-US" sz="2400" dirty="0"/>
              <a:t>B=</a:t>
            </a:r>
            <a:r>
              <a:rPr lang="en-US" sz="2400" dirty="0" err="1"/>
              <a:t>np.arange</a:t>
            </a:r>
            <a:r>
              <a:rPr lang="en-US" sz="2400" dirty="0"/>
              <a:t>(31,40).reshape(3,3)</a:t>
            </a:r>
          </a:p>
          <a:p>
            <a:r>
              <a:rPr lang="en-US" sz="2400" dirty="0" err="1"/>
              <a:t>A.dot</a:t>
            </a:r>
            <a:r>
              <a:rPr lang="en-US" sz="2400" dirty="0"/>
              <a:t>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595" y="4495800"/>
            <a:ext cx="45163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>
                <a:solidFill>
                  <a:srgbClr val="00B0F0"/>
                </a:solidFill>
              </a:rPr>
              <a:t>Multiplication of two matrices B.A: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 np</a:t>
            </a:r>
          </a:p>
          <a:p>
            <a:r>
              <a:rPr lang="en-US" sz="2400" dirty="0"/>
              <a:t>A=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  <a:br>
              <a:rPr lang="en-US" sz="2400" dirty="0"/>
            </a:br>
            <a:r>
              <a:rPr lang="en-US" sz="2400" dirty="0"/>
              <a:t>B=</a:t>
            </a:r>
            <a:r>
              <a:rPr lang="en-US" sz="2400" dirty="0" err="1"/>
              <a:t>np.arange</a:t>
            </a:r>
            <a:r>
              <a:rPr lang="en-US" sz="2400" dirty="0"/>
              <a:t>(31,40).reshape(3,3)</a:t>
            </a:r>
          </a:p>
          <a:p>
            <a:r>
              <a:rPr lang="en-US" sz="2400" dirty="0" err="1"/>
              <a:t>B.dot</a:t>
            </a:r>
            <a:r>
              <a:rPr lang="en-US" sz="2400" dirty="0"/>
              <a:t>(A)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28446"/>
            <a:ext cx="25908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938943"/>
            <a:ext cx="2590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7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447800"/>
            <a:ext cx="6629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Matrix Multiplication is Associative (A.B).C= A.(B.C)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 A=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</a:p>
          <a:p>
            <a:r>
              <a:rPr lang="en-US" sz="2400" dirty="0"/>
              <a:t>B=</a:t>
            </a:r>
            <a:r>
              <a:rPr lang="en-US" sz="2400" dirty="0" err="1"/>
              <a:t>np.arange</a:t>
            </a:r>
            <a:r>
              <a:rPr lang="en-US" sz="2400" dirty="0"/>
              <a:t>(31,40).reshape(3,3)</a:t>
            </a:r>
          </a:p>
          <a:p>
            <a:r>
              <a:rPr lang="en-US" sz="2400" dirty="0"/>
              <a:t>C=</a:t>
            </a:r>
            <a:r>
              <a:rPr lang="en-US" sz="2400" dirty="0" err="1"/>
              <a:t>np.arange</a:t>
            </a:r>
            <a:r>
              <a:rPr lang="en-US" sz="2400" dirty="0"/>
              <a:t>(41,50).reshape(3,3)</a:t>
            </a:r>
          </a:p>
          <a:p>
            <a:r>
              <a:rPr lang="en-US" sz="2400" dirty="0"/>
              <a:t>temp1=(</a:t>
            </a:r>
            <a:r>
              <a:rPr lang="en-US" sz="2400" dirty="0" err="1"/>
              <a:t>A.dot</a:t>
            </a:r>
            <a:r>
              <a:rPr lang="en-US" sz="2400" dirty="0"/>
              <a:t>(B)).dot(C) 		#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(A.B).C</a:t>
            </a:r>
          </a:p>
          <a:p>
            <a:r>
              <a:rPr lang="en-US" sz="2400" dirty="0"/>
              <a:t>print (temp1)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A=</a:t>
            </a:r>
            <a:r>
              <a:rPr lang="en-US" sz="2400" dirty="0" err="1"/>
              <a:t>np.arange</a:t>
            </a:r>
            <a:r>
              <a:rPr lang="en-US" sz="2400" dirty="0"/>
              <a:t>(21,30).reshape(3,3)</a:t>
            </a:r>
          </a:p>
          <a:p>
            <a:r>
              <a:rPr lang="en-US" sz="2400" dirty="0"/>
              <a:t>B=</a:t>
            </a:r>
            <a:r>
              <a:rPr lang="en-US" sz="2400" dirty="0" err="1"/>
              <a:t>np.arange</a:t>
            </a:r>
            <a:r>
              <a:rPr lang="en-US" sz="2400" dirty="0"/>
              <a:t>(31,40).reshape(3,3)</a:t>
            </a:r>
          </a:p>
          <a:p>
            <a:r>
              <a:rPr lang="en-US" sz="2400" dirty="0"/>
              <a:t>C=</a:t>
            </a:r>
            <a:r>
              <a:rPr lang="en-US" sz="2400" dirty="0" err="1"/>
              <a:t>np.arange</a:t>
            </a:r>
            <a:r>
              <a:rPr lang="en-US" sz="2400" dirty="0"/>
              <a:t>(41,50).reshape(3,3)</a:t>
            </a:r>
          </a:p>
          <a:p>
            <a:r>
              <a:rPr lang="en-US" sz="2400" dirty="0"/>
              <a:t>temp2=</a:t>
            </a:r>
            <a:r>
              <a:rPr lang="en-US" sz="2400" dirty="0" err="1"/>
              <a:t>A.dot</a:t>
            </a:r>
            <a:r>
              <a:rPr lang="en-US" sz="2400" dirty="0"/>
              <a:t>((</a:t>
            </a:r>
            <a:r>
              <a:rPr lang="en-US" sz="2400" dirty="0" err="1"/>
              <a:t>B.dot</a:t>
            </a:r>
            <a:r>
              <a:rPr lang="en-US" sz="2400" dirty="0"/>
              <a:t>(C))) 		#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A.(B.C)</a:t>
            </a:r>
          </a:p>
          <a:p>
            <a:r>
              <a:rPr lang="en-US" sz="2400" dirty="0"/>
              <a:t>print (temp2)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717285"/>
            <a:ext cx="2311400" cy="69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5029200"/>
            <a:ext cx="2311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8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487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Determinant of a Matrix: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 err="1"/>
              <a:t>arr</a:t>
            </a:r>
            <a:r>
              <a:rPr lang="en-US" sz="2400" dirty="0"/>
              <a:t> =</a:t>
            </a:r>
            <a:r>
              <a:rPr lang="en-US" sz="2400" dirty="0" err="1"/>
              <a:t>np.arange</a:t>
            </a:r>
            <a:r>
              <a:rPr lang="en-US" sz="2400" dirty="0"/>
              <a:t>(100,116).reshape(4,4)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arr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np.linalg.det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595" y="4495800"/>
            <a:ext cx="4973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Inverse of a matrix: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arr1 = </a:t>
            </a:r>
            <a:r>
              <a:rPr lang="en-US" sz="2400" dirty="0" err="1"/>
              <a:t>np.arange</a:t>
            </a:r>
            <a:r>
              <a:rPr lang="en-US" sz="2400" dirty="0"/>
              <a:t>(5,21).reshape(4,4)</a:t>
            </a:r>
          </a:p>
          <a:p>
            <a:r>
              <a:rPr lang="en-US" sz="2400" dirty="0"/>
              <a:t>print(arr1)</a:t>
            </a:r>
          </a:p>
          <a:p>
            <a:r>
              <a:rPr lang="en-US" sz="2400" dirty="0" err="1"/>
              <a:t>np.linalg.inv</a:t>
            </a:r>
            <a:r>
              <a:rPr lang="en-US" sz="2400" dirty="0"/>
              <a:t>(arr1)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52021"/>
            <a:ext cx="3060700" cy="90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38" y="4724401"/>
            <a:ext cx="4486762" cy="18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Rank of a Matrix: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numpy.linalg</a:t>
            </a:r>
            <a:r>
              <a:rPr lang="en-US" sz="2400" dirty="0"/>
              <a:t> import </a:t>
            </a:r>
            <a:r>
              <a:rPr lang="en-US" sz="2400" dirty="0" err="1"/>
              <a:t>matrix_rank</a:t>
            </a:r>
            <a:endParaRPr lang="en-US" sz="2400" dirty="0"/>
          </a:p>
          <a:p>
            <a:r>
              <a:rPr lang="en-US" sz="2400" dirty="0"/>
              <a:t>arr1 = </a:t>
            </a:r>
            <a:r>
              <a:rPr lang="en-US" sz="2400" dirty="0" err="1"/>
              <a:t>np.arange</a:t>
            </a:r>
            <a:r>
              <a:rPr lang="en-US" sz="2400" dirty="0"/>
              <a:t>(5,21).reshape(4,4)</a:t>
            </a:r>
          </a:p>
          <a:p>
            <a:r>
              <a:rPr lang="en-US" sz="2400" dirty="0"/>
              <a:t>print(arr1)</a:t>
            </a:r>
          </a:p>
          <a:p>
            <a:r>
              <a:rPr lang="en-US" sz="2400" dirty="0" err="1"/>
              <a:t>matrix_rank</a:t>
            </a:r>
            <a:r>
              <a:rPr lang="en-US" sz="2400" dirty="0"/>
              <a:t>(arr1)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733800"/>
            <a:ext cx="2438400" cy="1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7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057400"/>
            <a:ext cx="502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Eigenvalues of a Matrix:</a:t>
            </a:r>
          </a:p>
          <a:p>
            <a:r>
              <a:rPr lang="en-US" sz="2400" dirty="0"/>
              <a:t>import 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arr2 = </a:t>
            </a:r>
            <a:r>
              <a:rPr lang="en-US" sz="2400" dirty="0" err="1"/>
              <a:t>np.arange</a:t>
            </a:r>
            <a:r>
              <a:rPr lang="en-US" sz="2400" dirty="0"/>
              <a:t>(1,10).reshape(3,3)</a:t>
            </a:r>
          </a:p>
          <a:p>
            <a:r>
              <a:rPr lang="en-US" sz="2400" dirty="0"/>
              <a:t>print(arr2)</a:t>
            </a:r>
          </a:p>
          <a:p>
            <a:r>
              <a:rPr lang="en-US" sz="2400" dirty="0" err="1"/>
              <a:t>np.linalg.eig</a:t>
            </a:r>
            <a:r>
              <a:rPr lang="en-US" sz="2400" dirty="0"/>
              <a:t>(arr2)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5854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53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457200"/>
            <a:ext cx="7772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4000"/>
            <a:ext cx="586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sz="2400" dirty="0">
                <a:solidFill>
                  <a:srgbClr val="00B0F0"/>
                </a:solidFill>
              </a:rPr>
              <a:t>SVD of a Matrix:</a:t>
            </a:r>
          </a:p>
          <a:p>
            <a:r>
              <a:rPr lang="en-US" sz="2400" dirty="0"/>
              <a:t>import 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/>
              <a:t>A = </a:t>
            </a:r>
            <a:r>
              <a:rPr lang="en-US" sz="2400" dirty="0" err="1"/>
              <a:t>np.matrix</a:t>
            </a:r>
            <a:r>
              <a:rPr lang="en-US" sz="2400" dirty="0"/>
              <a:t>([[1, 0.3], [0.45, 1.2]])</a:t>
            </a:r>
          </a:p>
          <a:p>
            <a:r>
              <a:rPr lang="en-US" sz="2400" dirty="0"/>
              <a:t>U, s, V = </a:t>
            </a:r>
            <a:r>
              <a:rPr lang="en-US" sz="2400" dirty="0" err="1"/>
              <a:t>np.linalg.svd</a:t>
            </a:r>
            <a:r>
              <a:rPr lang="en-US" sz="2400" dirty="0"/>
              <a:t>(A)</a:t>
            </a:r>
          </a:p>
          <a:p>
            <a:r>
              <a:rPr lang="en-US" sz="2400" dirty="0"/>
              <a:t>print(U)</a:t>
            </a:r>
          </a:p>
          <a:p>
            <a:r>
              <a:rPr lang="en-US" sz="2400" dirty="0"/>
              <a:t>print(s)</a:t>
            </a:r>
          </a:p>
          <a:p>
            <a:r>
              <a:rPr lang="en-US" sz="2400" dirty="0"/>
              <a:t>print(V)</a:t>
            </a:r>
          </a:p>
          <a:p>
            <a:r>
              <a:rPr lang="en-US" sz="2400" dirty="0" err="1"/>
              <a:t>np.allclose</a:t>
            </a:r>
            <a:r>
              <a:rPr lang="en-US" sz="2400" dirty="0"/>
              <a:t>(A, U * </a:t>
            </a:r>
            <a:r>
              <a:rPr lang="en-US" sz="2400" dirty="0" err="1"/>
              <a:t>np.diag</a:t>
            </a:r>
            <a:r>
              <a:rPr lang="en-US" sz="2400" dirty="0"/>
              <a:t>(s) * V)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43400"/>
            <a:ext cx="3720867" cy="15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E45F94-12BF-4ECD-8932-F89C6A1E7F11}"/>
                  </a:ext>
                </a:extLst>
              </p:cNvPr>
              <p:cNvSpPr/>
              <p:nvPr/>
            </p:nvSpPr>
            <p:spPr>
              <a:xfrm>
                <a:off x="228600" y="304800"/>
                <a:ext cx="8686800" cy="686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Thus each document is represented by a vector, or a point, in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we can organize all documents into a term-document matrix: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E45F94-12BF-4ECD-8932-F89C6A1E7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686800" cy="686919"/>
              </a:xfrm>
              <a:prstGeom prst="rect">
                <a:avLst/>
              </a:prstGeom>
              <a:blipFill>
                <a:blip r:embed="rId2"/>
                <a:stretch>
                  <a:fillRect l="-632" b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D77ED1-E229-4D14-91B8-45A5590F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306286"/>
            <a:ext cx="1981200" cy="2122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A2E6E-DCFA-4196-AAF0-A11F41E7ECF7}"/>
              </a:ext>
            </a:extLst>
          </p:cNvPr>
          <p:cNvSpPr/>
          <p:nvPr/>
        </p:nvSpPr>
        <p:spPr>
          <a:xfrm>
            <a:off x="228600" y="3429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10"/>
              </a:rPr>
              <a:t>Now assume that we want to find all documents that are relevant to the query “</a:t>
            </a:r>
            <a:r>
              <a:rPr lang="en-US" b="1" dirty="0">
                <a:solidFill>
                  <a:srgbClr val="000000"/>
                </a:solidFill>
                <a:latin typeface="CMBX10"/>
              </a:rPr>
              <a:t>ranking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of </a:t>
            </a:r>
            <a:r>
              <a:rPr lang="en-US" b="1" dirty="0">
                <a:solidFill>
                  <a:srgbClr val="000000"/>
                </a:solidFill>
                <a:latin typeface="CMBX10"/>
              </a:rPr>
              <a:t>Web pages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.” This is represented by a </a:t>
            </a:r>
            <a:r>
              <a:rPr lang="en-US" i="1" dirty="0">
                <a:solidFill>
                  <a:srgbClr val="000000"/>
                </a:solidFill>
                <a:latin typeface="CMTI10"/>
              </a:rPr>
              <a:t>query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vector,  constructed in a way analogous to the term-document matrix: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BF0C8-0014-4D2F-8EE0-739851FE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244483"/>
            <a:ext cx="1495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194961-8A4F-46DC-A02F-90D94C2B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4" y="1676400"/>
            <a:ext cx="7904532" cy="457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BF56EA-8306-4E08-A359-172780296C17}"/>
              </a:ext>
            </a:extLst>
          </p:cNvPr>
          <p:cNvSpPr/>
          <p:nvPr/>
        </p:nvSpPr>
        <p:spPr>
          <a:xfrm>
            <a:off x="2971800" y="45720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Another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91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304800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Linear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Algebra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95400"/>
            <a:ext cx="8382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1" y="15240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algebra</a:t>
            </a:r>
            <a:r>
              <a:rPr lang="en-US" sz="2400" dirty="0"/>
              <a:t> is the branch of mathematics concerning linear equations such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linear functions such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and their representations through matrices and vector spaces.</a:t>
            </a:r>
          </a:p>
          <a:p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81196"/>
            <a:ext cx="3271520" cy="35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275" y="4299698"/>
            <a:ext cx="52478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2400" y="304800"/>
            <a:ext cx="8763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Linear</a:t>
            </a:r>
            <a:r>
              <a:rPr lang="en-US" altLang="en-US" sz="3200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Algebra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295400"/>
            <a:ext cx="8382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24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C736DC8-6BD2-4098-BE0E-94D501EC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834322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29972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Vectors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4419600"/>
            <a:ext cx="7772400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The </a:t>
            </a:r>
            <a:r>
              <a:rPr lang="en-US" altLang="en-US" sz="2000" b="1"/>
              <a:t>length</a:t>
            </a:r>
            <a:r>
              <a:rPr lang="en-US" altLang="en-US" sz="2000"/>
              <a:t> of </a:t>
            </a:r>
            <a:r>
              <a:rPr lang="en-US" altLang="en-US" sz="2000" i="1"/>
              <a:t>x</a:t>
            </a:r>
            <a:r>
              <a:rPr lang="en-US" altLang="en-US" sz="2000"/>
              <a:t>, a.k.a. the </a:t>
            </a:r>
            <a:r>
              <a:rPr lang="en-US" altLang="en-US" sz="2000" b="1"/>
              <a:t>norm</a:t>
            </a:r>
            <a:r>
              <a:rPr lang="en-US" altLang="en-US" sz="2000"/>
              <a:t> or </a:t>
            </a:r>
            <a:r>
              <a:rPr lang="en-US" altLang="en-US" sz="2000" b="1"/>
              <a:t>2-norm </a:t>
            </a:r>
            <a:r>
              <a:rPr lang="en-US" altLang="en-US" sz="2000"/>
              <a:t>of </a:t>
            </a:r>
            <a:r>
              <a:rPr lang="en-US" altLang="en-US" sz="2000" i="1"/>
              <a:t>x</a:t>
            </a:r>
            <a:r>
              <a:rPr lang="en-US" altLang="en-US" sz="2000"/>
              <a:t>, is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e.g.,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1638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558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1384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43200" y="4876800"/>
          <a:ext cx="2943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254000" progId="Equation.3">
                  <p:embed/>
                </p:oleObj>
              </mc:Choice>
              <mc:Fallback>
                <p:oleObj name="Equation" r:id="rId6" imgW="1473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943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48630"/>
              </p:ext>
            </p:extLst>
          </p:nvPr>
        </p:nvGraphicFramePr>
        <p:xfrm>
          <a:off x="2628900" y="6045200"/>
          <a:ext cx="331125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500" imgH="254000" progId="Equation.3">
                  <p:embed/>
                </p:oleObj>
              </mc:Choice>
              <mc:Fallback>
                <p:oleObj name="Equation" r:id="rId8" imgW="1587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045200"/>
                        <a:ext cx="331125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3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00B0F0"/>
                </a:solidFill>
                <a:latin typeface="+mj-lt"/>
                <a:ea typeface="宋体" charset="-122"/>
              </a:rPr>
              <a:t>Vector Addition: A+B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981200" y="1219200"/>
          <a:ext cx="61134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215640" progId="Equation.3">
                  <p:embed/>
                </p:oleObj>
              </mc:Choice>
              <mc:Fallback>
                <p:oleObj name="Equation" r:id="rId2" imgW="264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857"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61134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4"/>
          <p:cNvSpPr>
            <a:spLocks noChangeShapeType="1"/>
          </p:cNvSpPr>
          <p:nvPr/>
        </p:nvSpPr>
        <p:spPr bwMode="auto">
          <a:xfrm flipV="1">
            <a:off x="1066800" y="46482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066800" y="3810000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V="1">
            <a:off x="1752600" y="28194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895600" y="2819400"/>
            <a:ext cx="685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1066800" y="2895600"/>
            <a:ext cx="24384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346325" y="5065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A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200400" y="37480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B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286000" y="29860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A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111250" y="4281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B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089150" y="39004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zh-CN" sz="1800"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53000" y="32004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zh-CN" sz="1800" b="1">
                <a:latin typeface="Arial" charset="0"/>
                <a:ea typeface="宋体" charset="-122"/>
              </a:rPr>
              <a:t>A+B = C</a:t>
            </a:r>
          </a:p>
          <a:p>
            <a:pPr algn="ctr" eaLnBrk="1" hangingPunct="1"/>
            <a:r>
              <a:rPr lang="en-US" altLang="zh-CN" sz="1800" b="1">
                <a:latin typeface="Arial" charset="0"/>
                <a:ea typeface="宋体" charset="-122"/>
              </a:rPr>
              <a:t>(use the head-to-tail method to combine vectors)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047750" y="1233488"/>
            <a:ext cx="100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zh-CN" sz="2800" b="1">
                <a:ea typeface="宋体" charset="-122"/>
              </a:rPr>
              <a:t>A+B</a:t>
            </a:r>
          </a:p>
        </p:txBody>
      </p:sp>
    </p:spTree>
    <p:extLst>
      <p:ext uri="{BB962C8B-B14F-4D97-AF65-F5344CB8AC3E}">
        <p14:creationId xmlns:p14="http://schemas.microsoft.com/office/powerpoint/2010/main" val="175686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30422</TotalTime>
  <Words>1757</Words>
  <Application>Microsoft Office PowerPoint</Application>
  <PresentationFormat>On-screen Show (4:3)</PresentationFormat>
  <Paragraphs>243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CMBX10</vt:lpstr>
      <vt:lpstr>CMR10</vt:lpstr>
      <vt:lpstr>CMTI10</vt:lpstr>
      <vt:lpstr>Comic Sans MS</vt:lpstr>
      <vt:lpstr>Rockwell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820</cp:revision>
  <cp:lastPrinted>2012-07-23T05:21:44Z</cp:lastPrinted>
  <dcterms:created xsi:type="dcterms:W3CDTF">2012-06-20T04:14:54Z</dcterms:created>
  <dcterms:modified xsi:type="dcterms:W3CDTF">2021-04-13T04:29:36Z</dcterms:modified>
</cp:coreProperties>
</file>