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9" r:id="rId2"/>
    <p:sldId id="293" r:id="rId3"/>
    <p:sldId id="295" r:id="rId4"/>
    <p:sldId id="296" r:id="rId5"/>
    <p:sldId id="318" r:id="rId6"/>
    <p:sldId id="319" r:id="rId7"/>
    <p:sldId id="297" r:id="rId8"/>
    <p:sldId id="34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5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8" r:id="rId33"/>
    <p:sldId id="347" r:id="rId34"/>
    <p:sldId id="345" r:id="rId35"/>
    <p:sldId id="344" r:id="rId36"/>
    <p:sldId id="343" r:id="rId37"/>
    <p:sldId id="342" r:id="rId38"/>
    <p:sldId id="3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1"/>
    <p:restoredTop sz="94808"/>
  </p:normalViewPr>
  <p:slideViewPr>
    <p:cSldViewPr>
      <p:cViewPr varScale="1">
        <p:scale>
          <a:sx n="68" d="100"/>
          <a:sy n="68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C00C49D4-9AF0-5745-AA7E-1A2B94183757}" type="slidenum">
              <a:rPr lang="en-US" altLang="en-US" sz="1200">
                <a:latin typeface="Times New Roman" charset="0"/>
              </a:rPr>
              <a:pPr/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0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C27FC95B-099D-BE43-B1DA-86AD494A2D48}" type="slidenum">
              <a:rPr lang="en-US" altLang="en-US" sz="1200">
                <a:latin typeface="Times New Roman" charset="0"/>
              </a:rPr>
              <a:pPr/>
              <a:t>18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7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576718D-841B-7542-9470-B5C6F09F6F80}" type="slidenum">
              <a:rPr lang="en-US" altLang="en-US" sz="1200">
                <a:latin typeface="Times New Roman" charset="0"/>
              </a:rPr>
              <a:pPr/>
              <a:t>19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8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8343A061-E167-8944-8C95-A616B5AC5741}" type="slidenum">
              <a:rPr lang="en-US" altLang="en-US" sz="1200">
                <a:latin typeface="Times New Roman" charset="0"/>
              </a:rPr>
              <a:pPr/>
              <a:t>21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21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2927BAD-0CA0-634A-9F86-48D5590AF124}" type="slidenum">
              <a:rPr lang="en-US" altLang="en-US" sz="1200">
                <a:latin typeface="Times New Roman" charset="0"/>
              </a:rPr>
              <a:pPr/>
              <a:t>22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89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8CA4909-9353-514E-82BA-58F39BDA562D}" type="slidenum">
              <a:rPr lang="en-US" altLang="en-US" sz="1200">
                <a:latin typeface="Times New Roman" charset="0"/>
              </a:rPr>
              <a:pPr/>
              <a:t>23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8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2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1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93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29657617-4655-AE41-B7E9-8038BF421292}" type="slidenum">
              <a:rPr lang="en-US" altLang="en-US" sz="1200">
                <a:latin typeface="Times New Roman" charset="0"/>
              </a:rPr>
              <a:pPr/>
              <a:t>10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56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9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4C37F02-FDEC-7E45-92DA-5A28188D3F05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1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62F558BE-A841-B94D-B548-7DBA5D7538F7}" type="slidenum">
              <a:rPr lang="en-US" altLang="en-US" sz="1200">
                <a:latin typeface="Times New Roman" charset="0"/>
              </a:rPr>
              <a:pPr/>
              <a:t>11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C15A8579-C3AA-4841-B8C8-F48B42FB0ECB}" type="slidenum">
              <a:rPr lang="en-US" altLang="en-US" sz="1200">
                <a:latin typeface="Times New Roman" charset="0"/>
              </a:rPr>
              <a:pPr/>
              <a:t>12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2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1F91B638-E87F-904D-9158-D0894CBEFBAA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0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8C8179B0-5962-5046-8264-F3E0376DA250}" type="slidenum">
              <a:rPr lang="en-US" altLang="en-US" sz="1200">
                <a:latin typeface="Times New Roman" charset="0"/>
              </a:rPr>
              <a:pPr/>
              <a:t>14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4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CAFB3E26-D3BC-A147-84A8-1777C19C3D95}" type="slidenum">
              <a:rPr lang="en-US" altLang="en-US" sz="1200">
                <a:latin typeface="Times New Roman" charset="0"/>
              </a:rPr>
              <a:pPr/>
              <a:t>15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7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5AA8FC2-B67C-A042-85F3-630D1EF2970C}" type="slidenum">
              <a:rPr lang="en-US" altLang="en-US" sz="1200">
                <a:latin typeface="Times New Roman" charset="0"/>
              </a:rPr>
              <a:pPr/>
              <a:t>16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8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86078F7B-3FE6-6248-AB66-F3CC656A4A2E}" type="slidenum">
              <a:rPr lang="en-US" altLang="en-US" sz="1200">
                <a:latin typeface="Times New Roman" charset="0"/>
              </a:rPr>
              <a:pPr/>
              <a:t>17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 </a:t>
            </a:r>
          </a:p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14BB7-0159-6941-A78E-CC91F86443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40698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37975-2AA5-584F-B114-805B4FF0B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5616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4.png"/><Relationship Id="rId7" Type="http://schemas.openxmlformats.org/officeDocument/2006/relationships/oleObject" Target="../embeddings/oleObject4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(Statistics)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</a:rPr>
              <a:t>Data Matrix and Dissimilarity Matrix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962400" cy="5181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Data matrix</a:t>
            </a:r>
          </a:p>
          <a:p>
            <a:pPr lvl="1" eaLnBrk="1" hangingPunct="1"/>
            <a:r>
              <a:rPr lang="en-US" altLang="en-US" sz="2400"/>
              <a:t>n data points with p dimensions</a:t>
            </a:r>
          </a:p>
          <a:p>
            <a:pPr lvl="1" eaLnBrk="1" hangingPunct="1"/>
            <a:r>
              <a:rPr lang="en-US" altLang="en-US" sz="2400"/>
              <a:t>Two modes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Dissimilarity matrix</a:t>
            </a:r>
          </a:p>
          <a:p>
            <a:pPr lvl="1" eaLnBrk="1" hangingPunct="1"/>
            <a:r>
              <a:rPr lang="en-US" altLang="en-US" sz="2400"/>
              <a:t>n data points, but registers only the distance </a:t>
            </a:r>
          </a:p>
          <a:p>
            <a:pPr lvl="1" eaLnBrk="1" hangingPunct="1"/>
            <a:r>
              <a:rPr lang="en-US" altLang="en-US" sz="2400"/>
              <a:t>A triangular matrix</a:t>
            </a:r>
          </a:p>
          <a:p>
            <a:pPr lvl="1" eaLnBrk="1" hangingPunct="1"/>
            <a:r>
              <a:rPr lang="en-US" altLang="en-US" sz="2400"/>
              <a:t>Single mode</a:t>
            </a: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54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Proximity Measure for Nominal Attributes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Can take 2 or more states, e.g., red, yellow, blue, green (generalization of a binary attribute)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u="sng"/>
              <a:t>Method 1</a:t>
            </a:r>
            <a:r>
              <a:rPr lang="en-US" altLang="en-US"/>
              <a:t>: Simple matching</a:t>
            </a:r>
            <a:endParaRPr lang="en-US" altLang="en-US" i="1"/>
          </a:p>
          <a:p>
            <a:pPr lvl="1" eaLnBrk="1" hangingPunct="1">
              <a:lnSpc>
                <a:spcPct val="120000"/>
              </a:lnSpc>
            </a:pPr>
            <a:r>
              <a:rPr lang="en-US" altLang="en-US" i="1"/>
              <a:t>m</a:t>
            </a:r>
            <a:r>
              <a:rPr lang="en-US" altLang="en-US"/>
              <a:t>: # of matches,</a:t>
            </a:r>
            <a:r>
              <a:rPr lang="en-US" altLang="en-US" i="1"/>
              <a:t> p</a:t>
            </a:r>
            <a:r>
              <a:rPr lang="en-US" altLang="en-US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 u="sng"/>
              <a:t>Method 2</a:t>
            </a:r>
            <a:r>
              <a:rPr lang="en-US" altLang="en-US"/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creating a new binary attribute for each of the </a:t>
            </a:r>
            <a:r>
              <a:rPr lang="en-US" altLang="en-US" i="1"/>
              <a:t>M</a:t>
            </a:r>
            <a:r>
              <a:rPr lang="en-US" altLang="en-US"/>
              <a:t> nominal states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3124200" y="38100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55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Proximity Measure for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8100" y="1600200"/>
            <a:ext cx="4648200" cy="3810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/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Distance measure for asymmetric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Jaccard coefficient (</a:t>
            </a:r>
            <a:r>
              <a:rPr lang="en-US" altLang="en-US" sz="2000" i="1">
                <a:solidFill>
                  <a:schemeClr val="hlink"/>
                </a:solidFill>
              </a:rPr>
              <a:t>similarity</a:t>
            </a:r>
            <a:r>
              <a:rPr lang="en-US" altLang="en-US" sz="2000"/>
              <a:t> measure for </a:t>
            </a:r>
            <a:r>
              <a:rPr lang="en-US" altLang="en-US" sz="2000" i="1"/>
              <a:t>asymmetric </a:t>
            </a:r>
            <a:r>
              <a:rPr lang="en-US" altLang="en-US" sz="2000"/>
              <a:t>binary variables): </a:t>
            </a:r>
          </a:p>
        </p:txBody>
      </p:sp>
      <p:pic>
        <p:nvPicPr>
          <p:cNvPr id="1032" name="Picture 18" descr="eqjac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7200"/>
            <a:ext cx="4343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6" name="Diagram 25"/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  <p:sp>
          <p:nvSpPr>
            <p:cNvPr id="1027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880" y="816"/>
              <a:ext cx="2592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3429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36" descr="eqcontingency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76350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37"/>
          <p:cNvSpPr txBox="1">
            <a:spLocks noChangeArrowheads="1"/>
          </p:cNvSpPr>
          <p:nvPr/>
        </p:nvSpPr>
        <p:spPr bwMode="auto">
          <a:xfrm>
            <a:off x="4343400" y="1690688"/>
            <a:ext cx="96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Object </a:t>
            </a:r>
            <a:r>
              <a:rPr lang="en-US" altLang="en-US" sz="1800" i="1"/>
              <a:t>i</a:t>
            </a:r>
            <a:endParaRPr lang="en-US" altLang="en-US" sz="1800"/>
          </a:p>
        </p:txBody>
      </p:sp>
      <p:sp>
        <p:nvSpPr>
          <p:cNvPr id="1038" name="Text Box 38"/>
          <p:cNvSpPr txBox="1">
            <a:spLocks noChangeArrowheads="1"/>
          </p:cNvSpPr>
          <p:nvPr/>
        </p:nvSpPr>
        <p:spPr bwMode="auto">
          <a:xfrm>
            <a:off x="6705600" y="928688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Object </a:t>
            </a:r>
            <a:r>
              <a:rPr lang="en-US" altLang="en-US" sz="1800" i="1"/>
              <a:t>j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181334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</a:rPr>
              <a:t>Dissimilarity between Binary Variables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949825"/>
          </a:xfrm>
        </p:spPr>
        <p:txBody>
          <a:bodyPr/>
          <a:lstStyle/>
          <a:p>
            <a:pPr eaLnBrk="1" hangingPunct="1"/>
            <a:r>
              <a:rPr lang="en-US" altLang="en-US" sz="2400"/>
              <a:t>Example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Gender is a symmetric attribute</a:t>
            </a:r>
          </a:p>
          <a:p>
            <a:pPr lvl="1" eaLnBrk="1" hangingPunct="1"/>
            <a:r>
              <a:rPr lang="en-US" altLang="en-US" sz="2000"/>
              <a:t>The remaining attributes are asymmetric binary</a:t>
            </a:r>
          </a:p>
          <a:p>
            <a:pPr lvl="1" eaLnBrk="1" hangingPunct="1"/>
            <a:r>
              <a:rPr lang="en-US" altLang="en-US" sz="2000"/>
              <a:t>Let the values Y and P be 1, and the value N 0</a:t>
            </a: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1143000" y="19812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2057400" y="4784725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84725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99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Standardizing Numeric Data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Z-score: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X: raw score to be standardized, </a:t>
            </a:r>
            <a:r>
              <a:rPr lang="el-GR" altLang="en-US" sz="2000">
                <a:ea typeface="Tahoma" charset="0"/>
                <a:cs typeface="Tahoma" charset="0"/>
              </a:rPr>
              <a:t>μ</a:t>
            </a:r>
            <a:r>
              <a:rPr lang="en-US" altLang="en-US" sz="2000">
                <a:ea typeface="Tahoma" charset="0"/>
                <a:cs typeface="Tahoma" charset="0"/>
              </a:rPr>
              <a:t>: mean of the population, </a:t>
            </a:r>
            <a:r>
              <a:rPr lang="el-GR" altLang="en-US" sz="2000">
                <a:ea typeface="Tahoma" charset="0"/>
                <a:cs typeface="Tahoma" charset="0"/>
              </a:rPr>
              <a:t>σ</a:t>
            </a:r>
            <a:r>
              <a:rPr lang="en-US" altLang="en-US" sz="2000">
                <a:ea typeface="Tahoma" charset="0"/>
                <a:cs typeface="Tahoma" charset="0"/>
              </a:rPr>
              <a:t>: standard deviation</a:t>
            </a:r>
            <a:endParaRPr lang="el-GR" altLang="en-US" sz="2000">
              <a:ea typeface="Tahoma" charset="0"/>
              <a:cs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the distance between the raw score and the population mean in units of the standard deviation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Tahoma" charset="0"/>
                <a:cs typeface="Tahoma" charset="0"/>
              </a:rPr>
              <a:t>negative </a:t>
            </a:r>
            <a:r>
              <a:rPr lang="en-US" altLang="en-US" sz="2000"/>
              <a:t>when the raw score is below the mean, “+” when above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An alternative way: Calculate the mean absolute deviation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/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lang="en-US" altLang="en-US" sz="2000"/>
              <a:t>where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/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standardized measure (</a:t>
            </a:r>
            <a:r>
              <a:rPr lang="en-US" altLang="en-US" sz="2000" i="1"/>
              <a:t>z-score</a:t>
            </a:r>
            <a:r>
              <a:rPr lang="en-US" altLang="en-US" sz="2000"/>
              <a:t>):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Using mean absolute deviation is more robust than using standard deviation 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828800" y="4419600"/>
          <a:ext cx="2819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419100" progId="Equation.3">
                  <p:embed/>
                </p:oleObj>
              </mc:Choice>
              <mc:Fallback>
                <p:oleObj name="Equation" r:id="rId3" imgW="237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2819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2667000" y="3962400"/>
          <a:ext cx="5334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5334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5181600" y="4724400"/>
          <a:ext cx="1905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1905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1143000"/>
          <a:ext cx="14097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087" imgH="406224" progId="Equation.3">
                  <p:embed/>
                </p:oleObj>
              </mc:Choice>
              <mc:Fallback>
                <p:oleObj name="Equation" r:id="rId9" imgW="95208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14097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67987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Example: </a:t>
            </a:r>
            <a:br>
              <a:rPr lang="en-US" altLang="en-US" sz="3200" dirty="0">
                <a:solidFill>
                  <a:srgbClr val="00B0F0"/>
                </a:solidFill>
              </a:rPr>
            </a:br>
            <a:r>
              <a:rPr lang="en-US" altLang="en-US" sz="3200" dirty="0">
                <a:solidFill>
                  <a:srgbClr val="00B0F0"/>
                </a:solidFill>
              </a:rPr>
              <a:t>Data Matrix and Dissimilarity Matrix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824413" y="1981200"/>
          <a:ext cx="29479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249" imgH="857402" progId="Excel.Sheet.8">
                  <p:embed/>
                </p:oleObj>
              </mc:Choice>
              <mc:Fallback>
                <p:oleObj name="Worksheet" r:id="rId3" imgW="1838249" imgH="8574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981200"/>
                        <a:ext cx="2947987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886200" y="3962400"/>
            <a:ext cx="4800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/>
              <a:t>Dissimilarity Matrix 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/>
              <a:t>(with </a:t>
            </a:r>
            <a:r>
              <a:rPr lang="en-US" altLang="en-US" sz="2000" b="1">
                <a:solidFill>
                  <a:schemeClr val="tx2"/>
                </a:solidFill>
              </a:rPr>
              <a:t>Euclidean Distance)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11401"/>
              </p:ext>
            </p:extLst>
          </p:nvPr>
        </p:nvGraphicFramePr>
        <p:xfrm>
          <a:off x="4008438" y="5111750"/>
          <a:ext cx="4906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57449" imgH="866851" progId="Excel.Sheet.8">
                  <p:embed/>
                </p:oleObj>
              </mc:Choice>
              <mc:Fallback>
                <p:oleObj name="Worksheet" r:id="rId5" imgW="3057449" imgH="8668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111750"/>
                        <a:ext cx="49069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648200" y="14478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Data Matrix</a:t>
            </a:r>
          </a:p>
        </p:txBody>
      </p:sp>
      <p:graphicFrame>
        <p:nvGraphicFramePr>
          <p:cNvPr id="58376" name="Object 12"/>
          <p:cNvGraphicFramePr>
            <a:graphicFrameLocks noChangeAspect="1"/>
          </p:cNvGraphicFramePr>
          <p:nvPr/>
        </p:nvGraphicFramePr>
        <p:xfrm>
          <a:off x="427038" y="1219200"/>
          <a:ext cx="330676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7" imgW="4379976" imgH="5551932" progId="SmartDraw.2">
                  <p:embed/>
                </p:oleObj>
              </mc:Choice>
              <mc:Fallback>
                <p:oleObj name="SmartDraw" r:id="rId7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219200"/>
                        <a:ext cx="3306762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16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Distance on Numeric Data: </a:t>
            </a:r>
            <a:r>
              <a:rPr lang="en-US" altLang="en-US" sz="3200" dirty="0" err="1">
                <a:solidFill>
                  <a:srgbClr val="00B0F0"/>
                </a:solidFill>
              </a:rPr>
              <a:t>Minkowski</a:t>
            </a:r>
            <a:r>
              <a:rPr lang="en-US" altLang="en-US" sz="3200" dirty="0">
                <a:solidFill>
                  <a:srgbClr val="00B0F0"/>
                </a:solidFill>
              </a:rPr>
              <a:t> Distance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029200"/>
          </a:xfrm>
        </p:spPr>
        <p:txBody>
          <a:bodyPr>
            <a:normAutofit lnSpcReduction="10000"/>
          </a:bodyPr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i="1">
                <a:solidFill>
                  <a:schemeClr val="hlink"/>
                </a:solidFill>
              </a:rPr>
              <a:t>Minkowski distance</a:t>
            </a:r>
            <a:r>
              <a:rPr lang="en-US" altLang="en-US" sz="2400"/>
              <a:t>: A popular distance measure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40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endParaRPr lang="en-US" altLang="en-US" sz="240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en-US" altLang="en-US" sz="2400"/>
              <a:t>where  </a:t>
            </a:r>
            <a:r>
              <a:rPr lang="en-US" altLang="en-US" sz="2400" i="1"/>
              <a:t>i</a:t>
            </a:r>
            <a:r>
              <a:rPr lang="en-US" altLang="en-US" sz="2400"/>
              <a:t> = (</a:t>
            </a:r>
            <a:r>
              <a:rPr lang="en-US" altLang="en-US" sz="2400" i="1"/>
              <a:t>x</a:t>
            </a:r>
            <a:r>
              <a:rPr lang="en-US" altLang="en-US" sz="2400" baseline="-25000"/>
              <a:t>i1</a:t>
            </a:r>
            <a:r>
              <a:rPr lang="en-US" altLang="en-US" sz="2400"/>
              <a:t>, </a:t>
            </a:r>
            <a:r>
              <a:rPr lang="en-US" altLang="en-US" sz="2400" i="1"/>
              <a:t>x</a:t>
            </a:r>
            <a:r>
              <a:rPr lang="en-US" altLang="en-US" sz="2400" baseline="-25000"/>
              <a:t>i2</a:t>
            </a:r>
            <a:r>
              <a:rPr lang="en-US" altLang="en-US" sz="2400"/>
              <a:t>, …, </a:t>
            </a:r>
            <a:r>
              <a:rPr lang="en-US" altLang="en-US" sz="2400" i="1"/>
              <a:t>x</a:t>
            </a:r>
            <a:r>
              <a:rPr lang="en-US" altLang="en-US" sz="2400" baseline="-25000"/>
              <a:t>ip</a:t>
            </a:r>
            <a:r>
              <a:rPr lang="en-US" altLang="en-US" sz="2400"/>
              <a:t>) and</a:t>
            </a:r>
            <a:r>
              <a:rPr lang="en-US" altLang="en-US" sz="2400" i="1"/>
              <a:t> j</a:t>
            </a:r>
            <a:r>
              <a:rPr lang="en-US" altLang="en-US" sz="2400"/>
              <a:t> = (</a:t>
            </a:r>
            <a:r>
              <a:rPr lang="en-US" altLang="en-US" sz="2400" i="1"/>
              <a:t>x</a:t>
            </a:r>
            <a:r>
              <a:rPr lang="en-US" altLang="en-US" sz="2400" baseline="-25000"/>
              <a:t>j1</a:t>
            </a:r>
            <a:r>
              <a:rPr lang="en-US" altLang="en-US" sz="2400"/>
              <a:t>, </a:t>
            </a:r>
            <a:r>
              <a:rPr lang="en-US" altLang="en-US" sz="2400" i="1"/>
              <a:t>x</a:t>
            </a:r>
            <a:r>
              <a:rPr lang="en-US" altLang="en-US" sz="2400" baseline="-25000"/>
              <a:t>j2</a:t>
            </a:r>
            <a:r>
              <a:rPr lang="en-US" altLang="en-US" sz="2400"/>
              <a:t>, …, </a:t>
            </a:r>
            <a:r>
              <a:rPr lang="en-US" altLang="en-US" sz="2400" i="1"/>
              <a:t>x</a:t>
            </a:r>
            <a:r>
              <a:rPr lang="en-US" altLang="en-US" sz="2400" baseline="-25000"/>
              <a:t>jp</a:t>
            </a:r>
            <a:r>
              <a:rPr lang="en-US" altLang="en-US" sz="2400"/>
              <a:t>) are two </a:t>
            </a:r>
            <a:r>
              <a:rPr lang="en-US" altLang="en-US" sz="2400" i="1"/>
              <a:t>p</a:t>
            </a:r>
            <a:r>
              <a:rPr lang="en-US" altLang="en-US" sz="2400"/>
              <a:t>-dimensional data objects, and </a:t>
            </a:r>
            <a:r>
              <a:rPr lang="en-US" altLang="en-US" sz="2400" i="1"/>
              <a:t>h</a:t>
            </a:r>
            <a:r>
              <a:rPr lang="en-US" altLang="en-US" sz="2400"/>
              <a:t> is the order (the distance so defined is also called L-</a:t>
            </a:r>
            <a:r>
              <a:rPr lang="en-US" altLang="en-US" sz="2400" i="1"/>
              <a:t>h</a:t>
            </a:r>
            <a:r>
              <a:rPr lang="en-US" altLang="en-US" sz="2400"/>
              <a:t> norm)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Properties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d(i, j) </a:t>
            </a:r>
            <a:r>
              <a:rPr lang="en-US" altLang="en-US" sz="2400">
                <a:sym typeface="Symbol" charset="2"/>
              </a:rPr>
              <a:t>&gt; 0 if i </a:t>
            </a:r>
            <a:r>
              <a:rPr lang="en-US" altLang="en-US" sz="2400">
                <a:ea typeface="Tahoma" charset="0"/>
                <a:cs typeface="Tahoma" charset="0"/>
                <a:sym typeface="Symbol" charset="2"/>
              </a:rPr>
              <a:t>≠ j</a:t>
            </a:r>
            <a:r>
              <a:rPr lang="en-US" altLang="en-US" sz="2400">
                <a:ea typeface="Tahoma" charset="0"/>
                <a:cs typeface="Tahoma" charset="0"/>
              </a:rPr>
              <a:t>, and </a:t>
            </a:r>
            <a:r>
              <a:rPr lang="en-US" altLang="en-US" sz="2400"/>
              <a:t>d(i, i) </a:t>
            </a:r>
            <a:r>
              <a:rPr lang="en-US" altLang="en-US" sz="2400">
                <a:sym typeface="Symbol" charset="2"/>
              </a:rPr>
              <a:t>= 0 </a:t>
            </a:r>
            <a:r>
              <a:rPr lang="en-US" altLang="en-US" sz="2400"/>
              <a:t>(Positive definiteness)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d(i, j) </a:t>
            </a:r>
            <a:r>
              <a:rPr lang="en-US" altLang="en-US" sz="2400">
                <a:sym typeface="Symbol" charset="2"/>
              </a:rPr>
              <a:t>= </a:t>
            </a:r>
            <a:r>
              <a:rPr lang="en-US" altLang="en-US" sz="2400"/>
              <a:t>d(j, i)</a:t>
            </a:r>
            <a:r>
              <a:rPr lang="en-US" altLang="en-US" sz="2400" i="1"/>
              <a:t>  </a:t>
            </a:r>
            <a:r>
              <a:rPr lang="en-US" altLang="en-US" sz="2400"/>
              <a:t>(Symmetry)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d(i, j) </a:t>
            </a:r>
            <a:r>
              <a:rPr lang="en-US" altLang="en-US" sz="2400">
                <a:sym typeface="Symbol" charset="2"/>
              </a:rPr>
              <a:t> </a:t>
            </a:r>
            <a:r>
              <a:rPr lang="en-US" altLang="en-US" sz="2400"/>
              <a:t>d(i, k) </a:t>
            </a:r>
            <a:r>
              <a:rPr lang="en-US" altLang="en-US" sz="2400">
                <a:sym typeface="Symbol" charset="2"/>
              </a:rPr>
              <a:t>+ </a:t>
            </a:r>
            <a:r>
              <a:rPr lang="en-US" altLang="en-US" sz="2400"/>
              <a:t>d(k, j)</a:t>
            </a:r>
            <a:r>
              <a:rPr lang="en-US" altLang="en-US" sz="2400" i="1"/>
              <a:t>  </a:t>
            </a:r>
            <a:r>
              <a:rPr lang="en-US" altLang="en-US" sz="2400"/>
              <a:t>(Triangle Inequality)</a:t>
            </a:r>
            <a:endParaRPr lang="en-US" altLang="en-US" sz="2400" i="1"/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A distance that satisfies these properties is a </a:t>
            </a:r>
            <a:r>
              <a:rPr lang="en-US" altLang="en-US" sz="2400">
                <a:solidFill>
                  <a:srgbClr val="FF0000"/>
                </a:solidFill>
              </a:rPr>
              <a:t>metric</a:t>
            </a:r>
          </a:p>
        </p:txBody>
      </p:sp>
      <p:pic>
        <p:nvPicPr>
          <p:cNvPr id="59397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8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Special Cases of </a:t>
            </a:r>
            <a:r>
              <a:rPr lang="en-US" altLang="en-US" sz="3200" dirty="0" err="1">
                <a:solidFill>
                  <a:srgbClr val="00B0F0"/>
                </a:solidFill>
              </a:rPr>
              <a:t>Minkowski</a:t>
            </a:r>
            <a:r>
              <a:rPr lang="en-US" altLang="en-US" sz="3200" dirty="0">
                <a:solidFill>
                  <a:srgbClr val="00B0F0"/>
                </a:solidFill>
              </a:rPr>
              <a:t> Distance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077200" cy="5181600"/>
          </a:xfrm>
        </p:spPr>
        <p:txBody>
          <a:bodyPr/>
          <a:lstStyle/>
          <a:p>
            <a:pPr eaLnBrk="1" hangingPunct="1"/>
            <a:r>
              <a:rPr lang="en-US" altLang="en-US" sz="2000" i="1" dirty="0">
                <a:latin typeface="Arial" charset="0"/>
                <a:ea typeface="Times New Roman" charset="0"/>
                <a:cs typeface="Times New Roman" charset="0"/>
              </a:rPr>
              <a:t>h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= 1: 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ea typeface="Times New Roman" charset="0"/>
                <a:cs typeface="Times New Roman" charset="0"/>
              </a:rPr>
              <a:t>Manhattan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(city block, L</a:t>
            </a:r>
            <a:r>
              <a:rPr lang="en-US" altLang="en-US" sz="2000" baseline="-30000" dirty="0">
                <a:latin typeface="Arial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norm)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ea typeface="Times New Roman" charset="0"/>
                <a:cs typeface="Times New Roman" charset="0"/>
              </a:rPr>
              <a:t> distance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</a:t>
            </a:r>
          </a:p>
          <a:p>
            <a:pPr lvl="1" eaLnBrk="1" hangingPunct="1"/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2000" b="1" dirty="0">
              <a:latin typeface="Arial" charset="0"/>
              <a:ea typeface="Times New Roman" charset="0"/>
              <a:cs typeface="Times New Roman" charset="0"/>
            </a:endParaRPr>
          </a:p>
          <a:p>
            <a:pPr eaLnBrk="1" hangingPunct="1"/>
            <a:endParaRPr lang="en-US" altLang="en-US" sz="2000" i="1" dirty="0">
              <a:latin typeface="Arial" charset="0"/>
              <a:ea typeface="Times New Roman" charset="0"/>
              <a:cs typeface="Times New Roman" charset="0"/>
            </a:endParaRPr>
          </a:p>
          <a:p>
            <a:pPr eaLnBrk="1" hangingPunct="1"/>
            <a:r>
              <a:rPr lang="en-US" altLang="en-US" sz="2000" i="1" dirty="0">
                <a:latin typeface="Arial" charset="0"/>
                <a:ea typeface="Times New Roman" charset="0"/>
                <a:cs typeface="Times New Roman" charset="0"/>
              </a:rPr>
              <a:t>h 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= 2:  (L</a:t>
            </a:r>
            <a:r>
              <a:rPr lang="en-US" altLang="en-US" sz="2000" baseline="-25000" dirty="0">
                <a:latin typeface="Arial" charset="0"/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norm)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ea typeface="Times New Roman" charset="0"/>
                <a:cs typeface="Times New Roman" charset="0"/>
              </a:rPr>
              <a:t>Euclidean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distance</a:t>
            </a:r>
          </a:p>
          <a:p>
            <a:pPr lvl="4" eaLnBrk="1" hangingPunct="1"/>
            <a:endParaRPr lang="en-US" altLang="en-US" dirty="0">
              <a:latin typeface="Arial" charset="0"/>
              <a:ea typeface="Times New Roman" charset="0"/>
              <a:cs typeface="Times New Roman" charset="0"/>
            </a:endParaRPr>
          </a:p>
          <a:p>
            <a:pPr eaLnBrk="1" hangingPunct="1"/>
            <a:endParaRPr lang="en-US" altLang="en-US" sz="2000" i="1" dirty="0">
              <a:latin typeface="Arial" charset="0"/>
              <a:ea typeface="Times New Roman" charset="0"/>
              <a:cs typeface="Times New Roman" charset="0"/>
            </a:endParaRPr>
          </a:p>
          <a:p>
            <a:pPr eaLnBrk="1" hangingPunct="1"/>
            <a:r>
              <a:rPr lang="en-US" altLang="en-US" sz="2000" i="1" dirty="0">
                <a:latin typeface="Arial" charset="0"/>
                <a:ea typeface="Times New Roman" charset="0"/>
                <a:cs typeface="Times New Roman" charset="0"/>
              </a:rPr>
              <a:t>h 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  <a:sym typeface="Symbol" charset="2"/>
              </a:rPr>
              <a:t>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.  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ea typeface="Times New Roman" charset="0"/>
                <a:cs typeface="Times New Roman" charset="0"/>
              </a:rPr>
              <a:t>“supremum”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 (</a:t>
            </a:r>
            <a:r>
              <a:rPr lang="en-US" altLang="en-US" sz="2000" dirty="0" err="1">
                <a:latin typeface="Arial" charset="0"/>
                <a:ea typeface="Times New Roman" charset="0"/>
                <a:cs typeface="Times New Roman" charset="0"/>
              </a:rPr>
              <a:t>L</a:t>
            </a:r>
            <a:r>
              <a:rPr lang="en-US" altLang="en-US" sz="2000" baseline="-30000" dirty="0" err="1">
                <a:latin typeface="Arial" charset="0"/>
                <a:ea typeface="Times New Roman" charset="0"/>
                <a:cs typeface="Times New Roman" charset="0"/>
              </a:rPr>
              <a:t>max</a:t>
            </a:r>
            <a:r>
              <a:rPr lang="en-US" altLang="en-US" sz="2000" baseline="-30000" dirty="0"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norm, L</a:t>
            </a:r>
            <a:r>
              <a:rPr lang="en-US" altLang="en-US" sz="2000" baseline="-30000" dirty="0">
                <a:latin typeface="Arial" charset="0"/>
                <a:ea typeface="Times New Roman" charset="0"/>
                <a:cs typeface="Times New Roman" charset="0"/>
                <a:sym typeface="Symbol" charset="2"/>
              </a:rPr>
              <a:t></a:t>
            </a:r>
            <a:r>
              <a:rPr lang="en-US" altLang="en-US" sz="2000" baseline="-30000" dirty="0"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norm) distance. </a:t>
            </a:r>
          </a:p>
          <a:p>
            <a:pPr lvl="1" eaLnBrk="1" hangingPunct="1"/>
            <a:r>
              <a:rPr lang="en-US" altLang="en-US" sz="2000" dirty="0">
                <a:latin typeface="Arial" charset="0"/>
                <a:ea typeface="Times New Roman" charset="0"/>
                <a:cs typeface="Times New Roman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2000" dirty="0">
              <a:latin typeface="Arial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2063750" y="3455988"/>
          <a:ext cx="50053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03800" imgH="584200" progId="Equation.3">
                  <p:embed/>
                </p:oleObj>
              </mc:Choice>
              <mc:Fallback>
                <p:oleObj name="Equation" r:id="rId3" imgW="5003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55988"/>
                        <a:ext cx="50053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514600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5" imgW="4292600" imgH="431800" progId="Equation.3">
                  <p:embed/>
                </p:oleObj>
              </mc:Choice>
              <mc:Fallback>
                <p:oleObj name="Microsoft Equation 3.0" r:id="rId5" imgW="429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11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10200"/>
            <a:ext cx="60198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54036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48319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</a:rPr>
              <a:t>Example: </a:t>
            </a:r>
            <a:r>
              <a:rPr lang="en-US" altLang="en-US" dirty="0" err="1">
                <a:solidFill>
                  <a:srgbClr val="00B0F0"/>
                </a:solidFill>
              </a:rPr>
              <a:t>Minkowski</a:t>
            </a:r>
            <a:r>
              <a:rPr lang="en-US" altLang="en-US" dirty="0">
                <a:solidFill>
                  <a:srgbClr val="00B0F0"/>
                </a:solidFill>
              </a:rPr>
              <a:t> Distance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5334000" y="838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Dissimilarity Matrices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304800" y="121920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38249" imgH="819302" progId="Excel.Sheet.8">
                  <p:embed/>
                </p:oleObj>
              </mc:Choice>
              <mc:Fallback>
                <p:oleObj name="Worksheet" r:id="rId3" imgW="18382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3810000" y="16002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57449" imgH="819302" progId="Excel.Sheet.8">
                  <p:embed/>
                </p:oleObj>
              </mc:Choice>
              <mc:Fallback>
                <p:oleObj name="Worksheet" r:id="rId5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3810000" y="34290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057449" imgH="819302" progId="Excel.Sheet.8">
                  <p:embed/>
                </p:oleObj>
              </mc:Choice>
              <mc:Fallback>
                <p:oleObj name="Worksheet" r:id="rId7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/>
          <p:cNvGraphicFramePr>
            <a:graphicFrameLocks noChangeAspect="1"/>
          </p:cNvGraphicFramePr>
          <p:nvPr/>
        </p:nvGraphicFramePr>
        <p:xfrm>
          <a:off x="3810000" y="5254625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057449" imgH="838200" progId="Excel.Sheet.8">
                  <p:embed/>
                </p:oleObj>
              </mc:Choice>
              <mc:Fallback>
                <p:oleObj name="Worksheet" r:id="rId9" imgW="3057449" imgH="83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4625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16"/>
          <p:cNvSpPr>
            <a:spLocks noChangeArrowheads="1"/>
          </p:cNvSpPr>
          <p:nvPr/>
        </p:nvSpPr>
        <p:spPr bwMode="auto">
          <a:xfrm>
            <a:off x="3595688" y="1066800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dirty="0"/>
              <a:t>Manhattan (L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)</a:t>
            </a:r>
          </a:p>
        </p:txBody>
      </p:sp>
      <p:sp>
        <p:nvSpPr>
          <p:cNvPr id="61450" name="Rectangle 17"/>
          <p:cNvSpPr>
            <a:spLocks noChangeArrowheads="1"/>
          </p:cNvSpPr>
          <p:nvPr/>
        </p:nvSpPr>
        <p:spPr bwMode="auto">
          <a:xfrm>
            <a:off x="3581400" y="2895600"/>
            <a:ext cx="233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/>
              <a:t>Euclidean (L</a:t>
            </a:r>
            <a:r>
              <a:rPr lang="en-US" altLang="en-US" b="1" baseline="-25000"/>
              <a:t>2</a:t>
            </a:r>
            <a:r>
              <a:rPr lang="en-US" altLang="en-US" b="1"/>
              <a:t>)</a:t>
            </a:r>
          </a:p>
        </p:txBody>
      </p:sp>
      <p:sp>
        <p:nvSpPr>
          <p:cNvPr id="61451" name="Rectangle 18"/>
          <p:cNvSpPr>
            <a:spLocks noChangeArrowheads="1"/>
          </p:cNvSpPr>
          <p:nvPr/>
        </p:nvSpPr>
        <p:spPr bwMode="auto">
          <a:xfrm>
            <a:off x="3657600" y="4800600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/>
              <a:t>Supremum </a:t>
            </a:r>
          </a:p>
        </p:txBody>
      </p:sp>
      <p:graphicFrame>
        <p:nvGraphicFramePr>
          <p:cNvPr id="614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7584"/>
              </p:ext>
            </p:extLst>
          </p:nvPr>
        </p:nvGraphicFramePr>
        <p:xfrm>
          <a:off x="265113" y="2819400"/>
          <a:ext cx="300672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1" imgW="4379976" imgH="5551932" progId="SmartDraw.2">
                  <p:embed/>
                </p:oleObj>
              </mc:Choice>
              <mc:Fallback>
                <p:oleObj name="SmartDraw" r:id="rId11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819400"/>
                        <a:ext cx="300672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21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Ordinal Variables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replace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if</a:t>
            </a:r>
            <a:r>
              <a:rPr lang="en-US" altLang="en-US" sz="2400" baseline="-25000"/>
              <a:t> </a:t>
            </a:r>
            <a:r>
              <a:rPr lang="en-US" altLang="en-US" sz="2400"/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map the range of each variable onto [0, 1] by replacing</a:t>
            </a:r>
            <a:r>
              <a:rPr lang="en-US" altLang="en-US" sz="2400" i="1"/>
              <a:t> i</a:t>
            </a:r>
            <a:r>
              <a:rPr lang="en-US" altLang="en-US" sz="2400"/>
              <a:t>-th object in the </a:t>
            </a:r>
            <a:r>
              <a:rPr lang="en-US" altLang="en-US" sz="2400" i="1"/>
              <a:t>f</a:t>
            </a:r>
            <a:r>
              <a:rPr lang="en-US" altLang="en-US" sz="2400"/>
              <a:t>-th variable by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/>
          </a:p>
          <a:p>
            <a:pPr lvl="1" eaLnBrk="1" hangingPunct="1">
              <a:lnSpc>
                <a:spcPct val="110000"/>
              </a:lnSpc>
            </a:pPr>
            <a:endParaRPr lang="en-US" altLang="en-US" sz="240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compute the dissimilarity using methods for interval-scaled variables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3352800" y="44196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5105400" y="2971800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368300" progId="Equation.3">
                  <p:embed/>
                </p:oleObj>
              </mc:Choice>
              <mc:Fallback>
                <p:oleObj name="Equation" r:id="rId5" imgW="1397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1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0933" y="1828800"/>
            <a:ext cx="8839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Facts are stubborn, but statistics are more pliable.</a:t>
            </a:r>
          </a:p>
          <a:p>
            <a:pPr algn="r"/>
            <a:r>
              <a:rPr lang="en-US" dirty="0"/>
              <a:t>Mark Twain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sz="2800" dirty="0">
                <a:solidFill>
                  <a:srgbClr val="00B0F0"/>
                </a:solidFill>
              </a:rPr>
              <a:t>Statistics refers to the mathematics and techniques with which we understand data.</a:t>
            </a:r>
          </a:p>
        </p:txBody>
      </p:sp>
    </p:spTree>
    <p:extLst>
      <p:ext uri="{BB962C8B-B14F-4D97-AF65-F5344CB8AC3E}">
        <p14:creationId xmlns:p14="http://schemas.microsoft.com/office/powerpoint/2010/main" val="16656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FEAB-4B56-4847-8265-998094ED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949D4-87F3-4910-B260-C2FE317C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035136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9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B0F0"/>
                </a:solidFill>
              </a:rPr>
              <a:t>Attributes of Mixed Type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 i="1"/>
          </a:p>
          <a:p>
            <a:pPr lvl="1" eaLnBrk="1" hangingPunct="1">
              <a:lnSpc>
                <a:spcPct val="90000"/>
              </a:lnSpc>
            </a:pPr>
            <a:endParaRPr lang="en-US" alt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f</a:t>
            </a:r>
            <a:r>
              <a:rPr lang="en-US" altLang="en-US" sz="2400"/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ea typeface="Tahoma" charset="0"/>
                <a:cs typeface="Tahoma" charset="0"/>
              </a:rPr>
              <a:t>d</a:t>
            </a:r>
            <a:r>
              <a:rPr lang="en-US" altLang="en-US" baseline="-25000"/>
              <a:t>ij</a:t>
            </a:r>
            <a:r>
              <a:rPr lang="en-US" altLang="en-US" baseline="30000"/>
              <a:t>(f)</a:t>
            </a:r>
            <a:r>
              <a:rPr lang="en-US" altLang="en-US"/>
              <a:t> = 0  if x</a:t>
            </a:r>
            <a:r>
              <a:rPr lang="en-US" altLang="en-US" baseline="-25000"/>
              <a:t>if </a:t>
            </a:r>
            <a:r>
              <a:rPr lang="en-US" altLang="en-US"/>
              <a:t>= x</a:t>
            </a:r>
            <a:r>
              <a:rPr lang="en-US" altLang="en-US" baseline="-25000"/>
              <a:t>jf</a:t>
            </a:r>
            <a:r>
              <a:rPr lang="en-US" altLang="en-US"/>
              <a:t> , or </a:t>
            </a:r>
            <a:r>
              <a:rPr lang="en-US" altLang="en-US">
                <a:ea typeface="Tahoma" charset="0"/>
                <a:cs typeface="Tahoma" charset="0"/>
              </a:rPr>
              <a:t>d</a:t>
            </a:r>
            <a:r>
              <a:rPr lang="en-US" altLang="en-US" baseline="-25000"/>
              <a:t>ij</a:t>
            </a:r>
            <a:r>
              <a:rPr lang="en-US" altLang="en-US" baseline="30000"/>
              <a:t>(f)</a:t>
            </a:r>
            <a:r>
              <a:rPr lang="en-US" altLang="en-US"/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f</a:t>
            </a:r>
            <a:r>
              <a:rPr lang="en-US" altLang="en-US" sz="2400"/>
              <a:t>  is numeric: use the normalized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f</a:t>
            </a:r>
            <a:r>
              <a:rPr lang="en-US" altLang="en-US" sz="2400"/>
              <a:t>  is ordinal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Compute ranks r</a:t>
            </a:r>
            <a:r>
              <a:rPr lang="en-US" altLang="en-US" baseline="-25000"/>
              <a:t>if</a:t>
            </a:r>
            <a:r>
              <a:rPr lang="en-US" altLang="en-US"/>
              <a:t> and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Treat z</a:t>
            </a:r>
            <a:r>
              <a:rPr lang="en-US" altLang="en-US" baseline="-25000"/>
              <a:t>if</a:t>
            </a:r>
            <a:r>
              <a:rPr lang="en-US" altLang="en-US"/>
              <a:t> as interval-scaled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6349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4600" y="2895600"/>
          <a:ext cx="3276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736600" progId="Equation.3">
                  <p:embed/>
                </p:oleObj>
              </mc:Choice>
              <mc:Fallback>
                <p:oleObj name="Equation" r:id="rId3" imgW="2108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3276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1200" y="5748338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533169" progId="Equation.3">
                  <p:embed/>
                </p:oleObj>
              </mc:Choice>
              <mc:Fallback>
                <p:oleObj name="Equation" r:id="rId5" imgW="1002865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48338"/>
                        <a:ext cx="13716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14188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304800"/>
            <a:ext cx="762635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Cosine Similarity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/>
              <a:t>document</a:t>
            </a:r>
            <a:r>
              <a:rPr lang="en-US" altLang="en-US" sz="2000"/>
              <a:t> can be represented by thousands of attributes, each recording the </a:t>
            </a:r>
            <a:r>
              <a:rPr lang="en-US" altLang="en-US" sz="2000" i="1"/>
              <a:t>frequency</a:t>
            </a:r>
            <a:r>
              <a:rPr lang="en-US" altLang="en-US" sz="2000"/>
              <a:t> of a particular word (such as keywords) or phrase in the document.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Other vector objects: gene features in micro-arrays,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Applications: information retrieval, biologic taxonomy, gene feature mapping,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Cosine measure: </a:t>
            </a:r>
            <a:r>
              <a:rPr lang="en-US" altLang="en-US" sz="2000">
                <a:ea typeface="Times New Roman" charset="0"/>
                <a:cs typeface="Times New Roman" charset="0"/>
              </a:rPr>
              <a:t>If 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1</a:t>
            </a:r>
            <a:r>
              <a:rPr lang="en-US" altLang="en-US" sz="2000">
                <a:ea typeface="Times New Roman" charset="0"/>
                <a:cs typeface="Times New Roman" charset="0"/>
              </a:rPr>
              <a:t> and 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2</a:t>
            </a:r>
            <a:r>
              <a:rPr lang="en-US" altLang="en-US" sz="2000">
                <a:ea typeface="Times New Roman" charset="0"/>
                <a:cs typeface="Times New Roman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>
                <a:ea typeface="Times New Roman" charset="0"/>
                <a:cs typeface="Times New Roman" charset="0"/>
              </a:rPr>
              <a:t>             cos(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>
                <a:ea typeface="Times New Roman" charset="0"/>
                <a:cs typeface="Times New Roman" charset="0"/>
              </a:rPr>
              <a:t>, 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2</a:t>
            </a:r>
            <a:r>
              <a:rPr lang="en-US" altLang="en-US" sz="2000">
                <a:ea typeface="Times New Roman" charset="0"/>
                <a:cs typeface="Times New Roman" charset="0"/>
              </a:rPr>
              <a:t>) =  (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1</a:t>
            </a:r>
            <a:r>
              <a:rPr lang="en-US" altLang="en-US" sz="2000">
                <a:ea typeface="Times New Roman" charset="0"/>
                <a:cs typeface="Times New Roman" charset="0"/>
              </a:rPr>
              <a:t> </a:t>
            </a:r>
            <a:r>
              <a:rPr lang="en-US" altLang="en-US" sz="2000">
                <a:ea typeface="Times New Roman" charset="0"/>
                <a:cs typeface="Times New Roman" charset="0"/>
                <a:sym typeface="Symbol" charset="2"/>
              </a:rPr>
              <a:t></a:t>
            </a:r>
            <a:r>
              <a:rPr lang="en-US" altLang="en-US" sz="2000"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2</a:t>
            </a:r>
            <a:r>
              <a:rPr lang="en-US" altLang="en-US" sz="2000">
                <a:ea typeface="Times New Roman" charset="0"/>
                <a:cs typeface="Times New Roman" charset="0"/>
              </a:rPr>
              <a:t>) /||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1</a:t>
            </a:r>
            <a:r>
              <a:rPr lang="en-US" altLang="en-US" sz="2000">
                <a:ea typeface="Times New Roman" charset="0"/>
                <a:cs typeface="Times New Roman" charset="0"/>
              </a:rPr>
              <a:t>|| ||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>
                <a:ea typeface="Times New Roman" charset="0"/>
                <a:cs typeface="Times New Roman" charset="0"/>
              </a:rPr>
              <a:t>2</a:t>
            </a:r>
            <a:r>
              <a:rPr lang="en-US" altLang="en-US" sz="2000">
                <a:ea typeface="Times New Roman" charset="0"/>
                <a:cs typeface="Times New Roman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>
                <a:ea typeface="Times New Roman" charset="0"/>
                <a:cs typeface="Times New Roman" charset="0"/>
              </a:rPr>
              <a:t>   where </a:t>
            </a:r>
            <a:r>
              <a:rPr lang="en-US" altLang="en-US" sz="2000">
                <a:ea typeface="Times New Roman" charset="0"/>
                <a:cs typeface="Times New Roman" charset="0"/>
                <a:sym typeface="Symbol" charset="2"/>
              </a:rPr>
              <a:t></a:t>
            </a:r>
            <a:r>
              <a:rPr lang="en-US" altLang="en-US" sz="2000">
                <a:ea typeface="Times New Roman" charset="0"/>
                <a:cs typeface="Times New Roman" charset="0"/>
              </a:rPr>
              <a:t> indicates vector dot product, ||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  <a:r>
              <a:rPr lang="en-US" altLang="en-US" sz="2000">
                <a:ea typeface="Times New Roman" charset="0"/>
                <a:cs typeface="Times New Roman" charset="0"/>
              </a:rPr>
              <a:t>||: the length of vector </a:t>
            </a:r>
            <a:r>
              <a:rPr lang="en-US" altLang="en-US" sz="2000" i="1">
                <a:ea typeface="Times New Roman" charset="0"/>
                <a:cs typeface="Times New Roman" charset="0"/>
              </a:rPr>
              <a:t>d</a:t>
            </a:r>
          </a:p>
        </p:txBody>
      </p:sp>
      <p:pic>
        <p:nvPicPr>
          <p:cNvPr id="64517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8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304800"/>
            <a:ext cx="762635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Example: Cosine Similarity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altLang="en-US" sz="2000" dirty="0"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cos(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, 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) =  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ea typeface="Times New Roman" charset="0"/>
                <a:cs typeface="Times New Roman" charset="0"/>
                <a:sym typeface="Symbol" charset="2"/>
              </a:rPr>
              <a:t>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) /||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|| ||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   where </a:t>
            </a:r>
            <a:r>
              <a:rPr lang="en-US" altLang="en-US" sz="2000" dirty="0">
                <a:ea typeface="Times New Roman" charset="0"/>
                <a:cs typeface="Times New Roman" charset="0"/>
                <a:sym typeface="Symbol" charset="2"/>
              </a:rPr>
              <a:t>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indicates vector dot product, ||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|: the length of vector 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i="1" dirty="0">
              <a:ea typeface="Times New Roman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Ex: Find the 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similarity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>
              <a:ea typeface="Times New Roman" charset="0"/>
              <a:cs typeface="Times New Roman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=  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b="1" dirty="0">
                <a:ea typeface="Times New Roman" charset="0"/>
                <a:cs typeface="Times New Roman" charset="0"/>
              </a:rPr>
              <a:t> =  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 dirty="0">
              <a:ea typeface="Times New Roman" charset="0"/>
              <a:cs typeface="Times New Roman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  <a:sym typeface="Symbol" charset="2"/>
              </a:rPr>
              <a:t>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 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||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||= (5*5+0*0+3*3+0*0+2*2+0*0+0*0+2*2+0*0+0*0)</a:t>
            </a:r>
            <a:r>
              <a:rPr lang="en-US" altLang="en-US" sz="2000" b="1" baseline="30000" dirty="0">
                <a:ea typeface="Times New Roman" charset="0"/>
                <a:cs typeface="Times New Roman" charset="0"/>
              </a:rPr>
              <a:t>0.5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=(42)</a:t>
            </a:r>
            <a:r>
              <a:rPr lang="en-US" altLang="en-US" sz="2000" b="1" baseline="30000" dirty="0">
                <a:ea typeface="Times New Roman" charset="0"/>
                <a:cs typeface="Times New Roman" charset="0"/>
              </a:rPr>
              <a:t>0.5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||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||= (3*3+0*0+2*2+0*0+1*1+1*1+0*0+1*1+0*0+1*1)</a:t>
            </a:r>
            <a:r>
              <a:rPr lang="en-US" altLang="en-US" sz="2000" b="1" baseline="30000" dirty="0">
                <a:ea typeface="Times New Roman" charset="0"/>
                <a:cs typeface="Times New Roman" charset="0"/>
              </a:rPr>
              <a:t>0.5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=(17)</a:t>
            </a:r>
            <a:r>
              <a:rPr lang="en-US" altLang="en-US" sz="2000" b="1" baseline="30000" dirty="0">
                <a:ea typeface="Times New Roman" charset="0"/>
                <a:cs typeface="Times New Roman" charset="0"/>
              </a:rPr>
              <a:t>0.5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ea typeface="Times New Roman" charset="0"/>
                <a:cs typeface="Times New Roman" charset="0"/>
              </a:rPr>
              <a:t>cos(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ea typeface="Times New Roman" charset="0"/>
                <a:cs typeface="Times New Roman" charset="0"/>
              </a:rPr>
              <a:t>, d</a:t>
            </a:r>
            <a:r>
              <a:rPr lang="en-US" altLang="en-US" sz="2000" i="1" baseline="-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sz="2000" dirty="0">
                <a:ea typeface="Times New Roman" charset="0"/>
                <a:cs typeface="Times New Roman" charset="0"/>
              </a:rPr>
              <a:t> ) = 0.94</a:t>
            </a:r>
          </a:p>
        </p:txBody>
      </p:sp>
    </p:spTree>
    <p:extLst>
      <p:ext uri="{BB962C8B-B14F-4D97-AF65-F5344CB8AC3E}">
        <p14:creationId xmlns:p14="http://schemas.microsoft.com/office/powerpoint/2010/main" val="88650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F0"/>
                </a:solidFill>
              </a:rPr>
              <a:t>Correlation Analysis (Nominal Data)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 dirty="0">
                <a:solidFill>
                  <a:schemeClr val="folHlink"/>
                </a:solidFill>
              </a:rPr>
              <a:t>2</a:t>
            </a:r>
            <a:r>
              <a:rPr lang="en-US" altLang="en-US" sz="2400" b="1" dirty="0">
                <a:solidFill>
                  <a:schemeClr val="folHlink"/>
                </a:solidFill>
              </a:rPr>
              <a:t> (chi-square) test</a:t>
            </a:r>
            <a:endParaRPr lang="el-GR" altLang="en-US" sz="2400" b="1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The larger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cells that contribute the most to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Both are causally linked to the third variable: population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99321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F0"/>
                </a:solidFill>
              </a:rPr>
              <a:t>Chi-Square Calculation: An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/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69532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F0"/>
                </a:solidFill>
              </a:rPr>
              <a:t>Correlation Analysis (Numeric Data)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Correlation coefficient (also called </a:t>
            </a:r>
            <a:r>
              <a:rPr lang="en-US" altLang="en-US" sz="2400" dirty="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 dirty="0"/>
              <a:t>)</a:t>
            </a: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altLang="en-US" sz="2000" dirty="0"/>
              <a:t>where n is the number of tuples,       and      are the respective means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B, and </a:t>
            </a:r>
            <a:r>
              <a:rPr lang="el-GR" altLang="en-US" sz="2000" dirty="0"/>
              <a:t>Σ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A,B</a:t>
            </a:r>
            <a:r>
              <a:rPr lang="en-US" altLang="en-US" sz="2400" dirty="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A,B</a:t>
            </a:r>
            <a:r>
              <a:rPr lang="en-US" altLang="en-US" sz="2400" dirty="0"/>
              <a:t> = 0: independent;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AB</a:t>
            </a:r>
            <a:r>
              <a:rPr lang="en-US" altLang="en-US" sz="2400" dirty="0"/>
              <a:t> &lt; 0: negatively correlated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200" imgH="508000" progId="Equation.3">
                  <p:embed/>
                </p:oleObj>
              </mc:Choice>
              <mc:Fallback>
                <p:oleObj name="Equation" r:id="rId3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67866142"/>
              </p:ext>
            </p:extLst>
          </p:nvPr>
        </p:nvGraphicFramePr>
        <p:xfrm>
          <a:off x="4316413" y="3736182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3736182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92349"/>
              </p:ext>
            </p:extLst>
          </p:nvPr>
        </p:nvGraphicFramePr>
        <p:xfrm>
          <a:off x="5029200" y="3736182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6182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85554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16B02-5D39-8841-A39A-782F76A99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Visually Evaluating Correlation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charset="0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815988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Correlation (viewed as linear relationship)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Correlation measures the linear relationship between objects</a:t>
            </a:r>
          </a:p>
          <a:p>
            <a:r>
              <a:rPr lang="en-US" altLang="en-US"/>
              <a:t>To compute correlation, we standardize data objects, A and B, and then take their dot product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0160"/>
              </p:ext>
            </p:extLst>
          </p:nvPr>
        </p:nvGraphicFramePr>
        <p:xfrm>
          <a:off x="1670050" y="4114800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228600" progId="Equation.3">
                  <p:embed/>
                </p:oleObj>
              </mc:Choice>
              <mc:Fallback>
                <p:oleObj name="Equation" r:id="rId3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114800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81232"/>
              </p:ext>
            </p:extLst>
          </p:nvPr>
        </p:nvGraphicFramePr>
        <p:xfrm>
          <a:off x="1651000" y="4875213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875213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5907"/>
              </p:ext>
            </p:extLst>
          </p:nvPr>
        </p:nvGraphicFramePr>
        <p:xfrm>
          <a:off x="1647825" y="56530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800" imgH="203200" progId="Equation.3">
                  <p:embed/>
                </p:oleObj>
              </mc:Choice>
              <mc:Fallback>
                <p:oleObj name="Equation" r:id="rId7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6530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1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F0"/>
                </a:solidFill>
              </a:rPr>
              <a:t>Covariance (Numeric Data)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8392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altLang="en-US" sz="2000" dirty="0"/>
              <a:t>where n is the number of tuples,      and      are the respective mean or </a:t>
            </a:r>
            <a:r>
              <a:rPr lang="en-US" altLang="en-US" sz="2000" b="1" dirty="0"/>
              <a:t>expected values</a:t>
            </a:r>
            <a:r>
              <a:rPr lang="en-US" altLang="en-US" sz="2000" dirty="0"/>
              <a:t>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Positive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Negative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Independence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dirty="0"/>
              <a:t> = 0 but the converse is not true:</a:t>
            </a:r>
          </a:p>
          <a:p>
            <a:pPr lvl="1"/>
            <a:r>
              <a:rPr lang="en-US" altLang="en-US" sz="1800" dirty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5530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97491"/>
              </p:ext>
            </p:extLst>
          </p:nvPr>
        </p:nvGraphicFramePr>
        <p:xfrm>
          <a:off x="4267200" y="2860675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60675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56836"/>
              </p:ext>
            </p:extLst>
          </p:nvPr>
        </p:nvGraphicFramePr>
        <p:xfrm>
          <a:off x="5029200" y="28844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844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182799038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Basic Statistical Descriptions of Data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19100" y="2133600"/>
            <a:ext cx="8305800" cy="2590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</a:pPr>
            <a:r>
              <a:rPr lang="en-US" altLang="en-US" sz="2400" u="sng" dirty="0"/>
              <a:t>Motivation</a:t>
            </a:r>
          </a:p>
          <a:p>
            <a:pPr lvl="1">
              <a:buSzPct val="80000"/>
            </a:pPr>
            <a:r>
              <a:rPr lang="en-US" altLang="en-US" sz="2400" dirty="0"/>
              <a:t>To better understand the data: central tendency, variation and spread</a:t>
            </a:r>
          </a:p>
          <a:p>
            <a:pPr>
              <a:buSzPct val="80000"/>
            </a:pPr>
            <a:r>
              <a:rPr lang="en-US" altLang="en-US" sz="2400" u="sng" dirty="0"/>
              <a:t>Data dispersion characteristics</a:t>
            </a:r>
            <a:r>
              <a:rPr lang="en-US" altLang="en-US" sz="2400" dirty="0"/>
              <a:t> </a:t>
            </a:r>
          </a:p>
          <a:p>
            <a:pPr lvl="1">
              <a:buSzPct val="80000"/>
            </a:pPr>
            <a:r>
              <a:rPr lang="en-US" altLang="en-US" sz="2400" dirty="0"/>
              <a:t>median, max, min, quantiles, outliers, variance, etc.</a:t>
            </a:r>
          </a:p>
        </p:txBody>
      </p:sp>
    </p:spTree>
    <p:extLst>
      <p:ext uri="{BB962C8B-B14F-4D97-AF65-F5344CB8AC3E}">
        <p14:creationId xmlns:p14="http://schemas.microsoft.com/office/powerpoint/2010/main" val="63212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B0F0"/>
                </a:solidFill>
              </a:rPr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It can be simplified in computation as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E(A) = (2 + 3 + 5 + 4 + 6)</a:t>
            </a:r>
            <a:r>
              <a:rPr lang="en-US" sz="2000" dirty="0"/>
              <a:t>/ </a:t>
            </a:r>
            <a:r>
              <a:rPr lang="en-US" sz="2000" dirty="0">
                <a:ea typeface="+mn-ea"/>
                <a:cs typeface="+mn-cs"/>
              </a:rPr>
              <a:t>5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20</a:t>
            </a:r>
            <a:r>
              <a:rPr lang="en-US" sz="2000" dirty="0"/>
              <a:t>/</a:t>
            </a:r>
            <a:r>
              <a:rPr lang="en-US" sz="2000" dirty="0">
                <a:ea typeface="+mn-ea"/>
                <a:cs typeface="+mn-cs"/>
              </a:rPr>
              <a:t>5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E(B) = (5 + 8 + 10 + 11 + 14) /5 =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48/5 =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 err="1">
                <a:ea typeface="+mn-ea"/>
                <a:cs typeface="+mn-cs"/>
              </a:rPr>
              <a:t>Cov</a:t>
            </a:r>
            <a:r>
              <a:rPr lang="en-US" sz="2000" dirty="0"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Thus, A and B rise together since </a:t>
            </a:r>
            <a:r>
              <a:rPr lang="en-US" sz="2000" dirty="0" err="1"/>
              <a:t>Cov</a:t>
            </a:r>
            <a:r>
              <a:rPr lang="en-US" sz="2000" dirty="0"/>
              <a:t>(A, B) &gt; 0.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8224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752600"/>
            <a:ext cx="2895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Mean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statistics import mean</a:t>
            </a:r>
          </a:p>
          <a:p>
            <a:r>
              <a:rPr lang="en-US" dirty="0"/>
              <a:t>a = mean([1, 2, 4])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429708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/>
              <a:t>2.3333333333333335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530482"/>
            <a:ext cx="388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00B0F0"/>
                </a:solidFill>
              </a:rPr>
              <a:t>Median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statistics import median</a:t>
            </a:r>
          </a:p>
          <a:p>
            <a:r>
              <a:rPr lang="en-US" dirty="0"/>
              <a:t>a = median([1, -4, -1, -1, 1, -3])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389786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-1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5234225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srgbClr val="00B0F0"/>
                </a:solidFill>
              </a:rPr>
              <a:t>Mode</a:t>
            </a:r>
            <a:r>
              <a:rPr lang="en-US" dirty="0">
                <a:solidFill>
                  <a:srgbClr val="00B0F0"/>
                </a:solidFill>
              </a:rPr>
              <a:t>:</a:t>
            </a:r>
            <a:endParaRPr lang="en-US" dirty="0"/>
          </a:p>
          <a:p>
            <a:r>
              <a:rPr lang="en-US" dirty="0"/>
              <a:t>from statistics import mode</a:t>
            </a:r>
          </a:p>
          <a:p>
            <a:r>
              <a:rPr lang="en-US" dirty="0"/>
              <a:t>a =mode([1, 1, 2, 3, 3, 3, 3, 4])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5726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752600"/>
            <a:ext cx="457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Standard deviation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statistics import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a =</a:t>
            </a:r>
            <a:r>
              <a:rPr lang="en-US" dirty="0" err="1"/>
              <a:t>stdev</a:t>
            </a:r>
            <a:r>
              <a:rPr lang="en-US" dirty="0"/>
              <a:t>([1.5, 2.5, 2.5, 2.75, 3.25, 4.75])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429708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1.0810874155219827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530482"/>
            <a:ext cx="4343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>
                <a:solidFill>
                  <a:srgbClr val="00B0F0"/>
                </a:solidFill>
              </a:rPr>
              <a:t>Variance</a:t>
            </a:r>
            <a:r>
              <a:rPr lang="en-US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from statistics import variance</a:t>
            </a:r>
          </a:p>
          <a:p>
            <a:r>
              <a:rPr lang="en-US" dirty="0"/>
              <a:t>a =variance([1.5, 2.5, 2.5, 2.75, 3.25, 4.75])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389786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1.16875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9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92385"/>
            <a:ext cx="69342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Jaccard</a:t>
            </a:r>
            <a:r>
              <a:rPr lang="en-US" sz="2800" dirty="0">
                <a:solidFill>
                  <a:srgbClr val="00B0F0"/>
                </a:solidFill>
              </a:rPr>
              <a:t> similarity 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jaccard_similarity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    </a:t>
            </a:r>
          </a:p>
          <a:p>
            <a:r>
              <a:rPr lang="en-US" dirty="0"/>
              <a:t>	</a:t>
            </a:r>
            <a:r>
              <a:rPr lang="en-US" dirty="0" err="1"/>
              <a:t>intersection_cardinality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set.intersection</a:t>
            </a:r>
            <a:r>
              <a:rPr lang="en-US" dirty="0"/>
              <a:t>(*[set(x), set(y)]))    </a:t>
            </a:r>
          </a:p>
          <a:p>
            <a:r>
              <a:rPr lang="en-US" dirty="0"/>
              <a:t>	</a:t>
            </a:r>
            <a:r>
              <a:rPr lang="en-US" dirty="0" err="1"/>
              <a:t>union_cardinality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set.union</a:t>
            </a:r>
            <a:r>
              <a:rPr lang="en-US" dirty="0"/>
              <a:t>(*[set(x), set(y)]))    	</a:t>
            </a:r>
          </a:p>
          <a:p>
            <a:r>
              <a:rPr lang="en-US" dirty="0"/>
              <a:t>	return </a:t>
            </a:r>
            <a:r>
              <a:rPr lang="en-US" dirty="0" err="1"/>
              <a:t>intersection_cardinality</a:t>
            </a:r>
            <a:r>
              <a:rPr lang="en-US" dirty="0"/>
              <a:t>/float(</a:t>
            </a:r>
            <a:r>
              <a:rPr lang="en-US" dirty="0" err="1"/>
              <a:t>union_cardinality</a:t>
            </a:r>
            <a:r>
              <a:rPr lang="en-US" dirty="0"/>
              <a:t>) </a:t>
            </a:r>
          </a:p>
          <a:p>
            <a:r>
              <a:rPr lang="en-US" dirty="0"/>
              <a:t>print (</a:t>
            </a:r>
            <a:r>
              <a:rPr lang="en-US" dirty="0" err="1"/>
              <a:t>jaccard_similarity</a:t>
            </a:r>
            <a:r>
              <a:rPr lang="en-US" dirty="0"/>
              <a:t>([0,1,2,5,6],[0,2,3,5,7,9]))</a:t>
            </a:r>
          </a:p>
        </p:txBody>
      </p:sp>
      <p:sp>
        <p:nvSpPr>
          <p:cNvPr id="3" name="Rectangle 2"/>
          <p:cNvSpPr/>
          <p:nvPr/>
        </p:nvSpPr>
        <p:spPr>
          <a:xfrm>
            <a:off x="8001000" y="389786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0.375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389" y="2277511"/>
            <a:ext cx="54102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Euclidean distance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</a:t>
            </a:r>
            <a:r>
              <a:rPr lang="en-US" dirty="0" err="1"/>
              <a:t>scipy.spatial</a:t>
            </a:r>
            <a:r>
              <a:rPr lang="en-US" dirty="0"/>
              <a:t> import distance</a:t>
            </a:r>
          </a:p>
          <a:p>
            <a:r>
              <a:rPr lang="en-US" dirty="0"/>
              <a:t>a = (1,2,3)</a:t>
            </a:r>
          </a:p>
          <a:p>
            <a:r>
              <a:rPr lang="en-US" dirty="0"/>
              <a:t>b = (4,5,6)</a:t>
            </a:r>
          </a:p>
          <a:p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distance.euclidean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400" y="304695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5.19615242271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187785"/>
            <a:ext cx="4953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>
                <a:solidFill>
                  <a:srgbClr val="00B0F0"/>
                </a:solidFill>
              </a:rPr>
              <a:t>Manhattan distance 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manhattan_distance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   </a:t>
            </a:r>
          </a:p>
          <a:p>
            <a:r>
              <a:rPr lang="en-US" dirty="0"/>
              <a:t>	return sum(abs(a-b) for </a:t>
            </a:r>
            <a:r>
              <a:rPr lang="en-US" dirty="0" err="1"/>
              <a:t>a,b</a:t>
            </a:r>
            <a:r>
              <a:rPr lang="en-US" dirty="0"/>
              <a:t> in zip(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manhattan_distance</a:t>
            </a:r>
            <a:r>
              <a:rPr lang="en-US" dirty="0"/>
              <a:t>([1,2,3],[4,5,6]))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1800" y="50649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80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752600"/>
            <a:ext cx="6324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Minkowski</a:t>
            </a:r>
            <a:r>
              <a:rPr lang="en-US" sz="2800" dirty="0">
                <a:solidFill>
                  <a:srgbClr val="00B0F0"/>
                </a:solidFill>
              </a:rPr>
              <a:t> distance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decimal import Decimal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nth_root</a:t>
            </a:r>
            <a:r>
              <a:rPr lang="en-US" dirty="0"/>
              <a:t>(value, </a:t>
            </a:r>
            <a:r>
              <a:rPr lang="en-US" dirty="0" err="1"/>
              <a:t>n_root</a:t>
            </a:r>
            <a:r>
              <a:rPr lang="en-US" dirty="0"/>
              <a:t>):    </a:t>
            </a:r>
          </a:p>
          <a:p>
            <a:r>
              <a:rPr lang="en-US" dirty="0"/>
              <a:t>	</a:t>
            </a:r>
            <a:r>
              <a:rPr lang="en-US" dirty="0" err="1"/>
              <a:t>root_value</a:t>
            </a:r>
            <a:r>
              <a:rPr lang="en-US" dirty="0"/>
              <a:t> = 1/float(</a:t>
            </a:r>
            <a:r>
              <a:rPr lang="en-US" dirty="0" err="1"/>
              <a:t>n_root</a:t>
            </a:r>
            <a:r>
              <a:rPr lang="en-US" dirty="0"/>
              <a:t>)    </a:t>
            </a:r>
          </a:p>
          <a:p>
            <a:r>
              <a:rPr lang="en-US" dirty="0"/>
              <a:t>	return round (Decimal(value) ** Decimal(</a:t>
            </a:r>
            <a:r>
              <a:rPr lang="en-US" dirty="0" err="1"/>
              <a:t>root_value</a:t>
            </a:r>
            <a:r>
              <a:rPr lang="en-US" dirty="0"/>
              <a:t>),3)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minkowski_distance</a:t>
            </a:r>
            <a:r>
              <a:rPr lang="en-US" dirty="0"/>
              <a:t>(</a:t>
            </a:r>
            <a:r>
              <a:rPr lang="en-US" dirty="0" err="1"/>
              <a:t>x,y,p_value</a:t>
            </a:r>
            <a:r>
              <a:rPr lang="en-US" dirty="0"/>
              <a:t>):    </a:t>
            </a:r>
          </a:p>
          <a:p>
            <a:r>
              <a:rPr lang="en-US" dirty="0"/>
              <a:t>	return </a:t>
            </a:r>
            <a:r>
              <a:rPr lang="en-US" dirty="0" err="1"/>
              <a:t>nth_root</a:t>
            </a:r>
            <a:r>
              <a:rPr lang="en-US" dirty="0"/>
              <a:t>(sum(pow(abs(a-b),</a:t>
            </a:r>
            <a:r>
              <a:rPr lang="en-US" dirty="0" err="1"/>
              <a:t>p_value</a:t>
            </a:r>
            <a:r>
              <a:rPr lang="en-US" dirty="0"/>
              <a:t>) for </a:t>
            </a:r>
            <a:r>
              <a:rPr lang="en-US" dirty="0" err="1"/>
              <a:t>a,b</a:t>
            </a:r>
            <a:r>
              <a:rPr lang="en-US" dirty="0"/>
              <a:t> in zip(x, y)),</a:t>
            </a:r>
            <a:r>
              <a:rPr lang="en-US" dirty="0" err="1"/>
              <a:t>p_value</a:t>
            </a:r>
            <a:r>
              <a:rPr lang="en-US" dirty="0"/>
              <a:t>) </a:t>
            </a:r>
          </a:p>
          <a:p>
            <a:r>
              <a:rPr lang="en-US" dirty="0"/>
              <a:t>print (</a:t>
            </a:r>
            <a:r>
              <a:rPr lang="en-US" dirty="0" err="1"/>
              <a:t>minkowski_distance</a:t>
            </a:r>
            <a:r>
              <a:rPr lang="en-US" dirty="0"/>
              <a:t>([1,2,3],[4,5,6],3))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1400" y="243840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/>
              <a:t>4.327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6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752600"/>
            <a:ext cx="54102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Cosine Similarity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spatial</a:t>
            </a:r>
          </a:p>
          <a:p>
            <a:r>
              <a:rPr lang="en-US" dirty="0"/>
              <a:t>X = [3, 45, 7, 2]</a:t>
            </a:r>
          </a:p>
          <a:p>
            <a:r>
              <a:rPr lang="en-US" dirty="0"/>
              <a:t>Y = [2, 54, 13, 15]</a:t>
            </a:r>
          </a:p>
          <a:p>
            <a:r>
              <a:rPr lang="en-US" dirty="0"/>
              <a:t>result = 1 - </a:t>
            </a:r>
            <a:r>
              <a:rPr lang="en-US" dirty="0" err="1"/>
              <a:t>spatial.distance.cosine</a:t>
            </a:r>
            <a:r>
              <a:rPr lang="en-US" dirty="0"/>
              <a:t>(X, Y)</a:t>
            </a:r>
          </a:p>
          <a:p>
            <a:r>
              <a:rPr lang="en-US" dirty="0"/>
              <a:t>print (result)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400" y="2629763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0.972284251712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187785"/>
            <a:ext cx="5867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B0F0"/>
                </a:solidFill>
              </a:rPr>
              <a:t>Chi-Square 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chi2_contingency</a:t>
            </a:r>
          </a:p>
          <a:p>
            <a:r>
              <a:rPr lang="en-US" dirty="0" err="1"/>
              <a:t>obs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([[14452, 4073, 4287], [30864, 11439, 9887]])</a:t>
            </a:r>
          </a:p>
          <a:p>
            <a:r>
              <a:rPr lang="en-US" dirty="0"/>
              <a:t>chi2, p, </a:t>
            </a:r>
            <a:r>
              <a:rPr lang="en-US" dirty="0" err="1"/>
              <a:t>dof</a:t>
            </a:r>
            <a:r>
              <a:rPr lang="en-US" dirty="0"/>
              <a:t>, expected = chi2_contingency(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r>
              <a:rPr lang="en-US" dirty="0"/>
              <a:t>print(p)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1800" y="5064948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2.02258737401e-38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6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388584"/>
            <a:ext cx="5410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Covariance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r>
              <a:rPr lang="mr-IN" dirty="0" err="1"/>
              <a:t>import</a:t>
            </a:r>
            <a:r>
              <a:rPr lang="mr-IN" dirty="0"/>
              <a:t> </a:t>
            </a:r>
            <a:r>
              <a:rPr lang="mr-IN" dirty="0" err="1"/>
              <a:t>numpy</a:t>
            </a:r>
            <a:r>
              <a:rPr lang="mr-IN" dirty="0"/>
              <a:t> </a:t>
            </a:r>
            <a:r>
              <a:rPr lang="mr-IN" dirty="0" err="1"/>
              <a:t>as</a:t>
            </a:r>
            <a:r>
              <a:rPr lang="mr-IN" dirty="0"/>
              <a:t> </a:t>
            </a:r>
            <a:r>
              <a:rPr lang="mr-IN" dirty="0" err="1"/>
              <a:t>np</a:t>
            </a:r>
            <a:r>
              <a:rPr lang="mr-IN" dirty="0"/>
              <a:t>		</a:t>
            </a:r>
            <a:endParaRPr lang="en-US" dirty="0"/>
          </a:p>
          <a:p>
            <a:r>
              <a:rPr lang="mr-IN" dirty="0"/>
              <a:t>X = </a:t>
            </a:r>
            <a:r>
              <a:rPr lang="mr-IN" dirty="0" err="1"/>
              <a:t>np.array</a:t>
            </a:r>
            <a:r>
              <a:rPr lang="mr-IN" dirty="0"/>
              <a:t>([</a:t>
            </a:r>
            <a:r>
              <a:rPr lang="en-US" dirty="0"/>
              <a:t>([0.1, 0.3, 0.4, 0.8, 0.9],               </a:t>
            </a:r>
          </a:p>
          <a:p>
            <a:r>
              <a:rPr lang="en-US" dirty="0"/>
              <a:t>[3.2, 2.4, 2.4, 0.1, 5.5] </a:t>
            </a:r>
            <a:r>
              <a:rPr lang="mr-IN" dirty="0"/>
              <a:t>])</a:t>
            </a:r>
            <a:endParaRPr lang="en-US" dirty="0"/>
          </a:p>
          <a:p>
            <a:r>
              <a:rPr lang="mr-IN" dirty="0" err="1"/>
              <a:t>np.cov</a:t>
            </a:r>
            <a:r>
              <a:rPr lang="mr-IN" dirty="0"/>
              <a:t>(X)[0,1]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8800" y="5040868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0.057499999999999982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78223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00B0F0"/>
                </a:solidFill>
              </a:rPr>
              <a:t>Pearson’s product moment coefficient 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err="1"/>
              <a:t>np.corrcoef</a:t>
            </a:r>
            <a:r>
              <a:rPr lang="en-US" dirty="0"/>
              <a:t>([0.1, 0.3, 0.4, 0.8, 0.9],               [3.2, 2.4, 2.4, 0.1, 5.5])[0, 1]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260" y="2286000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0.087477895607154729</a:t>
            </a:r>
          </a:p>
        </p:txBody>
      </p:sp>
    </p:spTree>
    <p:extLst>
      <p:ext uri="{BB962C8B-B14F-4D97-AF65-F5344CB8AC3E}">
        <p14:creationId xmlns:p14="http://schemas.microsoft.com/office/powerpoint/2010/main" val="356150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19200"/>
            <a:ext cx="6172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B0F0"/>
                </a:solidFill>
              </a:rPr>
              <a:t>Box Plot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spread = </a:t>
            </a:r>
            <a:r>
              <a:rPr lang="en-US" dirty="0" err="1"/>
              <a:t>np.random.rand</a:t>
            </a:r>
            <a:r>
              <a:rPr lang="en-US" dirty="0"/>
              <a:t>(50) * 100</a:t>
            </a:r>
          </a:p>
          <a:p>
            <a:r>
              <a:rPr lang="en-US" dirty="0"/>
              <a:t>center = </a:t>
            </a:r>
            <a:r>
              <a:rPr lang="en-US" dirty="0" err="1"/>
              <a:t>np.ones</a:t>
            </a:r>
            <a:r>
              <a:rPr lang="en-US" dirty="0"/>
              <a:t>(25) * 50</a:t>
            </a:r>
          </a:p>
          <a:p>
            <a:r>
              <a:rPr lang="en-US" dirty="0" err="1"/>
              <a:t>flier_high</a:t>
            </a:r>
            <a:r>
              <a:rPr lang="en-US" dirty="0"/>
              <a:t> = </a:t>
            </a:r>
            <a:r>
              <a:rPr lang="en-US" dirty="0" err="1"/>
              <a:t>np.random.rand</a:t>
            </a:r>
            <a:r>
              <a:rPr lang="en-US" dirty="0"/>
              <a:t>(10) * 100 + 100</a:t>
            </a:r>
          </a:p>
          <a:p>
            <a:r>
              <a:rPr lang="en-US" dirty="0" err="1"/>
              <a:t>flier_low</a:t>
            </a:r>
            <a:r>
              <a:rPr lang="en-US" dirty="0"/>
              <a:t> = </a:t>
            </a:r>
            <a:r>
              <a:rPr lang="en-US" dirty="0" err="1"/>
              <a:t>np.random.rand</a:t>
            </a:r>
            <a:r>
              <a:rPr lang="en-US" dirty="0"/>
              <a:t>(10) * -100</a:t>
            </a:r>
          </a:p>
          <a:p>
            <a:r>
              <a:rPr lang="en-US" dirty="0"/>
              <a:t>data = </a:t>
            </a:r>
            <a:r>
              <a:rPr lang="en-US" dirty="0" err="1"/>
              <a:t>np.concatenate</a:t>
            </a:r>
            <a:r>
              <a:rPr lang="en-US" dirty="0"/>
              <a:t>((spread, center, </a:t>
            </a:r>
            <a:r>
              <a:rPr lang="en-US" dirty="0" err="1"/>
              <a:t>flier_high</a:t>
            </a:r>
            <a:r>
              <a:rPr lang="en-US" dirty="0"/>
              <a:t>, </a:t>
            </a:r>
            <a:r>
              <a:rPr lang="en-US" dirty="0" err="1"/>
              <a:t>flier_low</a:t>
            </a:r>
            <a:r>
              <a:rPr lang="en-US" dirty="0"/>
              <a:t>), 0)</a:t>
            </a:r>
          </a:p>
          <a:p>
            <a:r>
              <a:rPr lang="en-US" dirty="0" err="1"/>
              <a:t>plt.boxplot</a:t>
            </a:r>
            <a:r>
              <a:rPr lang="en-US" dirty="0"/>
              <a:t>(data)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3657600"/>
            <a:ext cx="4902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52400" y="304800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Measuring the Central Tendency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28600" y="1143000"/>
            <a:ext cx="64770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80000"/>
            </a:pPr>
            <a:r>
              <a:rPr lang="en-US" altLang="en-US" sz="1800" u="sng" dirty="0"/>
              <a:t>Mean (algebraic measure) (sample vs. population):</a:t>
            </a:r>
          </a:p>
          <a:p>
            <a:pPr lvl="1">
              <a:lnSpc>
                <a:spcPct val="130000"/>
              </a:lnSpc>
              <a:buSzPct val="80000"/>
              <a:buFont typeface="Wingdings" charset="2"/>
              <a:buNone/>
            </a:pPr>
            <a:r>
              <a:rPr lang="en-US" altLang="en-US" sz="1800" dirty="0"/>
              <a:t>Note: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is sample size and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is population size. 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Weighted arithmetic mean: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Trimmed mean: chopping extreme values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en-US" sz="1800" u="sng" dirty="0"/>
              <a:t>Median</a:t>
            </a:r>
            <a:r>
              <a:rPr lang="en-US" altLang="en-US" sz="1800" dirty="0"/>
              <a:t>: 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Middle value if odd number of values, or average of the middle two values otherwise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Estimated by interpolation (for </a:t>
            </a:r>
            <a:r>
              <a:rPr lang="en-US" altLang="en-US" sz="1800" i="1" dirty="0">
                <a:solidFill>
                  <a:schemeClr val="tx2"/>
                </a:solidFill>
              </a:rPr>
              <a:t>grouped data</a:t>
            </a:r>
            <a:r>
              <a:rPr lang="en-US" altLang="en-US" sz="1800" dirty="0"/>
              <a:t>):</a:t>
            </a:r>
          </a:p>
          <a:p>
            <a:pPr>
              <a:lnSpc>
                <a:spcPct val="130000"/>
              </a:lnSpc>
              <a:buSzPct val="80000"/>
            </a:pPr>
            <a:endParaRPr lang="en-US" altLang="en-US" sz="1800" u="sng" dirty="0"/>
          </a:p>
          <a:p>
            <a:pPr>
              <a:lnSpc>
                <a:spcPct val="130000"/>
              </a:lnSpc>
              <a:buSzPct val="80000"/>
            </a:pPr>
            <a:r>
              <a:rPr lang="en-US" altLang="en-US" sz="1800" u="sng" dirty="0"/>
              <a:t>Mode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Value that occurs most frequently in the data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Unimodal, bimodal, </a:t>
            </a:r>
            <a:r>
              <a:rPr lang="en-US" altLang="en-US" sz="1800" dirty="0" err="1"/>
              <a:t>trimodal</a:t>
            </a:r>
            <a:endParaRPr lang="en-US" altLang="en-US" sz="1800" dirty="0"/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dirty="0"/>
              <a:t>Empirical formula:</a:t>
            </a:r>
          </a:p>
          <a:p>
            <a:pPr>
              <a:lnSpc>
                <a:spcPct val="130000"/>
              </a:lnSpc>
              <a:buSzPct val="80000"/>
            </a:pPr>
            <a:endParaRPr lang="en-US" altLang="en-US" sz="1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19800" y="1143000"/>
          <a:ext cx="175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710891" imgH="431613" progId="Equation.3">
                  <p:embed/>
                </p:oleObj>
              </mc:Choice>
              <mc:Fallback>
                <p:oleObj name="Microsoft Equation 3.0" r:id="rId2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1752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715000" y="1981200"/>
          <a:ext cx="160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838200" progId="Equation.3">
                  <p:embed/>
                </p:oleObj>
              </mc:Choice>
              <mc:Fallback>
                <p:oleObj name="Equation" r:id="rId4" imgW="74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1600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905000" y="4343400"/>
          <a:ext cx="464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600" imgH="469900" progId="Equation.3">
                  <p:embed/>
                </p:oleObj>
              </mc:Choice>
              <mc:Fallback>
                <p:oleObj name="Equation" r:id="rId6" imgW="238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464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24200" y="60960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100" imgH="203200" progId="Equation.3">
                  <p:embed/>
                </p:oleObj>
              </mc:Choice>
              <mc:Fallback>
                <p:oleObj name="Equation" r:id="rId8" imgW="219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0"/>
                        <a:ext cx="4449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001000" y="11303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900" imgH="431800" progId="Equation.3">
                  <p:embed/>
                </p:oleObj>
              </mc:Choice>
              <mc:Fallback>
                <p:oleObj name="Equation" r:id="rId10" imgW="59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130300"/>
                        <a:ext cx="1066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05200"/>
            <a:ext cx="23161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8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2DF1D1E-5DBC-B94C-BBBF-D8249DCA8907}" type="datetime4">
              <a:rPr lang="en-US" altLang="en-US" sz="1200"/>
              <a:pPr eaLnBrk="1" hangingPunct="1"/>
              <a:t>April 26, 2021</a:t>
            </a:fld>
            <a:endParaRPr lang="en-US" altLang="en-US" sz="1200"/>
          </a:p>
        </p:txBody>
      </p:sp>
      <p:sp>
        <p:nvSpPr>
          <p:cNvPr id="28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29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750A9E3-B6B9-0D46-838D-D6277EC9C99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228600"/>
            <a:ext cx="5867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Symmetric vs. Skewed Data</a:t>
            </a:r>
            <a:endParaRPr lang="en-US" altLang="en-US" sz="3200" dirty="0">
              <a:solidFill>
                <a:srgbClr val="00B0F0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04800" y="1295400"/>
            <a:ext cx="5334000" cy="12557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Median, mean and mode of symmetric, positively and negatively skewed data</a:t>
            </a:r>
          </a:p>
        </p:txBody>
      </p:sp>
      <p:pic>
        <p:nvPicPr>
          <p:cNvPr id="32" name="Picture 31" descr="rightskew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819400"/>
            <a:ext cx="4800600" cy="4048125"/>
          </a:xfrm>
          <a:prstGeom prst="rect">
            <a:avLst/>
          </a:prstGeom>
          <a:noFill/>
        </p:spPr>
      </p:pic>
      <p:pic>
        <p:nvPicPr>
          <p:cNvPr id="33" name="Picture 8" descr="leftskew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86100"/>
            <a:ext cx="4876800" cy="3771900"/>
          </a:xfrm>
          <a:prstGeom prst="rect">
            <a:avLst/>
          </a:prstGeom>
          <a:noFill/>
        </p:spPr>
      </p:pic>
      <p:pic>
        <p:nvPicPr>
          <p:cNvPr id="34" name="Picture 10" descr="ha02skew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5791200" y="1447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17568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" y="304800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Measuring the Dispersion of Data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80000"/>
            </a:pPr>
            <a:r>
              <a:rPr lang="en-US" altLang="en-US" sz="1800" dirty="0"/>
              <a:t>Quartiles, outliers and boxplots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Quartiles</a:t>
            </a:r>
            <a:r>
              <a:rPr lang="en-US" altLang="en-US" sz="1800" dirty="0"/>
              <a:t>: 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(25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percentile), Q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(75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percentile)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Inter-quartile range</a:t>
            </a:r>
            <a:r>
              <a:rPr lang="en-US" altLang="en-US" sz="1800" dirty="0"/>
              <a:t>: IQR = Q</a:t>
            </a:r>
            <a:r>
              <a:rPr lang="en-US" altLang="en-US" sz="1800" baseline="-25000" dirty="0"/>
              <a:t>3 </a:t>
            </a:r>
            <a:r>
              <a:rPr lang="en-US" altLang="en-US" sz="1800" dirty="0"/>
              <a:t>–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Q</a:t>
            </a:r>
            <a:r>
              <a:rPr lang="en-US" altLang="en-US" sz="1800" baseline="-25000" dirty="0"/>
              <a:t>1 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Five number summary</a:t>
            </a:r>
            <a:r>
              <a:rPr lang="en-US" altLang="en-US" sz="1800" dirty="0"/>
              <a:t>: min, Q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median,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Q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max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Boxplot</a:t>
            </a:r>
            <a:r>
              <a:rPr lang="en-US" altLang="en-US" sz="1800" dirty="0"/>
              <a:t>: ends of the box are the quartiles; median is marked; add whiskers, and plot outliers individually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Outlier</a:t>
            </a:r>
            <a:r>
              <a:rPr lang="en-US" altLang="en-US" sz="1800" dirty="0"/>
              <a:t>: usually, a value higher/lower than 1.5 x IQR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altLang="en-US" sz="1800" dirty="0"/>
              <a:t>Variance and standard deviation (</a:t>
            </a:r>
            <a:r>
              <a:rPr lang="en-US" altLang="en-US" sz="1800" i="1" dirty="0"/>
              <a:t>sample:</a:t>
            </a:r>
            <a:r>
              <a:rPr lang="en-US" altLang="en-US" sz="1800" dirty="0"/>
              <a:t> </a:t>
            </a:r>
            <a:r>
              <a:rPr lang="en-US" altLang="en-US" sz="1800" i="1" dirty="0"/>
              <a:t>s, population: </a:t>
            </a:r>
            <a:r>
              <a:rPr lang="el-GR" altLang="en-US" sz="1800" i="1" dirty="0"/>
              <a:t>σ</a:t>
            </a:r>
            <a:r>
              <a:rPr lang="en-US" altLang="en-US" sz="1800" i="1" dirty="0"/>
              <a:t>)</a:t>
            </a:r>
            <a:endParaRPr lang="en-US" altLang="en-US" sz="1800" dirty="0"/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Variance</a:t>
            </a:r>
            <a:r>
              <a:rPr lang="en-US" altLang="en-US" sz="1800" dirty="0"/>
              <a:t>: (algebraic, scalable computation)</a:t>
            </a:r>
          </a:p>
          <a:p>
            <a:pPr lvl="1">
              <a:lnSpc>
                <a:spcPct val="130000"/>
              </a:lnSpc>
              <a:buSzPct val="80000"/>
            </a:pPr>
            <a:endParaRPr lang="en-US" altLang="en-US" sz="1800" dirty="0"/>
          </a:p>
          <a:p>
            <a:pPr lvl="1">
              <a:lnSpc>
                <a:spcPct val="130000"/>
              </a:lnSpc>
              <a:buSzPct val="80000"/>
            </a:pPr>
            <a:endParaRPr lang="en-US" altLang="en-US" sz="1800" dirty="0"/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1800" b="1" dirty="0"/>
              <a:t>Standard deviation</a:t>
            </a:r>
            <a:r>
              <a:rPr lang="en-US" altLang="en-US" sz="1800" i="1" dirty="0"/>
              <a:t> s (or </a:t>
            </a:r>
            <a:r>
              <a:rPr lang="el-GR" altLang="en-US" sz="1800" i="1" dirty="0"/>
              <a:t>σ</a:t>
            </a:r>
            <a:r>
              <a:rPr lang="en-US" altLang="en-US" sz="1800" i="1" dirty="0"/>
              <a:t>) </a:t>
            </a:r>
            <a:r>
              <a:rPr lang="en-US" altLang="en-US" sz="1800" dirty="0"/>
              <a:t>is the square root of variance </a:t>
            </a:r>
            <a:r>
              <a:rPr lang="en-US" altLang="en-US" sz="1800" i="1" dirty="0"/>
              <a:t>s</a:t>
            </a:r>
            <a:r>
              <a:rPr lang="en-US" altLang="en-US" sz="1800" i="1" baseline="30000" dirty="0"/>
              <a:t>2 (</a:t>
            </a:r>
            <a:r>
              <a:rPr lang="en-US" altLang="en-US" sz="1800" i="1" dirty="0"/>
              <a:t>or</a:t>
            </a:r>
            <a:r>
              <a:rPr lang="en-US" altLang="en-US" sz="1800" i="1" baseline="30000" dirty="0"/>
              <a:t> </a:t>
            </a:r>
            <a:r>
              <a:rPr lang="el-GR" altLang="en-US" sz="1800" i="1" dirty="0"/>
              <a:t>σ</a:t>
            </a:r>
            <a:r>
              <a:rPr lang="en-US" altLang="en-US" sz="1800" i="1" baseline="30000" dirty="0"/>
              <a:t>2)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81000" y="5018088"/>
          <a:ext cx="4267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431800" progId="Equation.3">
                  <p:embed/>
                </p:oleObj>
              </mc:Choice>
              <mc:Fallback>
                <p:oleObj name="Equation" r:id="rId2" imgW="295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18088"/>
                        <a:ext cx="4267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105400" y="5054600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54600"/>
                        <a:ext cx="3663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2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35" descr="box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2362200"/>
            <a:ext cx="2830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52400" y="304800"/>
            <a:ext cx="5181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Boxplot Analysis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81000" y="1371600"/>
            <a:ext cx="60960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 b="1" dirty="0"/>
              <a:t>Five-number summary</a:t>
            </a:r>
            <a:r>
              <a:rPr lang="en-US" altLang="en-US" sz="2000" dirty="0"/>
              <a:t> of a distribution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Minimum, Q1, Median, Q3, Maximum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/>
              <a:t>Boxplot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Data is represented with a box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ends of the box are at the first and third quartiles, i.e., the height of the box is IQR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median is marked by a line within the box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Whiskers: two lines outside the box extended to Minimum and Maximum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Outliers: points beyond a specified outlier threshold, plotted individually</a:t>
            </a:r>
          </a:p>
        </p:txBody>
      </p:sp>
      <p:pic>
        <p:nvPicPr>
          <p:cNvPr id="16" name="Picture 1038" descr="th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14300"/>
            <a:ext cx="3933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2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E72C6D-C158-4DD9-BF00-8EF739291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7392" r="15833" b="44071"/>
          <a:stretch/>
        </p:blipFill>
        <p:spPr>
          <a:xfrm>
            <a:off x="304800" y="1600200"/>
            <a:ext cx="8001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</a:rPr>
              <a:t>Similarity and Dissimilarity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Similarity</a:t>
            </a:r>
          </a:p>
          <a:p>
            <a:pPr lvl="1" eaLnBrk="1" hangingPunct="1"/>
            <a:r>
              <a:rPr lang="en-US" altLang="en-US" sz="2400"/>
              <a:t>Numerical measure of how alike two data objects are</a:t>
            </a:r>
          </a:p>
          <a:p>
            <a:pPr lvl="1" eaLnBrk="1" hangingPunct="1"/>
            <a:r>
              <a:rPr lang="en-US" altLang="en-US" sz="2400"/>
              <a:t>Value is higher when objects are more alike</a:t>
            </a:r>
          </a:p>
          <a:p>
            <a:pPr lvl="1" eaLnBrk="1" hangingPunct="1"/>
            <a:r>
              <a:rPr lang="en-US" altLang="en-US" sz="2400"/>
              <a:t>Often falls in the range [0,1]</a:t>
            </a:r>
          </a:p>
          <a:p>
            <a:pPr eaLnBrk="1" hangingPunct="1"/>
            <a:r>
              <a:rPr lang="en-US" altLang="en-US" sz="2400" b="1"/>
              <a:t>Dissimilarity</a:t>
            </a:r>
            <a:r>
              <a:rPr lang="en-US" altLang="en-US" sz="2400"/>
              <a:t> (e.g., distance)</a:t>
            </a:r>
          </a:p>
          <a:p>
            <a:pPr lvl="1" eaLnBrk="1" hangingPunct="1"/>
            <a:r>
              <a:rPr lang="en-US" altLang="en-US" sz="2400"/>
              <a:t>Numerical measure of how different two data objects are</a:t>
            </a:r>
          </a:p>
          <a:p>
            <a:pPr lvl="1" eaLnBrk="1" hangingPunct="1"/>
            <a:r>
              <a:rPr lang="en-US" altLang="en-US" sz="2400"/>
              <a:t>Lower when objects are more alike</a:t>
            </a:r>
          </a:p>
          <a:p>
            <a:pPr lvl="1" eaLnBrk="1" hangingPunct="1"/>
            <a:r>
              <a:rPr lang="en-US" altLang="en-US" sz="2400"/>
              <a:t>Minimum dissimilarity is often 0</a:t>
            </a:r>
          </a:p>
          <a:p>
            <a:pPr lvl="1" eaLnBrk="1" hangingPunct="1"/>
            <a:r>
              <a:rPr lang="en-US" altLang="en-US" sz="2400"/>
              <a:t>Upper limit varies</a:t>
            </a:r>
          </a:p>
          <a:p>
            <a:pPr eaLnBrk="1" hangingPunct="1"/>
            <a:r>
              <a:rPr lang="en-US" altLang="en-US" sz="2400" b="1"/>
              <a:t>Proximity</a:t>
            </a:r>
            <a:r>
              <a:rPr lang="en-US" altLang="en-US" sz="240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97955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31008</TotalTime>
  <Words>2608</Words>
  <Application>Microsoft Office PowerPoint</Application>
  <PresentationFormat>On-screen Show (4:3)</PresentationFormat>
  <Paragraphs>362</Paragraphs>
  <Slides>38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Microsoft Equation 3.0</vt:lpstr>
      <vt:lpstr>Equation</vt:lpstr>
      <vt:lpstr>Document</vt:lpstr>
      <vt:lpstr>Worksheet</vt:lpstr>
      <vt:lpstr>SmartDraw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Similarity and Dissimilarity</vt:lpstr>
      <vt:lpstr>Data Matrix and Dissimilarity Matrix</vt:lpstr>
      <vt:lpstr>Proximity Measure for Nominal Attributes</vt:lpstr>
      <vt:lpstr>Proximity Measure for Binary Attributes</vt:lpstr>
      <vt:lpstr>Dissimilarity between Binary Variables</vt:lpstr>
      <vt:lpstr>Standardizing Numeric Data</vt:lpstr>
      <vt:lpstr>Example:  Data Matrix and Dissimilarity Matrix</vt:lpstr>
      <vt:lpstr>Distance on Numeric Data: Minkowski Distance</vt:lpstr>
      <vt:lpstr>Special Cases of Minkowski Distance</vt:lpstr>
      <vt:lpstr>Example: Minkowski Distance</vt:lpstr>
      <vt:lpstr>Ordinal Variables</vt:lpstr>
      <vt:lpstr>Example</vt:lpstr>
      <vt:lpstr>Attributes of Mixed Type</vt:lpstr>
      <vt:lpstr> Cosine Similarity</vt:lpstr>
      <vt:lpstr> Example: Cosine Similarity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Haseeb Ahmad</cp:lastModifiedBy>
  <cp:revision>864</cp:revision>
  <cp:lastPrinted>2012-07-23T05:21:44Z</cp:lastPrinted>
  <dcterms:created xsi:type="dcterms:W3CDTF">2012-06-20T04:14:54Z</dcterms:created>
  <dcterms:modified xsi:type="dcterms:W3CDTF">2021-04-26T10:21:38Z</dcterms:modified>
</cp:coreProperties>
</file>