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9" r:id="rId2"/>
    <p:sldId id="301" r:id="rId3"/>
    <p:sldId id="322" r:id="rId4"/>
    <p:sldId id="323" r:id="rId5"/>
    <p:sldId id="324" r:id="rId6"/>
    <p:sldId id="303" r:id="rId7"/>
    <p:sldId id="305" r:id="rId8"/>
    <p:sldId id="306" r:id="rId9"/>
    <p:sldId id="259" r:id="rId10"/>
    <p:sldId id="261" r:id="rId11"/>
    <p:sldId id="307" r:id="rId12"/>
    <p:sldId id="263" r:id="rId13"/>
    <p:sldId id="308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325" r:id="rId22"/>
    <p:sldId id="317" r:id="rId23"/>
    <p:sldId id="318" r:id="rId24"/>
    <p:sldId id="319" r:id="rId25"/>
    <p:sldId id="320" r:id="rId26"/>
    <p:sldId id="32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23A8A"/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904"/>
  </p:normalViewPr>
  <p:slideViewPr>
    <p:cSldViewPr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645DC-5E2E-AF4F-9AE5-6EF7F78BFAA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38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66E5C-5A05-47C1-A865-58E9B6BB8417}" type="slidenum">
              <a:rPr lang="de-DE"/>
              <a:pPr/>
              <a:t>17</a:t>
            </a:fld>
            <a:endParaRPr lang="de-DE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3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4C484C-D3A1-42FB-A0D1-B26665C3D84A}" type="slidenum">
              <a:rPr lang="de-DE"/>
              <a:pPr/>
              <a:t>18</a:t>
            </a:fld>
            <a:endParaRPr lang="de-DE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34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62A414-6A79-4AFB-AC58-CD30182D78F9}" type="slidenum">
              <a:rPr lang="de-DE"/>
              <a:pPr/>
              <a:t>19</a:t>
            </a:fld>
            <a:endParaRPr lang="de-DE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46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8E596-ABD2-4833-BD0B-969E8EA1F8E1}" type="slidenum">
              <a:rPr lang="de-DE"/>
              <a:pPr/>
              <a:t>20</a:t>
            </a:fld>
            <a:endParaRPr lang="de-DE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95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BE514B-FD78-40C5-B274-F3AD8A06B2B9}" type="slidenum">
              <a:rPr lang="de-DE"/>
              <a:pPr/>
              <a:t>22</a:t>
            </a:fld>
            <a:endParaRPr lang="de-DE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59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C296C-EB88-458C-BFB2-811809EF6D56}" type="slidenum">
              <a:rPr lang="de-DE"/>
              <a:pPr/>
              <a:t>23</a:t>
            </a:fld>
            <a:endParaRPr lang="de-DE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59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CBB38-A8C5-48F4-AB7D-C604A7841278}" type="slidenum">
              <a:rPr lang="de-DE"/>
              <a:pPr/>
              <a:t>24</a:t>
            </a:fld>
            <a:endParaRPr lang="de-DE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0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72A71B-81FC-474A-A202-682FBBF2B2D6}" type="slidenum">
              <a:rPr lang="de-DE"/>
              <a:pPr/>
              <a:t>25</a:t>
            </a:fld>
            <a:endParaRPr lang="de-DE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39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11397-3D80-446F-BECC-3B32DB6030E8}" type="slidenum">
              <a:rPr lang="de-DE"/>
              <a:pPr/>
              <a:t>26</a:t>
            </a:fld>
            <a:endParaRPr lang="de-DE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3B811-D7B0-4982-B88E-88059E0BAC6B}" type="slidenum">
              <a:rPr lang="de-DE"/>
              <a:pPr/>
              <a:t>6</a:t>
            </a:fld>
            <a:endParaRPr lang="de-DE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11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D4471-E410-411B-B698-C529A6764CB1}" type="slidenum">
              <a:rPr lang="de-DE"/>
              <a:pPr/>
              <a:t>7</a:t>
            </a:fld>
            <a:endParaRPr lang="de-DE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37BE9-1B0A-4FF5-B05A-4CBDEC0A8DC9}" type="slidenum">
              <a:rPr lang="de-DE"/>
              <a:pPr/>
              <a:t>8</a:t>
            </a:fld>
            <a:endParaRPr lang="de-DE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2BF63-C2A7-4395-851A-134735D0C104}" type="slidenum">
              <a:rPr lang="de-DE"/>
              <a:pPr/>
              <a:t>11</a:t>
            </a:fld>
            <a:endParaRPr lang="de-DE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6F7B0-CF65-470E-916F-97CDDFDA0D45}" type="slidenum">
              <a:rPr lang="de-DE"/>
              <a:pPr/>
              <a:t>13</a:t>
            </a:fld>
            <a:endParaRPr lang="de-DE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9F2DDD-ACFA-4A15-B86B-213A68791515}" type="slidenum">
              <a:rPr lang="de-DE"/>
              <a:pPr/>
              <a:t>14</a:t>
            </a:fld>
            <a:endParaRPr lang="de-DE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5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59FB3-B199-462E-B7C3-8E40068E1177}" type="slidenum">
              <a:rPr lang="de-DE"/>
              <a:pPr/>
              <a:t>15</a:t>
            </a:fld>
            <a:endParaRPr lang="de-DE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51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1B516-AD19-4BA0-9D44-2D307B311B2F}" type="slidenum">
              <a:rPr lang="de-DE"/>
              <a:pPr/>
              <a:t>16</a:t>
            </a:fld>
            <a:endParaRPr lang="de-DE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EC64079-BE83-4EFC-9122-3D213E0A9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2910" y="2084908"/>
            <a:ext cx="8298180" cy="929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"/>
                <a:cs typeface=""/>
              </a:rPr>
              <a:t>Data Science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"/>
              <a:cs typeface="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3217586"/>
            <a:ext cx="7162800" cy="897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CSE-4075</a:t>
            </a:r>
          </a:p>
          <a:p>
            <a:pPr>
              <a:defRPr/>
            </a:pPr>
            <a:r>
              <a:rPr lang="en-US" altLang="en-US" sz="2800">
                <a:solidFill>
                  <a:srgbClr val="00B0F0"/>
                </a:solidFill>
              </a:rPr>
              <a:t>(K-Nearest </a:t>
            </a:r>
            <a:r>
              <a:rPr lang="en-US" altLang="en-US" sz="2800" dirty="0">
                <a:solidFill>
                  <a:srgbClr val="00B0F0"/>
                </a:solidFill>
              </a:rPr>
              <a:t>Neighbor)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7731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>
            <a:extLst>
              <a:ext uri="{FF2B5EF4-FFF2-40B4-BE49-F238E27FC236}">
                <a16:creationId xmlns:a16="http://schemas.microsoft.com/office/drawing/2014/main" id="{C8EFEBB1-5823-4C85-9703-D35E7FAE8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1588" cy="6858000"/>
          </a:xfrm>
          <a:prstGeom prst="line">
            <a:avLst/>
          </a:prstGeom>
          <a:noFill/>
          <a:ln w="38100">
            <a:solidFill>
              <a:srgbClr val="FEC3AE">
                <a:alpha val="9294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7" name="Line 2">
            <a:extLst>
              <a:ext uri="{FF2B5EF4-FFF2-40B4-BE49-F238E27FC236}">
                <a16:creationId xmlns:a16="http://schemas.microsoft.com/office/drawing/2014/main" id="{5B8DB618-314F-4A80-8EFF-0338A6172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1588" cy="6858000"/>
          </a:xfrm>
          <a:prstGeom prst="line">
            <a:avLst/>
          </a:prstGeom>
          <a:noFill/>
          <a:ln w="57150">
            <a:solidFill>
              <a:srgbClr val="FEC3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8" name="Line 3">
            <a:extLst>
              <a:ext uri="{FF2B5EF4-FFF2-40B4-BE49-F238E27FC236}">
                <a16:creationId xmlns:a16="http://schemas.microsoft.com/office/drawing/2014/main" id="{B54CD317-ACBA-479C-853B-59D2FC4B6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1588" cy="6858000"/>
          </a:xfrm>
          <a:prstGeom prst="line">
            <a:avLst/>
          </a:prstGeom>
          <a:noFill/>
          <a:ln w="19050">
            <a:solidFill>
              <a:srgbClr val="FE86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D8A2E17B-2D74-4D58-B49D-CB0FC9244F7A}"/>
              </a:ext>
            </a:extLst>
          </p:cNvPr>
          <p:cNvSpPr>
            <a:spLocks/>
          </p:cNvSpPr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Line 5">
            <a:extLst>
              <a:ext uri="{FF2B5EF4-FFF2-40B4-BE49-F238E27FC236}">
                <a16:creationId xmlns:a16="http://schemas.microsoft.com/office/drawing/2014/main" id="{6DF1682B-97C3-4751-AF01-FA4D96317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1588" cy="6858000"/>
          </a:xfrm>
          <a:prstGeom prst="line">
            <a:avLst/>
          </a:prstGeom>
          <a:noFill/>
          <a:ln w="9525">
            <a:solidFill>
              <a:srgbClr val="FE86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1" name="Oval 6">
            <a:extLst>
              <a:ext uri="{FF2B5EF4-FFF2-40B4-BE49-F238E27FC236}">
                <a16:creationId xmlns:a16="http://schemas.microsoft.com/office/drawing/2014/main" id="{648B5D88-1707-442A-8D25-C5A9E3984832}"/>
              </a:ext>
            </a:extLst>
          </p:cNvPr>
          <p:cNvSpPr>
            <a:spLocks/>
          </p:cNvSpPr>
          <p:nvPr/>
        </p:nvSpPr>
        <p:spPr bwMode="auto"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2" name="Text Box 7">
            <a:extLst>
              <a:ext uri="{FF2B5EF4-FFF2-40B4-BE49-F238E27FC236}">
                <a16:creationId xmlns:a16="http://schemas.microsoft.com/office/drawing/2014/main" id="{BF85E532-40FE-497D-AEBC-5FD836A7B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0" y="5835650"/>
            <a:ext cx="31908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0E29303-EC8E-40DD-82B3-8AE747AE4234}" type="slidenum"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  <a:sym typeface="Century Schoolbook" panose="02040604050505020304" pitchFamily="18" charset="0"/>
              </a:rPr>
              <a:pPr algn="ctr" eaLnBrk="1" hangingPunct="1"/>
              <a:t>10</a:t>
            </a:fld>
            <a:endParaRPr lang="en-US" altLang="en-US" sz="1400" b="1">
              <a:solidFill>
                <a:srgbClr val="FFFFFF"/>
              </a:solidFill>
              <a:latin typeface="Century Schoolbook" panose="02040604050505020304" pitchFamily="18" charset="0"/>
              <a:sym typeface="Century Schoolbook" panose="02040604050505020304" pitchFamily="18" charset="0"/>
            </a:endParaRPr>
          </a:p>
        </p:txBody>
      </p:sp>
      <p:sp>
        <p:nvSpPr>
          <p:cNvPr id="11273" name="Rectangle 8">
            <a:extLst>
              <a:ext uri="{FF2B5EF4-FFF2-40B4-BE49-F238E27FC236}">
                <a16:creationId xmlns:a16="http://schemas.microsoft.com/office/drawing/2014/main" id="{9FDA75C0-A123-46F9-952F-6DE6D3ECF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-76200"/>
            <a:ext cx="7467600" cy="1143000"/>
          </a:xfrm>
        </p:spPr>
        <p:txBody>
          <a:bodyPr rIns="132080"/>
          <a:lstStyle/>
          <a:p>
            <a:pPr indent="0" eaLnBrk="1" hangingPunct="1"/>
            <a:r>
              <a:rPr lang="en-US" altLang="en-US" dirty="0"/>
              <a:t> </a:t>
            </a:r>
            <a:r>
              <a:rPr lang="en-US" altLang="en-US" dirty="0">
                <a:solidFill>
                  <a:srgbClr val="00B0F0"/>
                </a:solidFill>
              </a:rPr>
              <a:t>K NEAREST NEIGHBOR</a:t>
            </a:r>
          </a:p>
        </p:txBody>
      </p:sp>
      <p:sp>
        <p:nvSpPr>
          <p:cNvPr id="11274" name="Rectangle 9">
            <a:extLst>
              <a:ext uri="{FF2B5EF4-FFF2-40B4-BE49-F238E27FC236}">
                <a16:creationId xmlns:a16="http://schemas.microsoft.com/office/drawing/2014/main" id="{1EC104CC-F78E-49BA-8013-CCE3AF384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84700" y="1028700"/>
            <a:ext cx="4267200" cy="5473700"/>
          </a:xfrm>
        </p:spPr>
        <p:txBody>
          <a:bodyPr rIns="132080"/>
          <a:lstStyle/>
          <a:p>
            <a:pPr eaLnBrk="1" hangingPunct="1"/>
            <a:r>
              <a:rPr lang="en-US" altLang="en-US" sz="2000"/>
              <a:t>Requires 3 things:</a:t>
            </a:r>
          </a:p>
          <a:p>
            <a:pPr marL="679450" lvl="1" eaLnBrk="1" hangingPunct="1"/>
            <a:r>
              <a:rPr lang="en-US" altLang="en-US" sz="1800"/>
              <a:t>Feature Space(Training Data)</a:t>
            </a:r>
          </a:p>
          <a:p>
            <a:pPr marL="679450" lvl="1" eaLnBrk="1" hangingPunct="1"/>
            <a:r>
              <a:rPr lang="en-US" altLang="en-US" sz="1800"/>
              <a:t>Distance metric </a:t>
            </a:r>
          </a:p>
          <a:p>
            <a:pPr marL="954088" lvl="2" eaLnBrk="1" hangingPunct="1"/>
            <a:r>
              <a:rPr lang="en-US" altLang="en-US" sz="1800"/>
              <a:t>to compute distance between records</a:t>
            </a:r>
          </a:p>
          <a:p>
            <a:pPr marL="679450" lvl="1" eaLnBrk="1" hangingPunct="1"/>
            <a:r>
              <a:rPr lang="en-US" altLang="en-US" sz="1800"/>
              <a:t>The value of </a:t>
            </a:r>
            <a:r>
              <a:rPr lang="en-US" altLang="en-US" sz="1800" i="1"/>
              <a:t>k</a:t>
            </a:r>
          </a:p>
          <a:p>
            <a:pPr marL="954088" lvl="2" eaLnBrk="1" hangingPunct="1"/>
            <a:r>
              <a:rPr lang="en-US" altLang="en-US" sz="1800"/>
              <a:t> the number of nearest neighbors to retrieve from which to get majority class</a:t>
            </a:r>
            <a:endParaRPr lang="en-US" altLang="en-US"/>
          </a:p>
          <a:p>
            <a:pPr eaLnBrk="1" hangingPunct="1"/>
            <a:r>
              <a:rPr lang="en-US" altLang="en-US" sz="2000"/>
              <a:t>To classify an unknown record:</a:t>
            </a:r>
          </a:p>
          <a:p>
            <a:pPr marL="679450" lvl="1" eaLnBrk="1" hangingPunct="1"/>
            <a:r>
              <a:rPr lang="en-US" altLang="en-US" sz="1800"/>
              <a:t>Compute distance to other training records</a:t>
            </a:r>
          </a:p>
          <a:p>
            <a:pPr marL="679450" lvl="1" eaLnBrk="1" hangingPunct="1"/>
            <a:r>
              <a:rPr lang="en-US" altLang="en-US" sz="1800"/>
              <a:t>Identify </a:t>
            </a:r>
            <a:r>
              <a:rPr lang="en-US" altLang="en-US" sz="1800" i="1"/>
              <a:t>k</a:t>
            </a:r>
            <a:r>
              <a:rPr lang="en-US" altLang="en-US" sz="1800"/>
              <a:t> nearest neighbors</a:t>
            </a:r>
          </a:p>
          <a:p>
            <a:pPr marL="679450" lvl="1" eaLnBrk="1" hangingPunct="1"/>
            <a:r>
              <a:rPr lang="en-US" altLang="en-US" sz="1800"/>
              <a:t>Use class labels of nearest neighbors to determine           the class label of unknown record </a:t>
            </a:r>
          </a:p>
        </p:txBody>
      </p:sp>
      <p:sp>
        <p:nvSpPr>
          <p:cNvPr id="11275" name="AutoShape 10">
            <a:extLst>
              <a:ext uri="{FF2B5EF4-FFF2-40B4-BE49-F238E27FC236}">
                <a16:creationId xmlns:a16="http://schemas.microsoft.com/office/drawing/2014/main" id="{4B5B93B1-7D51-4BA3-BE7F-95E7C1332EF8}"/>
              </a:ext>
            </a:extLst>
          </p:cNvPr>
          <p:cNvSpPr>
            <a:spLocks/>
          </p:cNvSpPr>
          <p:nvPr/>
        </p:nvSpPr>
        <p:spPr bwMode="auto">
          <a:xfrm>
            <a:off x="228600" y="2133600"/>
            <a:ext cx="4343400" cy="32766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777C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1276" name="Group 11">
            <a:extLst>
              <a:ext uri="{FF2B5EF4-FFF2-40B4-BE49-F238E27FC236}">
                <a16:creationId xmlns:a16="http://schemas.microsoft.com/office/drawing/2014/main" id="{BD97AABC-6A10-4328-BAE8-FCD6B4CDA912}"/>
              </a:ext>
            </a:extLst>
          </p:cNvPr>
          <p:cNvGrpSpPr>
            <a:grpSpLocks/>
          </p:cNvGrpSpPr>
          <p:nvPr/>
        </p:nvGrpSpPr>
        <p:grpSpPr bwMode="auto">
          <a:xfrm>
            <a:off x="1474788" y="2895600"/>
            <a:ext cx="1828800" cy="1752600"/>
            <a:chOff x="0" y="0"/>
            <a:chExt cx="1152" cy="1104"/>
          </a:xfrm>
        </p:grpSpPr>
        <p:sp>
          <p:nvSpPr>
            <p:cNvPr id="11279" name="AutoShape 12">
              <a:extLst>
                <a:ext uri="{FF2B5EF4-FFF2-40B4-BE49-F238E27FC236}">
                  <a16:creationId xmlns:a16="http://schemas.microsoft.com/office/drawing/2014/main" id="{D5BA3009-D9B5-4849-AE3C-E124DF518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" y="720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0" name="AutoShape 13">
              <a:extLst>
                <a:ext uri="{FF2B5EF4-FFF2-40B4-BE49-F238E27FC236}">
                  <a16:creationId xmlns:a16="http://schemas.microsoft.com/office/drawing/2014/main" id="{048CA381-CEBE-4FCB-A870-0B2CE4B48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" y="192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1" name="Rectangle 14">
              <a:extLst>
                <a:ext uri="{FF2B5EF4-FFF2-40B4-BE49-F238E27FC236}">
                  <a16:creationId xmlns:a16="http://schemas.microsoft.com/office/drawing/2014/main" id="{4278A4DB-AE65-48C4-B070-F57E13193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" y="528"/>
              <a:ext cx="192" cy="192"/>
            </a:xfrm>
            <a:prstGeom prst="rect">
              <a:avLst/>
            </a:prstGeom>
            <a:solidFill>
              <a:srgbClr val="7598D9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1282" name="Group 15">
              <a:extLst>
                <a:ext uri="{FF2B5EF4-FFF2-40B4-BE49-F238E27FC236}">
                  <a16:creationId xmlns:a16="http://schemas.microsoft.com/office/drawing/2014/main" id="{ADF200A4-6635-44C5-8442-BA09AF5341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" y="432"/>
              <a:ext cx="240" cy="240"/>
              <a:chOff x="0" y="0"/>
              <a:chExt cx="240" cy="240"/>
            </a:xfrm>
          </p:grpSpPr>
          <p:sp>
            <p:nvSpPr>
              <p:cNvPr id="11284" name="Oval 16">
                <a:extLst>
                  <a:ext uri="{FF2B5EF4-FFF2-40B4-BE49-F238E27FC236}">
                    <a16:creationId xmlns:a16="http://schemas.microsoft.com/office/drawing/2014/main" id="{59F19BBB-2569-446A-BBD4-E3F662C9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40" cy="240"/>
              </a:xfrm>
              <a:prstGeom prst="ellipse">
                <a:avLst/>
              </a:prstGeom>
              <a:solidFill>
                <a:srgbClr val="FFE636"/>
              </a:solidFill>
              <a:ln w="25400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5" name="Rectangle 17">
                <a:extLst>
                  <a:ext uri="{FF2B5EF4-FFF2-40B4-BE49-F238E27FC236}">
                    <a16:creationId xmlns:a16="http://schemas.microsoft.com/office/drawing/2014/main" id="{B3F45190-0246-4EDE-97A0-A6CB93CCA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" y="8"/>
                <a:ext cx="169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8100" tIns="38100" rIns="78049" bIns="38100" anchor="ctr"/>
              <a:lstStyle>
                <a:lvl1pPr marL="1588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chemeClr val="tx1"/>
                    </a:solidFill>
                    <a:latin typeface="Century Schoolbook" panose="02040604050505020304" pitchFamily="18" charset="0"/>
                    <a:sym typeface="Century Schoolbook" panose="02040604050505020304" pitchFamily="18" charset="0"/>
                  </a:rPr>
                  <a:t>?</a:t>
                </a:r>
              </a:p>
            </p:txBody>
          </p:sp>
        </p:grpSp>
        <p:sp>
          <p:nvSpPr>
            <p:cNvPr id="11283" name="Oval 18">
              <a:extLst>
                <a:ext uri="{FF2B5EF4-FFF2-40B4-BE49-F238E27FC236}">
                  <a16:creationId xmlns:a16="http://schemas.microsoft.com/office/drawing/2014/main" id="{0F55C34E-F536-4017-A455-EDBE3B65B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152" cy="1104"/>
            </a:xfrm>
            <a:prstGeom prst="ellipse">
              <a:avLst/>
            </a:prstGeom>
            <a:noFill/>
            <a:ln w="25400">
              <a:solidFill>
                <a:srgbClr val="BB61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278" name="Rectangle 20">
            <a:extLst>
              <a:ext uri="{FF2B5EF4-FFF2-40B4-BE49-F238E27FC236}">
                <a16:creationId xmlns:a16="http://schemas.microsoft.com/office/drawing/2014/main" id="{DCD31CB2-B5C7-4A5D-872E-36178E444BA2}"/>
              </a:ext>
            </a:extLst>
          </p:cNvPr>
          <p:cNvSpPr>
            <a:spLocks/>
          </p:cNvSpPr>
          <p:nvPr/>
        </p:nvSpPr>
        <p:spPr bwMode="auto">
          <a:xfrm>
            <a:off x="8116888" y="5873750"/>
            <a:ext cx="6223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>
            <a:lvl1pPr marL="39688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  <a:sym typeface="Century Schoolbook" panose="02040604050505020304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Feature space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 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384300" y="1828800"/>
          <a:ext cx="741521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4" imgW="3022600" imgH="254000" progId="Equation.DSMT4">
                  <p:embed/>
                </p:oleObj>
              </mc:Choice>
              <mc:Fallback>
                <p:oleObj name="Equation" r:id="rId4" imgW="3022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828800"/>
                        <a:ext cx="741521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143000" y="2667000"/>
          <a:ext cx="2492375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6" imgW="863600" imgH="1117600" progId="Equation.3">
                  <p:embed/>
                </p:oleObj>
              </mc:Choice>
              <mc:Fallback>
                <p:oleObj name="Equation" r:id="rId6" imgW="8636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7000"/>
                        <a:ext cx="2492375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413586"/>
              </p:ext>
            </p:extLst>
          </p:nvPr>
        </p:nvGraphicFramePr>
        <p:xfrm>
          <a:off x="4191000" y="3581400"/>
          <a:ext cx="373380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8" imgW="1409700" imgH="482600" progId="Equation.DSMT4">
                  <p:embed/>
                </p:oleObj>
              </mc:Choice>
              <mc:Fallback>
                <p:oleObj name="Equation" r:id="rId8" imgW="1409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3733800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07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1">
            <a:extLst>
              <a:ext uri="{FF2B5EF4-FFF2-40B4-BE49-F238E27FC236}">
                <a16:creationId xmlns:a16="http://schemas.microsoft.com/office/drawing/2014/main" id="{729AA346-97E8-46F8-92B9-427377F2C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1588" cy="6858000"/>
          </a:xfrm>
          <a:prstGeom prst="line">
            <a:avLst/>
          </a:prstGeom>
          <a:noFill/>
          <a:ln w="38100">
            <a:solidFill>
              <a:srgbClr val="FEC3AE">
                <a:alpha val="9294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Line 2">
            <a:extLst>
              <a:ext uri="{FF2B5EF4-FFF2-40B4-BE49-F238E27FC236}">
                <a16:creationId xmlns:a16="http://schemas.microsoft.com/office/drawing/2014/main" id="{25271086-2163-487B-9142-F4DF4FC75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1588" cy="6858000"/>
          </a:xfrm>
          <a:prstGeom prst="line">
            <a:avLst/>
          </a:prstGeom>
          <a:noFill/>
          <a:ln w="57150">
            <a:solidFill>
              <a:srgbClr val="FEC3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6" name="Line 3">
            <a:extLst>
              <a:ext uri="{FF2B5EF4-FFF2-40B4-BE49-F238E27FC236}">
                <a16:creationId xmlns:a16="http://schemas.microsoft.com/office/drawing/2014/main" id="{37999F00-78B6-404F-90D8-91713896A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1588" cy="6858000"/>
          </a:xfrm>
          <a:prstGeom prst="line">
            <a:avLst/>
          </a:prstGeom>
          <a:noFill/>
          <a:ln w="19050">
            <a:solidFill>
              <a:srgbClr val="FE86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4C4E710E-0081-46DA-8F52-1A5CF42EDA45}"/>
              </a:ext>
            </a:extLst>
          </p:cNvPr>
          <p:cNvSpPr>
            <a:spLocks/>
          </p:cNvSpPr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Line 5">
            <a:extLst>
              <a:ext uri="{FF2B5EF4-FFF2-40B4-BE49-F238E27FC236}">
                <a16:creationId xmlns:a16="http://schemas.microsoft.com/office/drawing/2014/main" id="{2371DCE5-1E50-46F7-8AB9-110A47722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1588" cy="6858000"/>
          </a:xfrm>
          <a:prstGeom prst="line">
            <a:avLst/>
          </a:prstGeom>
          <a:noFill/>
          <a:ln w="9525">
            <a:solidFill>
              <a:srgbClr val="FE86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9" name="Oval 6">
            <a:extLst>
              <a:ext uri="{FF2B5EF4-FFF2-40B4-BE49-F238E27FC236}">
                <a16:creationId xmlns:a16="http://schemas.microsoft.com/office/drawing/2014/main" id="{B1A4A0C2-6362-4CBA-B3B1-93909E252BBF}"/>
              </a:ext>
            </a:extLst>
          </p:cNvPr>
          <p:cNvSpPr>
            <a:spLocks/>
          </p:cNvSpPr>
          <p:nvPr/>
        </p:nvSpPr>
        <p:spPr bwMode="auto"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Text Box 7">
            <a:extLst>
              <a:ext uri="{FF2B5EF4-FFF2-40B4-BE49-F238E27FC236}">
                <a16:creationId xmlns:a16="http://schemas.microsoft.com/office/drawing/2014/main" id="{7A584B6E-6488-4DBB-8397-5B7F3173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0" y="5835650"/>
            <a:ext cx="31908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A5C7C18-746F-4F09-BA55-531A172754B3}" type="slidenum"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  <a:sym typeface="Century Schoolbook" panose="02040604050505020304" pitchFamily="18" charset="0"/>
              </a:rPr>
              <a:pPr algn="ctr" eaLnBrk="1" hangingPunct="1"/>
              <a:t>12</a:t>
            </a:fld>
            <a:endParaRPr lang="en-US" altLang="en-US" sz="1400" b="1">
              <a:solidFill>
                <a:srgbClr val="FFFFFF"/>
              </a:solidFill>
              <a:latin typeface="Century Schoolbook" panose="02040604050505020304" pitchFamily="18" charset="0"/>
              <a:sym typeface="Century Schoolbook" panose="02040604050505020304" pitchFamily="18" charset="0"/>
            </a:endParaRPr>
          </a:p>
        </p:txBody>
      </p:sp>
      <p:sp>
        <p:nvSpPr>
          <p:cNvPr id="13322" name="Rectangle 9">
            <a:extLst>
              <a:ext uri="{FF2B5EF4-FFF2-40B4-BE49-F238E27FC236}">
                <a16:creationId xmlns:a16="http://schemas.microsoft.com/office/drawing/2014/main" id="{002228B9-7F8D-4E69-A86A-44FA57571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029200"/>
            <a:ext cx="7391400" cy="1828800"/>
          </a:xfrm>
        </p:spPr>
        <p:txBody>
          <a:bodyPr rIns="132080"/>
          <a:lstStyle/>
          <a:p>
            <a:pPr eaLnBrk="1" hangingPunct="1">
              <a:lnSpc>
                <a:spcPct val="80000"/>
              </a:lnSpc>
            </a:pPr>
            <a:r>
              <a:rPr lang="en-US" altLang="en-US" sz="2200"/>
              <a:t>Choosing the value of </a:t>
            </a:r>
            <a:r>
              <a:rPr lang="en-US" altLang="en-US" sz="2200" i="1"/>
              <a:t>k</a:t>
            </a:r>
            <a:r>
              <a:rPr lang="en-US" altLang="en-US" sz="2200"/>
              <a:t>:</a:t>
            </a:r>
          </a:p>
          <a:p>
            <a:pPr marL="679450" lvl="1" eaLnBrk="1" hangingPunct="1">
              <a:lnSpc>
                <a:spcPct val="80000"/>
              </a:lnSpc>
            </a:pPr>
            <a:r>
              <a:rPr lang="en-US" altLang="en-US" sz="1900"/>
              <a:t>If </a:t>
            </a:r>
            <a:r>
              <a:rPr lang="en-US" altLang="en-US" sz="1900" i="1"/>
              <a:t>k</a:t>
            </a:r>
            <a:r>
              <a:rPr lang="en-US" altLang="en-US" sz="1900"/>
              <a:t> is too small, sensitive to noise points</a:t>
            </a:r>
          </a:p>
          <a:p>
            <a:pPr marL="679450" lvl="1" eaLnBrk="1" hangingPunct="1">
              <a:lnSpc>
                <a:spcPct val="80000"/>
              </a:lnSpc>
            </a:pPr>
            <a:r>
              <a:rPr lang="en-US" altLang="en-US" sz="1900"/>
              <a:t>If </a:t>
            </a:r>
            <a:r>
              <a:rPr lang="en-US" altLang="en-US" sz="1900" i="1"/>
              <a:t>k</a:t>
            </a:r>
            <a:r>
              <a:rPr lang="en-US" altLang="en-US" sz="1900"/>
              <a:t> is too large, neighborhood may include points from other classes</a:t>
            </a:r>
          </a:p>
          <a:p>
            <a:pPr marL="679450" lvl="1" eaLnBrk="1" hangingPunct="1">
              <a:lnSpc>
                <a:spcPct val="80000"/>
              </a:lnSpc>
            </a:pPr>
            <a:r>
              <a:rPr lang="en-US" altLang="en-US" sz="1900"/>
              <a:t>Choose an odd value for </a:t>
            </a:r>
            <a:r>
              <a:rPr lang="en-US" altLang="en-US" sz="1900" i="1"/>
              <a:t>k</a:t>
            </a:r>
            <a:r>
              <a:rPr lang="en-US" altLang="en-US" sz="1900"/>
              <a:t>, to eliminate ties</a:t>
            </a:r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7C6F554E-6704-42E8-BB69-566479791693}"/>
              </a:ext>
            </a:extLst>
          </p:cNvPr>
          <p:cNvSpPr>
            <a:spLocks/>
          </p:cNvSpPr>
          <p:nvPr/>
        </p:nvSpPr>
        <p:spPr bwMode="auto">
          <a:xfrm>
            <a:off x="4724400" y="2743200"/>
            <a:ext cx="3898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12738" indent="-2730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¢"/>
            </a:pPr>
            <a:r>
              <a:rPr lang="en-US" altLang="en-US" sz="2200" i="1">
                <a:solidFill>
                  <a:schemeClr val="tx1"/>
                </a:solidFill>
                <a:latin typeface="Century Schoolbook" panose="02040604050505020304" pitchFamily="18" charset="0"/>
                <a:sym typeface="Century Schoolbook" panose="02040604050505020304" pitchFamily="18" charset="0"/>
              </a:rPr>
              <a:t>k</a:t>
            </a:r>
            <a:r>
              <a:rPr lang="en-US" altLang="en-US" sz="2200">
                <a:solidFill>
                  <a:schemeClr val="tx1"/>
                </a:solidFill>
                <a:latin typeface="Century Schoolbook" panose="02040604050505020304" pitchFamily="18" charset="0"/>
                <a:sym typeface="Century Schoolbook" panose="02040604050505020304" pitchFamily="18" charset="0"/>
              </a:rPr>
              <a:t> = 3:</a:t>
            </a:r>
          </a:p>
          <a:p>
            <a:pPr eaLnBrk="1" hangingPunct="1">
              <a:spcBef>
                <a:spcPts val="450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"/>
            </a:pPr>
            <a:r>
              <a:rPr lang="en-US" altLang="en-US" sz="1900">
                <a:solidFill>
                  <a:schemeClr val="tx1"/>
                </a:solidFill>
                <a:latin typeface="Century Schoolbook" panose="02040604050505020304" pitchFamily="18" charset="0"/>
                <a:sym typeface="Century Schoolbook" panose="02040604050505020304" pitchFamily="18" charset="0"/>
              </a:rPr>
              <a:t>Belongs to triangle class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161D4FA0-46B0-4612-8396-6F891B874124}"/>
              </a:ext>
            </a:extLst>
          </p:cNvPr>
          <p:cNvSpPr>
            <a:spLocks/>
          </p:cNvSpPr>
          <p:nvPr/>
        </p:nvSpPr>
        <p:spPr bwMode="auto">
          <a:xfrm>
            <a:off x="4724400" y="3657600"/>
            <a:ext cx="3898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12738" indent="-2730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¢"/>
            </a:pPr>
            <a:r>
              <a:rPr lang="en-US" altLang="en-US" sz="2200" i="1">
                <a:solidFill>
                  <a:schemeClr val="tx1"/>
                </a:solidFill>
                <a:latin typeface="Century Schoolbook" panose="02040604050505020304" pitchFamily="18" charset="0"/>
                <a:sym typeface="Century Schoolbook" panose="02040604050505020304" pitchFamily="18" charset="0"/>
              </a:rPr>
              <a:t>k</a:t>
            </a:r>
            <a:r>
              <a:rPr lang="en-US" altLang="en-US" sz="2200">
                <a:solidFill>
                  <a:schemeClr val="tx1"/>
                </a:solidFill>
                <a:latin typeface="Century Schoolbook" panose="02040604050505020304" pitchFamily="18" charset="0"/>
                <a:sym typeface="Century Schoolbook" panose="02040604050505020304" pitchFamily="18" charset="0"/>
              </a:rPr>
              <a:t> = 7:</a:t>
            </a:r>
          </a:p>
          <a:p>
            <a:pPr eaLnBrk="1" hangingPunct="1">
              <a:spcBef>
                <a:spcPts val="450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"/>
            </a:pPr>
            <a:r>
              <a:rPr lang="en-US" altLang="en-US" sz="1900">
                <a:solidFill>
                  <a:schemeClr val="tx1"/>
                </a:solidFill>
                <a:latin typeface="Century Schoolbook" panose="02040604050505020304" pitchFamily="18" charset="0"/>
                <a:sym typeface="Century Schoolbook" panose="02040604050505020304" pitchFamily="18" charset="0"/>
              </a:rPr>
              <a:t>Belongs to square class</a:t>
            </a:r>
          </a:p>
        </p:txBody>
      </p:sp>
      <p:sp>
        <p:nvSpPr>
          <p:cNvPr id="13325" name="Rectangle 12">
            <a:extLst>
              <a:ext uri="{FF2B5EF4-FFF2-40B4-BE49-F238E27FC236}">
                <a16:creationId xmlns:a16="http://schemas.microsoft.com/office/drawing/2014/main" id="{2363F93A-A031-4E5A-9B80-801CBCCD672B}"/>
              </a:ext>
            </a:extLst>
          </p:cNvPr>
          <p:cNvSpPr>
            <a:spLocks/>
          </p:cNvSpPr>
          <p:nvPr/>
        </p:nvSpPr>
        <p:spPr bwMode="auto">
          <a:xfrm>
            <a:off x="228600" y="6477000"/>
            <a:ext cx="8318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tx1"/>
                </a:solidFill>
                <a:latin typeface="Century Schoolbook" panose="02040604050505020304" pitchFamily="18" charset="0"/>
                <a:sym typeface="Century Schoolbook" panose="02040604050505020304" pitchFamily="18" charset="0"/>
              </a:rPr>
              <a:t>ICDM: Top Ten Data Mining Algorithms		k nearest neighbor classification	December 2006</a:t>
            </a:r>
          </a:p>
        </p:txBody>
      </p:sp>
      <p:sp>
        <p:nvSpPr>
          <p:cNvPr id="3" name="Oval 13">
            <a:extLst>
              <a:ext uri="{FF2B5EF4-FFF2-40B4-BE49-F238E27FC236}">
                <a16:creationId xmlns:a16="http://schemas.microsoft.com/office/drawing/2014/main" id="{A8C2AD91-C67B-4645-9611-6B1C4E524CFE}"/>
              </a:ext>
            </a:extLst>
          </p:cNvPr>
          <p:cNvSpPr>
            <a:spLocks/>
          </p:cNvSpPr>
          <p:nvPr/>
        </p:nvSpPr>
        <p:spPr bwMode="auto">
          <a:xfrm>
            <a:off x="914400" y="1905000"/>
            <a:ext cx="2971800" cy="2743200"/>
          </a:xfrm>
          <a:prstGeom prst="ellipse">
            <a:avLst/>
          </a:prstGeom>
          <a:noFill/>
          <a:ln w="25400">
            <a:solidFill>
              <a:srgbClr val="BB6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3327" name="Group 14">
            <a:extLst>
              <a:ext uri="{FF2B5EF4-FFF2-40B4-BE49-F238E27FC236}">
                <a16:creationId xmlns:a16="http://schemas.microsoft.com/office/drawing/2014/main" id="{38C0CAF6-1592-457D-B439-ABF51450FB0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676400"/>
            <a:ext cx="4343400" cy="3276600"/>
            <a:chOff x="0" y="0"/>
            <a:chExt cx="2736" cy="2064"/>
          </a:xfrm>
        </p:grpSpPr>
        <p:sp>
          <p:nvSpPr>
            <p:cNvPr id="13332" name="AutoShape 15">
              <a:extLst>
                <a:ext uri="{FF2B5EF4-FFF2-40B4-BE49-F238E27FC236}">
                  <a16:creationId xmlns:a16="http://schemas.microsoft.com/office/drawing/2014/main" id="{4B54DD3D-2B35-44B0-9634-8949E69DF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736" cy="206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777C8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3" name="AutoShape 16">
              <a:extLst>
                <a:ext uri="{FF2B5EF4-FFF2-40B4-BE49-F238E27FC236}">
                  <a16:creationId xmlns:a16="http://schemas.microsoft.com/office/drawing/2014/main" id="{9E2F35C2-BFED-4ABB-952C-5D2D762A7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" y="384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4" name="Rectangle 17">
              <a:extLst>
                <a:ext uri="{FF2B5EF4-FFF2-40B4-BE49-F238E27FC236}">
                  <a16:creationId xmlns:a16="http://schemas.microsoft.com/office/drawing/2014/main" id="{293B09E7-DCF2-47C2-8D17-EA41FFF9E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1584"/>
              <a:ext cx="192" cy="192"/>
            </a:xfrm>
            <a:prstGeom prst="rect">
              <a:avLst/>
            </a:prstGeom>
            <a:solidFill>
              <a:srgbClr val="7598D9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5" name="Rectangle 18">
              <a:extLst>
                <a:ext uri="{FF2B5EF4-FFF2-40B4-BE49-F238E27FC236}">
                  <a16:creationId xmlns:a16="http://schemas.microsoft.com/office/drawing/2014/main" id="{07536428-F275-4DAA-B49E-D890A0F21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576"/>
              <a:ext cx="192" cy="192"/>
            </a:xfrm>
            <a:prstGeom prst="rect">
              <a:avLst/>
            </a:prstGeom>
            <a:solidFill>
              <a:srgbClr val="7598D9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6" name="Rectangle 19">
              <a:extLst>
                <a:ext uri="{FF2B5EF4-FFF2-40B4-BE49-F238E27FC236}">
                  <a16:creationId xmlns:a16="http://schemas.microsoft.com/office/drawing/2014/main" id="{61D015C6-3E6B-4D0A-A218-8D3DCB612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1008"/>
              <a:ext cx="192" cy="192"/>
            </a:xfrm>
            <a:prstGeom prst="rect">
              <a:avLst/>
            </a:prstGeom>
            <a:solidFill>
              <a:srgbClr val="7598D9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7" name="AutoShape 20">
              <a:extLst>
                <a:ext uri="{FF2B5EF4-FFF2-40B4-BE49-F238E27FC236}">
                  <a16:creationId xmlns:a16="http://schemas.microsoft.com/office/drawing/2014/main" id="{94ED1B57-C21C-4513-B3FD-BA1B424E1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1200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" name="AutoShape 21">
              <a:extLst>
                <a:ext uri="{FF2B5EF4-FFF2-40B4-BE49-F238E27FC236}">
                  <a16:creationId xmlns:a16="http://schemas.microsoft.com/office/drawing/2014/main" id="{6DDD49AA-DA14-4B1B-A098-BC3216AC1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672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D722EDB6-278F-4528-99E3-12CE249DC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" y="1008"/>
              <a:ext cx="192" cy="192"/>
            </a:xfrm>
            <a:prstGeom prst="rect">
              <a:avLst/>
            </a:prstGeom>
            <a:solidFill>
              <a:srgbClr val="7598D9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A3BB46F2-2591-41BF-B031-867BE0B8D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" y="912"/>
              <a:ext cx="240" cy="240"/>
              <a:chOff x="0" y="0"/>
              <a:chExt cx="240" cy="240"/>
            </a:xfrm>
          </p:grpSpPr>
          <p:sp>
            <p:nvSpPr>
              <p:cNvPr id="13341" name="Oval 24">
                <a:extLst>
                  <a:ext uri="{FF2B5EF4-FFF2-40B4-BE49-F238E27FC236}">
                    <a16:creationId xmlns:a16="http://schemas.microsoft.com/office/drawing/2014/main" id="{C26E9F02-BBD2-44A1-A6D8-5E47EAA90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40" cy="240"/>
              </a:xfrm>
              <a:prstGeom prst="ellipse">
                <a:avLst/>
              </a:prstGeom>
              <a:solidFill>
                <a:srgbClr val="FFE636"/>
              </a:solidFill>
              <a:ln w="25400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342" name="Rectangle 25">
                <a:extLst>
                  <a:ext uri="{FF2B5EF4-FFF2-40B4-BE49-F238E27FC236}">
                    <a16:creationId xmlns:a16="http://schemas.microsoft.com/office/drawing/2014/main" id="{A6ACEF56-52FB-4E95-925E-82BA6454D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" y="7"/>
                <a:ext cx="169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8100" tIns="38100" rIns="78049" bIns="38100" anchor="ctr"/>
              <a:lstStyle>
                <a:lvl1pPr marL="1588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chemeClr val="tx1"/>
                    </a:solidFill>
                    <a:latin typeface="Century Schoolbook" panose="02040604050505020304" pitchFamily="18" charset="0"/>
                    <a:sym typeface="Century Schoolbook" panose="02040604050505020304" pitchFamily="18" charset="0"/>
                  </a:rPr>
                  <a:t>?</a:t>
                </a:r>
              </a:p>
            </p:txBody>
          </p:sp>
        </p:grpSp>
      </p:grpSp>
      <p:sp>
        <p:nvSpPr>
          <p:cNvPr id="13338" name="Oval 26">
            <a:extLst>
              <a:ext uri="{FF2B5EF4-FFF2-40B4-BE49-F238E27FC236}">
                <a16:creationId xmlns:a16="http://schemas.microsoft.com/office/drawing/2014/main" id="{6C77F608-5BB2-40D8-8230-4547F52978D8}"/>
              </a:ext>
            </a:extLst>
          </p:cNvPr>
          <p:cNvSpPr>
            <a:spLocks/>
          </p:cNvSpPr>
          <p:nvPr/>
        </p:nvSpPr>
        <p:spPr bwMode="auto">
          <a:xfrm>
            <a:off x="1489075" y="2438400"/>
            <a:ext cx="1828800" cy="1752600"/>
          </a:xfrm>
          <a:prstGeom prst="ellipse">
            <a:avLst/>
          </a:prstGeom>
          <a:noFill/>
          <a:ln w="25400">
            <a:solidFill>
              <a:srgbClr val="BB6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9" name="Rectangle 27">
            <a:extLst>
              <a:ext uri="{FF2B5EF4-FFF2-40B4-BE49-F238E27FC236}">
                <a16:creationId xmlns:a16="http://schemas.microsoft.com/office/drawing/2014/main" id="{39F9D3B9-8969-4CBD-AB25-9DC83F31521C}"/>
              </a:ext>
            </a:extLst>
          </p:cNvPr>
          <p:cNvSpPr>
            <a:spLocks/>
          </p:cNvSpPr>
          <p:nvPr/>
        </p:nvSpPr>
        <p:spPr bwMode="auto">
          <a:xfrm>
            <a:off x="4724400" y="1828800"/>
            <a:ext cx="3898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12738" indent="-2730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¢"/>
            </a:pPr>
            <a:r>
              <a:rPr lang="en-US" altLang="en-US" sz="2200" i="1">
                <a:solidFill>
                  <a:schemeClr val="tx1"/>
                </a:solidFill>
                <a:latin typeface="Century Schoolbook" panose="02040604050505020304" pitchFamily="18" charset="0"/>
                <a:sym typeface="Century Schoolbook" panose="02040604050505020304" pitchFamily="18" charset="0"/>
              </a:rPr>
              <a:t>k</a:t>
            </a:r>
            <a:r>
              <a:rPr lang="en-US" altLang="en-US" sz="2200">
                <a:solidFill>
                  <a:schemeClr val="tx1"/>
                </a:solidFill>
                <a:latin typeface="Century Schoolbook" panose="02040604050505020304" pitchFamily="18" charset="0"/>
                <a:sym typeface="Century Schoolbook" panose="02040604050505020304" pitchFamily="18" charset="0"/>
              </a:rPr>
              <a:t> = 1:</a:t>
            </a:r>
          </a:p>
          <a:p>
            <a:pPr eaLnBrk="1" hangingPunct="1">
              <a:spcBef>
                <a:spcPts val="450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"/>
            </a:pPr>
            <a:r>
              <a:rPr lang="en-US" altLang="en-US" sz="1900">
                <a:solidFill>
                  <a:schemeClr val="tx1"/>
                </a:solidFill>
                <a:latin typeface="Century Schoolbook" panose="02040604050505020304" pitchFamily="18" charset="0"/>
                <a:sym typeface="Century Schoolbook" panose="02040604050505020304" pitchFamily="18" charset="0"/>
              </a:rPr>
              <a:t>Belongs to square class</a:t>
            </a:r>
          </a:p>
        </p:txBody>
      </p:sp>
      <p:sp>
        <p:nvSpPr>
          <p:cNvPr id="13340" name="Oval 28">
            <a:extLst>
              <a:ext uri="{FF2B5EF4-FFF2-40B4-BE49-F238E27FC236}">
                <a16:creationId xmlns:a16="http://schemas.microsoft.com/office/drawing/2014/main" id="{E08383ED-D974-48CD-A5E7-1F8445F2B861}"/>
              </a:ext>
            </a:extLst>
          </p:cNvPr>
          <p:cNvSpPr>
            <a:spLocks/>
          </p:cNvSpPr>
          <p:nvPr/>
        </p:nvSpPr>
        <p:spPr bwMode="auto">
          <a:xfrm>
            <a:off x="1905000" y="2819400"/>
            <a:ext cx="990600" cy="990600"/>
          </a:xfrm>
          <a:prstGeom prst="ellipse">
            <a:avLst/>
          </a:prstGeom>
          <a:noFill/>
          <a:ln w="25400">
            <a:solidFill>
              <a:srgbClr val="BB6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1" name="Rectangle 29">
            <a:extLst>
              <a:ext uri="{FF2B5EF4-FFF2-40B4-BE49-F238E27FC236}">
                <a16:creationId xmlns:a16="http://schemas.microsoft.com/office/drawing/2014/main" id="{BC29F08C-5AF3-4A2A-A18D-BCD2A20E0466}"/>
              </a:ext>
            </a:extLst>
          </p:cNvPr>
          <p:cNvSpPr>
            <a:spLocks/>
          </p:cNvSpPr>
          <p:nvPr/>
        </p:nvSpPr>
        <p:spPr bwMode="auto">
          <a:xfrm>
            <a:off x="8129588" y="5835650"/>
            <a:ext cx="6223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>
            <a:lvl1pPr marL="39688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  <a:sym typeface="Century Schoolbook" panose="02040604050505020304" pitchFamily="18" charset="0"/>
              </a:rPr>
              <a:t>8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2B4EBCB1-1FEE-481B-8EDF-364831164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-76200"/>
            <a:ext cx="7467600" cy="1143000"/>
          </a:xfrm>
        </p:spPr>
        <p:txBody>
          <a:bodyPr rIns="132080"/>
          <a:lstStyle/>
          <a:p>
            <a:pPr indent="0" eaLnBrk="1" hangingPunct="1"/>
            <a:r>
              <a:rPr lang="en-US" altLang="en-US" dirty="0"/>
              <a:t> </a:t>
            </a:r>
            <a:r>
              <a:rPr lang="en-US" altLang="en-US" dirty="0">
                <a:solidFill>
                  <a:srgbClr val="00B0F0"/>
                </a:solidFill>
              </a:rPr>
              <a:t>K NEAREST NEIGHBOR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3323" grpId="0" autoUpdateAnimBg="0"/>
      <p:bldP spid="3" grpId="0" animBg="1"/>
      <p:bldP spid="13338" grpId="0" animBg="1"/>
      <p:bldP spid="13339" grpId="0" autoUpdateAnimBg="0"/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nearest-neighbor learning the target function may be either discrete-valued or real valued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Learning a discrete valued function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                      , </a:t>
            </a:r>
            <a:r>
              <a:rPr lang="en-US" sz="2800" i="1" dirty="0"/>
              <a:t>V</a:t>
            </a:r>
            <a:r>
              <a:rPr lang="en-US" sz="2800" dirty="0"/>
              <a:t> is the finite set  </a:t>
            </a:r>
            <a:r>
              <a:rPr lang="en-US" sz="2800" i="1" dirty="0"/>
              <a:t>{v</a:t>
            </a:r>
            <a:r>
              <a:rPr lang="en-US" sz="2800" i="1" baseline="-25000" dirty="0"/>
              <a:t>1</a:t>
            </a:r>
            <a:r>
              <a:rPr lang="en-US" sz="2800" i="1" dirty="0"/>
              <a:t>,......,</a:t>
            </a:r>
            <a:r>
              <a:rPr lang="en-US" sz="2800" i="1" dirty="0" err="1"/>
              <a:t>v</a:t>
            </a:r>
            <a:r>
              <a:rPr lang="en-US" sz="2800" i="1" baseline="-25000" dirty="0" err="1"/>
              <a:t>n</a:t>
            </a:r>
            <a:r>
              <a:rPr lang="en-US" sz="2800" i="1" dirty="0"/>
              <a:t>}</a:t>
            </a:r>
          </a:p>
          <a:p>
            <a:pPr>
              <a:lnSpc>
                <a:spcPct val="90000"/>
              </a:lnSpc>
            </a:pPr>
            <a:endParaRPr lang="en-US" sz="2800" i="1" dirty="0"/>
          </a:p>
          <a:p>
            <a:pPr>
              <a:lnSpc>
                <a:spcPct val="90000"/>
              </a:lnSpc>
            </a:pPr>
            <a:r>
              <a:rPr lang="en-US" sz="2800" dirty="0"/>
              <a:t>For discrete-valued, the </a:t>
            </a:r>
            <a:r>
              <a:rPr lang="en-US" sz="2800" i="1" dirty="0"/>
              <a:t>k</a:t>
            </a:r>
            <a:r>
              <a:rPr lang="en-US" sz="2800" dirty="0"/>
              <a:t>-NN returns the most common value among the k training examples nearest to</a:t>
            </a:r>
            <a:r>
              <a:rPr lang="en-US" sz="2400" dirty="0"/>
              <a:t> </a:t>
            </a:r>
            <a:r>
              <a:rPr lang="en-US" sz="2800" i="1" dirty="0" err="1"/>
              <a:t>x</a:t>
            </a:r>
            <a:r>
              <a:rPr lang="en-US" sz="2000" i="1" dirty="0" err="1"/>
              <a:t>q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22516"/>
              </p:ext>
            </p:extLst>
          </p:nvPr>
        </p:nvGraphicFramePr>
        <p:xfrm>
          <a:off x="762000" y="3315493"/>
          <a:ext cx="19812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4" imgW="736600" imgH="203200" progId="Equation.3">
                  <p:embed/>
                </p:oleObj>
              </mc:Choice>
              <mc:Fallback>
                <p:oleObj name="Equation" r:id="rId4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15493"/>
                        <a:ext cx="19812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030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Training algorithm</a:t>
            </a:r>
          </a:p>
          <a:p>
            <a:pPr lvl="1"/>
            <a:r>
              <a:rPr lang="en-US" sz="2400" dirty="0"/>
              <a:t>For each training example </a:t>
            </a:r>
            <a:r>
              <a:rPr lang="en-US" sz="2400" i="1" dirty="0"/>
              <a:t>&lt;</a:t>
            </a:r>
            <a:r>
              <a:rPr lang="en-US" sz="2400" i="1" dirty="0" err="1"/>
              <a:t>x,f</a:t>
            </a:r>
            <a:r>
              <a:rPr lang="en-US" sz="2400" i="1" dirty="0"/>
              <a:t>(x)&gt;</a:t>
            </a:r>
            <a:r>
              <a:rPr lang="en-US" sz="2400" dirty="0"/>
              <a:t> add the example to the list</a:t>
            </a:r>
          </a:p>
          <a:p>
            <a:r>
              <a:rPr lang="en-US" sz="2800" dirty="0"/>
              <a:t>Classification algorithm</a:t>
            </a:r>
          </a:p>
          <a:p>
            <a:pPr lvl="1"/>
            <a:r>
              <a:rPr lang="en-US" sz="2400" dirty="0"/>
              <a:t>Given a query instance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q</a:t>
            </a:r>
            <a:r>
              <a:rPr lang="en-US" sz="2400" dirty="0"/>
              <a:t> to be classified</a:t>
            </a:r>
          </a:p>
          <a:p>
            <a:pPr lvl="2"/>
            <a:r>
              <a:rPr lang="en-US" sz="2000" dirty="0"/>
              <a:t>Let </a:t>
            </a:r>
            <a:r>
              <a:rPr lang="en-US" sz="2000" i="1" dirty="0"/>
              <a:t>x</a:t>
            </a:r>
            <a:r>
              <a:rPr lang="en-US" sz="2000" i="1" baseline="-25000" dirty="0"/>
              <a:t>1</a:t>
            </a:r>
            <a:r>
              <a:rPr lang="en-US" sz="2000" i="1" dirty="0"/>
              <a:t>,..,x</a:t>
            </a:r>
            <a:r>
              <a:rPr lang="en-US" sz="2000" i="1" baseline="-25000" dirty="0"/>
              <a:t>k</a:t>
            </a:r>
            <a:r>
              <a:rPr lang="en-US" sz="2000" i="1" dirty="0"/>
              <a:t> k</a:t>
            </a:r>
            <a:r>
              <a:rPr lang="en-US" sz="2000" dirty="0"/>
              <a:t> instances which are nearest to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q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Where </a:t>
            </a:r>
            <a:r>
              <a:rPr lang="en-US" sz="2000" i="1" dirty="0">
                <a:sym typeface="Symbol" panose="05050102010706020507" pitchFamily="18" charset="2"/>
              </a:rPr>
              <a:t></a:t>
            </a:r>
            <a:r>
              <a:rPr lang="en-US" sz="2000" i="1" dirty="0"/>
              <a:t>(</a:t>
            </a:r>
            <a:r>
              <a:rPr lang="en-US" sz="2000" i="1" dirty="0" err="1"/>
              <a:t>a,b</a:t>
            </a:r>
            <a:r>
              <a:rPr lang="en-US" sz="2000" i="1" dirty="0"/>
              <a:t>)=1</a:t>
            </a:r>
            <a:r>
              <a:rPr lang="en-US" sz="2000" dirty="0"/>
              <a:t> if </a:t>
            </a:r>
            <a:r>
              <a:rPr lang="en-US" sz="2000" i="1" dirty="0"/>
              <a:t>a=b</a:t>
            </a:r>
            <a:r>
              <a:rPr lang="en-US" sz="2000" dirty="0"/>
              <a:t>, else </a:t>
            </a:r>
            <a:r>
              <a:rPr lang="en-US" sz="2000" i="1" dirty="0">
                <a:sym typeface="Symbol" panose="05050102010706020507" pitchFamily="18" charset="2"/>
              </a:rPr>
              <a:t></a:t>
            </a:r>
            <a:r>
              <a:rPr lang="en-US" sz="2000" i="1" dirty="0"/>
              <a:t>(</a:t>
            </a:r>
            <a:r>
              <a:rPr lang="en-US" sz="2000" i="1" dirty="0" err="1"/>
              <a:t>a,b</a:t>
            </a:r>
            <a:r>
              <a:rPr lang="en-US" sz="2000" i="1" dirty="0"/>
              <a:t>)= 0</a:t>
            </a:r>
            <a:r>
              <a:rPr lang="en-US" sz="2000" dirty="0"/>
              <a:t> (</a:t>
            </a:r>
            <a:r>
              <a:rPr lang="en-US" sz="2000" dirty="0" err="1"/>
              <a:t>Kronecker</a:t>
            </a:r>
            <a:r>
              <a:rPr lang="en-US" sz="2000" dirty="0"/>
              <a:t> function)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286000" y="4572000"/>
          <a:ext cx="3886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4" imgW="1879600" imgH="431800" progId="Equation.3">
                  <p:embed/>
                </p:oleObj>
              </mc:Choice>
              <mc:Fallback>
                <p:oleObj name="Equation" r:id="rId4" imgW="1879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38862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568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>
                <a:solidFill>
                  <a:srgbClr val="00B0F0"/>
                </a:solidFill>
              </a:rPr>
              <a:t>Definition of </a:t>
            </a:r>
            <a:r>
              <a:rPr lang="en-US" dirty="0" err="1">
                <a:solidFill>
                  <a:srgbClr val="00B0F0"/>
                </a:solidFill>
              </a:rPr>
              <a:t>Voronoi</a:t>
            </a:r>
            <a:r>
              <a:rPr lang="en-US" dirty="0">
                <a:solidFill>
                  <a:srgbClr val="00B0F0"/>
                </a:solidFill>
              </a:rPr>
              <a:t> diagram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628775"/>
            <a:ext cx="8137525" cy="4525963"/>
          </a:xfrm>
          <a:noFill/>
          <a:ln/>
        </p:spPr>
        <p:txBody>
          <a:bodyPr lIns="92075" tIns="46038" rIns="92075" bIns="46038"/>
          <a:lstStyle/>
          <a:p>
            <a:endParaRPr lang="en-US" sz="2400"/>
          </a:p>
          <a:p>
            <a:r>
              <a:rPr lang="en-US" sz="2400"/>
              <a:t> the decision surface induced by 1-NN for a typical set of training examples.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62000" y="3573463"/>
            <a:ext cx="35814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 b="1">
              <a:solidFill>
                <a:srgbClr val="FF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72000" y="3573463"/>
            <a:ext cx="35052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752600" y="3878263"/>
            <a:ext cx="1371600" cy="12954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Times New Roman" panose="02020603050405020304" pitchFamily="18" charset="0"/>
              </a:rPr>
              <a:t>  . 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981200" y="3954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514600" y="4183063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828800" y="4411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438400" y="448786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1010"/>
                </a:solidFill>
                <a:latin typeface="Times New Roman" panose="02020603050405020304" pitchFamily="18" charset="0"/>
              </a:rPr>
              <a:t>x</a:t>
            </a:r>
            <a:r>
              <a:rPr lang="en-US" sz="1600" b="1" i="1">
                <a:solidFill>
                  <a:srgbClr val="001010"/>
                </a:solidFill>
                <a:latin typeface="Times New Roman" panose="02020603050405020304" pitchFamily="18" charset="0"/>
              </a:rPr>
              <a:t>q</a:t>
            </a: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286000" y="4945063"/>
            <a:ext cx="296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590800" y="38020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032125" y="38401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355725" y="4068763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1584325" y="4830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676400" y="3573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3108325" y="4449763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943600" y="3455988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5181600" y="3878263"/>
            <a:ext cx="6096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V="1">
            <a:off x="5791200" y="4106863"/>
            <a:ext cx="12954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5791200" y="4564063"/>
            <a:ext cx="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5791200" y="4945063"/>
            <a:ext cx="14478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4953000" y="4945063"/>
            <a:ext cx="838200" cy="15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6781800" y="4183063"/>
            <a:ext cx="2286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6324600" y="4217988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5775325" y="4713288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4937125" y="4103688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7451725" y="4027488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5201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427" y="3276600"/>
            <a:ext cx="8718550" cy="1752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kNN</a:t>
            </a:r>
            <a:r>
              <a:rPr lang="en-US" sz="2400" dirty="0"/>
              <a:t> rule leads to partition of the space into cells (</a:t>
            </a:r>
            <a:r>
              <a:rPr lang="en-US" sz="2400" dirty="0" err="1"/>
              <a:t>Vornoi</a:t>
            </a:r>
            <a:r>
              <a:rPr lang="en-US" sz="2400" dirty="0"/>
              <a:t> cells) enclosing the training points labelled as belonging to the same class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decision boundary in a </a:t>
            </a:r>
            <a:r>
              <a:rPr lang="en-US" sz="2400" dirty="0" err="1"/>
              <a:t>Vornoi</a:t>
            </a:r>
            <a:r>
              <a:rPr lang="en-US" sz="2400" dirty="0"/>
              <a:t> tessellation of the feature space resembles the surface of a </a:t>
            </a:r>
            <a:r>
              <a:rPr lang="en-US" sz="2400" dirty="0" err="1"/>
              <a:t>crystall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34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1-Nearest Neighbor</a:t>
            </a:r>
          </a:p>
        </p:txBody>
      </p:sp>
      <p:pic>
        <p:nvPicPr>
          <p:cNvPr id="28675" name="Picture 3" descr="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557338"/>
            <a:ext cx="5486400" cy="48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88925" y="2243138"/>
            <a:ext cx="20431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v-SE">
                <a:latin typeface="Tahoma" panose="020B0604030504040204" pitchFamily="34" charset="0"/>
              </a:rPr>
              <a:t>query point q</a:t>
            </a:r>
            <a:r>
              <a:rPr lang="sv-SE" baseline="-25000">
                <a:latin typeface="Tahoma" panose="020B0604030504040204" pitchFamily="34" charset="0"/>
              </a:rPr>
              <a:t>f</a:t>
            </a:r>
            <a:endParaRPr lang="en-US" baseline="-25000">
              <a:latin typeface="Tahoma" panose="020B0604030504040204" pitchFamily="34" charset="0"/>
            </a:endParaRP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2268538" y="2492375"/>
            <a:ext cx="3598862" cy="129698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28600" y="3124200"/>
            <a:ext cx="27701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v-SE">
                <a:latin typeface="Tahoma" panose="020B0604030504040204" pitchFamily="34" charset="0"/>
              </a:rPr>
              <a:t>nearest neighbor q</a:t>
            </a:r>
            <a:r>
              <a:rPr lang="sv-SE" baseline="-25000">
                <a:latin typeface="Tahoma" panose="020B0604030504040204" pitchFamily="34" charset="0"/>
              </a:rPr>
              <a:t>i</a:t>
            </a:r>
            <a:endParaRPr lang="en-US" baseline="-25000">
              <a:latin typeface="Tahoma" panose="020B0604030504040204" pitchFamily="34" charset="0"/>
            </a:endParaRP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971800" y="3429000"/>
            <a:ext cx="2679700" cy="863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5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3-Nearest Neighbors</a:t>
            </a:r>
          </a:p>
        </p:txBody>
      </p:sp>
      <p:pic>
        <p:nvPicPr>
          <p:cNvPr id="30723" name="Picture 3" descr="nn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341438"/>
            <a:ext cx="5715000" cy="51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88925" y="2243138"/>
            <a:ext cx="20431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v-SE">
                <a:latin typeface="Tahoma" panose="020B0604030504040204" pitchFamily="34" charset="0"/>
              </a:rPr>
              <a:t>query point q</a:t>
            </a:r>
            <a:r>
              <a:rPr lang="sv-SE" baseline="-25000">
                <a:latin typeface="Tahoma" panose="020B0604030504040204" pitchFamily="34" charset="0"/>
              </a:rPr>
              <a:t>f</a:t>
            </a:r>
            <a:endParaRPr lang="en-US" baseline="-25000">
              <a:latin typeface="Tahoma" panose="020B0604030504040204" pitchFamily="34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2286000" y="2514600"/>
            <a:ext cx="3654425" cy="1274763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0" y="3429000"/>
            <a:ext cx="28575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v-SE">
                <a:latin typeface="Tahoma" panose="020B0604030504040204" pitchFamily="34" charset="0"/>
              </a:rPr>
              <a:t>3 nearest neighbors</a:t>
            </a:r>
            <a:endParaRPr lang="en-US" baseline="-25000">
              <a:latin typeface="Tahoma" panose="020B0604030504040204" pitchFamily="34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3563938" y="4076700"/>
            <a:ext cx="2438400" cy="533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2819400" y="3733800"/>
            <a:ext cx="2689225" cy="703263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3635375" y="3716338"/>
            <a:ext cx="2971800" cy="7620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09600" y="3962400"/>
            <a:ext cx="9255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v-SE">
                <a:solidFill>
                  <a:schemeClr val="hlink"/>
                </a:solidFill>
                <a:latin typeface="Tahoma" panose="020B0604030504040204" pitchFamily="34" charset="0"/>
              </a:rPr>
              <a:t>2x</a:t>
            </a:r>
            <a:r>
              <a:rPr lang="sv-SE">
                <a:latin typeface="Tahoma" panose="020B0604030504040204" pitchFamily="34" charset="0"/>
              </a:rPr>
              <a:t>,</a:t>
            </a:r>
            <a:r>
              <a:rPr lang="sv-SE">
                <a:solidFill>
                  <a:schemeClr val="tx2"/>
                </a:solidFill>
                <a:latin typeface="Tahoma" panose="020B0604030504040204" pitchFamily="34" charset="0"/>
              </a:rPr>
              <a:t>1o</a:t>
            </a:r>
            <a:endParaRPr lang="en-US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9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7-Nearest Neighbors</a:t>
            </a:r>
          </a:p>
        </p:txBody>
      </p:sp>
      <p:pic>
        <p:nvPicPr>
          <p:cNvPr id="31747" name="Picture 3" descr="nn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268413"/>
            <a:ext cx="5943600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88925" y="2243138"/>
            <a:ext cx="20431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v-SE">
                <a:latin typeface="Tahoma" panose="020B0604030504040204" pitchFamily="34" charset="0"/>
              </a:rPr>
              <a:t>query point q</a:t>
            </a:r>
            <a:r>
              <a:rPr lang="sv-SE" baseline="-25000">
                <a:latin typeface="Tahoma" panose="020B0604030504040204" pitchFamily="34" charset="0"/>
              </a:rPr>
              <a:t>f</a:t>
            </a:r>
            <a:endParaRPr lang="en-US" baseline="-25000">
              <a:latin typeface="Tahoma" panose="020B0604030504040204" pitchFamily="34" charset="0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2286000" y="2514600"/>
            <a:ext cx="3509963" cy="120173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0" y="3429000"/>
            <a:ext cx="28575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v-SE">
                <a:latin typeface="Tahoma" panose="020B0604030504040204" pitchFamily="34" charset="0"/>
              </a:rPr>
              <a:t>7 nearest neighbors</a:t>
            </a:r>
            <a:endParaRPr lang="en-US" baseline="-25000">
              <a:latin typeface="Tahoma" panose="020B0604030504040204" pitchFamily="34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09600" y="3962400"/>
            <a:ext cx="9255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v-SE">
                <a:solidFill>
                  <a:schemeClr val="hlink"/>
                </a:solidFill>
                <a:latin typeface="Tahoma" panose="020B0604030504040204" pitchFamily="34" charset="0"/>
              </a:rPr>
              <a:t>3x</a:t>
            </a:r>
            <a:r>
              <a:rPr lang="sv-SE">
                <a:latin typeface="Tahoma" panose="020B0604030504040204" pitchFamily="34" charset="0"/>
              </a:rPr>
              <a:t>,</a:t>
            </a:r>
            <a:r>
              <a:rPr lang="sv-SE">
                <a:solidFill>
                  <a:schemeClr val="tx2"/>
                </a:solidFill>
                <a:latin typeface="Tahoma" panose="020B0604030504040204" pitchFamily="34" charset="0"/>
              </a:rPr>
              <a:t>4o</a:t>
            </a:r>
            <a:endParaRPr lang="en-US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45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67000"/>
            <a:ext cx="7924800" cy="1676400"/>
          </a:xfrm>
        </p:spPr>
        <p:txBody>
          <a:bodyPr>
            <a:normAutofit fontScale="90000"/>
          </a:bodyPr>
          <a:lstStyle/>
          <a:p>
            <a:pPr algn="r"/>
            <a:r>
              <a:rPr lang="en-US" b="0" dirty="0">
                <a:solidFill>
                  <a:srgbClr val="00B0F0"/>
                </a:solidFill>
              </a:rPr>
              <a:t>If you want to annoy your neighbors, tell the truth about them.</a:t>
            </a:r>
            <a:br>
              <a:rPr lang="en-US" b="0" dirty="0">
                <a:solidFill>
                  <a:srgbClr val="00B0F0"/>
                </a:solidFill>
              </a:rPr>
            </a:br>
            <a:br>
              <a:rPr lang="en-GB" b="0" dirty="0"/>
            </a:br>
            <a:r>
              <a:rPr lang="en-GB" b="0" dirty="0"/>
              <a:t>                              </a:t>
            </a: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1B302A-6B00-453B-A60D-0ABC2FF33E0F}"/>
              </a:ext>
            </a:extLst>
          </p:cNvPr>
          <p:cNvSpPr/>
          <p:nvPr/>
        </p:nvSpPr>
        <p:spPr>
          <a:xfrm>
            <a:off x="6477000" y="3810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 err="1"/>
              <a:t>Pietro</a:t>
            </a:r>
            <a:r>
              <a:rPr lang="en-GB" b="1" dirty="0"/>
              <a:t> Aretino</a:t>
            </a:r>
            <a:br>
              <a:rPr lang="en-GB" b="1" dirty="0"/>
            </a:b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2103920686"/>
      </p:ext>
    </p:extLst>
  </p:cSld>
  <p:clrMapOvr>
    <a:masterClrMapping/>
  </p:clrMapOvr>
  <p:transition>
    <p:checke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How to determine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the good value for k?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1974850"/>
            <a:ext cx="7659688" cy="3811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Determined experimentally</a:t>
            </a:r>
          </a:p>
          <a:p>
            <a:pPr>
              <a:lnSpc>
                <a:spcPct val="90000"/>
              </a:lnSpc>
            </a:pPr>
            <a:r>
              <a:rPr lang="en-US" sz="2800"/>
              <a:t>Start with k=1 and use a test set to validate the error rate of the classifier</a:t>
            </a:r>
          </a:p>
          <a:p>
            <a:pPr>
              <a:lnSpc>
                <a:spcPct val="90000"/>
              </a:lnSpc>
            </a:pPr>
            <a:r>
              <a:rPr lang="en-US" sz="2800"/>
              <a:t>Repeat with k=k+2</a:t>
            </a:r>
          </a:p>
          <a:p>
            <a:pPr>
              <a:lnSpc>
                <a:spcPct val="90000"/>
              </a:lnSpc>
            </a:pPr>
            <a:r>
              <a:rPr lang="en-US" sz="2800"/>
              <a:t>Choose the value of k for which the error rate is minimum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Note: k should be odd number to avoid ties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83923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3BCDE968-2178-4051-B0BE-AD1F78B47C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480021"/>
              </p:ext>
            </p:extLst>
          </p:nvPr>
        </p:nvGraphicFramePr>
        <p:xfrm>
          <a:off x="1124888" y="726440"/>
          <a:ext cx="7083425" cy="5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3962160" imgH="431640" progId="Equation.DSMT4">
                  <p:embed/>
                </p:oleObj>
              </mc:Choice>
              <mc:Fallback>
                <p:oleObj name="Equation" r:id="rId3" imgW="3962160" imgH="431640" progId="Equation.DSMT4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888" y="726440"/>
                        <a:ext cx="7083425" cy="561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935DD1-559A-483E-A599-96DA2C3D7D11}"/>
                  </a:ext>
                </a:extLst>
              </p:cNvPr>
              <p:cNvSpPr/>
              <p:nvPr/>
            </p:nvSpPr>
            <p:spPr>
              <a:xfrm>
                <a:off x="3657600" y="1306931"/>
                <a:ext cx="22979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(3,7),</m:t>
                          </m:r>
                          <m:r>
                            <a:rPr lang="en-US" sz="2800" i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?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935DD1-559A-483E-A599-96DA2C3D7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306931"/>
                <a:ext cx="22979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96C23BD-C508-415E-9772-6C74642C471C}"/>
              </a:ext>
            </a:extLst>
          </p:cNvPr>
          <p:cNvSpPr txBox="1"/>
          <p:nvPr/>
        </p:nvSpPr>
        <p:spPr>
          <a:xfrm>
            <a:off x="3958683" y="83423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8803A-4B2C-4BD7-A8B6-A1544AC4D110}"/>
              </a:ext>
            </a:extLst>
          </p:cNvPr>
          <p:cNvSpPr txBox="1"/>
          <p:nvPr/>
        </p:nvSpPr>
        <p:spPr>
          <a:xfrm>
            <a:off x="3827075" y="963973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Instance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201AD-6950-4218-9C5D-A10C5A528147}"/>
              </a:ext>
            </a:extLst>
          </p:cNvPr>
          <p:cNvSpPr txBox="1"/>
          <p:nvPr/>
        </p:nvSpPr>
        <p:spPr>
          <a:xfrm>
            <a:off x="3579381" y="1923081"/>
            <a:ext cx="3590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 </a:t>
            </a:r>
          </a:p>
          <a:p>
            <a:r>
              <a:rPr lang="en-US" dirty="0"/>
              <a:t>Distance Metric= Euclidean Distance</a:t>
            </a:r>
          </a:p>
          <a:p>
            <a:r>
              <a:rPr lang="en-US" dirty="0"/>
              <a:t>Nearest Neighbors =K=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9433AEAA-4D59-4BFC-B121-EF09DE5451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826575"/>
                  </p:ext>
                </p:extLst>
              </p:nvPr>
            </p:nvGraphicFramePr>
            <p:xfrm>
              <a:off x="609600" y="3048000"/>
              <a:ext cx="7955167" cy="23774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962400">
                      <a:extLst>
                        <a:ext uri="{9D8B030D-6E8A-4147-A177-3AD203B41FA5}">
                          <a16:colId xmlns:a16="http://schemas.microsoft.com/office/drawing/2014/main" val="391420300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450030876"/>
                        </a:ext>
                      </a:extLst>
                    </a:gridCol>
                    <a:gridCol w="1108471">
                      <a:extLst>
                        <a:ext uri="{9D8B030D-6E8A-4147-A177-3AD203B41FA5}">
                          <a16:colId xmlns:a16="http://schemas.microsoft.com/office/drawing/2014/main" val="1873781848"/>
                        </a:ext>
                      </a:extLst>
                    </a:gridCol>
                    <a:gridCol w="1741296">
                      <a:extLst>
                        <a:ext uri="{9D8B030D-6E8A-4147-A177-3AD203B41FA5}">
                          <a16:colId xmlns:a16="http://schemas.microsoft.com/office/drawing/2014/main" val="28338505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Distance Calculation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Neighbor Closeness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Neighbor 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Decision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4507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(3−7)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(7−7)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N=3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False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 K=3</a:t>
                          </a:r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True=2&gt;False=1</a:t>
                          </a:r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Hence,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(3,7),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3102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𝐼𝐼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(3−7)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(7−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N=4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False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034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𝐼𝐼𝐼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(3−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(7−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0198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𝐼𝑉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(3−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(7−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3.6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N=2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958367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9433AEAA-4D59-4BFC-B121-EF09DE5451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826575"/>
                  </p:ext>
                </p:extLst>
              </p:nvPr>
            </p:nvGraphicFramePr>
            <p:xfrm>
              <a:off x="609600" y="3048000"/>
              <a:ext cx="7955167" cy="23774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962400">
                      <a:extLst>
                        <a:ext uri="{9D8B030D-6E8A-4147-A177-3AD203B41FA5}">
                          <a16:colId xmlns:a16="http://schemas.microsoft.com/office/drawing/2014/main" val="391420300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450030876"/>
                        </a:ext>
                      </a:extLst>
                    </a:gridCol>
                    <a:gridCol w="1108471">
                      <a:extLst>
                        <a:ext uri="{9D8B030D-6E8A-4147-A177-3AD203B41FA5}">
                          <a16:colId xmlns:a16="http://schemas.microsoft.com/office/drawing/2014/main" val="1873781848"/>
                        </a:ext>
                      </a:extLst>
                    </a:gridCol>
                    <a:gridCol w="1741296">
                      <a:extLst>
                        <a:ext uri="{9D8B030D-6E8A-4147-A177-3AD203B41FA5}">
                          <a16:colId xmlns:a16="http://schemas.microsoft.com/office/drawing/2014/main" val="283385056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Distance Calculation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Neighbor Closeness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Neighbor 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Decision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4507613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8" t="-159420" r="-101231" b="-324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N=3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False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56993" t="-38596" r="-1049" b="-28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102267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8" t="-255714" r="-10123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N=4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False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034510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8" t="-360870" r="-101231" b="-1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0198448"/>
                      </a:ext>
                    </a:extLst>
                  </a:tr>
                  <a:tr h="4665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8" t="-412987" r="-101231" b="-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N=2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958367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D452D0D-656E-4E50-AADA-4E3CF3690E36}"/>
              </a:ext>
            </a:extLst>
          </p:cNvPr>
          <p:cNvSpPr txBox="1"/>
          <p:nvPr/>
        </p:nvSpPr>
        <p:spPr>
          <a:xfrm>
            <a:off x="1828800" y="40923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3BDBD-4823-499D-9288-B944DB5B1718}"/>
              </a:ext>
            </a:extLst>
          </p:cNvPr>
          <p:cNvSpPr txBox="1"/>
          <p:nvPr/>
        </p:nvSpPr>
        <p:spPr>
          <a:xfrm>
            <a:off x="3578962" y="392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(II)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47717-F81E-41C4-92A2-1ABE93805F41}"/>
              </a:ext>
            </a:extLst>
          </p:cNvPr>
          <p:cNvSpPr txBox="1"/>
          <p:nvPr/>
        </p:nvSpPr>
        <p:spPr>
          <a:xfrm>
            <a:off x="5350054" y="381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(III)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286DC6-9B96-4592-9DCF-0736299EBCDE}"/>
              </a:ext>
            </a:extLst>
          </p:cNvPr>
          <p:cNvSpPr txBox="1"/>
          <p:nvPr/>
        </p:nvSpPr>
        <p:spPr>
          <a:xfrm>
            <a:off x="7026454" y="38100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(IV)</a:t>
            </a:r>
          </a:p>
        </p:txBody>
      </p:sp>
    </p:spTree>
    <p:extLst>
      <p:ext uri="{BB962C8B-B14F-4D97-AF65-F5344CB8AC3E}">
        <p14:creationId xmlns:p14="http://schemas.microsoft.com/office/powerpoint/2010/main" val="2771057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B0F0"/>
                </a:solidFill>
              </a:rPr>
              <a:t>Continuous-valued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target functions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kNN approximating continous-valued target functions</a:t>
            </a:r>
          </a:p>
          <a:p>
            <a:r>
              <a:rPr lang="en-US"/>
              <a:t>Calculate the mean value of the </a:t>
            </a:r>
            <a:r>
              <a:rPr lang="en-US" i="1"/>
              <a:t>k</a:t>
            </a:r>
            <a:r>
              <a:rPr lang="en-US"/>
              <a:t> nearest training examples rather than calculate their most common value</a:t>
            </a:r>
          </a:p>
          <a:p>
            <a:endParaRPr lang="en-US"/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371600" y="5334000"/>
          <a:ext cx="1752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4" imgW="749300" imgH="203200" progId="Equation.3">
                  <p:embed/>
                </p:oleObj>
              </mc:Choice>
              <mc:Fallback>
                <p:oleObj name="Equation" r:id="rId4" imgW="749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34000"/>
                        <a:ext cx="17526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4800600" y="4724400"/>
          <a:ext cx="2590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6" imgW="1130300" imgH="609600" progId="Equation.3">
                  <p:embed/>
                </p:oleObj>
              </mc:Choice>
              <mc:Fallback>
                <p:oleObj name="Equation" r:id="rId6" imgW="11303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25908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096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Distance Weighted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Refinement to kNN is to weight the contribution of each </a:t>
            </a:r>
            <a:r>
              <a:rPr lang="en-US" i="1"/>
              <a:t>k</a:t>
            </a:r>
            <a:r>
              <a:rPr lang="en-US"/>
              <a:t> neighbor according to the distance to the query point</a:t>
            </a:r>
            <a:r>
              <a:rPr lang="en-US" i="1"/>
              <a:t> x</a:t>
            </a:r>
            <a:r>
              <a:rPr lang="en-US" i="1" baseline="-25000"/>
              <a:t>q</a:t>
            </a:r>
            <a:endParaRPr lang="en-US"/>
          </a:p>
          <a:p>
            <a:pPr lvl="1"/>
            <a:r>
              <a:rPr lang="en-US"/>
              <a:t>Greater weight to closer neighbors</a:t>
            </a:r>
          </a:p>
          <a:p>
            <a:pPr lvl="1"/>
            <a:r>
              <a:rPr lang="en-US"/>
              <a:t>For discrete target functions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600200" y="4495800"/>
          <a:ext cx="41751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4" imgW="2019300" imgH="431800" progId="Equation.3">
                  <p:embed/>
                </p:oleObj>
              </mc:Choice>
              <mc:Fallback>
                <p:oleObj name="Equation" r:id="rId4" imgW="2019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95800"/>
                        <a:ext cx="41751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676400" y="5514975"/>
          <a:ext cx="41910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6" imgW="1981200" imgH="635000" progId="Equation.3">
                  <p:embed/>
                </p:oleObj>
              </mc:Choice>
              <mc:Fallback>
                <p:oleObj name="Equation" r:id="rId6" imgW="19812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14975"/>
                        <a:ext cx="41910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57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Distance Weighted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For real valued functions</a:t>
            </a:r>
          </a:p>
          <a:p>
            <a:pPr lvl="1"/>
            <a:endParaRPr lang="en-US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600200" y="2590800"/>
          <a:ext cx="26670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4" imgW="1270000" imgH="863600" progId="Equation.3">
                  <p:embed/>
                </p:oleObj>
              </mc:Choice>
              <mc:Fallback>
                <p:oleObj name="Equation" r:id="rId4" imgW="12700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90800"/>
                        <a:ext cx="266700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1524000" y="5029200"/>
          <a:ext cx="41910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6" imgW="1981200" imgH="635000" progId="Equation.3">
                  <p:embed/>
                </p:oleObj>
              </mc:Choice>
              <mc:Fallback>
                <p:oleObj name="Equation" r:id="rId6" imgW="19812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41910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3712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Curse of Dimensionality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659688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Imagine instances described by 20 features (attributes) but only 3 are relevant to target function</a:t>
            </a:r>
          </a:p>
          <a:p>
            <a:pPr>
              <a:lnSpc>
                <a:spcPct val="90000"/>
              </a:lnSpc>
            </a:pPr>
            <a:r>
              <a:rPr lang="en-US" sz="2000"/>
              <a:t>Curse of dimensionality: nearest neighbor is easily misled when instance space is high-dimensional</a:t>
            </a:r>
          </a:p>
          <a:p>
            <a:pPr>
              <a:lnSpc>
                <a:spcPct val="90000"/>
              </a:lnSpc>
            </a:pPr>
            <a:r>
              <a:rPr lang="en-US" sz="2000"/>
              <a:t>Dominated by large number of irrelevant features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/>
              <a:t>Possible solutions</a:t>
            </a:r>
          </a:p>
          <a:p>
            <a:pPr>
              <a:lnSpc>
                <a:spcPct val="90000"/>
              </a:lnSpc>
            </a:pPr>
            <a:r>
              <a:rPr lang="en-US" sz="2000"/>
              <a:t>Stretch j-th axis by weight z</a:t>
            </a:r>
            <a:r>
              <a:rPr lang="en-US" sz="2000" baseline="-25000"/>
              <a:t>j</a:t>
            </a:r>
            <a:r>
              <a:rPr lang="en-US" sz="2000"/>
              <a:t>, where z</a:t>
            </a:r>
            <a:r>
              <a:rPr lang="en-US" sz="2000" baseline="-25000"/>
              <a:t>1</a:t>
            </a:r>
            <a:r>
              <a:rPr lang="en-US" sz="2000"/>
              <a:t>,…,z</a:t>
            </a:r>
            <a:r>
              <a:rPr lang="en-US" sz="2000" baseline="-25000"/>
              <a:t>n</a:t>
            </a:r>
            <a:r>
              <a:rPr lang="en-US" sz="2000"/>
              <a:t> chosen to minimize prediction error (weight different features differently)</a:t>
            </a:r>
          </a:p>
          <a:p>
            <a:pPr>
              <a:lnSpc>
                <a:spcPct val="90000"/>
              </a:lnSpc>
            </a:pPr>
            <a:r>
              <a:rPr lang="en-US" sz="2000"/>
              <a:t>Use cross-validation to automatically choose weights z</a:t>
            </a:r>
            <a:r>
              <a:rPr lang="en-US" sz="2000" baseline="-25000"/>
              <a:t>1</a:t>
            </a:r>
            <a:r>
              <a:rPr lang="en-US" sz="2000"/>
              <a:t>,…,z</a:t>
            </a:r>
            <a:r>
              <a:rPr lang="en-US" sz="2000" baseline="-25000"/>
              <a:t>n</a:t>
            </a:r>
            <a:r>
              <a:rPr lang="en-US" sz="2000"/>
              <a:t> </a:t>
            </a:r>
          </a:p>
          <a:p>
            <a:pPr>
              <a:lnSpc>
                <a:spcPct val="90000"/>
              </a:lnSpc>
            </a:pPr>
            <a:r>
              <a:rPr lang="en-US" sz="2000"/>
              <a:t>Note setting z</a:t>
            </a:r>
            <a:r>
              <a:rPr lang="en-US" sz="2000" baseline="-25000"/>
              <a:t>j</a:t>
            </a:r>
            <a:r>
              <a:rPr lang="en-US" sz="2000"/>
              <a:t> to zero eliminates this dimension alltogether (feature subset selection)</a:t>
            </a:r>
          </a:p>
          <a:p>
            <a:pPr>
              <a:lnSpc>
                <a:spcPct val="90000"/>
              </a:lnSpc>
            </a:pPr>
            <a:r>
              <a:rPr lang="en-US" sz="200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1835108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610600" cy="11874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When to Consider Nearest Neighbors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1974850"/>
            <a:ext cx="7659688" cy="38115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400"/>
              <a:t>Instances map to points in </a:t>
            </a:r>
            <a:r>
              <a:rPr lang="en-US" sz="2400" i="1"/>
              <a:t>R</a:t>
            </a:r>
            <a:r>
              <a:rPr lang="en-US" sz="2400" i="1" baseline="30000"/>
              <a:t>d</a:t>
            </a:r>
            <a:endParaRPr lang="en-US" sz="2400" baseline="30000"/>
          </a:p>
          <a:p>
            <a:pPr>
              <a:lnSpc>
                <a:spcPct val="80000"/>
              </a:lnSpc>
            </a:pPr>
            <a:r>
              <a:rPr lang="en-US" sz="2400"/>
              <a:t>Less than 20 features (attributes) per instance, typically normalized</a:t>
            </a:r>
          </a:p>
          <a:p>
            <a:pPr>
              <a:lnSpc>
                <a:spcPct val="80000"/>
              </a:lnSpc>
            </a:pPr>
            <a:r>
              <a:rPr lang="en-US" sz="2400"/>
              <a:t>Lots of training data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hlink"/>
                </a:solidFill>
              </a:rPr>
              <a:t>Advantages</a:t>
            </a:r>
            <a:r>
              <a:rPr lang="en-US" sz="2400"/>
              <a:t>:</a:t>
            </a:r>
          </a:p>
          <a:p>
            <a:pPr>
              <a:lnSpc>
                <a:spcPct val="80000"/>
              </a:lnSpc>
            </a:pPr>
            <a:r>
              <a:rPr lang="en-US" sz="2400"/>
              <a:t>Training is very fast </a:t>
            </a:r>
          </a:p>
          <a:p>
            <a:pPr>
              <a:lnSpc>
                <a:spcPct val="80000"/>
              </a:lnSpc>
            </a:pPr>
            <a:r>
              <a:rPr lang="en-US" sz="2400"/>
              <a:t>Learn complex target functions</a:t>
            </a:r>
          </a:p>
          <a:p>
            <a:pPr>
              <a:lnSpc>
                <a:spcPct val="80000"/>
              </a:lnSpc>
            </a:pPr>
            <a:r>
              <a:rPr lang="en-US" sz="2400"/>
              <a:t>Do not loose information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hlink"/>
                </a:solidFill>
              </a:rPr>
              <a:t>Disadvantages</a:t>
            </a:r>
            <a:r>
              <a:rPr lang="en-US" sz="2400"/>
              <a:t>:</a:t>
            </a:r>
          </a:p>
          <a:p>
            <a:pPr>
              <a:lnSpc>
                <a:spcPct val="80000"/>
              </a:lnSpc>
            </a:pPr>
            <a:r>
              <a:rPr lang="en-US" sz="2400"/>
              <a:t>Slow at query time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Presorting and indexing training samples into search trees reduces time</a:t>
            </a:r>
          </a:p>
          <a:p>
            <a:pPr>
              <a:lnSpc>
                <a:spcPct val="80000"/>
              </a:lnSpc>
            </a:pPr>
            <a:r>
              <a:rPr lang="en-US" sz="2400"/>
              <a:t>Easily fooled by irrelevant features (attributes)</a:t>
            </a:r>
          </a:p>
        </p:txBody>
      </p:sp>
    </p:spTree>
    <p:extLst>
      <p:ext uri="{BB962C8B-B14F-4D97-AF65-F5344CB8AC3E}">
        <p14:creationId xmlns:p14="http://schemas.microsoft.com/office/powerpoint/2010/main" val="384677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Different Learning Methods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Eager Learning</a:t>
            </a:r>
          </a:p>
          <a:p>
            <a:pPr lvl="1"/>
            <a:r>
              <a:rPr lang="en-US" dirty="0"/>
              <a:t>Explicit description of target function on the whole training set</a:t>
            </a:r>
          </a:p>
          <a:p>
            <a:r>
              <a:rPr lang="en-US" dirty="0"/>
              <a:t>Instance-based Learning</a:t>
            </a:r>
          </a:p>
          <a:p>
            <a:pPr lvl="1"/>
            <a:r>
              <a:rPr lang="en-US" dirty="0"/>
              <a:t>Learning=storing all training instances</a:t>
            </a:r>
          </a:p>
          <a:p>
            <a:pPr lvl="1"/>
            <a:r>
              <a:rPr lang="en-US" dirty="0"/>
              <a:t>Classification=assigning target function to a new instance</a:t>
            </a:r>
          </a:p>
          <a:p>
            <a:pPr lvl="1"/>
            <a:r>
              <a:rPr lang="en-US" dirty="0"/>
              <a:t>Referred to as “Lazy” learning</a:t>
            </a:r>
          </a:p>
        </p:txBody>
      </p:sp>
    </p:spTree>
    <p:extLst>
      <p:ext uri="{BB962C8B-B14F-4D97-AF65-F5344CB8AC3E}">
        <p14:creationId xmlns:p14="http://schemas.microsoft.com/office/powerpoint/2010/main" val="353193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Eager Learning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00200" y="3352800"/>
            <a:ext cx="14446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7" name="Oval 13"/>
          <p:cNvSpPr>
            <a:spLocks noChangeArrowheads="1"/>
          </p:cNvSpPr>
          <p:nvPr/>
        </p:nvSpPr>
        <p:spPr bwMode="auto">
          <a:xfrm>
            <a:off x="2895600" y="2590800"/>
            <a:ext cx="4267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Any random movement</a:t>
            </a:r>
          </a:p>
          <a:p>
            <a:pPr algn="ctr"/>
            <a:r>
              <a:rPr lang="en-US" sz="2000"/>
              <a:t>=&gt;It’s a mouse</a:t>
            </a: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2133600" y="3276600"/>
            <a:ext cx="762000" cy="685800"/>
          </a:xfrm>
          <a:custGeom>
            <a:avLst/>
            <a:gdLst>
              <a:gd name="T0" fmla="*/ 0 w 720"/>
              <a:gd name="T1" fmla="*/ 288 h 288"/>
              <a:gd name="T2" fmla="*/ 528 w 720"/>
              <a:gd name="T3" fmla="*/ 192 h 288"/>
              <a:gd name="T4" fmla="*/ 288 w 720"/>
              <a:gd name="T5" fmla="*/ 144 h 288"/>
              <a:gd name="T6" fmla="*/ 720 w 720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288">
                <a:moveTo>
                  <a:pt x="0" y="288"/>
                </a:moveTo>
                <a:cubicBezTo>
                  <a:pt x="240" y="252"/>
                  <a:pt x="480" y="216"/>
                  <a:pt x="528" y="192"/>
                </a:cubicBezTo>
                <a:cubicBezTo>
                  <a:pt x="576" y="168"/>
                  <a:pt x="256" y="176"/>
                  <a:pt x="288" y="144"/>
                </a:cubicBezTo>
                <a:cubicBezTo>
                  <a:pt x="320" y="112"/>
                  <a:pt x="648" y="24"/>
                  <a:pt x="7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0" name="Oval 16"/>
          <p:cNvSpPr>
            <a:spLocks noChangeArrowheads="1"/>
          </p:cNvSpPr>
          <p:nvPr/>
        </p:nvSpPr>
        <p:spPr bwMode="auto">
          <a:xfrm>
            <a:off x="3429000" y="4648200"/>
            <a:ext cx="838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Oval 17"/>
          <p:cNvSpPr>
            <a:spLocks noChangeArrowheads="1"/>
          </p:cNvSpPr>
          <p:nvPr/>
        </p:nvSpPr>
        <p:spPr bwMode="auto">
          <a:xfrm>
            <a:off x="4495800" y="4267200"/>
            <a:ext cx="2590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I saw a mouse!</a:t>
            </a:r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2590800" y="39624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 animBg="1" autoUpdateAnimBg="0"/>
      <p:bldP spid="1038" grpId="0" animBg="1"/>
      <p:bldP spid="1040" grpId="0" animBg="1"/>
      <p:bldP spid="1041" grpId="0" animBg="1" autoUpdateAnimBg="0"/>
      <p:bldP spid="10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Instance-based Learning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43000" y="3962400"/>
            <a:ext cx="1341438" cy="190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</a:extLst>
        </p:spPr>
      </p:pic>
      <p:pic>
        <p:nvPicPr>
          <p:cNvPr id="8205" name="Picture 13" descr="graphic_prodserv_palm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2458278"/>
            <a:ext cx="685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dim_b_se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14600"/>
            <a:ext cx="1143000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809240" y="2690675"/>
            <a:ext cx="4953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953000" y="5029200"/>
            <a:ext cx="10668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0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735320" y="2808288"/>
            <a:ext cx="5689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2819400" y="3733800"/>
            <a:ext cx="30480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/>
              <a:t>Its very similar to a</a:t>
            </a:r>
          </a:p>
          <a:p>
            <a:pPr algn="ctr"/>
            <a:r>
              <a:rPr lang="en-US" sz="2000" dirty="0"/>
              <a:t>Desktop!!</a:t>
            </a: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1981200" y="42672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" grpId="0" animBg="1" autoUpdateAnimBg="0"/>
      <p:bldP spid="82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Instance based learning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Approximating real valued or discrete-valued target functions</a:t>
            </a:r>
          </a:p>
          <a:p>
            <a:r>
              <a:rPr lang="en-US" dirty="0"/>
              <a:t>Learning in this algorithm consists of storing the presented training data</a:t>
            </a:r>
          </a:p>
          <a:p>
            <a:r>
              <a:rPr lang="en-US" dirty="0"/>
              <a:t>When a new query instance is encountered, a set of similar related instances is retrieved from memory and used to classify the new query instance</a:t>
            </a:r>
          </a:p>
        </p:txBody>
      </p:sp>
    </p:spTree>
    <p:extLst>
      <p:ext uri="{BB962C8B-B14F-4D97-AF65-F5344CB8AC3E}">
        <p14:creationId xmlns:p14="http://schemas.microsoft.com/office/powerpoint/2010/main" val="309602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Disadvantage of instance-based methods is that the costs of classifying new instances can be high</a:t>
            </a:r>
          </a:p>
          <a:p>
            <a:r>
              <a:rPr lang="en-US" dirty="0"/>
              <a:t>Nearly all computation takes place at classification time rather than learning time</a:t>
            </a:r>
          </a:p>
        </p:txBody>
      </p:sp>
    </p:spTree>
    <p:extLst>
      <p:ext uri="{BB962C8B-B14F-4D97-AF65-F5344CB8AC3E}">
        <p14:creationId xmlns:p14="http://schemas.microsoft.com/office/powerpoint/2010/main" val="226131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K-Nearest Neighbor 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basic instance-based method</a:t>
            </a:r>
          </a:p>
          <a:p>
            <a:endParaRPr lang="en-US"/>
          </a:p>
          <a:p>
            <a:r>
              <a:rPr lang="en-US"/>
              <a:t>Data are represented in a vector space </a:t>
            </a:r>
          </a:p>
          <a:p>
            <a:endParaRPr lang="en-US"/>
          </a:p>
          <a:p>
            <a:r>
              <a:rPr lang="en-US"/>
              <a:t>Supervised learning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2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1">
            <a:extLst>
              <a:ext uri="{FF2B5EF4-FFF2-40B4-BE49-F238E27FC236}">
                <a16:creationId xmlns:a16="http://schemas.microsoft.com/office/drawing/2014/main" id="{202286CB-7E84-4FF8-BDA0-9EABD526A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1588" cy="6858000"/>
          </a:xfrm>
          <a:prstGeom prst="line">
            <a:avLst/>
          </a:prstGeom>
          <a:noFill/>
          <a:ln w="38100">
            <a:solidFill>
              <a:srgbClr val="FEC3AE">
                <a:alpha val="9294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Line 2">
            <a:extLst>
              <a:ext uri="{FF2B5EF4-FFF2-40B4-BE49-F238E27FC236}">
                <a16:creationId xmlns:a16="http://schemas.microsoft.com/office/drawing/2014/main" id="{D4C5D9BB-80FD-4156-8145-5DD5F3C03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1588" cy="6858000"/>
          </a:xfrm>
          <a:prstGeom prst="line">
            <a:avLst/>
          </a:prstGeom>
          <a:noFill/>
          <a:ln w="57150">
            <a:solidFill>
              <a:srgbClr val="FEC3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0" name="Line 3">
            <a:extLst>
              <a:ext uri="{FF2B5EF4-FFF2-40B4-BE49-F238E27FC236}">
                <a16:creationId xmlns:a16="http://schemas.microsoft.com/office/drawing/2014/main" id="{0156683F-4A1F-4F81-BA92-ED099C2CE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1588" cy="6858000"/>
          </a:xfrm>
          <a:prstGeom prst="line">
            <a:avLst/>
          </a:prstGeom>
          <a:noFill/>
          <a:ln w="19050">
            <a:solidFill>
              <a:srgbClr val="FE86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ECA38FDB-6032-4373-B88A-80A9B343149A}"/>
              </a:ext>
            </a:extLst>
          </p:cNvPr>
          <p:cNvSpPr>
            <a:spLocks/>
          </p:cNvSpPr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Line 5">
            <a:extLst>
              <a:ext uri="{FF2B5EF4-FFF2-40B4-BE49-F238E27FC236}">
                <a16:creationId xmlns:a16="http://schemas.microsoft.com/office/drawing/2014/main" id="{5D9386CC-ACD0-43DE-9C9B-D077E03D7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1588" cy="6858000"/>
          </a:xfrm>
          <a:prstGeom prst="line">
            <a:avLst/>
          </a:prstGeom>
          <a:noFill/>
          <a:ln w="9525">
            <a:solidFill>
              <a:srgbClr val="FE86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4" name="Text Box 7">
            <a:extLst>
              <a:ext uri="{FF2B5EF4-FFF2-40B4-BE49-F238E27FC236}">
                <a16:creationId xmlns:a16="http://schemas.microsoft.com/office/drawing/2014/main" id="{AF6E216F-6036-4B0B-9AE3-038C7BED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0" y="5835650"/>
            <a:ext cx="31908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8A8E97B8-6D9F-46A7-9A49-036122A7E989}" type="slidenum"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  <a:sym typeface="Century Schoolbook" panose="02040604050505020304" pitchFamily="18" charset="0"/>
              </a:rPr>
              <a:pPr algn="ctr" eaLnBrk="1" hangingPunct="1"/>
              <a:t>9</a:t>
            </a:fld>
            <a:endParaRPr lang="en-US" altLang="en-US" sz="1400" b="1">
              <a:solidFill>
                <a:srgbClr val="FFFFFF"/>
              </a:solidFill>
              <a:latin typeface="Century Schoolbook" panose="02040604050505020304" pitchFamily="18" charset="0"/>
              <a:sym typeface="Century Schoolbook" panose="02040604050505020304" pitchFamily="18" charset="0"/>
            </a:endParaRPr>
          </a:p>
        </p:txBody>
      </p:sp>
      <p:sp>
        <p:nvSpPr>
          <p:cNvPr id="9225" name="Rectangle 8">
            <a:extLst>
              <a:ext uri="{FF2B5EF4-FFF2-40B4-BE49-F238E27FC236}">
                <a16:creationId xmlns:a16="http://schemas.microsoft.com/office/drawing/2014/main" id="{EA71FB49-D886-4FB0-80F2-35FE6063A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 altLang="en-US" dirty="0">
                <a:solidFill>
                  <a:srgbClr val="00B0F0"/>
                </a:solidFill>
              </a:rPr>
              <a:t>WHY NEAREST NEIGHBOR?</a:t>
            </a:r>
          </a:p>
        </p:txBody>
      </p:sp>
      <p:sp>
        <p:nvSpPr>
          <p:cNvPr id="9226" name="Rectangle 9">
            <a:extLst>
              <a:ext uri="{FF2B5EF4-FFF2-40B4-BE49-F238E27FC236}">
                <a16:creationId xmlns:a16="http://schemas.microsoft.com/office/drawing/2014/main" id="{400E99CA-7873-40E6-9363-B0CC038BE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5257800"/>
          </a:xfrm>
        </p:spPr>
        <p:txBody>
          <a:bodyPr rIns="132080"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Used to classify objects based on closest training examples in the feature space</a:t>
            </a:r>
          </a:p>
          <a:p>
            <a:pPr marL="679450" lvl="1" eaLnBrk="1" hangingPunct="1"/>
            <a:r>
              <a:rPr lang="en-US" altLang="en-US" dirty="0"/>
              <a:t>Feature space: raw data transformed into sample vectors of fixed length using feature extraction (Training Data)</a:t>
            </a:r>
          </a:p>
          <a:p>
            <a:pPr eaLnBrk="1" hangingPunct="1"/>
            <a:r>
              <a:rPr lang="en-US" altLang="en-US" dirty="0"/>
              <a:t>Top 10 Data Mining Algorithm</a:t>
            </a:r>
          </a:p>
          <a:p>
            <a:pPr marL="679450" lvl="1" eaLnBrk="1" hangingPunct="1"/>
            <a:r>
              <a:rPr lang="en-US" altLang="en-US" dirty="0"/>
              <a:t>ICDM paper – December 2007</a:t>
            </a:r>
          </a:p>
          <a:p>
            <a:pPr eaLnBrk="1" hangingPunct="1"/>
            <a:r>
              <a:rPr lang="en-US" altLang="en-US" dirty="0"/>
              <a:t>Among the simplest of all Data Mining Algorithms</a:t>
            </a:r>
          </a:p>
          <a:p>
            <a:pPr marL="679450" lvl="1" eaLnBrk="1" hangingPunct="1"/>
            <a:r>
              <a:rPr lang="en-US" altLang="en-US" dirty="0"/>
              <a:t>Classification Method</a:t>
            </a:r>
          </a:p>
          <a:p>
            <a:pPr eaLnBrk="1" hangingPunct="1"/>
            <a:r>
              <a:rPr lang="en-US" altLang="en-US" dirty="0"/>
              <a:t>Implementation of lazy learner</a:t>
            </a:r>
          </a:p>
          <a:p>
            <a:pPr marL="679450" lvl="1" eaLnBrk="1" hangingPunct="1"/>
            <a:r>
              <a:rPr lang="en-US" altLang="en-US" dirty="0"/>
              <a:t>All computation deferred until                           classification</a:t>
            </a:r>
          </a:p>
        </p:txBody>
      </p:sp>
      <p:grpSp>
        <p:nvGrpSpPr>
          <p:cNvPr id="9227" name="Group 10">
            <a:extLst>
              <a:ext uri="{FF2B5EF4-FFF2-40B4-BE49-F238E27FC236}">
                <a16:creationId xmlns:a16="http://schemas.microsoft.com/office/drawing/2014/main" id="{BCDFED2C-AB31-49DB-A14B-E8B5366C74B1}"/>
              </a:ext>
            </a:extLst>
          </p:cNvPr>
          <p:cNvGrpSpPr>
            <a:grpSpLocks/>
          </p:cNvGrpSpPr>
          <p:nvPr/>
        </p:nvGrpSpPr>
        <p:grpSpPr bwMode="auto">
          <a:xfrm>
            <a:off x="5537200" y="5130800"/>
            <a:ext cx="1866900" cy="1752600"/>
            <a:chOff x="0" y="0"/>
            <a:chExt cx="1176" cy="1104"/>
          </a:xfrm>
        </p:grpSpPr>
        <p:sp>
          <p:nvSpPr>
            <p:cNvPr id="9229" name="AutoShape 11">
              <a:extLst>
                <a:ext uri="{FF2B5EF4-FFF2-40B4-BE49-F238E27FC236}">
                  <a16:creationId xmlns:a16="http://schemas.microsoft.com/office/drawing/2014/main" id="{76836C23-E866-4969-A04F-822010AB3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720"/>
              <a:ext cx="195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0" name="AutoShape 12">
              <a:extLst>
                <a:ext uri="{FF2B5EF4-FFF2-40B4-BE49-F238E27FC236}">
                  <a16:creationId xmlns:a16="http://schemas.microsoft.com/office/drawing/2014/main" id="{F278FA06-C692-447E-96AE-79775ED05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192"/>
              <a:ext cx="195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1" name="Rectangle 13">
              <a:extLst>
                <a:ext uri="{FF2B5EF4-FFF2-40B4-BE49-F238E27FC236}">
                  <a16:creationId xmlns:a16="http://schemas.microsoft.com/office/drawing/2014/main" id="{34DD6B7B-297A-4AC4-AF58-0E1053B35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" y="528"/>
              <a:ext cx="196" cy="192"/>
            </a:xfrm>
            <a:prstGeom prst="rect">
              <a:avLst/>
            </a:prstGeom>
            <a:solidFill>
              <a:srgbClr val="7598D9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232" name="Group 14">
              <a:extLst>
                <a:ext uri="{FF2B5EF4-FFF2-40B4-BE49-F238E27FC236}">
                  <a16:creationId xmlns:a16="http://schemas.microsoft.com/office/drawing/2014/main" id="{9CACB4F7-2DE5-45DC-84E1-DA3C8D277C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" y="432"/>
              <a:ext cx="245" cy="240"/>
              <a:chOff x="0" y="0"/>
              <a:chExt cx="245" cy="240"/>
            </a:xfrm>
          </p:grpSpPr>
          <p:sp>
            <p:nvSpPr>
              <p:cNvPr id="9234" name="Oval 15">
                <a:extLst>
                  <a:ext uri="{FF2B5EF4-FFF2-40B4-BE49-F238E27FC236}">
                    <a16:creationId xmlns:a16="http://schemas.microsoft.com/office/drawing/2014/main" id="{EF62D660-1519-48FB-BA08-0494B8E89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45" cy="240"/>
              </a:xfrm>
              <a:prstGeom prst="ellipse">
                <a:avLst/>
              </a:prstGeom>
              <a:solidFill>
                <a:srgbClr val="FFE636"/>
              </a:solidFill>
              <a:ln w="25400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35" name="Rectangle 16">
                <a:extLst>
                  <a:ext uri="{FF2B5EF4-FFF2-40B4-BE49-F238E27FC236}">
                    <a16:creationId xmlns:a16="http://schemas.microsoft.com/office/drawing/2014/main" id="{FB5F1863-A6B7-48F9-8216-75865E58F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" y="8"/>
                <a:ext cx="174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8100" tIns="38100" rIns="78049" bIns="38100" anchor="ctr"/>
              <a:lstStyle>
                <a:lvl1pPr marL="1588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chemeClr val="tx1"/>
                    </a:solidFill>
                    <a:latin typeface="Century Schoolbook" panose="02040604050505020304" pitchFamily="18" charset="0"/>
                    <a:sym typeface="Century Schoolbook" panose="02040604050505020304" pitchFamily="18" charset="0"/>
                  </a:rPr>
                  <a:t>?</a:t>
                </a:r>
              </a:p>
            </p:txBody>
          </p:sp>
        </p:grpSp>
        <p:sp>
          <p:nvSpPr>
            <p:cNvPr id="9233" name="Oval 17">
              <a:extLst>
                <a:ext uri="{FF2B5EF4-FFF2-40B4-BE49-F238E27FC236}">
                  <a16:creationId xmlns:a16="http://schemas.microsoft.com/office/drawing/2014/main" id="{EBE065F2-A99D-469C-A152-78A616EFE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176" cy="1104"/>
            </a:xfrm>
            <a:prstGeom prst="ellipse">
              <a:avLst/>
            </a:prstGeom>
            <a:noFill/>
            <a:ln w="25400">
              <a:solidFill>
                <a:srgbClr val="BB61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228" name="Rectangle 18">
            <a:extLst>
              <a:ext uri="{FF2B5EF4-FFF2-40B4-BE49-F238E27FC236}">
                <a16:creationId xmlns:a16="http://schemas.microsoft.com/office/drawing/2014/main" id="{A869BCDF-467E-498F-82A8-9117F4711DF2}"/>
              </a:ext>
            </a:extLst>
          </p:cNvPr>
          <p:cNvSpPr>
            <a:spLocks/>
          </p:cNvSpPr>
          <p:nvPr/>
        </p:nvSpPr>
        <p:spPr bwMode="auto">
          <a:xfrm>
            <a:off x="8129588" y="5835650"/>
            <a:ext cx="6223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>
            <a:lvl1pPr marL="39688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400" b="1" dirty="0">
              <a:solidFill>
                <a:srgbClr val="FFFFFF"/>
              </a:solidFill>
              <a:latin typeface="Century Schoolbook" panose="02040604050505020304" pitchFamily="18" charset="0"/>
              <a:sym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36166</TotalTime>
  <Words>1021</Words>
  <Application>Microsoft Office PowerPoint</Application>
  <PresentationFormat>On-screen Show (4:3)</PresentationFormat>
  <Paragraphs>212</Paragraphs>
  <Slides>26</Slides>
  <Notes>18</Notes>
  <HiddenSlides>11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Century Schoolbook</vt:lpstr>
      <vt:lpstr>Tahoma</vt:lpstr>
      <vt:lpstr>Times New Roman</vt:lpstr>
      <vt:lpstr>Wingdings</vt:lpstr>
      <vt:lpstr>Wingdings 2</vt:lpstr>
      <vt:lpstr>Office Theme</vt:lpstr>
      <vt:lpstr>Equation</vt:lpstr>
      <vt:lpstr>MathType 6.0 Equation</vt:lpstr>
      <vt:lpstr>PowerPoint Presentation</vt:lpstr>
      <vt:lpstr>If you want to annoy your neighbors, tell the truth about them.                                </vt:lpstr>
      <vt:lpstr>Different Learning Methods</vt:lpstr>
      <vt:lpstr>Eager Learning</vt:lpstr>
      <vt:lpstr>Instance-based Learning</vt:lpstr>
      <vt:lpstr>Instance based learning</vt:lpstr>
      <vt:lpstr> </vt:lpstr>
      <vt:lpstr>K-Nearest Neighbor algorithm</vt:lpstr>
      <vt:lpstr>WHY NEAREST NEIGHBOR?</vt:lpstr>
      <vt:lpstr> K NEAREST NEIGHBOR</vt:lpstr>
      <vt:lpstr>Feature space</vt:lpstr>
      <vt:lpstr> K NEAREST NEIGHBOR</vt:lpstr>
      <vt:lpstr>PowerPoint Presentation</vt:lpstr>
      <vt:lpstr>PowerPoint Presentation</vt:lpstr>
      <vt:lpstr>Definition of Voronoi diagram</vt:lpstr>
      <vt:lpstr>PowerPoint Presentation</vt:lpstr>
      <vt:lpstr>1-Nearest Neighbor</vt:lpstr>
      <vt:lpstr>3-Nearest Neighbors</vt:lpstr>
      <vt:lpstr>7-Nearest Neighbors</vt:lpstr>
      <vt:lpstr>How to determine  the good value for k?</vt:lpstr>
      <vt:lpstr>PowerPoint Presentation</vt:lpstr>
      <vt:lpstr>Continuous-valued  target functions</vt:lpstr>
      <vt:lpstr>Distance Weighted </vt:lpstr>
      <vt:lpstr>Distance Weighted</vt:lpstr>
      <vt:lpstr>Curse of Dimensionality</vt:lpstr>
      <vt:lpstr>When to Consider Nearest Neighbors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Haseeb Ahmad</cp:lastModifiedBy>
  <cp:revision>1269</cp:revision>
  <cp:lastPrinted>2012-07-23T05:21:44Z</cp:lastPrinted>
  <dcterms:created xsi:type="dcterms:W3CDTF">2012-06-20T04:14:54Z</dcterms:created>
  <dcterms:modified xsi:type="dcterms:W3CDTF">2020-03-24T05:25:17Z</dcterms:modified>
</cp:coreProperties>
</file>