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9" r:id="rId2"/>
    <p:sldId id="301" r:id="rId3"/>
    <p:sldId id="316" r:id="rId4"/>
    <p:sldId id="302" r:id="rId5"/>
    <p:sldId id="303" r:id="rId6"/>
    <p:sldId id="304" r:id="rId7"/>
    <p:sldId id="305" r:id="rId8"/>
    <p:sldId id="306" r:id="rId9"/>
    <p:sldId id="317" r:id="rId10"/>
    <p:sldId id="312" r:id="rId11"/>
    <p:sldId id="318" r:id="rId12"/>
    <p:sldId id="319" r:id="rId13"/>
    <p:sldId id="321" r:id="rId14"/>
    <p:sldId id="320" r:id="rId15"/>
    <p:sldId id="322" r:id="rId16"/>
    <p:sldId id="308" r:id="rId17"/>
    <p:sldId id="309" r:id="rId18"/>
    <p:sldId id="310" r:id="rId19"/>
    <p:sldId id="311" r:id="rId20"/>
    <p:sldId id="31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249" autoAdjust="0"/>
  </p:normalViewPr>
  <p:slideViewPr>
    <p:cSldViewPr>
      <p:cViewPr varScale="1">
        <p:scale>
          <a:sx n="72" d="100"/>
          <a:sy n="72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%20Mughal\AppData\Roaming\Microsoft\Excel\Book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Sheet1!$C$2:$C$13</c:f>
              <c:numCache>
                <c:formatCode>General</c:formatCode>
                <c:ptCount val="12"/>
                <c:pt idx="0">
                  <c:v>4.51</c:v>
                </c:pt>
                <c:pt idx="1">
                  <c:v>3.58</c:v>
                </c:pt>
                <c:pt idx="2">
                  <c:v>4.3099999999999996</c:v>
                </c:pt>
                <c:pt idx="3">
                  <c:v>5.0599999999999996</c:v>
                </c:pt>
                <c:pt idx="4">
                  <c:v>5.64</c:v>
                </c:pt>
                <c:pt idx="5">
                  <c:v>4.99</c:v>
                </c:pt>
                <c:pt idx="6">
                  <c:v>5.29</c:v>
                </c:pt>
                <c:pt idx="7">
                  <c:v>5.83</c:v>
                </c:pt>
                <c:pt idx="8">
                  <c:v>4.7</c:v>
                </c:pt>
                <c:pt idx="9">
                  <c:v>5.61</c:v>
                </c:pt>
                <c:pt idx="10">
                  <c:v>4.9000000000000004</c:v>
                </c:pt>
                <c:pt idx="11">
                  <c:v>4.2</c:v>
                </c:pt>
              </c:numCache>
            </c:numRef>
          </c:xVal>
          <c:yVal>
            <c:numRef>
              <c:f>Sheet1!$D$2:$D$13</c:f>
              <c:numCache>
                <c:formatCode>General</c:formatCode>
                <c:ptCount val="12"/>
                <c:pt idx="0">
                  <c:v>2.48</c:v>
                </c:pt>
                <c:pt idx="1">
                  <c:v>2.2599999999999998</c:v>
                </c:pt>
                <c:pt idx="2">
                  <c:v>2.4700000000000002</c:v>
                </c:pt>
                <c:pt idx="3">
                  <c:v>2.77</c:v>
                </c:pt>
                <c:pt idx="4">
                  <c:v>2.99</c:v>
                </c:pt>
                <c:pt idx="5">
                  <c:v>3.05</c:v>
                </c:pt>
                <c:pt idx="6">
                  <c:v>3.18</c:v>
                </c:pt>
                <c:pt idx="7">
                  <c:v>3.46</c:v>
                </c:pt>
                <c:pt idx="8">
                  <c:v>3.03</c:v>
                </c:pt>
                <c:pt idx="9">
                  <c:v>3.26</c:v>
                </c:pt>
                <c:pt idx="10">
                  <c:v>2.67</c:v>
                </c:pt>
                <c:pt idx="11">
                  <c:v>2.5299999999999998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17-4DC8-A9BD-34D3A8367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3342911"/>
        <c:axId val="203535039"/>
      </c:scatterChart>
      <c:valAx>
        <c:axId val="1923342911"/>
        <c:scaling>
          <c:orientation val="minMax"/>
          <c:min val="3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35039"/>
        <c:crosses val="autoZero"/>
        <c:crossBetween val="midCat"/>
      </c:valAx>
      <c:valAx>
        <c:axId val="203535039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Electricity Usage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342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932853717026384E-2"/>
          <c:y val="0.1271186440677966"/>
          <c:w val="0.88888888888888884"/>
          <c:h val="0.74213075060532685"/>
        </c:manualLayout>
      </c:layout>
      <c:scatterChart>
        <c:scatterStyle val="lineMarker"/>
        <c:varyColors val="0"/>
        <c:ser>
          <c:idx val="0"/>
          <c:order val="0"/>
          <c:tx>
            <c:strRef>
              <c:f>Correlations!$R$1</c:f>
              <c:strCache>
                <c:ptCount val="1"/>
                <c:pt idx="0">
                  <c:v>Online</c:v>
                </c:pt>
              </c:strCache>
            </c:strRef>
          </c:tx>
          <c:spPr>
            <a:ln w="25875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trendline>
            <c:spPr>
              <a:ln w="34500">
                <a:solidFill>
                  <a:srgbClr val="000000"/>
                </a:solidFill>
                <a:prstDash val="solid"/>
              </a:ln>
            </c:spPr>
            <c:trendlineType val="linear"/>
            <c:dispRSqr val="0"/>
            <c:dispEq val="0"/>
          </c:trendline>
          <c:xVal>
            <c:numRef>
              <c:f>Correlations!$Q$2:$Q$46</c:f>
              <c:numCache>
                <c:formatCode>General</c:formatCode>
                <c:ptCount val="45"/>
                <c:pt idx="0">
                  <c:v>75</c:v>
                </c:pt>
                <c:pt idx="1">
                  <c:v>63</c:v>
                </c:pt>
                <c:pt idx="2">
                  <c:v>70</c:v>
                </c:pt>
                <c:pt idx="3">
                  <c:v>68</c:v>
                </c:pt>
                <c:pt idx="4">
                  <c:v>60.5</c:v>
                </c:pt>
                <c:pt idx="5">
                  <c:v>58</c:v>
                </c:pt>
                <c:pt idx="6">
                  <c:v>67</c:v>
                </c:pt>
                <c:pt idx="7">
                  <c:v>80.12</c:v>
                </c:pt>
                <c:pt idx="8">
                  <c:v>64.3</c:v>
                </c:pt>
                <c:pt idx="9">
                  <c:v>84</c:v>
                </c:pt>
                <c:pt idx="10">
                  <c:v>62</c:v>
                </c:pt>
                <c:pt idx="11">
                  <c:v>72.5</c:v>
                </c:pt>
                <c:pt idx="12">
                  <c:v>70</c:v>
                </c:pt>
                <c:pt idx="13">
                  <c:v>75</c:v>
                </c:pt>
                <c:pt idx="14">
                  <c:v>77</c:v>
                </c:pt>
                <c:pt idx="15">
                  <c:v>61</c:v>
                </c:pt>
                <c:pt idx="16">
                  <c:v>69</c:v>
                </c:pt>
                <c:pt idx="17">
                  <c:v>84</c:v>
                </c:pt>
                <c:pt idx="18">
                  <c:v>71</c:v>
                </c:pt>
                <c:pt idx="19">
                  <c:v>78</c:v>
                </c:pt>
                <c:pt idx="20">
                  <c:v>75</c:v>
                </c:pt>
                <c:pt idx="21">
                  <c:v>70</c:v>
                </c:pt>
                <c:pt idx="22">
                  <c:v>82</c:v>
                </c:pt>
                <c:pt idx="23">
                  <c:v>60</c:v>
                </c:pt>
                <c:pt idx="24">
                  <c:v>89.6</c:v>
                </c:pt>
                <c:pt idx="25">
                  <c:v>93</c:v>
                </c:pt>
                <c:pt idx="26">
                  <c:v>83</c:v>
                </c:pt>
                <c:pt idx="27">
                  <c:v>65</c:v>
                </c:pt>
                <c:pt idx="28">
                  <c:v>67</c:v>
                </c:pt>
                <c:pt idx="29">
                  <c:v>78</c:v>
                </c:pt>
                <c:pt idx="30">
                  <c:v>88</c:v>
                </c:pt>
                <c:pt idx="31">
                  <c:v>72</c:v>
                </c:pt>
                <c:pt idx="32">
                  <c:v>67</c:v>
                </c:pt>
                <c:pt idx="33">
                  <c:v>69</c:v>
                </c:pt>
                <c:pt idx="34">
                  <c:v>69</c:v>
                </c:pt>
                <c:pt idx="35">
                  <c:v>68</c:v>
                </c:pt>
                <c:pt idx="36">
                  <c:v>65</c:v>
                </c:pt>
                <c:pt idx="37">
                  <c:v>65</c:v>
                </c:pt>
                <c:pt idx="38">
                  <c:v>88</c:v>
                </c:pt>
                <c:pt idx="39">
                  <c:v>68</c:v>
                </c:pt>
                <c:pt idx="40">
                  <c:v>67</c:v>
                </c:pt>
                <c:pt idx="41">
                  <c:v>60</c:v>
                </c:pt>
                <c:pt idx="42">
                  <c:v>70</c:v>
                </c:pt>
                <c:pt idx="43">
                  <c:v>75</c:v>
                </c:pt>
                <c:pt idx="44">
                  <c:v>69.400000000000006</c:v>
                </c:pt>
              </c:numCache>
            </c:numRef>
          </c:xVal>
          <c:yVal>
            <c:numRef>
              <c:f>Correlations!$R$2:$R$46</c:f>
              <c:numCache>
                <c:formatCode>General</c:formatCode>
                <c:ptCount val="45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8</c:v>
                </c:pt>
                <c:pt idx="6">
                  <c:v>5</c:v>
                </c:pt>
                <c:pt idx="7">
                  <c:v>10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0.25</c:v>
                </c:pt>
                <c:pt idx="12">
                  <c:v>4.5</c:v>
                </c:pt>
                <c:pt idx="13">
                  <c:v>2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3</c:v>
                </c:pt>
                <c:pt idx="18">
                  <c:v>2</c:v>
                </c:pt>
                <c:pt idx="19">
                  <c:v>0</c:v>
                </c:pt>
                <c:pt idx="20">
                  <c:v>4</c:v>
                </c:pt>
                <c:pt idx="21">
                  <c:v>3</c:v>
                </c:pt>
                <c:pt idx="22">
                  <c:v>1</c:v>
                </c:pt>
                <c:pt idx="23">
                  <c:v>5</c:v>
                </c:pt>
                <c:pt idx="24">
                  <c:v>6</c:v>
                </c:pt>
                <c:pt idx="25">
                  <c:v>1</c:v>
                </c:pt>
                <c:pt idx="26">
                  <c:v>3</c:v>
                </c:pt>
                <c:pt idx="27">
                  <c:v>2</c:v>
                </c:pt>
                <c:pt idx="28">
                  <c:v>4</c:v>
                </c:pt>
                <c:pt idx="29">
                  <c:v>1</c:v>
                </c:pt>
                <c:pt idx="30">
                  <c:v>0.5</c:v>
                </c:pt>
                <c:pt idx="31">
                  <c:v>1</c:v>
                </c:pt>
                <c:pt idx="32">
                  <c:v>5</c:v>
                </c:pt>
                <c:pt idx="33">
                  <c:v>2</c:v>
                </c:pt>
                <c:pt idx="34">
                  <c:v>5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32E-481B-A1F6-062DE8871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0902384"/>
        <c:axId val="1"/>
      </c:scatterChart>
      <c:valAx>
        <c:axId val="1530902384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431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258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crossBetween val="midCat"/>
        <c:majorUnit val="5"/>
      </c:valAx>
      <c:valAx>
        <c:axId val="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431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258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530902384"/>
        <c:crosses val="autoZero"/>
        <c:crossBetween val="midCat"/>
      </c:valAx>
      <c:spPr>
        <a:noFill/>
        <a:ln w="345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3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924855491329481E-2"/>
          <c:y val="0.14192139737991266"/>
          <c:w val="0.88583815028901736"/>
          <c:h val="0.71397379912663761"/>
        </c:manualLayout>
      </c:layout>
      <c:scatterChart>
        <c:scatterStyle val="lineMarker"/>
        <c:varyColors val="0"/>
        <c:ser>
          <c:idx val="0"/>
          <c:order val="0"/>
          <c:tx>
            <c:strRef>
              <c:f>Correlations!$R$1</c:f>
              <c:strCache>
                <c:ptCount val="1"/>
                <c:pt idx="0">
                  <c:v>Online</c:v>
                </c:pt>
              </c:strCache>
            </c:strRef>
          </c:tx>
          <c:spPr>
            <a:ln w="24886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trendline>
            <c:spPr>
              <a:ln w="33181">
                <a:solidFill>
                  <a:srgbClr val="000000"/>
                </a:solidFill>
                <a:prstDash val="solid"/>
              </a:ln>
            </c:spPr>
            <c:trendlineType val="linear"/>
            <c:dispRSqr val="0"/>
            <c:dispEq val="0"/>
          </c:trendline>
          <c:xVal>
            <c:numRef>
              <c:f>Correlations!$Q$2:$Q$46</c:f>
              <c:numCache>
                <c:formatCode>General</c:formatCode>
                <c:ptCount val="45"/>
                <c:pt idx="0">
                  <c:v>75</c:v>
                </c:pt>
                <c:pt idx="1">
                  <c:v>63</c:v>
                </c:pt>
                <c:pt idx="2">
                  <c:v>70</c:v>
                </c:pt>
                <c:pt idx="3">
                  <c:v>68</c:v>
                </c:pt>
                <c:pt idx="4">
                  <c:v>60.5</c:v>
                </c:pt>
                <c:pt idx="5">
                  <c:v>58</c:v>
                </c:pt>
                <c:pt idx="6">
                  <c:v>67</c:v>
                </c:pt>
                <c:pt idx="8">
                  <c:v>64.3</c:v>
                </c:pt>
                <c:pt idx="9">
                  <c:v>84</c:v>
                </c:pt>
                <c:pt idx="10">
                  <c:v>62</c:v>
                </c:pt>
                <c:pt idx="11">
                  <c:v>72.5</c:v>
                </c:pt>
                <c:pt idx="12">
                  <c:v>70</c:v>
                </c:pt>
                <c:pt idx="13">
                  <c:v>75</c:v>
                </c:pt>
                <c:pt idx="14">
                  <c:v>77</c:v>
                </c:pt>
                <c:pt idx="15">
                  <c:v>61</c:v>
                </c:pt>
                <c:pt idx="16">
                  <c:v>69</c:v>
                </c:pt>
                <c:pt idx="17">
                  <c:v>84</c:v>
                </c:pt>
                <c:pt idx="18">
                  <c:v>71</c:v>
                </c:pt>
                <c:pt idx="19">
                  <c:v>78</c:v>
                </c:pt>
                <c:pt idx="20">
                  <c:v>75</c:v>
                </c:pt>
                <c:pt idx="21">
                  <c:v>70</c:v>
                </c:pt>
                <c:pt idx="22">
                  <c:v>82</c:v>
                </c:pt>
                <c:pt idx="23">
                  <c:v>60</c:v>
                </c:pt>
                <c:pt idx="25">
                  <c:v>93</c:v>
                </c:pt>
                <c:pt idx="26">
                  <c:v>83</c:v>
                </c:pt>
                <c:pt idx="27">
                  <c:v>65</c:v>
                </c:pt>
                <c:pt idx="28">
                  <c:v>67</c:v>
                </c:pt>
                <c:pt idx="29">
                  <c:v>78</c:v>
                </c:pt>
                <c:pt idx="30">
                  <c:v>88</c:v>
                </c:pt>
                <c:pt idx="31">
                  <c:v>72</c:v>
                </c:pt>
                <c:pt idx="32">
                  <c:v>67</c:v>
                </c:pt>
                <c:pt idx="33">
                  <c:v>69</c:v>
                </c:pt>
                <c:pt idx="34">
                  <c:v>69</c:v>
                </c:pt>
                <c:pt idx="35">
                  <c:v>68</c:v>
                </c:pt>
                <c:pt idx="36">
                  <c:v>65</c:v>
                </c:pt>
                <c:pt idx="37">
                  <c:v>65</c:v>
                </c:pt>
                <c:pt idx="38">
                  <c:v>88</c:v>
                </c:pt>
                <c:pt idx="39">
                  <c:v>68</c:v>
                </c:pt>
                <c:pt idx="40">
                  <c:v>67</c:v>
                </c:pt>
                <c:pt idx="41">
                  <c:v>60</c:v>
                </c:pt>
                <c:pt idx="42">
                  <c:v>70</c:v>
                </c:pt>
                <c:pt idx="43">
                  <c:v>75</c:v>
                </c:pt>
                <c:pt idx="44">
                  <c:v>69.400000000000006</c:v>
                </c:pt>
              </c:numCache>
            </c:numRef>
          </c:xVal>
          <c:yVal>
            <c:numRef>
              <c:f>Correlations!$R$2:$R$46</c:f>
              <c:numCache>
                <c:formatCode>General</c:formatCode>
                <c:ptCount val="45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8</c:v>
                </c:pt>
                <c:pt idx="6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0.25</c:v>
                </c:pt>
                <c:pt idx="12">
                  <c:v>4.5</c:v>
                </c:pt>
                <c:pt idx="13">
                  <c:v>2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3</c:v>
                </c:pt>
                <c:pt idx="18">
                  <c:v>2</c:v>
                </c:pt>
                <c:pt idx="19">
                  <c:v>0</c:v>
                </c:pt>
                <c:pt idx="20">
                  <c:v>4</c:v>
                </c:pt>
                <c:pt idx="21">
                  <c:v>3</c:v>
                </c:pt>
                <c:pt idx="22">
                  <c:v>1</c:v>
                </c:pt>
                <c:pt idx="23">
                  <c:v>5</c:v>
                </c:pt>
                <c:pt idx="25">
                  <c:v>1</c:v>
                </c:pt>
                <c:pt idx="26">
                  <c:v>3</c:v>
                </c:pt>
                <c:pt idx="27">
                  <c:v>2</c:v>
                </c:pt>
                <c:pt idx="28">
                  <c:v>4</c:v>
                </c:pt>
                <c:pt idx="29">
                  <c:v>1</c:v>
                </c:pt>
                <c:pt idx="30">
                  <c:v>0.5</c:v>
                </c:pt>
                <c:pt idx="31">
                  <c:v>1</c:v>
                </c:pt>
                <c:pt idx="32">
                  <c:v>5</c:v>
                </c:pt>
                <c:pt idx="33">
                  <c:v>2</c:v>
                </c:pt>
                <c:pt idx="34">
                  <c:v>5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AB-42AB-8D65-BC7492351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7802240"/>
        <c:axId val="1"/>
      </c:scatterChart>
      <c:valAx>
        <c:axId val="1947802240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414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72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crossBetween val="midCat"/>
        <c:majorUnit val="5"/>
      </c:valAx>
      <c:valAx>
        <c:axId val="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414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72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47802240"/>
        <c:crosses val="autoZero"/>
        <c:crossBetween val="midCat"/>
      </c:valAx>
      <c:spPr>
        <a:noFill/>
        <a:ln w="3318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4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645DC-5E2E-AF4F-9AE5-6EF7F78BFAA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38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3BCE8D-8290-4EC1-BC4F-C60089A7D6B5}" type="slidenum">
              <a:rPr lang="en-CA">
                <a:latin typeface="Calibri" panose="020F0502020204030204" pitchFamily="34" charset="0"/>
              </a:rPr>
              <a:pPr eaLnBrk="1" hangingPunct="1"/>
              <a:t>18</a:t>
            </a:fld>
            <a:endParaRPr lang="en-CA"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role of the two significant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326685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208A85-6FB6-4CA5-9F79-A1D8750DDC5F}" type="slidenum">
              <a:rPr lang="en-CA">
                <a:latin typeface="Calibri" panose="020F0502020204030204" pitchFamily="34" charset="0"/>
              </a:rPr>
              <a:pPr eaLnBrk="1" hangingPunct="1"/>
              <a:t>19</a:t>
            </a:fld>
            <a:endParaRPr lang="en-CA"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role of the two significant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256397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922732-E3E4-406B-8A35-37E6989C8910}" type="slidenum">
              <a:rPr lang="en-CA">
                <a:latin typeface="Calibri" panose="020F0502020204030204" pitchFamily="34" charset="0"/>
              </a:rPr>
              <a:pPr eaLnBrk="1" hangingPunct="1"/>
              <a:t>4</a:t>
            </a:fld>
            <a:endParaRPr lang="en-CA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4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38A357-244E-4D5E-8672-66D4E846EB02}" type="slidenum">
              <a:rPr lang="en-CA">
                <a:latin typeface="Calibri" panose="020F0502020204030204" pitchFamily="34" charset="0"/>
              </a:rPr>
              <a:pPr eaLnBrk="1" hangingPunct="1"/>
              <a:t>5</a:t>
            </a:fld>
            <a:endParaRPr lang="en-CA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6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FDFBA6-B09E-46C2-B80C-DF1E30103003}" type="slidenum">
              <a:rPr lang="en-CA">
                <a:latin typeface="Calibri" panose="020F0502020204030204" pitchFamily="34" charset="0"/>
              </a:rPr>
              <a:pPr eaLnBrk="1" hangingPunct="1"/>
              <a:t>6</a:t>
            </a:fld>
            <a:endParaRPr lang="en-CA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2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C8902C-4884-41E4-8B89-E5B76926B948}" type="slidenum">
              <a:rPr lang="en-CA">
                <a:latin typeface="Calibri" panose="020F0502020204030204" pitchFamily="34" charset="0"/>
              </a:rPr>
              <a:pPr eaLnBrk="1" hangingPunct="1"/>
              <a:t>7</a:t>
            </a:fld>
            <a:endParaRPr lang="en-CA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CA356B-CA0D-40CD-9C6F-5D297581EEBC}" type="slidenum">
              <a:rPr lang="en-CA">
                <a:latin typeface="Calibri" panose="020F0502020204030204" pitchFamily="34" charset="0"/>
              </a:rPr>
              <a:pPr eaLnBrk="1" hangingPunct="1"/>
              <a:t>8</a:t>
            </a:fld>
            <a:endParaRPr lang="en-CA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4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CA356B-CA0D-40CD-9C6F-5D297581EEBC}" type="slidenum">
              <a:rPr lang="en-CA">
                <a:latin typeface="Calibri" panose="020F0502020204030204" pitchFamily="34" charset="0"/>
              </a:rPr>
              <a:pPr eaLnBrk="1" hangingPunct="1"/>
              <a:t>9</a:t>
            </a:fld>
            <a:endParaRPr lang="en-CA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7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98AB1E-6F30-4916-B0A0-5C3DB211FA47}" type="slidenum">
              <a:rPr lang="en-CA">
                <a:latin typeface="Calibri" panose="020F0502020204030204" pitchFamily="34" charset="0"/>
              </a:rPr>
              <a:pPr eaLnBrk="1" hangingPunct="1"/>
              <a:t>16</a:t>
            </a:fld>
            <a:endParaRPr lang="en-CA"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role of the two significant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45855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E3A5A4-B212-402B-B0CC-753E47611A61}" type="slidenum">
              <a:rPr lang="en-CA">
                <a:latin typeface="Calibri" panose="020F0502020204030204" pitchFamily="34" charset="0"/>
              </a:rPr>
              <a:pPr eaLnBrk="1" hangingPunct="1"/>
              <a:t>17</a:t>
            </a:fld>
            <a:endParaRPr lang="en-CA"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If you see one, check if it is a mistake.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83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910" y="2084908"/>
            <a:ext cx="8298180" cy="929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"/>
                <a:cs typeface=""/>
              </a:rPr>
              <a:t>Data Science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"/>
              <a:cs typeface="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217586"/>
            <a:ext cx="7162800" cy="89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CSE-4075</a:t>
            </a:r>
          </a:p>
          <a:p>
            <a:pPr>
              <a:defRPr/>
            </a:pPr>
            <a:r>
              <a:rPr lang="en-US" altLang="en-US" sz="2800" dirty="0">
                <a:solidFill>
                  <a:srgbClr val="00B0F0"/>
                </a:solidFill>
              </a:rPr>
              <a:t>(Simple Linear Regression)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73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37020"/>
              </p:ext>
            </p:extLst>
          </p:nvPr>
        </p:nvGraphicFramePr>
        <p:xfrm>
          <a:off x="3657600" y="1789055"/>
          <a:ext cx="15938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Equation" r:id="rId3" imgW="647640" imgH="431640" progId="Equation.DSMT4">
                  <p:embed/>
                </p:oleObj>
              </mc:Choice>
              <mc:Fallback>
                <p:oleObj name="Equation" r:id="rId3" imgW="64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789055"/>
                        <a:ext cx="1593850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418105"/>
            <a:ext cx="7772400" cy="15001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Slope of Regression Line: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41245"/>
              </p:ext>
            </p:extLst>
          </p:nvPr>
        </p:nvGraphicFramePr>
        <p:xfrm>
          <a:off x="3811588" y="5470525"/>
          <a:ext cx="21256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Equation" r:id="rId5" imgW="863280" imgH="253800" progId="Equation.3">
                  <p:embed/>
                </p:oleObj>
              </mc:Choice>
              <mc:Fallback>
                <p:oleObj name="Equation" r:id="rId5" imgW="8632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1588" y="5470525"/>
                        <a:ext cx="2125662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6"/>
          <p:cNvSpPr txBox="1">
            <a:spLocks/>
          </p:cNvSpPr>
          <p:nvPr/>
        </p:nvSpPr>
        <p:spPr>
          <a:xfrm>
            <a:off x="762000" y="397033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Y intercept of Regression Line: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EAD4D8-AB8A-4F50-AA9B-50105830A883}"/>
              </a:ext>
            </a:extLst>
          </p:cNvPr>
          <p:cNvSpPr txBox="1">
            <a:spLocks/>
          </p:cNvSpPr>
          <p:nvPr/>
        </p:nvSpPr>
        <p:spPr>
          <a:xfrm>
            <a:off x="1162050" y="411479"/>
            <a:ext cx="7372350" cy="579121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500" dirty="0">
                <a:solidFill>
                  <a:srgbClr val="00B0F0"/>
                </a:solidFill>
              </a:rPr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F7754D-B1A8-4B60-A617-328162649210}"/>
                  </a:ext>
                </a:extLst>
              </p:cNvPr>
              <p:cNvSpPr/>
              <p:nvPr/>
            </p:nvSpPr>
            <p:spPr>
              <a:xfrm>
                <a:off x="6719746" y="1652908"/>
                <a:ext cx="201253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F7754D-B1A8-4B60-A617-328162649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746" y="1652908"/>
                <a:ext cx="2012538" cy="910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9AEF73-6F00-4E8A-BDD7-5C8C06A1564E}"/>
                  </a:ext>
                </a:extLst>
              </p:cNvPr>
              <p:cNvSpPr/>
              <p:nvPr/>
            </p:nvSpPr>
            <p:spPr>
              <a:xfrm>
                <a:off x="6736311" y="2973650"/>
                <a:ext cx="1998111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9AEF73-6F00-4E8A-BDD7-5C8C06A15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311" y="2973650"/>
                <a:ext cx="1998111" cy="910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9DCA14A-C44F-41FE-93C6-06427F7E225E}"/>
                  </a:ext>
                </a:extLst>
              </p:cNvPr>
              <p:cNvSpPr/>
              <p:nvPr/>
            </p:nvSpPr>
            <p:spPr>
              <a:xfrm>
                <a:off x="2667000" y="2934926"/>
                <a:ext cx="3074816" cy="1035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grow m:val="on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grow m:val="on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9DCA14A-C44F-41FE-93C6-06427F7E2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934926"/>
                <a:ext cx="3074816" cy="10354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95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AAC7A4-0243-4A9F-BBFE-15AE9FF89BCE}"/>
              </a:ext>
            </a:extLst>
          </p:cNvPr>
          <p:cNvSpPr txBox="1">
            <a:spLocks/>
          </p:cNvSpPr>
          <p:nvPr/>
        </p:nvSpPr>
        <p:spPr>
          <a:xfrm>
            <a:off x="533400" y="0"/>
            <a:ext cx="7372350" cy="579121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500" dirty="0">
                <a:solidFill>
                  <a:srgbClr val="00B0F0"/>
                </a:solidFill>
              </a:rPr>
              <a:t>When to apply Linear Regression?</a:t>
            </a:r>
          </a:p>
        </p:txBody>
      </p:sp>
      <p:pic>
        <p:nvPicPr>
          <p:cNvPr id="5" name="Picture 4" descr="A picture containing photo, white, sitting, hanging&#10;&#10;Description automatically generated">
            <a:extLst>
              <a:ext uri="{FF2B5EF4-FFF2-40B4-BE49-F238E27FC236}">
                <a16:creationId xmlns:a16="http://schemas.microsoft.com/office/drawing/2014/main" id="{BA7BEBCE-ACFF-4278-A7DC-7830D219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8" y="751038"/>
            <a:ext cx="3388945" cy="3022768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3E7C68C-F2F8-449A-B57B-A7C38F65E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73" y="751038"/>
            <a:ext cx="3495052" cy="3022768"/>
          </a:xfrm>
          <a:prstGeom prst="rect">
            <a:avLst/>
          </a:prstGeom>
        </p:spPr>
      </p:pic>
      <p:pic>
        <p:nvPicPr>
          <p:cNvPr id="9" name="Picture 8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A9459D87-8385-4818-B5A9-34E90BF17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8" y="3847036"/>
            <a:ext cx="3388944" cy="3022768"/>
          </a:xfrm>
          <a:prstGeom prst="rect">
            <a:avLst/>
          </a:prstGeom>
        </p:spPr>
      </p:pic>
      <p:pic>
        <p:nvPicPr>
          <p:cNvPr id="11" name="Picture 10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29CFF97-DC0B-4ACE-85EB-3E6F2380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73" y="3847036"/>
            <a:ext cx="3495052" cy="303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5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2CF127-7AEA-494C-8668-BBF82775A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250408"/>
              </p:ext>
            </p:extLst>
          </p:nvPr>
        </p:nvGraphicFramePr>
        <p:xfrm>
          <a:off x="19878" y="1137456"/>
          <a:ext cx="4247322" cy="503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647">
                  <a:extLst>
                    <a:ext uri="{9D8B030D-6E8A-4147-A177-3AD203B41FA5}">
                      <a16:colId xmlns:a16="http://schemas.microsoft.com/office/drawing/2014/main" val="1934669637"/>
                    </a:ext>
                  </a:extLst>
                </a:gridCol>
                <a:gridCol w="1803275">
                  <a:extLst>
                    <a:ext uri="{9D8B030D-6E8A-4147-A177-3AD203B41FA5}">
                      <a16:colId xmlns:a16="http://schemas.microsoft.com/office/drawing/2014/main" val="142498691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5871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PRODUCTION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ELECTRICITY </a:t>
                      </a:r>
                    </a:p>
                    <a:p>
                      <a:r>
                        <a:rPr lang="en-US" sz="1600" dirty="0"/>
                        <a:t>USAGE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998158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48758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41659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1132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0484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634690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3592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25525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2669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25331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30227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30238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r>
                        <a:rPr lang="en-US" sz="1600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74316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E642180-BD07-4D9D-8B26-823275E3B10A}"/>
              </a:ext>
            </a:extLst>
          </p:cNvPr>
          <p:cNvSpPr txBox="1">
            <a:spLocks/>
          </p:cNvSpPr>
          <p:nvPr/>
        </p:nvSpPr>
        <p:spPr>
          <a:xfrm>
            <a:off x="1162050" y="411479"/>
            <a:ext cx="7372350" cy="579121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500" dirty="0">
                <a:solidFill>
                  <a:srgbClr val="00B0F0"/>
                </a:solidFill>
              </a:rPr>
              <a:t>Example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5520B3F-D885-4348-925D-3F3305C46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56139"/>
              </p:ext>
            </p:extLst>
          </p:nvPr>
        </p:nvGraphicFramePr>
        <p:xfrm>
          <a:off x="4572000" y="2283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857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EBE34-8FDA-4017-A58D-994CC90E353F}"/>
              </a:ext>
            </a:extLst>
          </p:cNvPr>
          <p:cNvSpPr txBox="1">
            <a:spLocks/>
          </p:cNvSpPr>
          <p:nvPr/>
        </p:nvSpPr>
        <p:spPr>
          <a:xfrm>
            <a:off x="1162050" y="411479"/>
            <a:ext cx="7372350" cy="579121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500" dirty="0">
                <a:solidFill>
                  <a:srgbClr val="00B0F0"/>
                </a:solidFill>
              </a:rPr>
              <a:t>Parameters Calculation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2B44C4-2144-42E8-A381-934192928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68047"/>
              </p:ext>
            </p:extLst>
          </p:nvPr>
        </p:nvGraphicFramePr>
        <p:xfrm>
          <a:off x="457200" y="1295400"/>
          <a:ext cx="8305803" cy="5334000"/>
        </p:xfrm>
        <a:graphic>
          <a:graphicData uri="http://schemas.openxmlformats.org/drawingml/2006/table">
            <a:tbl>
              <a:tblPr/>
              <a:tblGrid>
                <a:gridCol w="670048">
                  <a:extLst>
                    <a:ext uri="{9D8B030D-6E8A-4147-A177-3AD203B41FA5}">
                      <a16:colId xmlns:a16="http://schemas.microsoft.com/office/drawing/2014/main" val="1095733996"/>
                    </a:ext>
                  </a:extLst>
                </a:gridCol>
                <a:gridCol w="670048">
                  <a:extLst>
                    <a:ext uri="{9D8B030D-6E8A-4147-A177-3AD203B41FA5}">
                      <a16:colId xmlns:a16="http://schemas.microsoft.com/office/drawing/2014/main" val="1515883234"/>
                    </a:ext>
                  </a:extLst>
                </a:gridCol>
                <a:gridCol w="670048">
                  <a:extLst>
                    <a:ext uri="{9D8B030D-6E8A-4147-A177-3AD203B41FA5}">
                      <a16:colId xmlns:a16="http://schemas.microsoft.com/office/drawing/2014/main" val="591061208"/>
                    </a:ext>
                  </a:extLst>
                </a:gridCol>
                <a:gridCol w="670048">
                  <a:extLst>
                    <a:ext uri="{9D8B030D-6E8A-4147-A177-3AD203B41FA5}">
                      <a16:colId xmlns:a16="http://schemas.microsoft.com/office/drawing/2014/main" val="2940081738"/>
                    </a:ext>
                  </a:extLst>
                </a:gridCol>
                <a:gridCol w="670048">
                  <a:extLst>
                    <a:ext uri="{9D8B030D-6E8A-4147-A177-3AD203B41FA5}">
                      <a16:colId xmlns:a16="http://schemas.microsoft.com/office/drawing/2014/main" val="4181246339"/>
                    </a:ext>
                  </a:extLst>
                </a:gridCol>
                <a:gridCol w="935275">
                  <a:extLst>
                    <a:ext uri="{9D8B030D-6E8A-4147-A177-3AD203B41FA5}">
                      <a16:colId xmlns:a16="http://schemas.microsoft.com/office/drawing/2014/main" val="740607547"/>
                    </a:ext>
                  </a:extLst>
                </a:gridCol>
                <a:gridCol w="670048">
                  <a:extLst>
                    <a:ext uri="{9D8B030D-6E8A-4147-A177-3AD203B41FA5}">
                      <a16:colId xmlns:a16="http://schemas.microsoft.com/office/drawing/2014/main" val="1782538745"/>
                    </a:ext>
                  </a:extLst>
                </a:gridCol>
                <a:gridCol w="670048">
                  <a:extLst>
                    <a:ext uri="{9D8B030D-6E8A-4147-A177-3AD203B41FA5}">
                      <a16:colId xmlns:a16="http://schemas.microsoft.com/office/drawing/2014/main" val="410300988"/>
                    </a:ext>
                  </a:extLst>
                </a:gridCol>
                <a:gridCol w="670048">
                  <a:extLst>
                    <a:ext uri="{9D8B030D-6E8A-4147-A177-3AD203B41FA5}">
                      <a16:colId xmlns:a16="http://schemas.microsoft.com/office/drawing/2014/main" val="2548669574"/>
                    </a:ext>
                  </a:extLst>
                </a:gridCol>
                <a:gridCol w="670048">
                  <a:extLst>
                    <a:ext uri="{9D8B030D-6E8A-4147-A177-3AD203B41FA5}">
                      <a16:colId xmlns:a16="http://schemas.microsoft.com/office/drawing/2014/main" val="3475333281"/>
                    </a:ext>
                  </a:extLst>
                </a:gridCol>
                <a:gridCol w="670048">
                  <a:extLst>
                    <a:ext uri="{9D8B030D-6E8A-4147-A177-3AD203B41FA5}">
                      <a16:colId xmlns:a16="http://schemas.microsoft.com/office/drawing/2014/main" val="3154743216"/>
                    </a:ext>
                  </a:extLst>
                </a:gridCol>
                <a:gridCol w="670048">
                  <a:extLst>
                    <a:ext uri="{9D8B030D-6E8A-4147-A177-3AD203B41FA5}">
                      <a16:colId xmlns:a16="http://schemas.microsoft.com/office/drawing/2014/main" val="1562531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(𝑥−𝑥 ̅)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a:t>(y-y ̅)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(𝑥−𝑥 ̅)(y-y ̅)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a:t>(x-x ̅ )^2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(𝑦−𝑦 ̅ )^2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73109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0.1371875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1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0.7645125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1.703025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7278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0.216104167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0.141251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53264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-0.013270833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039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0.108845833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0.020784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8506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0.204167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0.0214375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0.041684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45734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0.334167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0.1353375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9827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0.5803875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124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-0.034070833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0.033917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3361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0.414167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0.300270833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13838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-0.0026375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0.030917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2395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0.216345833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0.469225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0.099751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666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1.511492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73831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2.845833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29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3074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3466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sigma_y=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6662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sigma_x=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beta_1=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63636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beta_0=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9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7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EAD4D8-AB8A-4F50-AA9B-50105830A883}"/>
              </a:ext>
            </a:extLst>
          </p:cNvPr>
          <p:cNvSpPr txBox="1">
            <a:spLocks/>
          </p:cNvSpPr>
          <p:nvPr/>
        </p:nvSpPr>
        <p:spPr>
          <a:xfrm>
            <a:off x="1162050" y="411479"/>
            <a:ext cx="7372350" cy="579121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500" dirty="0">
                <a:solidFill>
                  <a:srgbClr val="00B0F0"/>
                </a:solidFill>
              </a:rPr>
              <a:t>Parameters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5B553A3-23D6-4AF1-A256-B8A2377EA64B}"/>
                  </a:ext>
                </a:extLst>
              </p:cNvPr>
              <p:cNvSpPr/>
              <p:nvPr/>
            </p:nvSpPr>
            <p:spPr>
              <a:xfrm>
                <a:off x="609600" y="1970462"/>
                <a:ext cx="4572000" cy="161326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grow m:val="on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grow m:val="on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2.43045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4.8723×1.511492</m:t>
                              </m:r>
                            </m:e>
                          </m:ra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=0.895606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5B553A3-23D6-4AF1-A256-B8A2377EA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70462"/>
                <a:ext cx="4572000" cy="1613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567711-B337-4622-A4F8-157F6F864896}"/>
                  </a:ext>
                </a:extLst>
              </p:cNvPr>
              <p:cNvSpPr/>
              <p:nvPr/>
            </p:nvSpPr>
            <p:spPr>
              <a:xfrm>
                <a:off x="4610329" y="1693552"/>
                <a:ext cx="4572000" cy="11941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1.511492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=0.370686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567711-B337-4622-A4F8-157F6F864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329" y="1693552"/>
                <a:ext cx="4572000" cy="1194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BB64F7-B27D-42FB-8FAC-48ABBBEF67EF}"/>
                  </a:ext>
                </a:extLst>
              </p:cNvPr>
              <p:cNvSpPr/>
              <p:nvPr/>
            </p:nvSpPr>
            <p:spPr>
              <a:xfrm>
                <a:off x="4841599" y="3002378"/>
                <a:ext cx="4463721" cy="91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4.8723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=0.665535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BB64F7-B27D-42FB-8FAC-48ABBBEF6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99" y="3002378"/>
                <a:ext cx="4463721" cy="919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D82956-AB52-4749-9DC9-3B61CEAE7842}"/>
                  </a:ext>
                </a:extLst>
              </p:cNvPr>
              <p:cNvSpPr/>
              <p:nvPr/>
            </p:nvSpPr>
            <p:spPr>
              <a:xfrm>
                <a:off x="2329623" y="4323827"/>
                <a:ext cx="4484753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=0.895606×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0.370686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0.665535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=0.499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D82956-AB52-4749-9DC9-3B61CEAE7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23" y="4323827"/>
                <a:ext cx="4484753" cy="658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DA05D0-BE8C-4D22-835E-21E04FFEC101}"/>
                  </a:ext>
                </a:extLst>
              </p:cNvPr>
              <p:cNvSpPr/>
              <p:nvPr/>
            </p:nvSpPr>
            <p:spPr>
              <a:xfrm>
                <a:off x="2133600" y="5164448"/>
                <a:ext cx="5791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=2.845833−0.499×4.885=0.409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DA05D0-BE8C-4D22-835E-21E04FFEC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164448"/>
                <a:ext cx="57912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41A837F-99EE-4035-9A20-A183C94CF48A}"/>
                  </a:ext>
                </a:extLst>
              </p:cNvPr>
              <p:cNvSpPr/>
              <p:nvPr/>
            </p:nvSpPr>
            <p:spPr>
              <a:xfrm>
                <a:off x="3098318" y="6031468"/>
                <a:ext cx="3378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=0.409+0.499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41A837F-99EE-4035-9A20-A183C94CF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18" y="6031468"/>
                <a:ext cx="337868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4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668C7E7-ABB6-4B3B-85A0-7A2477F45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29"/>
            <a:ext cx="8991600" cy="67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7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454874"/>
              </p:ext>
            </p:extLst>
          </p:nvPr>
        </p:nvGraphicFramePr>
        <p:xfrm>
          <a:off x="301625" y="811213"/>
          <a:ext cx="8074025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Chart" r:id="rId4" imgW="8524951" imgH="5105557" progId="Excel.Chart.8">
                  <p:embed/>
                </p:oleObj>
              </mc:Choice>
              <mc:Fallback>
                <p:oleObj name="Chart" r:id="rId4" imgW="8524951" imgH="510555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811213"/>
                        <a:ext cx="8074025" cy="432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04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2A7FF3B8-58BB-41D1-A482-C06972C19BBE}" type="slidenum">
              <a:rPr lang="en-CA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17</a:t>
            </a:fld>
            <a:endParaRPr lang="en-CA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>
                <a:solidFill>
                  <a:srgbClr val="00B0F0"/>
                </a:solidFill>
              </a:rPr>
              <a:t>Outliers</a:t>
            </a: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/>
              <a:t>Rare, extreme values may distort the outcome.</a:t>
            </a:r>
          </a:p>
          <a:p>
            <a:pPr lvl="1" eaLnBrk="1" hangingPunct="1"/>
            <a:r>
              <a:rPr lang="en-CA"/>
              <a:t>Could be an error.</a:t>
            </a:r>
          </a:p>
          <a:p>
            <a:pPr lvl="1" eaLnBrk="1" hangingPunct="1"/>
            <a:r>
              <a:rPr lang="en-CA"/>
              <a:t>Could be a very important observation.</a:t>
            </a:r>
          </a:p>
          <a:p>
            <a:pPr eaLnBrk="1" hangingPunct="1"/>
            <a:r>
              <a:rPr lang="en-CA"/>
              <a:t>Outlier: more than 3 standard deviations from the mean.</a:t>
            </a:r>
          </a:p>
        </p:txBody>
      </p:sp>
    </p:spTree>
    <p:extLst>
      <p:ext uri="{BB962C8B-B14F-4D97-AF65-F5344CB8AC3E}">
        <p14:creationId xmlns:p14="http://schemas.microsoft.com/office/powerpoint/2010/main" val="174292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0188" y="536575"/>
          <a:ext cx="8683625" cy="578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35600" y="1916113"/>
            <a:ext cx="1730375" cy="1657350"/>
            <a:chOff x="3424" y="1207"/>
            <a:chExt cx="1090" cy="1044"/>
          </a:xfrm>
        </p:grpSpPr>
        <p:sp>
          <p:nvSpPr>
            <p:cNvPr id="7172" name="Oval 3"/>
            <p:cNvSpPr>
              <a:spLocks noChangeArrowheads="1"/>
            </p:cNvSpPr>
            <p:nvPr/>
          </p:nvSpPr>
          <p:spPr bwMode="auto">
            <a:xfrm>
              <a:off x="3424" y="1207"/>
              <a:ext cx="182" cy="1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173" name="Oval 4"/>
            <p:cNvSpPr>
              <a:spLocks noChangeArrowheads="1"/>
            </p:cNvSpPr>
            <p:nvPr/>
          </p:nvSpPr>
          <p:spPr bwMode="auto">
            <a:xfrm>
              <a:off x="4332" y="2069"/>
              <a:ext cx="182" cy="1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09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25425" y="533400"/>
          <a:ext cx="9063038" cy="573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96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294965"/>
            <a:ext cx="7924800" cy="1676400"/>
          </a:xfrm>
        </p:spPr>
        <p:txBody>
          <a:bodyPr>
            <a:normAutofit fontScale="90000"/>
          </a:bodyPr>
          <a:lstStyle/>
          <a:p>
            <a:pPr algn="r"/>
            <a:r>
              <a:rPr lang="en-US" b="0" dirty="0">
                <a:solidFill>
                  <a:srgbClr val="00B0F0"/>
                </a:solidFill>
              </a:rPr>
              <a:t>Art, like morality, consists in drawing the line somewhere.</a:t>
            </a:r>
            <a:br>
              <a:rPr lang="en-US" b="0" dirty="0"/>
            </a:br>
            <a:br>
              <a:rPr lang="en-US" dirty="0"/>
            </a:br>
            <a:br>
              <a:rPr lang="en-GB" b="0" dirty="0"/>
            </a:br>
            <a:r>
              <a:rPr lang="en-GB" b="0" dirty="0"/>
              <a:t>                              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1B302A-6B00-453B-A60D-0ABC2FF33E0F}"/>
              </a:ext>
            </a:extLst>
          </p:cNvPr>
          <p:cNvSpPr/>
          <p:nvPr/>
        </p:nvSpPr>
        <p:spPr>
          <a:xfrm>
            <a:off x="6477000" y="43250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G. K. Chesterton</a:t>
            </a:r>
            <a:br>
              <a:rPr lang="en-GB" b="1" dirty="0"/>
            </a:b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2103920686"/>
      </p:ext>
    </p:extLst>
  </p:cSld>
  <p:clrMapOvr>
    <a:masterClrMapping/>
  </p:clrMapOvr>
  <p:transition>
    <p:checke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A7622A-A8BC-41B3-8C3B-6C36CA145439}"/>
              </a:ext>
            </a:extLst>
          </p:cNvPr>
          <p:cNvSpPr/>
          <p:nvPr/>
        </p:nvSpPr>
        <p:spPr>
          <a:xfrm>
            <a:off x="381000" y="87249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statsmodels.api</a:t>
            </a:r>
            <a:r>
              <a:rPr lang="en-US" dirty="0"/>
              <a:t> as </a:t>
            </a:r>
            <a:r>
              <a:rPr lang="en-US" dirty="0" err="1"/>
              <a:t>sm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 ## imports datasets from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data = </a:t>
            </a:r>
            <a:r>
              <a:rPr lang="en-US" dirty="0" err="1"/>
              <a:t>datasets.load_boston</a:t>
            </a:r>
            <a:r>
              <a:rPr lang="en-US" dirty="0"/>
              <a:t>() ## loads Boston dataset from datasets library 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# define the data/predictors as the pre-set feature names  </a:t>
            </a:r>
          </a:p>
          <a:p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data.data</a:t>
            </a:r>
            <a:r>
              <a:rPr lang="en-US" dirty="0"/>
              <a:t>, columns=</a:t>
            </a:r>
            <a:r>
              <a:rPr lang="en-US" dirty="0" err="1"/>
              <a:t>data.feature_names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Put the target (housing value -- MEDV) in another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target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data.target</a:t>
            </a:r>
            <a:r>
              <a:rPr lang="en-US" dirty="0"/>
              <a:t>, columns=["MEDV"])</a:t>
            </a:r>
          </a:p>
          <a:p>
            <a:endParaRPr lang="en-US" dirty="0"/>
          </a:p>
          <a:p>
            <a:r>
              <a:rPr lang="en-US" dirty="0"/>
              <a:t>X = df[["RM", "LSTAT"]] ## X usually means our input variables (or independent variables)</a:t>
            </a:r>
          </a:p>
          <a:p>
            <a:r>
              <a:rPr lang="en-US" dirty="0"/>
              <a:t>y = target["MEDV"] ## Y usually means our output/dependent variable</a:t>
            </a:r>
          </a:p>
          <a:p>
            <a:r>
              <a:rPr lang="en-US" dirty="0"/>
              <a:t>X = </a:t>
            </a:r>
            <a:r>
              <a:rPr lang="en-US" dirty="0" err="1"/>
              <a:t>sm.add_constant</a:t>
            </a:r>
            <a:r>
              <a:rPr lang="en-US" dirty="0"/>
              <a:t>(X) ## let's add an intercept (beta_0) to our model</a:t>
            </a:r>
          </a:p>
          <a:p>
            <a:endParaRPr lang="en-US" dirty="0"/>
          </a:p>
          <a:p>
            <a:r>
              <a:rPr lang="en-US" dirty="0"/>
              <a:t># Note the difference in argument order</a:t>
            </a:r>
          </a:p>
          <a:p>
            <a:r>
              <a:rPr lang="en-US" dirty="0"/>
              <a:t>model = </a:t>
            </a:r>
            <a:r>
              <a:rPr lang="en-US" dirty="0" err="1"/>
              <a:t>sm.OLS</a:t>
            </a:r>
            <a:r>
              <a:rPr lang="en-US" dirty="0"/>
              <a:t>(y, X).fit() ## </a:t>
            </a:r>
            <a:r>
              <a:rPr lang="en-US" dirty="0" err="1"/>
              <a:t>sm.OLS</a:t>
            </a:r>
            <a:r>
              <a:rPr lang="en-US" dirty="0"/>
              <a:t>(output, input)</a:t>
            </a:r>
          </a:p>
          <a:p>
            <a:r>
              <a:rPr lang="en-US" dirty="0"/>
              <a:t>predictions = </a:t>
            </a:r>
            <a:r>
              <a:rPr lang="en-US" dirty="0" err="1"/>
              <a:t>model.predict</a:t>
            </a:r>
            <a:r>
              <a:rPr lang="en-US" dirty="0"/>
              <a:t>(X)</a:t>
            </a:r>
          </a:p>
          <a:p>
            <a:endParaRPr lang="en-US" dirty="0"/>
          </a:p>
          <a:p>
            <a:r>
              <a:rPr lang="en-US" dirty="0"/>
              <a:t># Print out the statistics</a:t>
            </a:r>
          </a:p>
          <a:p>
            <a:r>
              <a:rPr lang="en-US" dirty="0" err="1"/>
              <a:t>model.summary</a:t>
            </a:r>
            <a:r>
              <a:rPr lang="en-US" dirty="0"/>
              <a:t>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27F043-A480-40E4-A49D-E20DBFAA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8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980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43AA-B8F0-478E-955E-7E586AE3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Deterministic vs Statistical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7E8E-4CAF-472F-A171-D813A437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two variables is said to be </a:t>
            </a:r>
            <a:r>
              <a:rPr lang="en-US" dirty="0">
                <a:solidFill>
                  <a:srgbClr val="00B0F0"/>
                </a:solidFill>
              </a:rPr>
              <a:t>deterministic</a:t>
            </a:r>
            <a:r>
              <a:rPr lang="en-US" dirty="0"/>
              <a:t> if one variable can be accurately expressed by the other</a:t>
            </a:r>
          </a:p>
          <a:p>
            <a:pPr lvl="1"/>
            <a:r>
              <a:rPr lang="en-US" dirty="0"/>
              <a:t>Celsius → Fahrenheit</a:t>
            </a:r>
          </a:p>
          <a:p>
            <a:r>
              <a:rPr lang="en-US" dirty="0">
                <a:solidFill>
                  <a:srgbClr val="00B0F0"/>
                </a:solidFill>
              </a:rPr>
              <a:t>Statistical</a:t>
            </a:r>
            <a:r>
              <a:rPr lang="en-US" dirty="0"/>
              <a:t> relationship is not accurate in determining relationship between two variables</a:t>
            </a:r>
          </a:p>
          <a:p>
            <a:pPr lvl="1"/>
            <a:r>
              <a:rPr lang="en-US" dirty="0"/>
              <a:t>Height → Weight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7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3600" dirty="0">
                <a:solidFill>
                  <a:srgbClr val="00B0F0"/>
                </a:solidFill>
              </a:rPr>
              <a:t>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285875"/>
            <a:ext cx="8229600" cy="53578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z="3000" dirty="0">
                <a:solidFill>
                  <a:srgbClr val="00B0F0"/>
                </a:solidFill>
              </a:rPr>
              <a:t>Statistical relation </a:t>
            </a:r>
            <a:r>
              <a:rPr lang="en-CA" sz="3000" dirty="0"/>
              <a:t>between variables where changes in some variables may “explain” or possibly “cause” changes in other variables.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CA" sz="3000" dirty="0"/>
              <a:t>Explanatory variables are termed the </a:t>
            </a:r>
            <a:r>
              <a:rPr lang="en-CA" sz="3000" b="1" dirty="0"/>
              <a:t>independent</a:t>
            </a:r>
            <a:r>
              <a:rPr lang="en-CA" sz="3000" dirty="0"/>
              <a:t> variables and the variables to be explained are termed the </a:t>
            </a:r>
            <a:r>
              <a:rPr lang="en-CA" sz="3000" b="1" dirty="0"/>
              <a:t>dependent</a:t>
            </a:r>
            <a:r>
              <a:rPr lang="en-CA" sz="3000" dirty="0"/>
              <a:t> variables.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CA" sz="3000" dirty="0"/>
              <a:t>Regression model estimates the nature of the relationship between the independent and dependent variables.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sz="2600" dirty="0"/>
              <a:t>Change in dependent variables that results from changes in independent variables, i.e. size of the relationship.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sz="2600" dirty="0"/>
              <a:t>Strength of the relationship.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sz="2600" dirty="0"/>
              <a:t>Statistical significance of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3675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>
                <a:solidFill>
                  <a:srgbClr val="00B0F0"/>
                </a:solidFill>
              </a:rPr>
              <a:t>Examples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CA" sz="2400" dirty="0"/>
              <a:t>Dependent variable is retail price of gasoline in Regina – independent variable is the price of crude oil.</a:t>
            </a:r>
          </a:p>
          <a:p>
            <a:pPr eaLnBrk="1" hangingPunct="1"/>
            <a:r>
              <a:rPr lang="en-CA" sz="2400" dirty="0"/>
              <a:t>Dependent variable is employment income – independent variables might be hours of work, education, occupation</a:t>
            </a:r>
            <a:r>
              <a:rPr lang="en-CA" sz="2400"/>
              <a:t>, gender, age, region, years of experience, unionization status, etc.</a:t>
            </a:r>
          </a:p>
          <a:p>
            <a:pPr eaLnBrk="1" hangingPunct="1"/>
            <a:endParaRPr lang="en-CA" sz="2400" dirty="0"/>
          </a:p>
          <a:p>
            <a:pPr eaLnBrk="1" hangingPunct="1"/>
            <a:r>
              <a:rPr lang="en-CA" sz="2400" dirty="0"/>
              <a:t>Price of a product and quantity produced or sold:</a:t>
            </a:r>
          </a:p>
          <a:p>
            <a:pPr lvl="1" eaLnBrk="1" hangingPunct="1"/>
            <a:r>
              <a:rPr lang="en-CA" sz="2400" dirty="0"/>
              <a:t>Quantity sold affected by price.  Dependent variable is quantity of product sold – independent variable is price.   </a:t>
            </a:r>
          </a:p>
          <a:p>
            <a:pPr lvl="1" eaLnBrk="1" hangingPunct="1"/>
            <a:r>
              <a:rPr lang="en-CA" sz="2400" dirty="0"/>
              <a:t>Price affected by quantity offered for sale.  Dependent variable is price – independent variable is quantity sold.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836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3600" dirty="0">
                <a:solidFill>
                  <a:srgbClr val="00B0F0"/>
                </a:solidFill>
              </a:rPr>
              <a:t>Bivariate and multivariate models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7188" y="1214438"/>
            <a:ext cx="8329612" cy="54292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CA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CA" sz="2400" dirty="0"/>
              <a:t>(Education)  	</a:t>
            </a:r>
            <a:r>
              <a:rPr lang="en-CA" i="1" dirty="0"/>
              <a:t>x </a:t>
            </a:r>
            <a:r>
              <a:rPr lang="en-CA" dirty="0"/>
              <a:t>                                             </a:t>
            </a:r>
            <a:r>
              <a:rPr lang="en-CA" i="1" dirty="0"/>
              <a:t>y  </a:t>
            </a:r>
            <a:r>
              <a:rPr lang="en-CA" dirty="0"/>
              <a:t> </a:t>
            </a:r>
            <a:r>
              <a:rPr lang="en-CA" sz="2600" dirty="0"/>
              <a:t>(Income)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CA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CA" sz="2600" dirty="0"/>
              <a:t>(Education)</a:t>
            </a:r>
            <a:r>
              <a:rPr lang="en-CA" dirty="0"/>
              <a:t>	</a:t>
            </a:r>
            <a:r>
              <a:rPr lang="en-CA" i="1" dirty="0"/>
              <a:t>x</a:t>
            </a:r>
            <a:r>
              <a:rPr lang="en-CA" baseline="-25000" dirty="0"/>
              <a:t>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CA" sz="2600" dirty="0"/>
              <a:t>(Gender)	</a:t>
            </a:r>
            <a:r>
              <a:rPr lang="en-CA" i="1" dirty="0"/>
              <a:t>x</a:t>
            </a:r>
            <a:r>
              <a:rPr lang="en-CA" baseline="-25000" dirty="0"/>
              <a:t>2					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CA" sz="2600" dirty="0"/>
              <a:t>(Experience)</a:t>
            </a:r>
            <a:r>
              <a:rPr lang="en-CA" dirty="0"/>
              <a:t>	</a:t>
            </a:r>
            <a:r>
              <a:rPr lang="en-CA" i="1" dirty="0"/>
              <a:t>x</a:t>
            </a:r>
            <a:r>
              <a:rPr lang="en-CA" baseline="-25000" dirty="0"/>
              <a:t>3					</a:t>
            </a:r>
            <a:endParaRPr lang="en-CA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CA" sz="2600" dirty="0"/>
              <a:t>(Age)</a:t>
            </a:r>
            <a:r>
              <a:rPr lang="en-CA" dirty="0"/>
              <a:t>		</a:t>
            </a:r>
            <a:r>
              <a:rPr lang="en-CA" i="1" dirty="0"/>
              <a:t>x</a:t>
            </a:r>
            <a:r>
              <a:rPr lang="en-CA" baseline="-25000" dirty="0"/>
              <a:t>4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CA" dirty="0"/>
              <a:t>                                                              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CA" baseline="-250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57500" y="2143125"/>
            <a:ext cx="33575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14625" y="3357563"/>
            <a:ext cx="3286125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14625" y="3929063"/>
            <a:ext cx="32861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91" name="TextBox 9"/>
          <p:cNvSpPr txBox="1">
            <a:spLocks noChangeArrowheads="1"/>
          </p:cNvSpPr>
          <p:nvPr/>
        </p:nvSpPr>
        <p:spPr bwMode="auto">
          <a:xfrm>
            <a:off x="6143625" y="3786188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sz="3200" i="1">
                <a:latin typeface="Calibri" panose="020F0502020204030204" pitchFamily="34" charset="0"/>
              </a:rPr>
              <a:t>y</a:t>
            </a:r>
            <a:r>
              <a:rPr lang="en-CA" sz="3200">
                <a:latin typeface="Calibri" panose="020F0502020204030204" pitchFamily="34" charset="0"/>
              </a:rPr>
              <a:t>    </a:t>
            </a:r>
            <a:r>
              <a:rPr lang="en-CA" sz="2400">
                <a:latin typeface="Calibri" panose="020F0502020204030204" pitchFamily="34" charset="0"/>
              </a:rPr>
              <a:t>(Income)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714625" y="4214813"/>
            <a:ext cx="3286125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14625" y="4429125"/>
            <a:ext cx="3286125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94" name="TextBox 22"/>
          <p:cNvSpPr txBox="1">
            <a:spLocks noChangeArrowheads="1"/>
          </p:cNvSpPr>
          <p:nvPr/>
        </p:nvSpPr>
        <p:spPr bwMode="auto">
          <a:xfrm>
            <a:off x="2286000" y="1285875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sz="2400">
                <a:latin typeface="Calibri" panose="020F0502020204030204" pitchFamily="34" charset="0"/>
              </a:rPr>
              <a:t>Bivariate or simple regression model</a:t>
            </a:r>
          </a:p>
        </p:txBody>
      </p:sp>
      <p:sp>
        <p:nvSpPr>
          <p:cNvPr id="16395" name="TextBox 23"/>
          <p:cNvSpPr txBox="1">
            <a:spLocks noChangeArrowheads="1"/>
          </p:cNvSpPr>
          <p:nvPr/>
        </p:nvSpPr>
        <p:spPr bwMode="auto">
          <a:xfrm>
            <a:off x="2000250" y="2571750"/>
            <a:ext cx="542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sz="2400">
                <a:latin typeface="Calibri" panose="020F0502020204030204" pitchFamily="34" charset="0"/>
              </a:rPr>
              <a:t>Multivariate or multiple regression model</a:t>
            </a:r>
          </a:p>
        </p:txBody>
      </p:sp>
      <p:sp>
        <p:nvSpPr>
          <p:cNvPr id="16396" name="TextBox 24"/>
          <p:cNvSpPr txBox="1">
            <a:spLocks noChangeArrowheads="1"/>
          </p:cNvSpPr>
          <p:nvPr/>
        </p:nvSpPr>
        <p:spPr bwMode="auto">
          <a:xfrm>
            <a:off x="357188" y="6072188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sz="2400">
                <a:latin typeface="Calibri" panose="020F0502020204030204" pitchFamily="34" charset="0"/>
              </a:rPr>
              <a:t>Price of wheat </a:t>
            </a:r>
          </a:p>
        </p:txBody>
      </p:sp>
      <p:sp>
        <p:nvSpPr>
          <p:cNvPr id="16397" name="TextBox 25"/>
          <p:cNvSpPr txBox="1">
            <a:spLocks noChangeArrowheads="1"/>
          </p:cNvSpPr>
          <p:nvPr/>
        </p:nvSpPr>
        <p:spPr bwMode="auto">
          <a:xfrm>
            <a:off x="4071938" y="6072188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sz="2400">
                <a:latin typeface="Calibri" panose="020F0502020204030204" pitchFamily="34" charset="0"/>
              </a:rPr>
              <a:t>Quantity of wheat produced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28875" y="6286500"/>
            <a:ext cx="142875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99" name="TextBox 28"/>
          <p:cNvSpPr txBox="1">
            <a:spLocks noChangeArrowheads="1"/>
          </p:cNvSpPr>
          <p:nvPr/>
        </p:nvSpPr>
        <p:spPr bwMode="auto">
          <a:xfrm>
            <a:off x="2000250" y="5572125"/>
            <a:ext cx="492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sz="2400">
                <a:latin typeface="Calibri" panose="020F0502020204030204" pitchFamily="34" charset="0"/>
              </a:rPr>
              <a:t>Model with simultaneous relationship</a:t>
            </a:r>
          </a:p>
        </p:txBody>
      </p:sp>
    </p:spTree>
    <p:extLst>
      <p:ext uri="{BB962C8B-B14F-4D97-AF65-F5344CB8AC3E}">
        <p14:creationId xmlns:p14="http://schemas.microsoft.com/office/powerpoint/2010/main" val="357495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pPr eaLnBrk="1" hangingPunct="1"/>
            <a:r>
              <a:rPr lang="en-CA" sz="3200" dirty="0">
                <a:solidFill>
                  <a:srgbClr val="00B0F0"/>
                </a:solidFill>
              </a:rPr>
              <a:t>Simple linear regression</a:t>
            </a:r>
            <a:endParaRPr lang="en-CA" sz="3200" dirty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64293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CA" sz="2400" i="1"/>
              <a:t>x</a:t>
            </a:r>
            <a:r>
              <a:rPr lang="en-CA" sz="2400"/>
              <a:t> is the independent variable</a:t>
            </a:r>
          </a:p>
          <a:p>
            <a:pPr eaLnBrk="1" hangingPunct="1">
              <a:spcBef>
                <a:spcPct val="0"/>
              </a:spcBef>
            </a:pPr>
            <a:r>
              <a:rPr lang="en-CA" sz="2400" i="1"/>
              <a:t>y</a:t>
            </a:r>
            <a:r>
              <a:rPr lang="en-CA" sz="2400"/>
              <a:t> is the dependent variable</a:t>
            </a:r>
          </a:p>
          <a:p>
            <a:pPr eaLnBrk="1" hangingPunct="1">
              <a:spcBef>
                <a:spcPct val="0"/>
              </a:spcBef>
            </a:pPr>
            <a:r>
              <a:rPr lang="en-CA" sz="2400"/>
              <a:t>The regression model is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CA"/>
          </a:p>
          <a:p>
            <a:pPr eaLnBrk="1" hangingPunct="1">
              <a:spcBef>
                <a:spcPct val="0"/>
              </a:spcBef>
            </a:pPr>
            <a:r>
              <a:rPr lang="en-CA" sz="2400"/>
              <a:t>The model has two variables, the independent or explanatory variable, </a:t>
            </a:r>
            <a:r>
              <a:rPr lang="en-CA" sz="2400" i="1"/>
              <a:t>x,</a:t>
            </a:r>
            <a:r>
              <a:rPr lang="en-CA" sz="2400"/>
              <a:t> and the dependent variable </a:t>
            </a:r>
            <a:r>
              <a:rPr lang="en-CA" sz="2400" i="1"/>
              <a:t>y</a:t>
            </a:r>
            <a:r>
              <a:rPr lang="en-CA" sz="2400"/>
              <a:t>, the variable whose variation is to be explained.</a:t>
            </a:r>
          </a:p>
          <a:p>
            <a:pPr eaLnBrk="1" hangingPunct="1">
              <a:spcBef>
                <a:spcPct val="0"/>
              </a:spcBef>
            </a:pPr>
            <a:r>
              <a:rPr lang="en-CA" sz="2400"/>
              <a:t>The relationship between </a:t>
            </a:r>
            <a:r>
              <a:rPr lang="en-CA" sz="2400" i="1"/>
              <a:t>x</a:t>
            </a:r>
            <a:r>
              <a:rPr lang="en-CA" sz="2400"/>
              <a:t> and </a:t>
            </a:r>
            <a:r>
              <a:rPr lang="en-CA" sz="2400" i="1"/>
              <a:t>y</a:t>
            </a:r>
            <a:r>
              <a:rPr lang="en-CA" sz="2400"/>
              <a:t> is a linear or straight line relationship.</a:t>
            </a:r>
          </a:p>
          <a:p>
            <a:pPr eaLnBrk="1" hangingPunct="1">
              <a:spcBef>
                <a:spcPct val="0"/>
              </a:spcBef>
            </a:pPr>
            <a:r>
              <a:rPr lang="en-CA" sz="2400"/>
              <a:t>Two parameters to estimate – the slope of the line </a:t>
            </a:r>
            <a:r>
              <a:rPr lang="el-GR" sz="2400"/>
              <a:t>β</a:t>
            </a:r>
            <a:r>
              <a:rPr lang="en-CA" sz="2400" baseline="-25000"/>
              <a:t>1</a:t>
            </a:r>
            <a:r>
              <a:rPr lang="en-CA" sz="2400"/>
              <a:t> and the </a:t>
            </a:r>
            <a:r>
              <a:rPr lang="en-CA" sz="2400" i="1"/>
              <a:t>y</a:t>
            </a:r>
            <a:r>
              <a:rPr lang="en-CA" sz="2400"/>
              <a:t>-intercept </a:t>
            </a:r>
            <a:r>
              <a:rPr lang="el-GR" sz="2400"/>
              <a:t>β</a:t>
            </a:r>
            <a:r>
              <a:rPr lang="en-CA" sz="2400" baseline="-25000"/>
              <a:t>0</a:t>
            </a:r>
            <a:r>
              <a:rPr lang="en-CA" sz="2400"/>
              <a:t> (where the line crosses the vertical axis).   </a:t>
            </a:r>
          </a:p>
          <a:p>
            <a:pPr eaLnBrk="1" hangingPunct="1">
              <a:spcBef>
                <a:spcPct val="0"/>
              </a:spcBef>
            </a:pPr>
            <a:r>
              <a:rPr lang="el-GR" sz="2400"/>
              <a:t>ε</a:t>
            </a:r>
            <a:r>
              <a:rPr lang="en-CA" sz="2400"/>
              <a:t> is the unexplained, random, or error component.   Much more on this later. 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928938" y="2428875"/>
          <a:ext cx="228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4" imgW="1002960" imgH="228600" progId="Equation.3">
                  <p:embed/>
                </p:oleObj>
              </mc:Choice>
              <mc:Fallback>
                <p:oleObj name="Equation" r:id="rId4" imgW="1002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428875"/>
                        <a:ext cx="2286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28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en-CA" sz="3600" dirty="0">
                <a:solidFill>
                  <a:srgbClr val="00B0F0"/>
                </a:solidFill>
              </a:rPr>
              <a:t>Regression line</a:t>
            </a:r>
          </a:p>
        </p:txBody>
      </p:sp>
      <p:sp>
        <p:nvSpPr>
          <p:cNvPr id="3078" name="Content Placeholder 2"/>
          <p:cNvSpPr>
            <a:spLocks noGrp="1"/>
          </p:cNvSpPr>
          <p:nvPr>
            <p:ph idx="1"/>
          </p:nvPr>
        </p:nvSpPr>
        <p:spPr>
          <a:xfrm>
            <a:off x="428625" y="1000125"/>
            <a:ext cx="8229600" cy="4900613"/>
          </a:xfrm>
        </p:spPr>
        <p:txBody>
          <a:bodyPr/>
          <a:lstStyle/>
          <a:p>
            <a:r>
              <a:rPr lang="en-CA" sz="2800"/>
              <a:t>The regression model is</a:t>
            </a:r>
          </a:p>
          <a:p>
            <a:r>
              <a:rPr lang="en-CA" sz="2800"/>
              <a:t>Data about </a:t>
            </a:r>
            <a:r>
              <a:rPr lang="en-CA" sz="2800" i="1"/>
              <a:t>x</a:t>
            </a:r>
            <a:r>
              <a:rPr lang="en-CA" sz="2800"/>
              <a:t> and </a:t>
            </a:r>
            <a:r>
              <a:rPr lang="en-CA" sz="2800" i="1"/>
              <a:t>y</a:t>
            </a:r>
            <a:r>
              <a:rPr lang="en-CA" sz="2800"/>
              <a:t> are obtained from a sample.</a:t>
            </a:r>
          </a:p>
          <a:p>
            <a:r>
              <a:rPr lang="en-CA" sz="2800"/>
              <a:t>From the sample of values of </a:t>
            </a:r>
            <a:r>
              <a:rPr lang="en-CA" sz="2800" i="1"/>
              <a:t>x</a:t>
            </a:r>
            <a:r>
              <a:rPr lang="en-CA" sz="2800"/>
              <a:t> and </a:t>
            </a:r>
            <a:r>
              <a:rPr lang="en-CA" sz="2800" i="1"/>
              <a:t>y</a:t>
            </a:r>
            <a:r>
              <a:rPr lang="en-CA" sz="2800"/>
              <a:t>, estimates </a:t>
            </a:r>
            <a:r>
              <a:rPr lang="en-CA" sz="2800" i="1"/>
              <a:t>b</a:t>
            </a:r>
            <a:r>
              <a:rPr lang="en-CA" sz="2800" baseline="-25000"/>
              <a:t>0</a:t>
            </a:r>
            <a:r>
              <a:rPr lang="en-CA" sz="2800"/>
              <a:t> of </a:t>
            </a:r>
            <a:r>
              <a:rPr lang="el-GR" sz="2800"/>
              <a:t>β</a:t>
            </a:r>
            <a:r>
              <a:rPr lang="en-CA" sz="2800" baseline="-25000"/>
              <a:t>0</a:t>
            </a:r>
            <a:r>
              <a:rPr lang="en-CA" sz="2800"/>
              <a:t> and </a:t>
            </a:r>
            <a:r>
              <a:rPr lang="en-CA" sz="2800" i="1"/>
              <a:t>b</a:t>
            </a:r>
            <a:r>
              <a:rPr lang="en-CA" sz="2800" baseline="-25000"/>
              <a:t>1</a:t>
            </a:r>
            <a:r>
              <a:rPr lang="en-CA" sz="2800"/>
              <a:t> of </a:t>
            </a:r>
            <a:r>
              <a:rPr lang="el-GR" sz="2800"/>
              <a:t>β</a:t>
            </a:r>
            <a:r>
              <a:rPr lang="en-CA" sz="2800" baseline="-25000"/>
              <a:t>1</a:t>
            </a:r>
            <a:r>
              <a:rPr lang="en-CA" sz="2800"/>
              <a:t> are obtained using the least squares or another method.</a:t>
            </a:r>
          </a:p>
          <a:p>
            <a:r>
              <a:rPr lang="en-CA" sz="2800"/>
              <a:t>The resulting estimate of the model is</a:t>
            </a:r>
          </a:p>
          <a:p>
            <a:endParaRPr lang="en-CA" sz="2800"/>
          </a:p>
          <a:p>
            <a:r>
              <a:rPr lang="en-CA" sz="2800"/>
              <a:t>The symbol    is termed “</a:t>
            </a:r>
            <a:r>
              <a:rPr lang="en-CA" sz="2800" i="1"/>
              <a:t>y</a:t>
            </a:r>
            <a:r>
              <a:rPr lang="en-CA" sz="2800"/>
              <a:t> hat” and refers to the predicted values of the dependent variable </a:t>
            </a:r>
            <a:r>
              <a:rPr lang="en-CA" sz="2800" i="1"/>
              <a:t>y</a:t>
            </a:r>
            <a:r>
              <a:rPr lang="en-CA" sz="2800"/>
              <a:t> that are associated with values of </a:t>
            </a:r>
            <a:r>
              <a:rPr lang="en-CA" sz="2800" i="1"/>
              <a:t>x</a:t>
            </a:r>
            <a:r>
              <a:rPr lang="en-CA" sz="2800"/>
              <a:t>, given the linear model.   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711246"/>
              </p:ext>
            </p:extLst>
          </p:nvPr>
        </p:nvGraphicFramePr>
        <p:xfrm>
          <a:off x="4357688" y="1079500"/>
          <a:ext cx="228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" name="Equation" r:id="rId4" imgW="1002960" imgH="228600" progId="Equation.DSMT4">
                  <p:embed/>
                </p:oleObj>
              </mc:Choice>
              <mc:Fallback>
                <p:oleObj name="Equation" r:id="rId4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1079500"/>
                        <a:ext cx="2286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3357563" y="3929063"/>
          <a:ext cx="1628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" name="Equation" r:id="rId6" imgW="723600" imgH="228600" progId="Equation.3">
                  <p:embed/>
                </p:oleObj>
              </mc:Choice>
              <mc:Fallback>
                <p:oleObj name="Equation" r:id="rId6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929063"/>
                        <a:ext cx="16287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2500313" y="4500563"/>
          <a:ext cx="2873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" name="Equation" r:id="rId8" imgW="139680" imgH="203040" progId="Equation.3">
                  <p:embed/>
                </p:oleObj>
              </mc:Choice>
              <mc:Fallback>
                <p:oleObj name="Equation" r:id="rId8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500563"/>
                        <a:ext cx="28733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05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1"/>
          <p:cNvSpPr>
            <a:spLocks noGrp="1"/>
          </p:cNvSpPr>
          <p:nvPr>
            <p:ph type="title"/>
          </p:nvPr>
        </p:nvSpPr>
        <p:spPr>
          <a:xfrm>
            <a:off x="628650" y="640079"/>
            <a:ext cx="7372350" cy="579121"/>
          </a:xfrm>
        </p:spPr>
        <p:txBody>
          <a:bodyPr anchor="b">
            <a:normAutofit fontScale="90000"/>
          </a:bodyPr>
          <a:lstStyle/>
          <a:p>
            <a:r>
              <a:rPr lang="en-CA" sz="3500" dirty="0">
                <a:solidFill>
                  <a:srgbClr val="00B0F0"/>
                </a:solidFill>
              </a:rPr>
              <a:t>Regression line</a:t>
            </a:r>
          </a:p>
        </p:txBody>
      </p:sp>
      <p:sp>
        <p:nvSpPr>
          <p:cNvPr id="3078" name="Content Placeholder 2"/>
          <p:cNvSpPr>
            <a:spLocks noGrp="1"/>
          </p:cNvSpPr>
          <p:nvPr>
            <p:ph idx="1"/>
          </p:nvPr>
        </p:nvSpPr>
        <p:spPr>
          <a:xfrm>
            <a:off x="70094" y="1676400"/>
            <a:ext cx="3511306" cy="4541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core idea is to obtain a line that best fits the data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best fit line is the one for which total prediction error (all data points) are as small as possible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Error is the distance between the point to the regression line</a:t>
            </a:r>
            <a:endParaRPr lang="en-CA" sz="2400" dirty="0"/>
          </a:p>
        </p:txBody>
      </p:sp>
      <p:pic>
        <p:nvPicPr>
          <p:cNvPr id="7" name="Picture 6" descr="A picture containing snow, outdoor, photo, sitting&#10;&#10;Description automatically generated">
            <a:extLst>
              <a:ext uri="{FF2B5EF4-FFF2-40B4-BE49-F238E27FC236}">
                <a16:creationId xmlns:a16="http://schemas.microsoft.com/office/drawing/2014/main" id="{70149CBC-6550-4C08-B220-D649DE7DE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22199"/>
            <a:ext cx="5562600" cy="419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1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36954</TotalTime>
  <Words>1138</Words>
  <Application>Microsoft Office PowerPoint</Application>
  <PresentationFormat>On-screen Show (4:3)</PresentationFormat>
  <Paragraphs>274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Equation</vt:lpstr>
      <vt:lpstr>Chart</vt:lpstr>
      <vt:lpstr>PowerPoint Presentation</vt:lpstr>
      <vt:lpstr>Art, like morality, consists in drawing the line somewhere.                                 </vt:lpstr>
      <vt:lpstr>Deterministic vs Statistical Relationship</vt:lpstr>
      <vt:lpstr>Regression model</vt:lpstr>
      <vt:lpstr>Examples</vt:lpstr>
      <vt:lpstr>Bivariate and multivariate models</vt:lpstr>
      <vt:lpstr>Simple linear regression</vt:lpstr>
      <vt:lpstr>Regression line</vt:lpstr>
      <vt:lpstr>Regression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Outliers</vt:lpstr>
      <vt:lpstr>PowerPoint Presentation</vt:lpstr>
      <vt:lpstr>PowerPoint Presentation</vt:lpstr>
      <vt:lpstr>Implementation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Haseeb Ahmad</cp:lastModifiedBy>
  <cp:revision>1304</cp:revision>
  <cp:lastPrinted>2012-07-23T05:21:44Z</cp:lastPrinted>
  <dcterms:created xsi:type="dcterms:W3CDTF">2012-06-20T04:14:54Z</dcterms:created>
  <dcterms:modified xsi:type="dcterms:W3CDTF">2020-04-06T08:04:06Z</dcterms:modified>
</cp:coreProperties>
</file>