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274" r:id="rId3"/>
    <p:sldId id="257" r:id="rId4"/>
    <p:sldId id="258" r:id="rId5"/>
    <p:sldId id="259" r:id="rId6"/>
    <p:sldId id="260" r:id="rId7"/>
    <p:sldId id="863" r:id="rId8"/>
    <p:sldId id="864" r:id="rId9"/>
    <p:sldId id="865" r:id="rId10"/>
    <p:sldId id="866" r:id="rId11"/>
    <p:sldId id="867" r:id="rId12"/>
    <p:sldId id="859" r:id="rId13"/>
    <p:sldId id="860" r:id="rId14"/>
    <p:sldId id="861" r:id="rId15"/>
    <p:sldId id="862" r:id="rId16"/>
    <p:sldId id="821" r:id="rId17"/>
    <p:sldId id="822" r:id="rId18"/>
    <p:sldId id="823" r:id="rId19"/>
    <p:sldId id="824" r:id="rId20"/>
    <p:sldId id="869" r:id="rId21"/>
    <p:sldId id="8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1" autoAdjust="0"/>
    <p:restoredTop sz="94249" autoAdjust="0"/>
  </p:normalViewPr>
  <p:slideViewPr>
    <p:cSldViewPr>
      <p:cViewPr>
        <p:scale>
          <a:sx n="70" d="100"/>
          <a:sy n="70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17586"/>
            <a:ext cx="7162800" cy="89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CSE-4075</a:t>
            </a:r>
          </a:p>
          <a:p>
            <a:pPr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(k-means)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8229600" cy="12573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DB0F0-9662-43D4-8511-FD4A46D0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0" y="1143000"/>
            <a:ext cx="7777163" cy="3708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DF2012-B513-437A-A26E-64EF977E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4" y="4856142"/>
            <a:ext cx="5084291" cy="19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8229600" cy="12573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341938-02AF-479E-BE2F-C84B8C3F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22933"/>
            <a:ext cx="6934200" cy="3600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580225-C15B-4448-8DE7-C529B83F7B09}"/>
              </a:ext>
            </a:extLst>
          </p:cNvPr>
          <p:cNvSpPr/>
          <p:nvPr/>
        </p:nvSpPr>
        <p:spPr>
          <a:xfrm>
            <a:off x="457200" y="5029200"/>
            <a:ext cx="837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Repeat if for the next iteration and check whether the clusters remain the same or not?</a:t>
            </a:r>
          </a:p>
        </p:txBody>
      </p:sp>
    </p:spTree>
    <p:extLst>
      <p:ext uri="{BB962C8B-B14F-4D97-AF65-F5344CB8AC3E}">
        <p14:creationId xmlns:p14="http://schemas.microsoft.com/office/powerpoint/2010/main" val="417541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Choosing the Value of 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30DF8-6B24-4120-9D69-55350733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81200"/>
            <a:ext cx="78867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Choosing the Value of 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20A5C-5E98-4996-A488-85D4C0EA4EF3}"/>
              </a:ext>
            </a:extLst>
          </p:cNvPr>
          <p:cNvSpPr/>
          <p:nvPr/>
        </p:nvSpPr>
        <p:spPr>
          <a:xfrm>
            <a:off x="381000" y="1434203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There is no easy way to choose the value of K</a:t>
            </a:r>
          </a:p>
          <a:p>
            <a:r>
              <a:rPr lang="en-US" sz="3200" dirty="0"/>
              <a:t>One way is the elbow method</a:t>
            </a:r>
          </a:p>
          <a:p>
            <a:endParaRPr lang="en-US" sz="3200" dirty="0"/>
          </a:p>
          <a:p>
            <a:r>
              <a:rPr lang="en-US" sz="3200" dirty="0"/>
              <a:t>First, compute the sum of squared error (SSE) for some values of k (for instance 2,4,6,8 etc.)</a:t>
            </a:r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rgbClr val="00B0F0"/>
                </a:solidFill>
              </a:rPr>
              <a:t>SSE</a:t>
            </a:r>
            <a:r>
              <a:rPr lang="en-US" sz="3200" dirty="0"/>
              <a:t> is defied as the sum of the squared distance between each member of the cluster and its centroid</a:t>
            </a:r>
          </a:p>
        </p:txBody>
      </p:sp>
    </p:spTree>
    <p:extLst>
      <p:ext uri="{BB962C8B-B14F-4D97-AF65-F5344CB8AC3E}">
        <p14:creationId xmlns:p14="http://schemas.microsoft.com/office/powerpoint/2010/main" val="68456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Choosing the Value of 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20A5C-5E98-4996-A488-85D4C0EA4EF3}"/>
              </a:ext>
            </a:extLst>
          </p:cNvPr>
          <p:cNvSpPr/>
          <p:nvPr/>
        </p:nvSpPr>
        <p:spPr>
          <a:xfrm>
            <a:off x="381000" y="1434203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you plot k against SSE, you will see that the error decreases as k gets larger; this is because when the number of clusters increases, they should be smaller, so distortion is also smaller</a:t>
            </a:r>
          </a:p>
          <a:p>
            <a:endParaRPr lang="en-US" sz="3200" dirty="0"/>
          </a:p>
          <a:p>
            <a:r>
              <a:rPr lang="en-US" sz="3200" dirty="0"/>
              <a:t>The idea of elbow method is to choose the k at which the SSE decreases abruptly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735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Choosing the Value of 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DE54C-73C0-4B66-8CD0-60AB22A3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439409"/>
            <a:ext cx="5972175" cy="52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0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>
            <a:extLst>
              <a:ext uri="{FF2B5EF4-FFF2-40B4-BE49-F238E27FC236}">
                <a16:creationId xmlns:a16="http://schemas.microsoft.com/office/drawing/2014/main" id="{4D04E158-6E89-4A7C-B5FC-342EF9AFC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39825"/>
          </a:xfrm>
        </p:spPr>
        <p:txBody>
          <a:bodyPr/>
          <a:lstStyle/>
          <a:p>
            <a:r>
              <a:rPr lang="en-US" altLang="ja-JP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Strengths of k-means 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3885D108-F615-4D64-925C-47AE61FE9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10538" cy="4932363"/>
          </a:xfrm>
        </p:spPr>
        <p:txBody>
          <a:bodyPr/>
          <a:lstStyle/>
          <a:p>
            <a:r>
              <a:rPr lang="en-US" altLang="en-US" sz="2600" dirty="0"/>
              <a:t>Strengths: </a:t>
            </a:r>
          </a:p>
          <a:p>
            <a:pPr lvl="1"/>
            <a:r>
              <a:rPr lang="en-US" altLang="en-US" sz="2200" dirty="0"/>
              <a:t>Simple: easy to understand and to implement</a:t>
            </a:r>
          </a:p>
          <a:p>
            <a:pPr lvl="1"/>
            <a:r>
              <a:rPr lang="en-US" altLang="en-US" sz="2200" dirty="0"/>
              <a:t>Efficient: </a:t>
            </a:r>
            <a:r>
              <a:rPr lang="en-US" altLang="ja-JP" sz="2200" dirty="0">
                <a:ea typeface="ＭＳ Ｐゴシック" panose="020B0600070205080204" pitchFamily="34" charset="-128"/>
              </a:rPr>
              <a:t>Time complexity: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O</a:t>
            </a:r>
            <a:r>
              <a:rPr lang="en-US" altLang="ja-JP" sz="2200" dirty="0">
                <a:ea typeface="ＭＳ Ｐゴシック" panose="020B0600070205080204" pitchFamily="34" charset="-128"/>
              </a:rPr>
              <a:t>(</a:t>
            </a:r>
            <a:r>
              <a:rPr lang="en-US" altLang="ja-JP" sz="2200" i="1" dirty="0" err="1">
                <a:ea typeface="ＭＳ Ｐゴシック" panose="020B0600070205080204" pitchFamily="34" charset="-128"/>
              </a:rPr>
              <a:t>tkn</a:t>
            </a:r>
            <a:r>
              <a:rPr lang="en-US" altLang="ja-JP" sz="2200" dirty="0">
                <a:ea typeface="ＭＳ Ｐゴシック" panose="020B0600070205080204" pitchFamily="34" charset="-128"/>
              </a:rPr>
              <a:t>),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200" dirty="0">
                <a:ea typeface="ＭＳ Ｐゴシック" panose="020B0600070205080204" pitchFamily="34" charset="-128"/>
              </a:rPr>
              <a:t>	where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n</a:t>
            </a:r>
            <a:r>
              <a:rPr lang="en-US" altLang="ja-JP" sz="2200" dirty="0">
                <a:ea typeface="ＭＳ Ｐゴシック" panose="020B0600070205080204" pitchFamily="34" charset="-128"/>
              </a:rPr>
              <a:t> is the number of data points,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200" dirty="0">
                <a:ea typeface="ＭＳ Ｐゴシック" panose="020B0600070205080204" pitchFamily="34" charset="-128"/>
              </a:rPr>
              <a:t>	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200" dirty="0">
                <a:ea typeface="ＭＳ Ｐゴシック" panose="020B0600070205080204" pitchFamily="34" charset="-128"/>
              </a:rPr>
              <a:t> is the number of clusters, and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200" dirty="0">
                <a:ea typeface="ＭＳ Ｐゴシック" panose="020B0600070205080204" pitchFamily="34" charset="-128"/>
              </a:rPr>
              <a:t>	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t </a:t>
            </a:r>
            <a:r>
              <a:rPr lang="en-US" altLang="ja-JP" sz="2200" dirty="0">
                <a:ea typeface="ＭＳ Ｐゴシック" panose="020B0600070205080204" pitchFamily="34" charset="-128"/>
              </a:rPr>
              <a:t>is the number of iterations. </a:t>
            </a:r>
          </a:p>
          <a:p>
            <a:pPr lvl="1"/>
            <a:r>
              <a:rPr lang="en-US" altLang="ja-JP" sz="2200" dirty="0">
                <a:ea typeface="ＭＳ Ｐゴシック" panose="020B0600070205080204" pitchFamily="34" charset="-128"/>
              </a:rPr>
              <a:t>Since both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200" dirty="0">
                <a:ea typeface="ＭＳ Ｐゴシック" panose="020B0600070205080204" pitchFamily="34" charset="-128"/>
              </a:rPr>
              <a:t> and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t</a:t>
            </a:r>
            <a:r>
              <a:rPr lang="en-US" altLang="ja-JP" sz="2200" dirty="0">
                <a:ea typeface="ＭＳ Ｐゴシック" panose="020B0600070205080204" pitchFamily="34" charset="-128"/>
              </a:rPr>
              <a:t> are small.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200" dirty="0">
                <a:ea typeface="ＭＳ Ｐゴシック" panose="020B0600070205080204" pitchFamily="34" charset="-128"/>
              </a:rPr>
              <a:t>-means is considered a linear algorithm. </a:t>
            </a:r>
          </a:p>
          <a:p>
            <a:r>
              <a:rPr lang="en-US" altLang="en-US" sz="2600" dirty="0"/>
              <a:t>K-means is the most popular clustering algorithm.</a:t>
            </a:r>
          </a:p>
          <a:p>
            <a:r>
              <a:rPr lang="en-US" altLang="en-US" sz="2500" dirty="0"/>
              <a:t>Note that: it terminates at a </a:t>
            </a:r>
            <a:r>
              <a:rPr lang="en-US" altLang="en-US" sz="2500" dirty="0">
                <a:solidFill>
                  <a:srgbClr val="FF0000"/>
                </a:solidFill>
              </a:rPr>
              <a:t>local optimum </a:t>
            </a:r>
            <a:r>
              <a:rPr lang="en-US" altLang="en-US" sz="2500" dirty="0"/>
              <a:t>if SSE is used. The </a:t>
            </a:r>
            <a:r>
              <a:rPr lang="en-US" altLang="en-US" sz="2500" dirty="0">
                <a:solidFill>
                  <a:srgbClr val="FF0000"/>
                </a:solidFill>
              </a:rPr>
              <a:t>global optimum</a:t>
            </a:r>
            <a:r>
              <a:rPr lang="en-US" altLang="en-US" sz="2500" dirty="0"/>
              <a:t> is hard to find due to complexity. 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>
            <a:extLst>
              <a:ext uri="{FF2B5EF4-FFF2-40B4-BE49-F238E27FC236}">
                <a16:creationId xmlns:a16="http://schemas.microsoft.com/office/drawing/2014/main" id="{520A8E92-F40D-4C07-9C0C-CB974A9D1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Weaknesses of k-means</a:t>
            </a:r>
          </a:p>
        </p:txBody>
      </p:sp>
      <p:sp>
        <p:nvSpPr>
          <p:cNvPr id="784387" name="Rectangle 3">
            <a:extLst>
              <a:ext uri="{FF2B5EF4-FFF2-40B4-BE49-F238E27FC236}">
                <a16:creationId xmlns:a16="http://schemas.microsoft.com/office/drawing/2014/main" id="{8FCD1EEA-8E81-48F5-8B9B-1143032BB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The algorithm is only applicable if the 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ja-JP" dirty="0">
                <a:ea typeface="ＭＳ Ｐゴシック" panose="020B0600070205080204" pitchFamily="34" charset="-128"/>
              </a:rPr>
              <a:t> is defined. </a:t>
            </a:r>
          </a:p>
          <a:p>
            <a:pPr lvl="1"/>
            <a:r>
              <a:rPr lang="en-US" altLang="en-US" dirty="0"/>
              <a:t>For categorical data, </a:t>
            </a:r>
            <a:r>
              <a:rPr lang="en-US" altLang="en-US" i="1" dirty="0"/>
              <a:t>k</a:t>
            </a:r>
            <a:r>
              <a:rPr lang="en-US" altLang="en-US" dirty="0"/>
              <a:t>-mode - the centroid is represented by most frequent values. </a:t>
            </a:r>
          </a:p>
          <a:p>
            <a:r>
              <a:rPr lang="en-US" altLang="en-US" dirty="0"/>
              <a:t>The user needs to specify </a:t>
            </a:r>
            <a:r>
              <a:rPr lang="en-US" altLang="en-US" i="1" dirty="0">
                <a:solidFill>
                  <a:srgbClr val="FF0000"/>
                </a:solidFill>
              </a:rPr>
              <a:t>k</a:t>
            </a:r>
            <a:r>
              <a:rPr lang="en-US" altLang="en-US" dirty="0"/>
              <a:t>.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outliers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Outliers could be errors in the data recording or some special data points with very different values. 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>
            <a:extLst>
              <a:ext uri="{FF2B5EF4-FFF2-40B4-BE49-F238E27FC236}">
                <a16:creationId xmlns:a16="http://schemas.microsoft.com/office/drawing/2014/main" id="{1724CD51-01C9-4FD7-B092-6D3C07E4C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800" dirty="0">
                <a:solidFill>
                  <a:srgbClr val="00B0F0"/>
                </a:solidFill>
              </a:rPr>
              <a:t>Weaknesses of k-means: Problems with outliers</a:t>
            </a:r>
          </a:p>
        </p:txBody>
      </p:sp>
      <p:pic>
        <p:nvPicPr>
          <p:cNvPr id="785411" name="Picture 3">
            <a:extLst>
              <a:ext uri="{FF2B5EF4-FFF2-40B4-BE49-F238E27FC236}">
                <a16:creationId xmlns:a16="http://schemas.microsoft.com/office/drawing/2014/main" id="{D5BD7893-6040-403E-8C87-D8E5EC521CA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82725"/>
            <a:ext cx="8229600" cy="49704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>
            <a:extLst>
              <a:ext uri="{FF2B5EF4-FFF2-40B4-BE49-F238E27FC236}">
                <a16:creationId xmlns:a16="http://schemas.microsoft.com/office/drawing/2014/main" id="{3A1738C7-FF4B-4DCE-B036-164E34672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800" dirty="0">
                <a:solidFill>
                  <a:srgbClr val="00B0F0"/>
                </a:solidFill>
              </a:rPr>
              <a:t>Weaknesses of k-means: To deal with outliers</a:t>
            </a:r>
          </a:p>
        </p:txBody>
      </p:sp>
      <p:sp>
        <p:nvSpPr>
          <p:cNvPr id="786435" name="Rectangle 3">
            <a:extLst>
              <a:ext uri="{FF2B5EF4-FFF2-40B4-BE49-F238E27FC236}">
                <a16:creationId xmlns:a16="http://schemas.microsoft.com/office/drawing/2014/main" id="{7D7CC924-D987-4C3C-A838-1475C0BA3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04925"/>
            <a:ext cx="8229600" cy="4645025"/>
          </a:xfrm>
        </p:spPr>
        <p:txBody>
          <a:bodyPr/>
          <a:lstStyle/>
          <a:p>
            <a:r>
              <a:rPr lang="en-US" altLang="ja-JP" sz="2600" dirty="0">
                <a:ea typeface="ＭＳ Ｐゴシック" panose="020B0600070205080204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200" dirty="0">
                <a:ea typeface="ＭＳ Ｐゴシック" panose="020B0600070205080204" pitchFamily="34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600" dirty="0">
                <a:ea typeface="ＭＳ Ｐゴシック" panose="020B0600070205080204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altLang="en-US" sz="2200" dirty="0"/>
              <a:t>Assign the rest of the data points to the clusters by distance or similarity comparison, or classification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7A55E-11F9-498C-87BC-E416965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C58-764A-4A1F-8966-602B3D3DD9C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D89F3838-6361-4938-9B06-87907BA50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Partitional Clustering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F0563FB6-7355-47DA-A24A-9745B0CDF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Output a single partition of the data into clusters</a:t>
            </a:r>
          </a:p>
          <a:p>
            <a:endParaRPr lang="en-US" altLang="en-US" dirty="0"/>
          </a:p>
          <a:p>
            <a:r>
              <a:rPr lang="en-US" altLang="en-US" dirty="0"/>
              <a:t>Good for large data sets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Determining the number of clusters is a major challenge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>
            <a:extLst>
              <a:ext uri="{FF2B5EF4-FFF2-40B4-BE49-F238E27FC236}">
                <a16:creationId xmlns:a16="http://schemas.microsoft.com/office/drawing/2014/main" id="{1724CD51-01C9-4FD7-B092-6D3C07E4C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800" dirty="0">
                <a:solidFill>
                  <a:srgbClr val="00B0F0"/>
                </a:solidFill>
              </a:rPr>
              <a:t>Weaknesses of k-means: Sensitivity to initial seeds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7C1FF-8C7A-4AFF-8C77-8CD75F4F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676400"/>
            <a:ext cx="8801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42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>
            <a:extLst>
              <a:ext uri="{FF2B5EF4-FFF2-40B4-BE49-F238E27FC236}">
                <a16:creationId xmlns:a16="http://schemas.microsoft.com/office/drawing/2014/main" id="{1724CD51-01C9-4FD7-B092-6D3C07E4C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800" dirty="0">
                <a:solidFill>
                  <a:srgbClr val="00B0F0"/>
                </a:solidFill>
              </a:rPr>
              <a:t>Weaknesses of k-means: Can’t handle each type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946C0-E4B6-4796-8EE7-845BF2CA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06" y="1600200"/>
            <a:ext cx="5386388" cy="47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8972025-59FC-41B1-9638-1BFE6334E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K-Means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CDEDC529-1580-40CF-B086-7BB570DBF0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6B0EB8FC-8864-45AF-A7A7-48853082F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562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FCD39030-E682-4245-A75B-D4220937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C604D46C-843C-4E3A-B764-51C2FDD29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32D21DED-BC46-40DD-BBB6-68A073E6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DF30C0A7-90DB-4040-B226-4F2B2BA7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4C023E9A-66C7-4EF0-B45F-C3E78B97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05D96D6D-02BB-4025-BBD3-E43E2584E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2">
            <a:extLst>
              <a:ext uri="{FF2B5EF4-FFF2-40B4-BE49-F238E27FC236}">
                <a16:creationId xmlns:a16="http://schemas.microsoft.com/office/drawing/2014/main" id="{EC6E8492-351F-40A4-A7C1-C67CA22FB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>
            <a:extLst>
              <a:ext uri="{FF2B5EF4-FFF2-40B4-BE49-F238E27FC236}">
                <a16:creationId xmlns:a16="http://schemas.microsoft.com/office/drawing/2014/main" id="{88C87BC7-5317-4217-87A5-38EB0CF8F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>
            <a:extLst>
              <a:ext uri="{FF2B5EF4-FFF2-40B4-BE49-F238E27FC236}">
                <a16:creationId xmlns:a16="http://schemas.microsoft.com/office/drawing/2014/main" id="{AB9E7D30-8088-43AF-BBB4-582D5C01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Oval 15">
            <a:extLst>
              <a:ext uri="{FF2B5EF4-FFF2-40B4-BE49-F238E27FC236}">
                <a16:creationId xmlns:a16="http://schemas.microsoft.com/office/drawing/2014/main" id="{C1A29CA1-2CA3-401A-B97C-7FEAEA46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Oval 16">
            <a:extLst>
              <a:ext uri="{FF2B5EF4-FFF2-40B4-BE49-F238E27FC236}">
                <a16:creationId xmlns:a16="http://schemas.microsoft.com/office/drawing/2014/main" id="{EA10101B-30C4-41FE-B111-5BF0AC41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Oval 17">
            <a:extLst>
              <a:ext uri="{FF2B5EF4-FFF2-40B4-BE49-F238E27FC236}">
                <a16:creationId xmlns:a16="http://schemas.microsoft.com/office/drawing/2014/main" id="{BFB8D75D-2950-4966-8E0C-14DB235BC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Oval 18">
            <a:extLst>
              <a:ext uri="{FF2B5EF4-FFF2-40B4-BE49-F238E27FC236}">
                <a16:creationId xmlns:a16="http://schemas.microsoft.com/office/drawing/2014/main" id="{F3032CEC-BFC3-4F2B-A009-F5CB6766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Oval 19">
            <a:extLst>
              <a:ext uri="{FF2B5EF4-FFF2-40B4-BE49-F238E27FC236}">
                <a16:creationId xmlns:a16="http://schemas.microsoft.com/office/drawing/2014/main" id="{CA976697-2530-4E72-98E7-49B6BDBC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20">
            <a:extLst>
              <a:ext uri="{FF2B5EF4-FFF2-40B4-BE49-F238E27FC236}">
                <a16:creationId xmlns:a16="http://schemas.microsoft.com/office/drawing/2014/main" id="{2EF6A120-70BE-4834-A406-22B47D16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Oval 21">
            <a:extLst>
              <a:ext uri="{FF2B5EF4-FFF2-40B4-BE49-F238E27FC236}">
                <a16:creationId xmlns:a16="http://schemas.microsoft.com/office/drawing/2014/main" id="{21BF4ED4-1545-4A3F-B522-3C38A768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2">
            <a:extLst>
              <a:ext uri="{FF2B5EF4-FFF2-40B4-BE49-F238E27FC236}">
                <a16:creationId xmlns:a16="http://schemas.microsoft.com/office/drawing/2014/main" id="{008F39D6-6D8D-4BB8-BE38-498DC130D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Oval 24">
            <a:extLst>
              <a:ext uri="{FF2B5EF4-FFF2-40B4-BE49-F238E27FC236}">
                <a16:creationId xmlns:a16="http://schemas.microsoft.com/office/drawing/2014/main" id="{F8056BDB-E1C1-4CE2-9083-FBDF317D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Oval 25">
            <a:extLst>
              <a:ext uri="{FF2B5EF4-FFF2-40B4-BE49-F238E27FC236}">
                <a16:creationId xmlns:a16="http://schemas.microsoft.com/office/drawing/2014/main" id="{ECD633BC-B28A-482A-AB23-D02EAA4AA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Oval 26">
            <a:extLst>
              <a:ext uri="{FF2B5EF4-FFF2-40B4-BE49-F238E27FC236}">
                <a16:creationId xmlns:a16="http://schemas.microsoft.com/office/drawing/2014/main" id="{3EE7C606-5058-42B7-A4D5-9E361779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86200"/>
            <a:ext cx="228600" cy="2286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EB36F314-B00E-4034-9BD8-FD70E5F520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4114800"/>
            <a:ext cx="2667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D126341C-1E3F-442E-9948-03183A3EC3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3810000"/>
            <a:ext cx="1752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Line 29">
            <a:extLst>
              <a:ext uri="{FF2B5EF4-FFF2-40B4-BE49-F238E27FC236}">
                <a16:creationId xmlns:a16="http://schemas.microsoft.com/office/drawing/2014/main" id="{84B6097C-AD4F-459C-BF8C-DC4F571F9D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4191000"/>
            <a:ext cx="228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91203349-32CD-4ADD-9ECB-A0D089A8C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59086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Seeds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420A9595-F8D6-4728-826D-D78C7B34E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57400"/>
            <a:ext cx="24511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Predetermined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number of clusters</a:t>
            </a:r>
          </a:p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Start with seed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clusters of one 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element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49A5D0A-0D42-4F01-B2F9-057ABE629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Assign Instances to Clusters</a:t>
            </a: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877580C3-66EF-4673-B074-4AB7025D0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5222C605-5590-4B5B-87A2-772FC9A09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562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Oval 5">
            <a:extLst>
              <a:ext uri="{FF2B5EF4-FFF2-40B4-BE49-F238E27FC236}">
                <a16:creationId xmlns:a16="http://schemas.microsoft.com/office/drawing/2014/main" id="{BB23AF6B-EBAB-45DB-A9C7-7D2386A7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6">
            <a:extLst>
              <a:ext uri="{FF2B5EF4-FFF2-40B4-BE49-F238E27FC236}">
                <a16:creationId xmlns:a16="http://schemas.microsoft.com/office/drawing/2014/main" id="{D93C7620-90CF-45E8-B453-A4F7B637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7">
            <a:extLst>
              <a:ext uri="{FF2B5EF4-FFF2-40B4-BE49-F238E27FC236}">
                <a16:creationId xmlns:a16="http://schemas.microsoft.com/office/drawing/2014/main" id="{6601EB4F-BC33-4E9A-9CDA-D24A4024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8">
            <a:extLst>
              <a:ext uri="{FF2B5EF4-FFF2-40B4-BE49-F238E27FC236}">
                <a16:creationId xmlns:a16="http://schemas.microsoft.com/office/drawing/2014/main" id="{6C171B18-1CD1-4354-9B2D-6CB8E648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9">
            <a:extLst>
              <a:ext uri="{FF2B5EF4-FFF2-40B4-BE49-F238E27FC236}">
                <a16:creationId xmlns:a16="http://schemas.microsoft.com/office/drawing/2014/main" id="{0183EE2C-423B-424D-8204-5503E57E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10">
            <a:extLst>
              <a:ext uri="{FF2B5EF4-FFF2-40B4-BE49-F238E27FC236}">
                <a16:creationId xmlns:a16="http://schemas.microsoft.com/office/drawing/2014/main" id="{CF76E0AA-71EE-4A44-B9F2-DBFF2830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1">
            <a:extLst>
              <a:ext uri="{FF2B5EF4-FFF2-40B4-BE49-F238E27FC236}">
                <a16:creationId xmlns:a16="http://schemas.microsoft.com/office/drawing/2014/main" id="{5FF56745-ED33-40FB-A6D2-6BE2D2BE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Oval 12">
            <a:extLst>
              <a:ext uri="{FF2B5EF4-FFF2-40B4-BE49-F238E27FC236}">
                <a16:creationId xmlns:a16="http://schemas.microsoft.com/office/drawing/2014/main" id="{3047D93F-C85F-452E-B9B0-A8B3C405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>
            <a:extLst>
              <a:ext uri="{FF2B5EF4-FFF2-40B4-BE49-F238E27FC236}">
                <a16:creationId xmlns:a16="http://schemas.microsoft.com/office/drawing/2014/main" id="{83952354-3C29-453F-A7E9-3649F5C5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>
            <a:extLst>
              <a:ext uri="{FF2B5EF4-FFF2-40B4-BE49-F238E27FC236}">
                <a16:creationId xmlns:a16="http://schemas.microsoft.com/office/drawing/2014/main" id="{1961186B-55C5-425A-8069-7F5B1ADB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>
            <a:extLst>
              <a:ext uri="{FF2B5EF4-FFF2-40B4-BE49-F238E27FC236}">
                <a16:creationId xmlns:a16="http://schemas.microsoft.com/office/drawing/2014/main" id="{183A3E3A-AD8D-4040-BD51-04AF92B8D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>
            <a:extLst>
              <a:ext uri="{FF2B5EF4-FFF2-40B4-BE49-F238E27FC236}">
                <a16:creationId xmlns:a16="http://schemas.microsoft.com/office/drawing/2014/main" id="{37A17F5C-060F-4875-AC62-0E3786A6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>
            <a:extLst>
              <a:ext uri="{FF2B5EF4-FFF2-40B4-BE49-F238E27FC236}">
                <a16:creationId xmlns:a16="http://schemas.microsoft.com/office/drawing/2014/main" id="{E8DE3BB7-E11A-43F5-B334-76D26804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>
            <a:extLst>
              <a:ext uri="{FF2B5EF4-FFF2-40B4-BE49-F238E27FC236}">
                <a16:creationId xmlns:a16="http://schemas.microsoft.com/office/drawing/2014/main" id="{206D221C-3529-408D-BB88-908879DE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>
            <a:extLst>
              <a:ext uri="{FF2B5EF4-FFF2-40B4-BE49-F238E27FC236}">
                <a16:creationId xmlns:a16="http://schemas.microsoft.com/office/drawing/2014/main" id="{414D761A-CF8D-447D-A282-1003C37F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>
            <a:extLst>
              <a:ext uri="{FF2B5EF4-FFF2-40B4-BE49-F238E27FC236}">
                <a16:creationId xmlns:a16="http://schemas.microsoft.com/office/drawing/2014/main" id="{BF9CD42B-493E-49DA-865E-F9E93BA9D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>
            <a:extLst>
              <a:ext uri="{FF2B5EF4-FFF2-40B4-BE49-F238E27FC236}">
                <a16:creationId xmlns:a16="http://schemas.microsoft.com/office/drawing/2014/main" id="{B8BA92EA-D13C-4E5D-A119-6EF2E5EE2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Oval 22">
            <a:extLst>
              <a:ext uri="{FF2B5EF4-FFF2-40B4-BE49-F238E27FC236}">
                <a16:creationId xmlns:a16="http://schemas.microsoft.com/office/drawing/2014/main" id="{2E5A6D7B-2C16-4685-A44F-482A9568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Oval 23">
            <a:extLst>
              <a:ext uri="{FF2B5EF4-FFF2-40B4-BE49-F238E27FC236}">
                <a16:creationId xmlns:a16="http://schemas.microsoft.com/office/drawing/2014/main" id="{D538F385-37C5-4E62-8872-E346C087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Oval 24">
            <a:extLst>
              <a:ext uri="{FF2B5EF4-FFF2-40B4-BE49-F238E27FC236}">
                <a16:creationId xmlns:a16="http://schemas.microsoft.com/office/drawing/2014/main" id="{93EA04D7-F9C6-4626-AC06-DA4580E9B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86200"/>
            <a:ext cx="228600" cy="2286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0">
            <a:extLst>
              <a:ext uri="{FF2B5EF4-FFF2-40B4-BE49-F238E27FC236}">
                <a16:creationId xmlns:a16="http://schemas.microsoft.com/office/drawing/2014/main" id="{1DB8019C-9991-449E-AA92-A3E063CB8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200400"/>
            <a:ext cx="23622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>
            <a:extLst>
              <a:ext uri="{FF2B5EF4-FFF2-40B4-BE49-F238E27FC236}">
                <a16:creationId xmlns:a16="http://schemas.microsoft.com/office/drawing/2014/main" id="{10AEE3DA-2B69-43DF-95FC-27ED55E881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133600"/>
            <a:ext cx="2819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0852C9-3347-44D8-8419-AB563673B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Find New Centroids</a:t>
            </a:r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5E345B3D-0A57-481C-884B-F12DF518D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1B9B3A45-7839-4CC9-A080-BA401FA38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562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6FEC5D16-1FBE-41DD-A3BD-81C0B3DB0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30285DC9-6AE3-4FAF-A3E9-45A01055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62C8C7B1-17A6-453D-B379-04B55CF8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10C457E5-C55A-4EF9-8E9C-9151A6A6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9">
            <a:extLst>
              <a:ext uri="{FF2B5EF4-FFF2-40B4-BE49-F238E27FC236}">
                <a16:creationId xmlns:a16="http://schemas.microsoft.com/office/drawing/2014/main" id="{707B2B05-5A25-4CF4-A2B4-11643AC6D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10">
            <a:extLst>
              <a:ext uri="{FF2B5EF4-FFF2-40B4-BE49-F238E27FC236}">
                <a16:creationId xmlns:a16="http://schemas.microsoft.com/office/drawing/2014/main" id="{EBB3E089-65EF-4D7E-853B-5A40306B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11">
            <a:extLst>
              <a:ext uri="{FF2B5EF4-FFF2-40B4-BE49-F238E27FC236}">
                <a16:creationId xmlns:a16="http://schemas.microsoft.com/office/drawing/2014/main" id="{571DDCA2-F0AA-4D86-A4A1-AC49F23A0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Oval 12">
            <a:extLst>
              <a:ext uri="{FF2B5EF4-FFF2-40B4-BE49-F238E27FC236}">
                <a16:creationId xmlns:a16="http://schemas.microsoft.com/office/drawing/2014/main" id="{B095BFBB-345B-4A87-B5F2-76AFC117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3">
            <a:extLst>
              <a:ext uri="{FF2B5EF4-FFF2-40B4-BE49-F238E27FC236}">
                <a16:creationId xmlns:a16="http://schemas.microsoft.com/office/drawing/2014/main" id="{6A5707A0-17ED-4F8C-9B57-6B5D84FB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4">
            <a:extLst>
              <a:ext uri="{FF2B5EF4-FFF2-40B4-BE49-F238E27FC236}">
                <a16:creationId xmlns:a16="http://schemas.microsoft.com/office/drawing/2014/main" id="{21A4D6A3-7A87-4C4F-978C-6498860D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15">
            <a:extLst>
              <a:ext uri="{FF2B5EF4-FFF2-40B4-BE49-F238E27FC236}">
                <a16:creationId xmlns:a16="http://schemas.microsoft.com/office/drawing/2014/main" id="{B92EC877-5CD2-4634-A828-93FA16FB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6">
            <a:extLst>
              <a:ext uri="{FF2B5EF4-FFF2-40B4-BE49-F238E27FC236}">
                <a16:creationId xmlns:a16="http://schemas.microsoft.com/office/drawing/2014/main" id="{31F5EEBB-47A7-4855-9EA0-1B7F8518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17">
            <a:extLst>
              <a:ext uri="{FF2B5EF4-FFF2-40B4-BE49-F238E27FC236}">
                <a16:creationId xmlns:a16="http://schemas.microsoft.com/office/drawing/2014/main" id="{0974C98B-93C6-4053-A7D3-8FB99B1F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Oval 18">
            <a:extLst>
              <a:ext uri="{FF2B5EF4-FFF2-40B4-BE49-F238E27FC236}">
                <a16:creationId xmlns:a16="http://schemas.microsoft.com/office/drawing/2014/main" id="{E59FA9F9-806E-4616-8195-A114762BD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Oval 19">
            <a:extLst>
              <a:ext uri="{FF2B5EF4-FFF2-40B4-BE49-F238E27FC236}">
                <a16:creationId xmlns:a16="http://schemas.microsoft.com/office/drawing/2014/main" id="{074152FD-EB4B-4ED7-B6A3-C6A6341A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Oval 20">
            <a:extLst>
              <a:ext uri="{FF2B5EF4-FFF2-40B4-BE49-F238E27FC236}">
                <a16:creationId xmlns:a16="http://schemas.microsoft.com/office/drawing/2014/main" id="{6771B8A8-8AC2-458D-AB91-0B1B0C950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Oval 21">
            <a:extLst>
              <a:ext uri="{FF2B5EF4-FFF2-40B4-BE49-F238E27FC236}">
                <a16:creationId xmlns:a16="http://schemas.microsoft.com/office/drawing/2014/main" id="{C3896918-F068-4078-91CD-7176FBD3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Oval 22">
            <a:extLst>
              <a:ext uri="{FF2B5EF4-FFF2-40B4-BE49-F238E27FC236}">
                <a16:creationId xmlns:a16="http://schemas.microsoft.com/office/drawing/2014/main" id="{8CACDC6A-3BE6-40FD-B075-4F96F635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Oval 23">
            <a:extLst>
              <a:ext uri="{FF2B5EF4-FFF2-40B4-BE49-F238E27FC236}">
                <a16:creationId xmlns:a16="http://schemas.microsoft.com/office/drawing/2014/main" id="{A30BBEB1-3E93-4344-9FF3-284B32C0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Oval 24">
            <a:extLst>
              <a:ext uri="{FF2B5EF4-FFF2-40B4-BE49-F238E27FC236}">
                <a16:creationId xmlns:a16="http://schemas.microsoft.com/office/drawing/2014/main" id="{7AD50355-496B-458E-82AD-EC5B10DA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86200"/>
            <a:ext cx="228600" cy="2286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AutoShape 29">
            <a:extLst>
              <a:ext uri="{FF2B5EF4-FFF2-40B4-BE49-F238E27FC236}">
                <a16:creationId xmlns:a16="http://schemas.microsoft.com/office/drawing/2014/main" id="{0DD32278-E11F-4E3E-9BFF-C4E1B86C7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AutoShape 30">
            <a:extLst>
              <a:ext uri="{FF2B5EF4-FFF2-40B4-BE49-F238E27FC236}">
                <a16:creationId xmlns:a16="http://schemas.microsoft.com/office/drawing/2014/main" id="{0DA6A714-00A6-486F-BFDF-FC624B421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AutoShape 31">
            <a:extLst>
              <a:ext uri="{FF2B5EF4-FFF2-40B4-BE49-F238E27FC236}">
                <a16:creationId xmlns:a16="http://schemas.microsoft.com/office/drawing/2014/main" id="{74512773-D6AB-48CF-8D47-9A3747B3B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Oval 32">
            <a:extLst>
              <a:ext uri="{FF2B5EF4-FFF2-40B4-BE49-F238E27FC236}">
                <a16:creationId xmlns:a16="http://schemas.microsoft.com/office/drawing/2014/main" id="{E8961719-9009-4E15-91F5-EED56318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Oval 33">
            <a:extLst>
              <a:ext uri="{FF2B5EF4-FFF2-40B4-BE49-F238E27FC236}">
                <a16:creationId xmlns:a16="http://schemas.microsoft.com/office/drawing/2014/main" id="{C517590A-AC22-41FB-9010-5B01E58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Oval 34">
            <a:extLst>
              <a:ext uri="{FF2B5EF4-FFF2-40B4-BE49-F238E27FC236}">
                <a16:creationId xmlns:a16="http://schemas.microsoft.com/office/drawing/2014/main" id="{EE6A2A53-75CA-4012-9E30-7D44D8D31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New Clusters</a:t>
            </a:r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E621E862-B957-4084-90F3-09E8544D84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3197633E-F230-4B59-A607-C36393A62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562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B381C90B-4139-4E96-A7CD-4763E9A2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20993CAE-032E-4183-B905-4C194911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C99FB742-10C9-447E-8FF8-E812F8283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8A5C290E-D3A6-419A-AAA3-565B6DCC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9">
            <a:extLst>
              <a:ext uri="{FF2B5EF4-FFF2-40B4-BE49-F238E27FC236}">
                <a16:creationId xmlns:a16="http://schemas.microsoft.com/office/drawing/2014/main" id="{47019055-B2AA-464C-9378-7725FB2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10">
            <a:extLst>
              <a:ext uri="{FF2B5EF4-FFF2-40B4-BE49-F238E27FC236}">
                <a16:creationId xmlns:a16="http://schemas.microsoft.com/office/drawing/2014/main" id="{91752BB8-7E91-49C3-8D58-024DC2CEA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Oval 11">
            <a:extLst>
              <a:ext uri="{FF2B5EF4-FFF2-40B4-BE49-F238E27FC236}">
                <a16:creationId xmlns:a16="http://schemas.microsoft.com/office/drawing/2014/main" id="{BC4D1BE9-A04E-4017-B0BD-AB22966AA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12">
            <a:extLst>
              <a:ext uri="{FF2B5EF4-FFF2-40B4-BE49-F238E27FC236}">
                <a16:creationId xmlns:a16="http://schemas.microsoft.com/office/drawing/2014/main" id="{6FFA24FA-96B5-4B30-9BE2-ED5F2D5E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>
            <a:extLst>
              <a:ext uri="{FF2B5EF4-FFF2-40B4-BE49-F238E27FC236}">
                <a16:creationId xmlns:a16="http://schemas.microsoft.com/office/drawing/2014/main" id="{8847C9D9-7936-42AE-8C8E-41C550F6C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>
            <a:extLst>
              <a:ext uri="{FF2B5EF4-FFF2-40B4-BE49-F238E27FC236}">
                <a16:creationId xmlns:a16="http://schemas.microsoft.com/office/drawing/2014/main" id="{0DB41A63-860F-4858-9C2D-FEDD37BC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Oval 15">
            <a:extLst>
              <a:ext uri="{FF2B5EF4-FFF2-40B4-BE49-F238E27FC236}">
                <a16:creationId xmlns:a16="http://schemas.microsoft.com/office/drawing/2014/main" id="{023D2A89-0862-4DF4-B284-64FCDF07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Oval 16">
            <a:extLst>
              <a:ext uri="{FF2B5EF4-FFF2-40B4-BE49-F238E27FC236}">
                <a16:creationId xmlns:a16="http://schemas.microsoft.com/office/drawing/2014/main" id="{F892526F-10F4-4AED-B8FF-346538AE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17">
            <a:extLst>
              <a:ext uri="{FF2B5EF4-FFF2-40B4-BE49-F238E27FC236}">
                <a16:creationId xmlns:a16="http://schemas.microsoft.com/office/drawing/2014/main" id="{B99D74EE-5E7D-4B8C-8625-783765BF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18">
            <a:extLst>
              <a:ext uri="{FF2B5EF4-FFF2-40B4-BE49-F238E27FC236}">
                <a16:creationId xmlns:a16="http://schemas.microsoft.com/office/drawing/2014/main" id="{D34A0C35-1411-4FCC-9731-F825F32E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Oval 19">
            <a:extLst>
              <a:ext uri="{FF2B5EF4-FFF2-40B4-BE49-F238E27FC236}">
                <a16:creationId xmlns:a16="http://schemas.microsoft.com/office/drawing/2014/main" id="{C164A126-CAB2-4EF6-9C0D-F10E29ECE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Oval 20">
            <a:extLst>
              <a:ext uri="{FF2B5EF4-FFF2-40B4-BE49-F238E27FC236}">
                <a16:creationId xmlns:a16="http://schemas.microsoft.com/office/drawing/2014/main" id="{19EB2C51-2221-4B7E-90BE-449BAB71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Oval 21">
            <a:extLst>
              <a:ext uri="{FF2B5EF4-FFF2-40B4-BE49-F238E27FC236}">
                <a16:creationId xmlns:a16="http://schemas.microsoft.com/office/drawing/2014/main" id="{BAC79942-4547-4505-8123-572866610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Oval 22">
            <a:extLst>
              <a:ext uri="{FF2B5EF4-FFF2-40B4-BE49-F238E27FC236}">
                <a16:creationId xmlns:a16="http://schemas.microsoft.com/office/drawing/2014/main" id="{CE704F3D-72AE-4A8B-A4E2-7780C6B5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Oval 23">
            <a:extLst>
              <a:ext uri="{FF2B5EF4-FFF2-40B4-BE49-F238E27FC236}">
                <a16:creationId xmlns:a16="http://schemas.microsoft.com/office/drawing/2014/main" id="{0D4C531F-476C-45E1-AC63-DCBFD12A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Oval 24">
            <a:extLst>
              <a:ext uri="{FF2B5EF4-FFF2-40B4-BE49-F238E27FC236}">
                <a16:creationId xmlns:a16="http://schemas.microsoft.com/office/drawing/2014/main" id="{4C9BF752-B349-438C-BC0D-00C27080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86200"/>
            <a:ext cx="228600" cy="2286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AutoShape 25">
            <a:extLst>
              <a:ext uri="{FF2B5EF4-FFF2-40B4-BE49-F238E27FC236}">
                <a16:creationId xmlns:a16="http://schemas.microsoft.com/office/drawing/2014/main" id="{8CFCEC41-D907-46D9-934D-D3D1BBBBC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AutoShape 26">
            <a:extLst>
              <a:ext uri="{FF2B5EF4-FFF2-40B4-BE49-F238E27FC236}">
                <a16:creationId xmlns:a16="http://schemas.microsoft.com/office/drawing/2014/main" id="{203489D9-4047-4A7E-858F-79D83A56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AutoShape 27">
            <a:extLst>
              <a:ext uri="{FF2B5EF4-FFF2-40B4-BE49-F238E27FC236}">
                <a16:creationId xmlns:a16="http://schemas.microsoft.com/office/drawing/2014/main" id="{886DAD54-6D97-452A-9DDD-484F349F3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Oval 28">
            <a:extLst>
              <a:ext uri="{FF2B5EF4-FFF2-40B4-BE49-F238E27FC236}">
                <a16:creationId xmlns:a16="http://schemas.microsoft.com/office/drawing/2014/main" id="{7FA73029-A9D2-448F-B9E4-0C575024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Oval 29">
            <a:extLst>
              <a:ext uri="{FF2B5EF4-FFF2-40B4-BE49-F238E27FC236}">
                <a16:creationId xmlns:a16="http://schemas.microsoft.com/office/drawing/2014/main" id="{BA8B4033-76E9-4AD7-BADB-163980A3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Oval 30">
            <a:extLst>
              <a:ext uri="{FF2B5EF4-FFF2-40B4-BE49-F238E27FC236}">
                <a16:creationId xmlns:a16="http://schemas.microsoft.com/office/drawing/2014/main" id="{BF7A89FC-AAEC-4EF9-B593-7B231A096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31">
            <a:extLst>
              <a:ext uri="{FF2B5EF4-FFF2-40B4-BE49-F238E27FC236}">
                <a16:creationId xmlns:a16="http://schemas.microsoft.com/office/drawing/2014/main" id="{70DDE676-8037-4FF4-9B68-97189E6DD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5814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32">
            <a:extLst>
              <a:ext uri="{FF2B5EF4-FFF2-40B4-BE49-F238E27FC236}">
                <a16:creationId xmlns:a16="http://schemas.microsoft.com/office/drawing/2014/main" id="{A6DF3E0B-3C11-491A-906C-6093DA937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148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33">
            <a:extLst>
              <a:ext uri="{FF2B5EF4-FFF2-40B4-BE49-F238E27FC236}">
                <a16:creationId xmlns:a16="http://schemas.microsoft.com/office/drawing/2014/main" id="{D1507FFD-EA69-49A9-ADD3-B53474AA8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524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69E54F-B7B7-4314-8D3F-28D5D3B3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6" y="1219200"/>
            <a:ext cx="7839075" cy="1028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D4568D-1CB1-4529-9DC6-59A576E0E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51775"/>
            <a:ext cx="6096000" cy="44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4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8229600" cy="12573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CD799-D40E-4862-8857-FDE39BED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7291388" cy="40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B89F9-74C9-4159-B1B7-AEBAE7AE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955341"/>
            <a:ext cx="4876800" cy="17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2842A7-5896-4369-B8EA-86D61D2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8229600" cy="12573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46F4A-44B0-46F6-BF37-0D782365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6781800" cy="3764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F8A5CF-2D4C-432B-BD36-EE9D0E68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4644307"/>
            <a:ext cx="5105400" cy="19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512</Words>
  <Application>Microsoft Office PowerPoint</Application>
  <PresentationFormat>On-screen Show (4:3)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Partitional Clustering</vt:lpstr>
      <vt:lpstr>K-Means</vt:lpstr>
      <vt:lpstr>Assign Instances to Clusters</vt:lpstr>
      <vt:lpstr>Find New Centroids</vt:lpstr>
      <vt:lpstr>New Clusters</vt:lpstr>
      <vt:lpstr>Example</vt:lpstr>
      <vt:lpstr>Example</vt:lpstr>
      <vt:lpstr>Example</vt:lpstr>
      <vt:lpstr>Example</vt:lpstr>
      <vt:lpstr>Example</vt:lpstr>
      <vt:lpstr>Choosing the Value of k</vt:lpstr>
      <vt:lpstr>Choosing the Value of k</vt:lpstr>
      <vt:lpstr>Choosing the Value of k</vt:lpstr>
      <vt:lpstr>Choosing the Value of k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k-means: Sensitivity to initial seeds</vt:lpstr>
      <vt:lpstr>Weaknesses of k-means: Can’t handle each type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Haseeb Ahmad</dc:creator>
  <cp:lastModifiedBy>Haseeb Ahmad</cp:lastModifiedBy>
  <cp:revision>109</cp:revision>
  <dcterms:created xsi:type="dcterms:W3CDTF">2019-04-24T04:42:55Z</dcterms:created>
  <dcterms:modified xsi:type="dcterms:W3CDTF">2020-05-05T05:44:35Z</dcterms:modified>
</cp:coreProperties>
</file>