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9" r:id="rId2"/>
    <p:sldId id="889" r:id="rId3"/>
    <p:sldId id="797" r:id="rId4"/>
    <p:sldId id="903" r:id="rId5"/>
    <p:sldId id="760" r:id="rId6"/>
    <p:sldId id="798" r:id="rId7"/>
    <p:sldId id="904" r:id="rId8"/>
    <p:sldId id="799" r:id="rId9"/>
    <p:sldId id="905" r:id="rId10"/>
    <p:sldId id="800" r:id="rId11"/>
    <p:sldId id="968" r:id="rId12"/>
    <p:sldId id="906" r:id="rId13"/>
    <p:sldId id="907" r:id="rId14"/>
    <p:sldId id="971" r:id="rId15"/>
    <p:sldId id="908" r:id="rId16"/>
    <p:sldId id="909" r:id="rId17"/>
    <p:sldId id="969" r:id="rId18"/>
    <p:sldId id="970" r:id="rId19"/>
    <p:sldId id="910" r:id="rId20"/>
    <p:sldId id="801" r:id="rId21"/>
    <p:sldId id="911" r:id="rId22"/>
    <p:sldId id="912" r:id="rId23"/>
    <p:sldId id="972" r:id="rId24"/>
    <p:sldId id="913" r:id="rId25"/>
    <p:sldId id="914" r:id="rId26"/>
    <p:sldId id="915" r:id="rId27"/>
    <p:sldId id="917" r:id="rId28"/>
    <p:sldId id="918" r:id="rId29"/>
    <p:sldId id="920" r:id="rId30"/>
    <p:sldId id="916" r:id="rId31"/>
    <p:sldId id="919" r:id="rId32"/>
    <p:sldId id="922" r:id="rId33"/>
    <p:sldId id="96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23A8A"/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5" autoAdjust="0"/>
    <p:restoredTop sz="94249" autoAdjust="0"/>
  </p:normalViewPr>
  <p:slideViewPr>
    <p:cSldViewPr>
      <p:cViewPr varScale="1">
        <p:scale>
          <a:sx n="68" d="100"/>
          <a:sy n="68" d="100"/>
        </p:scale>
        <p:origin x="180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A0CAA6B4-DAE4-42FF-BFDE-922B704B2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0EDE94EA-37F3-4974-8D44-DD59592B0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 graph is </a:t>
            </a:r>
            <a:r>
              <a:rPr lang="en-US" altLang="en-US" b="1">
                <a:latin typeface="Arial" panose="020B0604020202020204" pitchFamily="34" charset="0"/>
              </a:rPr>
              <a:t>connected</a:t>
            </a:r>
            <a:r>
              <a:rPr lang="en-US" altLang="en-US">
                <a:latin typeface="Arial" panose="020B0604020202020204" pitchFamily="34" charset="0"/>
              </a:rPr>
              <a:t> when there is a path between every pair of vertices. In a connected graph, there are no </a:t>
            </a:r>
            <a:r>
              <a:rPr lang="en-US" altLang="en-US" b="1">
                <a:latin typeface="Arial" panose="020B0604020202020204" pitchFamily="34" charset="0"/>
              </a:rPr>
              <a:t>unreachable</a:t>
            </a:r>
            <a:r>
              <a:rPr lang="en-US" altLang="en-US">
                <a:latin typeface="Arial" panose="020B0604020202020204" pitchFamily="34" charset="0"/>
              </a:rPr>
              <a:t> vertices. A graph that is not connected is </a:t>
            </a:r>
            <a:r>
              <a:rPr lang="en-US" altLang="en-US" b="1">
                <a:latin typeface="Arial" panose="020B0604020202020204" pitchFamily="34" charset="0"/>
              </a:rPr>
              <a:t>disconnected</a:t>
            </a:r>
            <a:r>
              <a:rPr lang="en-US" altLang="en-US">
                <a:latin typeface="Arial" panose="020B0604020202020204" pitchFamily="34" charset="0"/>
              </a:rPr>
              <a:t>. A graph G is said to be </a:t>
            </a:r>
            <a:r>
              <a:rPr lang="en-US" altLang="en-US" b="1">
                <a:latin typeface="Arial" panose="020B0604020202020204" pitchFamily="34" charset="0"/>
              </a:rPr>
              <a:t>disconnected</a:t>
            </a:r>
            <a:r>
              <a:rPr lang="en-US" altLang="en-US">
                <a:latin typeface="Arial" panose="020B0604020202020204" pitchFamily="34" charset="0"/>
              </a:rPr>
              <a:t> if there exist two nodes in G such that no path in G has those nodes as endpoints.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EDABB1A8-991A-4721-80CF-24F6839F1B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E0F9E3-19E6-4C23-8C7E-E968FEB90C6F}" type="slidenum">
              <a:rPr lang="en-US" altLang="en-US" sz="1300" smtClean="0"/>
              <a:pPr/>
              <a:t>17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2E24F2C7-BC81-47C9-A282-D969C4DBB5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34550135-FBFE-4313-A823-0B4DB2720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 graph is </a:t>
            </a:r>
            <a:r>
              <a:rPr lang="en-US" altLang="en-US" b="1">
                <a:latin typeface="Arial" panose="020B0604020202020204" pitchFamily="34" charset="0"/>
              </a:rPr>
              <a:t>connected</a:t>
            </a:r>
            <a:r>
              <a:rPr lang="en-US" altLang="en-US">
                <a:latin typeface="Arial" panose="020B0604020202020204" pitchFamily="34" charset="0"/>
              </a:rPr>
              <a:t> when there is a path between every pair of vertices. In a connected graph, there are no </a:t>
            </a:r>
            <a:r>
              <a:rPr lang="en-US" altLang="en-US" b="1">
                <a:latin typeface="Arial" panose="020B0604020202020204" pitchFamily="34" charset="0"/>
              </a:rPr>
              <a:t>unreachable</a:t>
            </a:r>
            <a:r>
              <a:rPr lang="en-US" altLang="en-US">
                <a:latin typeface="Arial" panose="020B0604020202020204" pitchFamily="34" charset="0"/>
              </a:rPr>
              <a:t> vertices. A graph that is not connected is </a:t>
            </a:r>
            <a:r>
              <a:rPr lang="en-US" altLang="en-US" b="1">
                <a:latin typeface="Arial" panose="020B0604020202020204" pitchFamily="34" charset="0"/>
              </a:rPr>
              <a:t>disconnected</a:t>
            </a:r>
            <a:r>
              <a:rPr lang="en-US" altLang="en-US">
                <a:latin typeface="Arial" panose="020B0604020202020204" pitchFamily="34" charset="0"/>
              </a:rPr>
              <a:t>. A graph G is said to be </a:t>
            </a:r>
            <a:r>
              <a:rPr lang="en-US" altLang="en-US" b="1">
                <a:latin typeface="Arial" panose="020B0604020202020204" pitchFamily="34" charset="0"/>
              </a:rPr>
              <a:t>disconnected</a:t>
            </a:r>
            <a:r>
              <a:rPr lang="en-US" altLang="en-US">
                <a:latin typeface="Arial" panose="020B0604020202020204" pitchFamily="34" charset="0"/>
              </a:rPr>
              <a:t> if there exist two nodes in G such that no path in G has those nodes as endpoints.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90035220-2830-4BF6-AFCE-400EDD97A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BF96FE-295C-4E4C-97D5-ADD6334F2633}" type="slidenum">
              <a:rPr lang="en-US" altLang="en-US" sz="1300" smtClean="0"/>
              <a:pPr/>
              <a:t>18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183BCB72-49BD-44D8-94F5-C60ABA2BF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0A7A6863-5CD0-43F1-948E-902C7C88D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 graph is </a:t>
            </a:r>
            <a:r>
              <a:rPr lang="en-US" altLang="en-US" b="1">
                <a:latin typeface="Arial" panose="020B0604020202020204" pitchFamily="34" charset="0"/>
              </a:rPr>
              <a:t>connected</a:t>
            </a:r>
            <a:r>
              <a:rPr lang="en-US" altLang="en-US">
                <a:latin typeface="Arial" panose="020B0604020202020204" pitchFamily="34" charset="0"/>
              </a:rPr>
              <a:t> when there is a path between every pair of vertices. In a connected graph, there are no </a:t>
            </a:r>
            <a:r>
              <a:rPr lang="en-US" altLang="en-US" b="1">
                <a:latin typeface="Arial" panose="020B0604020202020204" pitchFamily="34" charset="0"/>
              </a:rPr>
              <a:t>unreachable</a:t>
            </a:r>
            <a:r>
              <a:rPr lang="en-US" altLang="en-US">
                <a:latin typeface="Arial" panose="020B0604020202020204" pitchFamily="34" charset="0"/>
              </a:rPr>
              <a:t> vertices. A graph that is not connected is </a:t>
            </a:r>
            <a:r>
              <a:rPr lang="en-US" altLang="en-US" b="1">
                <a:latin typeface="Arial" panose="020B0604020202020204" pitchFamily="34" charset="0"/>
              </a:rPr>
              <a:t>disconnected</a:t>
            </a:r>
            <a:r>
              <a:rPr lang="en-US" altLang="en-US">
                <a:latin typeface="Arial" panose="020B0604020202020204" pitchFamily="34" charset="0"/>
              </a:rPr>
              <a:t>. A graph G is said to be </a:t>
            </a:r>
            <a:r>
              <a:rPr lang="en-US" altLang="en-US" b="1">
                <a:latin typeface="Arial" panose="020B0604020202020204" pitchFamily="34" charset="0"/>
              </a:rPr>
              <a:t>disconnected</a:t>
            </a:r>
            <a:r>
              <a:rPr lang="en-US" altLang="en-US">
                <a:latin typeface="Arial" panose="020B0604020202020204" pitchFamily="34" charset="0"/>
              </a:rPr>
              <a:t> if there exist two nodes in G such that no path in G has those nodes as endpoints.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E899624C-4E1B-46AD-B0C2-139641C432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49325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9325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9325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9325"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720006-F3DB-4F9D-AE08-19B81628AB8E}" type="slidenum">
              <a:rPr lang="en-US" altLang="en-US" sz="1300" smtClean="0"/>
              <a:pPr/>
              <a:t>19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143FCB-77DC-4C5C-9ACF-B42FF29BCAB6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8F82B9-7CD5-4DBE-9CF4-713CA1AD2A21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89FCAE-E04D-4079-97EA-E77F29C30B4C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700C64-6A58-4215-B7BB-E07B65DA2A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F71893-EAD6-4094-85C5-32B63D3FFF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04C45-1C1E-43CC-A647-C78948651B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15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8092128-5CD3-45F3-BB0B-68BF33146FD6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B26B5B-DB72-41F4-A8FF-11BE7C3B7B3E}" type="datetime1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4DF7E0-4694-43F7-A4D9-8229D00FC4F1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89C37D-2442-41ED-BA93-A70B2F892854}" type="datetime1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E96E8D2-CD67-408C-AB29-977E53D17C4B}" type="datetime1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069918-DA44-4A94-9027-E2D43E247437}" type="datetime1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B6ACE2-A421-4B6F-9C43-E6776A3D860F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21D1998-6572-4550-B5AB-5C22AAEB4299}" type="datetime1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CS583, Bing Liu, UIC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22910" y="2084908"/>
            <a:ext cx="8298180" cy="929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"/>
                <a:cs typeface=""/>
              </a:rPr>
              <a:t>Data Science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"/>
              <a:cs typeface="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3217586"/>
            <a:ext cx="7162800" cy="897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CSE-4075</a:t>
            </a:r>
          </a:p>
          <a:p>
            <a:pPr>
              <a:defRPr/>
            </a:pPr>
            <a:r>
              <a:rPr lang="en-US" altLang="en-US" sz="2800" dirty="0">
                <a:solidFill>
                  <a:srgbClr val="00B0F0"/>
                </a:solidFill>
              </a:rPr>
              <a:t>(</a:t>
            </a:r>
            <a:r>
              <a:rPr lang="en-US" altLang="en-US" sz="2800">
                <a:solidFill>
                  <a:srgbClr val="00B0F0"/>
                </a:solidFill>
              </a:rPr>
              <a:t>Social Network </a:t>
            </a:r>
            <a:r>
              <a:rPr lang="en-US" altLang="en-US" sz="2800" dirty="0">
                <a:solidFill>
                  <a:srgbClr val="00B0F0"/>
                </a:solidFill>
              </a:rPr>
              <a:t>Analysis)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7731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6BECB0AF-F3FA-4272-935D-B1CBBFD17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Centrality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5BF69AFB-F9E8-4CFD-99AD-24F2E08BB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55000" cy="5111750"/>
          </a:xfrm>
        </p:spPr>
        <p:txBody>
          <a:bodyPr/>
          <a:lstStyle/>
          <a:p>
            <a:pPr eaLnBrk="1" hangingPunct="1"/>
            <a:r>
              <a:rPr lang="en-US" altLang="ja-JP">
                <a:solidFill>
                  <a:srgbClr val="3333CC"/>
                </a:solidFill>
                <a:ea typeface="ＭＳ Ｐゴシック" panose="020B0600070205080204" pitchFamily="34" charset="-128"/>
              </a:rPr>
              <a:t>Important or prominent actors</a:t>
            </a:r>
            <a:r>
              <a:rPr lang="en-US" altLang="ja-JP">
                <a:ea typeface="ＭＳ Ｐゴシック" panose="020B0600070205080204" pitchFamily="34" charset="-128"/>
              </a:rPr>
              <a:t> are those that are linked or involved with other actors extensively. </a:t>
            </a:r>
          </a:p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A person with extensive contacts (links) or communications with many other people in the organization is considered more important than a person with relatively fewer contacts. </a:t>
            </a:r>
          </a:p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The links can also be called </a:t>
            </a:r>
            <a:r>
              <a:rPr lang="en-US" altLang="ja-JP" b="1">
                <a:ea typeface="ＭＳ Ｐゴシック" panose="020B0600070205080204" pitchFamily="34" charset="-128"/>
              </a:rPr>
              <a:t>ties</a:t>
            </a:r>
            <a:r>
              <a:rPr lang="en-US" altLang="ja-JP">
                <a:ea typeface="ＭＳ Ｐゴシック" panose="020B0600070205080204" pitchFamily="34" charset="-128"/>
              </a:rPr>
              <a:t>. A </a:t>
            </a:r>
            <a:r>
              <a:rPr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central actor</a:t>
            </a:r>
            <a:r>
              <a:rPr lang="en-US" altLang="ja-JP">
                <a:ea typeface="ＭＳ Ｐゴシック" panose="020B0600070205080204" pitchFamily="34" charset="-128"/>
              </a:rPr>
              <a:t> is one involved in many ties. 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70F8BC5-704D-499A-AE78-80371BF11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822960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666699"/>
                </a:solidFill>
                <a:latin typeface="Arial Black" panose="020B0A040201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Centrality: who’s important based on their network position</a:t>
            </a:r>
          </a:p>
        </p:txBody>
      </p:sp>
      <p:pic>
        <p:nvPicPr>
          <p:cNvPr id="15363" name="Picture 8" descr="xyin.pdf">
            <a:extLst>
              <a:ext uri="{FF2B5EF4-FFF2-40B4-BE49-F238E27FC236}">
                <a16:creationId xmlns:a16="http://schemas.microsoft.com/office/drawing/2014/main" id="{F1558830-4D53-4859-8491-CC25783FE5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16383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9" descr="xyout.pdf">
            <a:extLst>
              <a:ext uri="{FF2B5EF4-FFF2-40B4-BE49-F238E27FC236}">
                <a16:creationId xmlns:a16="http://schemas.microsoft.com/office/drawing/2014/main" id="{EDD810E4-AB52-429E-90AE-0B9B62620E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000"/>
            <a:ext cx="15240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0" descr="xyclose.pdf">
            <a:extLst>
              <a:ext uri="{FF2B5EF4-FFF2-40B4-BE49-F238E27FC236}">
                <a16:creationId xmlns:a16="http://schemas.microsoft.com/office/drawing/2014/main" id="{3D99F76A-B596-4241-97FC-E9F63F71A9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743200"/>
            <a:ext cx="187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1" descr="xybet.pdf">
            <a:extLst>
              <a:ext uri="{FF2B5EF4-FFF2-40B4-BE49-F238E27FC236}">
                <a16:creationId xmlns:a16="http://schemas.microsoft.com/office/drawing/2014/main" id="{8EB35C26-1157-4EEC-859E-141C409A20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9800"/>
            <a:ext cx="1663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2">
            <a:extLst>
              <a:ext uri="{FF2B5EF4-FFF2-40B4-BE49-F238E27FC236}">
                <a16:creationId xmlns:a16="http://schemas.microsoft.com/office/drawing/2014/main" id="{FA743EFF-FEC7-4E99-8FA4-50A429479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86200"/>
            <a:ext cx="1082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kern="0">
                <a:solidFill>
                  <a:srgbClr val="000000"/>
                </a:solidFill>
              </a:rPr>
              <a:t>indegree</a:t>
            </a:r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385388E3-7F5A-453F-8739-00221BE3A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19200"/>
            <a:ext cx="7989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kern="0">
                <a:solidFill>
                  <a:srgbClr val="000000"/>
                </a:solidFill>
              </a:rPr>
              <a:t>In each of the following networks, X has higher centrality than Y according to</a:t>
            </a: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kern="0">
                <a:solidFill>
                  <a:srgbClr val="000000"/>
                </a:solidFill>
              </a:rPr>
              <a:t>a particular measure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ED1C0346-351E-4A41-9FA8-872678F17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8620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kern="0">
                <a:solidFill>
                  <a:srgbClr val="000000"/>
                </a:solidFill>
              </a:rPr>
              <a:t>outdegree</a:t>
            </a: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9C2BD55F-0F67-4FD3-AA60-9377AB7B2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886200"/>
            <a:ext cx="154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kern="0">
                <a:solidFill>
                  <a:srgbClr val="000000"/>
                </a:solidFill>
              </a:rPr>
              <a:t>betweenness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84335D12-E580-4D64-BBC5-B0E79855B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86200"/>
            <a:ext cx="1211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1800" kern="0">
                <a:solidFill>
                  <a:srgbClr val="000000"/>
                </a:solidFill>
              </a:rPr>
              <a:t>closeness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B73ADB87-1E53-46B9-87DD-D5DDD2D63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Degree Centrality</a:t>
            </a:r>
          </a:p>
        </p:txBody>
      </p:sp>
      <p:pic>
        <p:nvPicPr>
          <p:cNvPr id="16389" name="Picture 6">
            <a:extLst>
              <a:ext uri="{FF2B5EF4-FFF2-40B4-BE49-F238E27FC236}">
                <a16:creationId xmlns:a16="http://schemas.microsoft.com/office/drawing/2014/main" id="{38BB0FF6-6DA7-48F3-8D76-0E0D03D1C5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125538"/>
            <a:ext cx="8316912" cy="3101975"/>
          </a:xfrm>
          <a:noFill/>
        </p:spPr>
      </p:pic>
      <p:sp>
        <p:nvSpPr>
          <p:cNvPr id="16390" name="Rectangle 5">
            <a:extLst>
              <a:ext uri="{FF2B5EF4-FFF2-40B4-BE49-F238E27FC236}">
                <a16:creationId xmlns:a16="http://schemas.microsoft.com/office/drawing/2014/main" id="{CE454E48-E610-4187-A0DB-BB20F3019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6391" name="Picture 8">
            <a:extLst>
              <a:ext uri="{FF2B5EF4-FFF2-40B4-BE49-F238E27FC236}">
                <a16:creationId xmlns:a16="http://schemas.microsoft.com/office/drawing/2014/main" id="{3AF19CF3-8D44-4338-B149-8FF5F3616C6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4149725"/>
            <a:ext cx="8316912" cy="2184400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185CB730-4C70-4C8D-AE5F-593FF3A80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Closeness Centrality</a:t>
            </a:r>
          </a:p>
        </p:txBody>
      </p:sp>
      <p:pic>
        <p:nvPicPr>
          <p:cNvPr id="17413" name="Picture 3">
            <a:extLst>
              <a:ext uri="{FF2B5EF4-FFF2-40B4-BE49-F238E27FC236}">
                <a16:creationId xmlns:a16="http://schemas.microsoft.com/office/drawing/2014/main" id="{4F1ACF36-B056-4CF3-94F6-3FB8DCE4BC3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89025"/>
            <a:ext cx="8507413" cy="52117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1D2927AD-E538-4673-891B-BBCDE62EC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Closeness Centrality</a:t>
            </a:r>
          </a:p>
        </p:txBody>
      </p:sp>
      <p:graphicFrame>
        <p:nvGraphicFramePr>
          <p:cNvPr id="18436" name="Object 2">
            <a:extLst>
              <a:ext uri="{FF2B5EF4-FFF2-40B4-BE49-F238E27FC236}">
                <a16:creationId xmlns:a16="http://schemas.microsoft.com/office/drawing/2014/main" id="{DB01C037-E346-43D5-AD06-7D675DF3D2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7600" y="3308350"/>
          <a:ext cx="6731000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3" imgW="3251200" imgH="1193800" progId="Equation.3">
                  <p:embed/>
                </p:oleObj>
              </mc:Choice>
              <mc:Fallback>
                <p:oleObj name="Equation" r:id="rId3" imgW="3251200" imgH="1193800" progId="Equation.3">
                  <p:embed/>
                  <p:pic>
                    <p:nvPicPr>
                      <p:cNvPr id="18436" name="Object 2">
                        <a:extLst>
                          <a:ext uri="{FF2B5EF4-FFF2-40B4-BE49-F238E27FC236}">
                            <a16:creationId xmlns:a16="http://schemas.microsoft.com/office/drawing/2014/main" id="{DB01C037-E346-43D5-AD06-7D675DF3D2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308350"/>
                        <a:ext cx="6731000" cy="24828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8">
            <a:extLst>
              <a:ext uri="{FF2B5EF4-FFF2-40B4-BE49-F238E27FC236}">
                <a16:creationId xmlns:a16="http://schemas.microsoft.com/office/drawing/2014/main" id="{A834FA36-A252-4B97-BD40-F1FB99A833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3881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TextBox 9">
            <a:extLst>
              <a:ext uri="{FF2B5EF4-FFF2-40B4-BE49-F238E27FC236}">
                <a16:creationId xmlns:a16="http://schemas.microsoft.com/office/drawing/2014/main" id="{143C149C-1E6D-4249-A3EA-B6A2F0A6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0574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A</a:t>
            </a:r>
          </a:p>
        </p:txBody>
      </p:sp>
      <p:sp>
        <p:nvSpPr>
          <p:cNvPr id="18439" name="TextBox 10">
            <a:extLst>
              <a:ext uri="{FF2B5EF4-FFF2-40B4-BE49-F238E27FC236}">
                <a16:creationId xmlns:a16="http://schemas.microsoft.com/office/drawing/2014/main" id="{F8F6277D-2EDB-463A-A4DC-A37410A24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0574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440" name="TextBox 11">
            <a:extLst>
              <a:ext uri="{FF2B5EF4-FFF2-40B4-BE49-F238E27FC236}">
                <a16:creationId xmlns:a16="http://schemas.microsoft.com/office/drawing/2014/main" id="{9E98B5BB-9582-4867-893B-04BF65C3A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0574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C</a:t>
            </a:r>
          </a:p>
        </p:txBody>
      </p:sp>
      <p:sp>
        <p:nvSpPr>
          <p:cNvPr id="18441" name="TextBox 12">
            <a:extLst>
              <a:ext uri="{FF2B5EF4-FFF2-40B4-BE49-F238E27FC236}">
                <a16:creationId xmlns:a16="http://schemas.microsoft.com/office/drawing/2014/main" id="{4D92E01C-F879-4236-B79B-374DE4515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0574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E</a:t>
            </a:r>
          </a:p>
        </p:txBody>
      </p:sp>
      <p:sp>
        <p:nvSpPr>
          <p:cNvPr id="18442" name="TextBox 13">
            <a:extLst>
              <a:ext uri="{FF2B5EF4-FFF2-40B4-BE49-F238E27FC236}">
                <a16:creationId xmlns:a16="http://schemas.microsoft.com/office/drawing/2014/main" id="{DDA84E2F-04B4-4741-A50F-16BF8BBCD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057400"/>
            <a:ext cx="35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cs typeface="Arial" panose="020B0604020202020204" pitchFamily="34" charset="0"/>
              </a:rPr>
              <a:t>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D309A228-67C3-41FE-A1CC-3D9C8FA6A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Betweenness Centrality </a:t>
            </a:r>
            <a:endParaRPr lang="en-US" altLang="en-US"/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07399727-E976-4858-9DFE-DE5970B722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If two non-adjacent actors </a:t>
            </a:r>
            <a:r>
              <a:rPr lang="en-US" altLang="ja-JP" i="1">
                <a:ea typeface="ＭＳ Ｐゴシック" panose="020B0600070205080204" pitchFamily="34" charset="-128"/>
              </a:rPr>
              <a:t>j</a:t>
            </a:r>
            <a:r>
              <a:rPr lang="en-US" altLang="ja-JP">
                <a:ea typeface="ＭＳ Ｐゴシック" panose="020B0600070205080204" pitchFamily="34" charset="-128"/>
              </a:rPr>
              <a:t> and </a:t>
            </a:r>
            <a:r>
              <a:rPr lang="en-US" altLang="ja-JP" i="1">
                <a:ea typeface="ＭＳ Ｐゴシック" panose="020B0600070205080204" pitchFamily="34" charset="-128"/>
              </a:rPr>
              <a:t>k</a:t>
            </a:r>
            <a:r>
              <a:rPr lang="en-US" altLang="ja-JP">
                <a:ea typeface="ＭＳ Ｐゴシック" panose="020B0600070205080204" pitchFamily="34" charset="-128"/>
              </a:rPr>
              <a:t> want to interact and actor </a:t>
            </a:r>
            <a:r>
              <a:rPr lang="en-US" altLang="ja-JP" i="1">
                <a:ea typeface="ＭＳ Ｐゴシック" panose="020B0600070205080204" pitchFamily="34" charset="-128"/>
              </a:rPr>
              <a:t>i</a:t>
            </a:r>
            <a:r>
              <a:rPr lang="en-US" altLang="ja-JP">
                <a:ea typeface="ＭＳ Ｐゴシック" panose="020B0600070205080204" pitchFamily="34" charset="-128"/>
              </a:rPr>
              <a:t> is on the path between </a:t>
            </a:r>
            <a:r>
              <a:rPr lang="en-US" altLang="ja-JP" i="1">
                <a:ea typeface="ＭＳ Ｐゴシック" panose="020B0600070205080204" pitchFamily="34" charset="-128"/>
              </a:rPr>
              <a:t>j</a:t>
            </a:r>
            <a:r>
              <a:rPr lang="en-US" altLang="ja-JP">
                <a:ea typeface="ＭＳ Ｐゴシック" panose="020B0600070205080204" pitchFamily="34" charset="-128"/>
              </a:rPr>
              <a:t> and </a:t>
            </a:r>
            <a:r>
              <a:rPr lang="en-US" altLang="ja-JP" i="1">
                <a:ea typeface="ＭＳ Ｐゴシック" panose="020B0600070205080204" pitchFamily="34" charset="-128"/>
              </a:rPr>
              <a:t>k</a:t>
            </a:r>
            <a:r>
              <a:rPr lang="en-US" altLang="ja-JP">
                <a:ea typeface="ＭＳ Ｐゴシック" panose="020B0600070205080204" pitchFamily="34" charset="-128"/>
              </a:rPr>
              <a:t>, then </a:t>
            </a:r>
            <a:r>
              <a:rPr lang="en-US" altLang="ja-JP" i="1">
                <a:ea typeface="ＭＳ Ｐゴシック" panose="020B0600070205080204" pitchFamily="34" charset="-128"/>
              </a:rPr>
              <a:t>i</a:t>
            </a:r>
            <a:r>
              <a:rPr lang="en-US" altLang="ja-JP">
                <a:ea typeface="ＭＳ Ｐゴシック" panose="020B0600070205080204" pitchFamily="34" charset="-128"/>
              </a:rPr>
              <a:t> may have some control over the interactions between </a:t>
            </a:r>
            <a:r>
              <a:rPr lang="en-US" altLang="ja-JP" i="1">
                <a:ea typeface="ＭＳ Ｐゴシック" panose="020B0600070205080204" pitchFamily="34" charset="-128"/>
              </a:rPr>
              <a:t>j</a:t>
            </a:r>
            <a:r>
              <a:rPr lang="en-US" altLang="ja-JP">
                <a:ea typeface="ＭＳ Ｐゴシック" panose="020B0600070205080204" pitchFamily="34" charset="-128"/>
              </a:rPr>
              <a:t> and </a:t>
            </a:r>
            <a:r>
              <a:rPr lang="en-US" altLang="ja-JP" i="1">
                <a:ea typeface="ＭＳ Ｐゴシック" panose="020B0600070205080204" pitchFamily="34" charset="-128"/>
              </a:rPr>
              <a:t>k</a:t>
            </a:r>
            <a:r>
              <a:rPr lang="en-US" altLang="ja-JP"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r>
              <a:rPr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Betweenness</a:t>
            </a:r>
            <a:r>
              <a:rPr lang="en-US" altLang="ja-JP">
                <a:ea typeface="ＭＳ Ｐゴシック" panose="020B0600070205080204" pitchFamily="34" charset="-128"/>
              </a:rPr>
              <a:t> measures this control of </a:t>
            </a:r>
            <a:r>
              <a:rPr lang="en-US" altLang="ja-JP" i="1">
                <a:ea typeface="ＭＳ Ｐゴシック" panose="020B0600070205080204" pitchFamily="34" charset="-128"/>
              </a:rPr>
              <a:t>i</a:t>
            </a:r>
            <a:r>
              <a:rPr lang="en-US" altLang="ja-JP">
                <a:ea typeface="ＭＳ Ｐゴシック" panose="020B0600070205080204" pitchFamily="34" charset="-128"/>
              </a:rPr>
              <a:t> over other pairs of actors. Thus, 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34" charset="-128"/>
              </a:rPr>
              <a:t>if </a:t>
            </a:r>
            <a:r>
              <a:rPr lang="en-US" altLang="ja-JP" i="1">
                <a:ea typeface="ＭＳ Ｐゴシック" panose="020B0600070205080204" pitchFamily="34" charset="-128"/>
              </a:rPr>
              <a:t>i</a:t>
            </a:r>
            <a:r>
              <a:rPr lang="en-US" altLang="ja-JP">
                <a:ea typeface="ＭＳ Ｐゴシック" panose="020B0600070205080204" pitchFamily="34" charset="-128"/>
              </a:rPr>
              <a:t> is on the paths of many such interactions, then </a:t>
            </a:r>
            <a:r>
              <a:rPr lang="en-US" altLang="ja-JP" i="1">
                <a:ea typeface="ＭＳ Ｐゴシック" panose="020B0600070205080204" pitchFamily="34" charset="-128"/>
              </a:rPr>
              <a:t>i</a:t>
            </a:r>
            <a:r>
              <a:rPr lang="en-US" altLang="ja-JP">
                <a:ea typeface="ＭＳ Ｐゴシック" panose="020B0600070205080204" pitchFamily="34" charset="-128"/>
              </a:rPr>
              <a:t> is an important actor. 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C3B39C6B-0704-4A57-A61D-08163BC5E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Betweenness Centrality (cont …)</a:t>
            </a:r>
            <a:endParaRPr lang="en-US" altLang="en-US"/>
          </a:p>
        </p:txBody>
      </p:sp>
      <p:sp>
        <p:nvSpPr>
          <p:cNvPr id="20485" name="Rectangle 8">
            <a:extLst>
              <a:ext uri="{FF2B5EF4-FFF2-40B4-BE49-F238E27FC236}">
                <a16:creationId xmlns:a16="http://schemas.microsoft.com/office/drawing/2014/main" id="{BA08E7AF-7F9E-4D7A-ABD5-C501E0FA55B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95288" y="1557338"/>
            <a:ext cx="8075612" cy="4241800"/>
          </a:xfrm>
        </p:spPr>
        <p:txBody>
          <a:bodyPr/>
          <a:lstStyle/>
          <a:p>
            <a:pPr eaLnBrk="1" hangingPunct="1"/>
            <a:r>
              <a:rPr lang="en-US" altLang="ja-JP" sz="2600" b="1">
                <a:ea typeface="ＭＳ Ｐゴシック" panose="020B0600070205080204" pitchFamily="34" charset="-128"/>
              </a:rPr>
              <a:t>Undirected graph</a:t>
            </a:r>
            <a:r>
              <a:rPr lang="en-US" altLang="ja-JP" sz="2600">
                <a:ea typeface="ＭＳ Ｐゴシック" panose="020B0600070205080204" pitchFamily="34" charset="-128"/>
              </a:rPr>
              <a:t>: Let </a:t>
            </a:r>
            <a:r>
              <a:rPr lang="en-US" altLang="ja-JP" sz="2600" i="1">
                <a:ea typeface="ＭＳ Ｐゴシック" panose="020B0600070205080204" pitchFamily="34" charset="-128"/>
              </a:rPr>
              <a:t>p</a:t>
            </a:r>
            <a:r>
              <a:rPr lang="en-US" altLang="ja-JP" sz="2600" i="1" baseline="-25000">
                <a:ea typeface="ＭＳ Ｐゴシック" panose="020B0600070205080204" pitchFamily="34" charset="-128"/>
              </a:rPr>
              <a:t>jk</a:t>
            </a:r>
            <a:r>
              <a:rPr lang="en-US" altLang="ja-JP" sz="2600">
                <a:ea typeface="ＭＳ Ｐゴシック" panose="020B0600070205080204" pitchFamily="34" charset="-128"/>
              </a:rPr>
              <a:t> be the number of shortest paths between actor </a:t>
            </a:r>
            <a:r>
              <a:rPr lang="en-US" altLang="ja-JP" sz="2600" i="1">
                <a:ea typeface="ＭＳ Ｐゴシック" panose="020B0600070205080204" pitchFamily="34" charset="-128"/>
              </a:rPr>
              <a:t>j</a:t>
            </a:r>
            <a:r>
              <a:rPr lang="en-US" altLang="ja-JP" sz="2600">
                <a:ea typeface="ＭＳ Ｐゴシック" panose="020B0600070205080204" pitchFamily="34" charset="-128"/>
              </a:rPr>
              <a:t> and actor </a:t>
            </a:r>
            <a:r>
              <a:rPr lang="en-US" altLang="ja-JP" sz="2600" i="1">
                <a:ea typeface="ＭＳ Ｐゴシック" panose="020B0600070205080204" pitchFamily="34" charset="-128"/>
              </a:rPr>
              <a:t>k</a:t>
            </a:r>
            <a:r>
              <a:rPr lang="en-US" altLang="ja-JP" sz="2600"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The betweenness of an actor </a:t>
            </a:r>
            <a:r>
              <a:rPr lang="en-US" altLang="ja-JP" sz="2600" i="1">
                <a:ea typeface="ＭＳ Ｐゴシック" panose="020B0600070205080204" pitchFamily="34" charset="-128"/>
              </a:rPr>
              <a:t>i</a:t>
            </a:r>
            <a:r>
              <a:rPr lang="en-US" altLang="ja-JP" sz="2600">
                <a:ea typeface="ＭＳ Ｐゴシック" panose="020B0600070205080204" pitchFamily="34" charset="-128"/>
              </a:rPr>
              <a:t> is defined as the number of shortest paths that pass </a:t>
            </a:r>
            <a:r>
              <a:rPr lang="en-US" altLang="ja-JP" sz="2600" i="1">
                <a:ea typeface="ＭＳ Ｐゴシック" panose="020B0600070205080204" pitchFamily="34" charset="-128"/>
              </a:rPr>
              <a:t>i</a:t>
            </a:r>
            <a:r>
              <a:rPr lang="en-US" altLang="ja-JP" sz="2600">
                <a:ea typeface="ＭＳ Ｐゴシック" panose="020B0600070205080204" pitchFamily="34" charset="-128"/>
              </a:rPr>
              <a:t> (</a:t>
            </a:r>
            <a:r>
              <a:rPr lang="en-US" altLang="ja-JP" sz="2600" i="1">
                <a:ea typeface="ＭＳ Ｐゴシック" panose="020B0600070205080204" pitchFamily="34" charset="-128"/>
              </a:rPr>
              <a:t>p</a:t>
            </a:r>
            <a:r>
              <a:rPr lang="en-US" altLang="ja-JP" sz="2600" i="1" baseline="-25000">
                <a:ea typeface="ＭＳ Ｐゴシック" panose="020B0600070205080204" pitchFamily="34" charset="-128"/>
              </a:rPr>
              <a:t>jk</a:t>
            </a:r>
            <a:r>
              <a:rPr lang="en-US" altLang="ja-JP" sz="2600">
                <a:ea typeface="ＭＳ Ｐゴシック" panose="020B0600070205080204" pitchFamily="34" charset="-128"/>
              </a:rPr>
              <a:t>(</a:t>
            </a:r>
            <a:r>
              <a:rPr lang="en-US" altLang="ja-JP" sz="2600" i="1">
                <a:ea typeface="ＭＳ Ｐゴシック" panose="020B0600070205080204" pitchFamily="34" charset="-128"/>
              </a:rPr>
              <a:t>i</a:t>
            </a:r>
            <a:r>
              <a:rPr lang="en-US" altLang="ja-JP" sz="2600">
                <a:ea typeface="ＭＳ Ｐゴシック" panose="020B0600070205080204" pitchFamily="34" charset="-128"/>
              </a:rPr>
              <a:t>)) normalized by the total number of shortest paths. </a:t>
            </a:r>
            <a:endParaRPr lang="en-US" altLang="en-US" sz="2600"/>
          </a:p>
        </p:txBody>
      </p:sp>
      <p:sp>
        <p:nvSpPr>
          <p:cNvPr id="20486" name="Rectangle 11">
            <a:extLst>
              <a:ext uri="{FF2B5EF4-FFF2-40B4-BE49-F238E27FC236}">
                <a16:creationId xmlns:a16="http://schemas.microsoft.com/office/drawing/2014/main" id="{82EA72FF-B135-43A3-8C80-1D32B24D2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0487" name="Object 10">
            <a:extLst>
              <a:ext uri="{FF2B5EF4-FFF2-40B4-BE49-F238E27FC236}">
                <a16:creationId xmlns:a16="http://schemas.microsoft.com/office/drawing/2014/main" id="{6D6BFCF1-EAA2-4DCD-AF6D-C49BB1D1D6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3968750"/>
          <a:ext cx="161925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583947" imgH="444307" progId="Equation.3">
                  <p:embed/>
                </p:oleObj>
              </mc:Choice>
              <mc:Fallback>
                <p:oleObj name="Equation" r:id="rId3" imgW="583947" imgH="444307" progId="Equation.3">
                  <p:embed/>
                  <p:pic>
                    <p:nvPicPr>
                      <p:cNvPr id="20487" name="Object 10">
                        <a:extLst>
                          <a:ext uri="{FF2B5EF4-FFF2-40B4-BE49-F238E27FC236}">
                            <a16:creationId xmlns:a16="http://schemas.microsoft.com/office/drawing/2014/main" id="{6D6BFCF1-EAA2-4DCD-AF6D-C49BB1D1D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968750"/>
                        <a:ext cx="161925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12">
            <a:extLst>
              <a:ext uri="{FF2B5EF4-FFF2-40B4-BE49-F238E27FC236}">
                <a16:creationId xmlns:a16="http://schemas.microsoft.com/office/drawing/2014/main" id="{F2A7064F-6954-4D84-9942-946A7C8C6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4329113"/>
            <a:ext cx="9001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/>
              <a:t>(4)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7C83843A-95D1-4508-B8F8-20B74D7BC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Betweenness Centrality (cont …)</a:t>
            </a:r>
            <a:endParaRPr lang="en-US" altLang="en-US"/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18D1151D-95B7-4215-B57D-928D487F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03350"/>
            <a:ext cx="7467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i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 betweenness centrality </a:t>
            </a:r>
            <a:r>
              <a:rPr lang="en-US" altLang="en-US" sz="2400" b="1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BC(i) of a vertex i is defined as follows:</a:t>
            </a:r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38200D5E-BED6-4A64-A0CC-099BEAF7D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08350"/>
            <a:ext cx="79248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alt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total number of shortest paths between node u and w and </a:t>
            </a:r>
            <a:r>
              <a:rPr lang="en-US" alt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number of shortest paths between node j and k that pass node </a:t>
            </a:r>
            <a:r>
              <a:rPr lang="en-US" altLang="en-US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CC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 that occur on many shortest paths between other vertices have higher betweenness than those that do not.</a:t>
            </a:r>
          </a:p>
        </p:txBody>
      </p:sp>
      <p:graphicFrame>
        <p:nvGraphicFramePr>
          <p:cNvPr id="21511" name="Object 10">
            <a:extLst>
              <a:ext uri="{FF2B5EF4-FFF2-40B4-BE49-F238E27FC236}">
                <a16:creationId xmlns:a16="http://schemas.microsoft.com/office/drawing/2014/main" id="{B74B3EA4-9325-4368-AFAB-87E110DB8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2563" y="2384425"/>
          <a:ext cx="100647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4" imgW="583947" imgH="444307" progId="Equation.3">
                  <p:embed/>
                </p:oleObj>
              </mc:Choice>
              <mc:Fallback>
                <p:oleObj name="Equation" r:id="rId4" imgW="583947" imgH="444307" progId="Equation.3">
                  <p:embed/>
                  <p:pic>
                    <p:nvPicPr>
                      <p:cNvPr id="21511" name="Object 10">
                        <a:extLst>
                          <a:ext uri="{FF2B5EF4-FFF2-40B4-BE49-F238E27FC236}">
                            <a16:creationId xmlns:a16="http://schemas.microsoft.com/office/drawing/2014/main" id="{B74B3EA4-9325-4368-AFAB-87E110DB8E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2384425"/>
                        <a:ext cx="1006475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181DF829-40B9-4498-8B21-63B617A0C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115888"/>
            <a:ext cx="4381500" cy="5794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dirty="0">
                <a:ea typeface="ＭＳ Ｐゴシック" panose="020B0600070205080204" pitchFamily="34" charset="-128"/>
              </a:rPr>
              <a:t>Betweenness Centrality</a:t>
            </a:r>
            <a:endParaRPr lang="en-US" altLang="en-US" dirty="0"/>
          </a:p>
        </p:txBody>
      </p:sp>
      <p:sp>
        <p:nvSpPr>
          <p:cNvPr id="23556" name="Oval 2">
            <a:extLst>
              <a:ext uri="{FF2B5EF4-FFF2-40B4-BE49-F238E27FC236}">
                <a16:creationId xmlns:a16="http://schemas.microsoft.com/office/drawing/2014/main" id="{3DBDF87A-633B-4797-8CF3-B8DAE5ABA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74888"/>
            <a:ext cx="457200" cy="4683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557" name="Line 3">
            <a:extLst>
              <a:ext uri="{FF2B5EF4-FFF2-40B4-BE49-F238E27FC236}">
                <a16:creationId xmlns:a16="http://schemas.microsoft.com/office/drawing/2014/main" id="{20D2D946-14A2-4473-B537-7B617E36D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7888" y="2822575"/>
            <a:ext cx="685800" cy="4683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Line 4">
            <a:extLst>
              <a:ext uri="{FF2B5EF4-FFF2-40B4-BE49-F238E27FC236}">
                <a16:creationId xmlns:a16="http://schemas.microsoft.com/office/drawing/2014/main" id="{358B93FE-E520-430B-A7A9-81556F2EB36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2587625"/>
            <a:ext cx="1143000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9" name="Line 5">
            <a:extLst>
              <a:ext uri="{FF2B5EF4-FFF2-40B4-BE49-F238E27FC236}">
                <a16:creationId xmlns:a16="http://schemas.microsoft.com/office/drawing/2014/main" id="{D6EFE94F-3B8B-4C26-B0A4-2A0CC3A281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2566988"/>
            <a:ext cx="152400" cy="938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6">
            <a:extLst>
              <a:ext uri="{FF2B5EF4-FFF2-40B4-BE49-F238E27FC236}">
                <a16:creationId xmlns:a16="http://schemas.microsoft.com/office/drawing/2014/main" id="{853CF0A7-ECED-4893-86B1-7DD9577267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2724150"/>
            <a:ext cx="1295400" cy="781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7">
            <a:extLst>
              <a:ext uri="{FF2B5EF4-FFF2-40B4-BE49-F238E27FC236}">
                <a16:creationId xmlns:a16="http://schemas.microsoft.com/office/drawing/2014/main" id="{0B5B6AAE-48C4-4DB2-A4D7-D20A70B71F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400425"/>
            <a:ext cx="152400" cy="1171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2" name="Line 8">
            <a:extLst>
              <a:ext uri="{FF2B5EF4-FFF2-40B4-BE49-F238E27FC236}">
                <a16:creationId xmlns:a16="http://schemas.microsoft.com/office/drawing/2014/main" id="{02F3B92B-DA0B-43C5-A144-03BC2820F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711575"/>
            <a:ext cx="1143000" cy="860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Line 9">
            <a:extLst>
              <a:ext uri="{FF2B5EF4-FFF2-40B4-BE49-F238E27FC236}">
                <a16:creationId xmlns:a16="http://schemas.microsoft.com/office/drawing/2014/main" id="{BCCC2C94-A8A6-49FF-A2FE-0229AED15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421063"/>
            <a:ext cx="990600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Oval 10">
            <a:extLst>
              <a:ext uri="{FF2B5EF4-FFF2-40B4-BE49-F238E27FC236}">
                <a16:creationId xmlns:a16="http://schemas.microsoft.com/office/drawing/2014/main" id="{1C28BF95-7B41-45BD-AD7B-9E22166F2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13088"/>
            <a:ext cx="457200" cy="4683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3565" name="Oval 11">
            <a:extLst>
              <a:ext uri="{FF2B5EF4-FFF2-40B4-BE49-F238E27FC236}">
                <a16:creationId xmlns:a16="http://schemas.microsoft.com/office/drawing/2014/main" id="{3CFC0909-C570-4A9E-9442-84D3C4345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417888"/>
            <a:ext cx="457200" cy="4683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3566" name="Oval 12">
            <a:extLst>
              <a:ext uri="{FF2B5EF4-FFF2-40B4-BE49-F238E27FC236}">
                <a16:creationId xmlns:a16="http://schemas.microsoft.com/office/drawing/2014/main" id="{B00EA467-3E78-4CFD-8E1F-15923AA23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494088"/>
            <a:ext cx="457200" cy="4683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3567" name="Oval 13">
            <a:extLst>
              <a:ext uri="{FF2B5EF4-FFF2-40B4-BE49-F238E27FC236}">
                <a16:creationId xmlns:a16="http://schemas.microsoft.com/office/drawing/2014/main" id="{96DB839C-EE25-4CBD-81F6-D3DDFDC59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332288"/>
            <a:ext cx="457200" cy="4683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3568" name="Oval 14">
            <a:extLst>
              <a:ext uri="{FF2B5EF4-FFF2-40B4-BE49-F238E27FC236}">
                <a16:creationId xmlns:a16="http://schemas.microsoft.com/office/drawing/2014/main" id="{9CB940A0-7234-4590-BC7D-1C09E2A7E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79688"/>
            <a:ext cx="457200" cy="4683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415BC716-DCF3-4675-8438-FA2B09ABA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04800"/>
            <a:ext cx="44196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u="sng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u="sng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1	0          	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1	1		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1	1		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1	1		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1	1		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1	1		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1	1		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1	0		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1	0		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e,f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1	0		0</a:t>
            </a:r>
            <a:endParaRPr lang="el-G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70" name="Text Box 18">
            <a:extLst>
              <a:ext uri="{FF2B5EF4-FFF2-40B4-BE49-F238E27FC236}">
                <a16:creationId xmlns:a16="http://schemas.microsoft.com/office/drawing/2014/main" id="{3DAE5FCA-0334-4B92-ADBD-E7411AC96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4905375"/>
            <a:ext cx="38862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Betweenness centrality of node c=6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Betweenness centrality of node a=0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8CDBE37E-A9C6-4401-9362-6B3F95CE2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3246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for node c</a:t>
            </a:r>
          </a:p>
        </p:txBody>
      </p:sp>
      <p:graphicFrame>
        <p:nvGraphicFramePr>
          <p:cNvPr id="23572" name="Object 24">
            <a:extLst>
              <a:ext uri="{FF2B5EF4-FFF2-40B4-BE49-F238E27FC236}">
                <a16:creationId xmlns:a16="http://schemas.microsoft.com/office/drawing/2014/main" id="{770EA2FD-A41E-439B-8199-B3F9047D82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304925"/>
          <a:ext cx="100806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4" imgW="583947" imgH="444307" progId="Equation.3">
                  <p:embed/>
                </p:oleObj>
              </mc:Choice>
              <mc:Fallback>
                <p:oleObj name="Equation" r:id="rId4" imgW="583947" imgH="444307" progId="Equation.3">
                  <p:embed/>
                  <p:pic>
                    <p:nvPicPr>
                      <p:cNvPr id="23572" name="Object 24">
                        <a:extLst>
                          <a:ext uri="{FF2B5EF4-FFF2-40B4-BE49-F238E27FC236}">
                            <a16:creationId xmlns:a16="http://schemas.microsoft.com/office/drawing/2014/main" id="{770EA2FD-A41E-439B-8199-B3F9047D82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304925"/>
                        <a:ext cx="1008062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9478DB47-68B5-4A40-8163-99B67881D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Betweenness Centrality (cont …)</a:t>
            </a:r>
            <a:endParaRPr lang="en-US" altLang="en-US"/>
          </a:p>
        </p:txBody>
      </p:sp>
      <p:pic>
        <p:nvPicPr>
          <p:cNvPr id="25605" name="Picture 3">
            <a:extLst>
              <a:ext uri="{FF2B5EF4-FFF2-40B4-BE49-F238E27FC236}">
                <a16:creationId xmlns:a16="http://schemas.microsoft.com/office/drawing/2014/main" id="{418FD9B6-63D2-438F-906C-FCB18F720C99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03338"/>
            <a:ext cx="8229600" cy="493395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51F076F1-C863-44DB-9BF7-40B8CF957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263" y="3683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b="1"/>
              <a:t>Road map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60ED0089-29C3-41F7-B04B-C9DC6CE92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628775"/>
            <a:ext cx="8229600" cy="450215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Introduction</a:t>
            </a:r>
          </a:p>
          <a:p>
            <a:pPr eaLnBrk="1" hangingPunct="1"/>
            <a:r>
              <a:rPr lang="en-US" altLang="en-US" b="1" dirty="0"/>
              <a:t>Social network analysis</a:t>
            </a:r>
          </a:p>
          <a:p>
            <a:pPr eaLnBrk="1" hangingPunct="1"/>
            <a:r>
              <a:rPr lang="en-US" altLang="ja-JP" b="1" dirty="0">
                <a:ea typeface="ＭＳ Ｐゴシック" panose="020B0600070205080204" pitchFamily="34" charset="-128"/>
              </a:rPr>
              <a:t>Co-citation and bibliographic coupling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  <a:endParaRPr lang="en-US" altLang="en-US" b="1" dirty="0"/>
          </a:p>
          <a:p>
            <a:pPr eaLnBrk="1" hangingPunct="1"/>
            <a:r>
              <a:rPr lang="en-US" altLang="en-US" b="1" dirty="0"/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405775D9-DFDE-4EA4-A6F6-3EE89AE6C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Prestige </a:t>
            </a:r>
            <a:endParaRPr lang="en-US" altLang="en-US"/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79C57856-A6EF-40A7-BB77-36EFCA8F4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16000"/>
            <a:ext cx="8424862" cy="5148263"/>
          </a:xfrm>
        </p:spPr>
        <p:txBody>
          <a:bodyPr/>
          <a:lstStyle/>
          <a:p>
            <a:pPr eaLnBrk="1" hangingPunct="1"/>
            <a:r>
              <a:rPr lang="en-US" altLang="ja-JP" sz="2600" dirty="0">
                <a:ea typeface="ＭＳ Ｐゴシック" panose="020B0600070205080204" pitchFamily="34" charset="-128"/>
              </a:rPr>
              <a:t>Prestige is a more refined measure of prominence of an actor than centrality. </a:t>
            </a:r>
          </a:p>
          <a:p>
            <a:pPr lvl="1" eaLnBrk="1" hangingPunct="1"/>
            <a:r>
              <a:rPr lang="en-US" altLang="ja-JP" sz="2200" dirty="0">
                <a:ea typeface="ＭＳ Ｐゴシック" panose="020B0600070205080204" pitchFamily="34" charset="-128"/>
              </a:rPr>
              <a:t>Distinguish: ties sent (</a:t>
            </a:r>
            <a:r>
              <a:rPr lang="en-US" altLang="ja-JP" sz="22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out-links</a:t>
            </a:r>
            <a:r>
              <a:rPr lang="en-US" altLang="ja-JP" sz="2200" dirty="0">
                <a:ea typeface="ＭＳ Ｐゴシック" panose="020B0600070205080204" pitchFamily="34" charset="-128"/>
              </a:rPr>
              <a:t>) and ties received (</a:t>
            </a:r>
            <a:r>
              <a:rPr lang="en-US" altLang="ja-JP" sz="22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in-links</a:t>
            </a:r>
            <a:r>
              <a:rPr lang="en-US" altLang="ja-JP" sz="2200" dirty="0">
                <a:ea typeface="ＭＳ Ｐゴシック" panose="020B0600070205080204" pitchFamily="34" charset="-128"/>
              </a:rPr>
              <a:t>). </a:t>
            </a:r>
          </a:p>
          <a:p>
            <a:pPr eaLnBrk="1" hangingPunct="1"/>
            <a:r>
              <a:rPr lang="en-US" altLang="ja-JP" sz="2600" dirty="0">
                <a:ea typeface="ＭＳ Ｐゴシック" panose="020B0600070205080204" pitchFamily="34" charset="-128"/>
              </a:rPr>
              <a:t>A prestigious actor is one who is object of extensive ties as a recipient. </a:t>
            </a:r>
          </a:p>
          <a:p>
            <a:pPr lvl="1" eaLnBrk="1" hangingPunct="1"/>
            <a:r>
              <a:rPr lang="en-US" altLang="ja-JP" sz="2200" dirty="0">
                <a:ea typeface="ＭＳ Ｐゴシック" panose="020B0600070205080204" pitchFamily="34" charset="-128"/>
              </a:rPr>
              <a:t>To compute the prestige: we use only in-links. </a:t>
            </a:r>
          </a:p>
          <a:p>
            <a:pPr eaLnBrk="1" hangingPunct="1"/>
            <a:r>
              <a:rPr lang="en-US" altLang="ja-JP" sz="26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Difference between centrality and prestige:</a:t>
            </a:r>
            <a:r>
              <a:rPr lang="en-US" altLang="ja-JP" sz="2600" dirty="0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r>
              <a:rPr lang="en-US" altLang="ja-JP" sz="2200" dirty="0">
                <a:ea typeface="ＭＳ Ｐゴシック" panose="020B0600070205080204" pitchFamily="34" charset="-128"/>
              </a:rPr>
              <a:t>centrality focuses on out-links </a:t>
            </a:r>
          </a:p>
          <a:p>
            <a:pPr lvl="1" eaLnBrk="1" hangingPunct="1"/>
            <a:r>
              <a:rPr lang="en-US" altLang="ja-JP" sz="2200" dirty="0">
                <a:ea typeface="ＭＳ Ｐゴシック" panose="020B0600070205080204" pitchFamily="34" charset="-128"/>
              </a:rPr>
              <a:t>prestige focuses on in-links. </a:t>
            </a:r>
          </a:p>
          <a:p>
            <a:pPr eaLnBrk="1" hangingPunct="1"/>
            <a:r>
              <a:rPr lang="en-US" altLang="ja-JP" sz="26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We study three prestige measures</a:t>
            </a:r>
            <a:r>
              <a:rPr lang="en-US" altLang="ja-JP" sz="2600" dirty="0">
                <a:ea typeface="ＭＳ Ｐゴシック" panose="020B0600070205080204" pitchFamily="34" charset="-128"/>
              </a:rPr>
              <a:t>. </a:t>
            </a:r>
            <a:endParaRPr lang="en-US" altLang="en-US" sz="2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95878D11-CD5A-44B2-9F80-32F192AC8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Degree prestige </a:t>
            </a:r>
            <a:endParaRPr lang="en-US" altLang="en-US"/>
          </a:p>
        </p:txBody>
      </p:sp>
      <p:pic>
        <p:nvPicPr>
          <p:cNvPr id="28677" name="Picture 4">
            <a:extLst>
              <a:ext uri="{FF2B5EF4-FFF2-40B4-BE49-F238E27FC236}">
                <a16:creationId xmlns:a16="http://schemas.microsoft.com/office/drawing/2014/main" id="{D574F0A5-C4E4-4CEF-8490-BAED229757B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800" y="1376363"/>
            <a:ext cx="8280400" cy="1068387"/>
          </a:xfrm>
          <a:noFill/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B997B55B-6BF8-45D7-BF21-95737A6089A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3033713"/>
            <a:ext cx="8245475" cy="2447925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16F4FBA4-5BB9-46ED-915D-F3DB1CD3C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Proximity prestige </a:t>
            </a:r>
            <a:endParaRPr lang="en-US" altLang="en-US"/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9622B9BD-6BFB-440F-AF33-3E4A2C1C9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376363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The degree index of prestige of an actor </a:t>
            </a:r>
            <a:r>
              <a:rPr lang="en-US" altLang="ja-JP" sz="2600" i="1">
                <a:ea typeface="ＭＳ Ｐゴシック" panose="020B0600070205080204" pitchFamily="34" charset="-128"/>
              </a:rPr>
              <a:t>i</a:t>
            </a:r>
            <a:r>
              <a:rPr lang="en-US" altLang="ja-JP" sz="2600">
                <a:ea typeface="ＭＳ Ｐゴシック" panose="020B0600070205080204" pitchFamily="34" charset="-128"/>
              </a:rPr>
              <a:t> only considers the actors that are adjacent to </a:t>
            </a:r>
            <a:r>
              <a:rPr lang="en-US" altLang="ja-JP" sz="2600" i="1">
                <a:ea typeface="ＭＳ Ｐゴシック" panose="020B0600070205080204" pitchFamily="34" charset="-128"/>
              </a:rPr>
              <a:t>i</a:t>
            </a:r>
            <a:r>
              <a:rPr lang="en-US" altLang="ja-JP" sz="2600"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The </a:t>
            </a:r>
            <a:r>
              <a:rPr lang="en-US" altLang="ja-JP" sz="2600">
                <a:solidFill>
                  <a:srgbClr val="3333CC"/>
                </a:solidFill>
                <a:ea typeface="ＭＳ Ｐゴシック" panose="020B0600070205080204" pitchFamily="34" charset="-128"/>
              </a:rPr>
              <a:t>proximity prestige</a:t>
            </a:r>
            <a:r>
              <a:rPr lang="en-US" altLang="ja-JP" sz="2600">
                <a:ea typeface="ＭＳ Ｐゴシック" panose="020B0600070205080204" pitchFamily="34" charset="-128"/>
              </a:rPr>
              <a:t> generalizes it by considering both the actors directly and indirectly linked to actor </a:t>
            </a:r>
            <a:r>
              <a:rPr lang="en-US" altLang="ja-JP" sz="2600" i="1">
                <a:ea typeface="ＭＳ Ｐゴシック" panose="020B0600070205080204" pitchFamily="34" charset="-128"/>
              </a:rPr>
              <a:t>i</a:t>
            </a:r>
            <a:r>
              <a:rPr lang="en-US" altLang="ja-JP" sz="2600">
                <a:ea typeface="ＭＳ Ｐゴシック" panose="020B0600070205080204" pitchFamily="34" charset="-128"/>
              </a:rPr>
              <a:t>. </a:t>
            </a:r>
          </a:p>
          <a:p>
            <a:pPr lvl="1" eaLnBrk="1" hangingPunct="1"/>
            <a:r>
              <a:rPr lang="en-US" altLang="ja-JP" sz="2200">
                <a:ea typeface="ＭＳ Ｐゴシック" panose="020B0600070205080204" pitchFamily="34" charset="-128"/>
              </a:rPr>
              <a:t>We consider every actor </a:t>
            </a:r>
            <a:r>
              <a:rPr lang="en-US" altLang="ja-JP" sz="2200" i="1">
                <a:ea typeface="ＭＳ Ｐゴシック" panose="020B0600070205080204" pitchFamily="34" charset="-128"/>
              </a:rPr>
              <a:t>j</a:t>
            </a:r>
            <a:r>
              <a:rPr lang="en-US" altLang="ja-JP" sz="2200">
                <a:ea typeface="ＭＳ Ｐゴシック" panose="020B0600070205080204" pitchFamily="34" charset="-128"/>
              </a:rPr>
              <a:t> that can reach </a:t>
            </a:r>
            <a:r>
              <a:rPr lang="en-US" altLang="ja-JP" sz="2200" i="1">
                <a:ea typeface="ＭＳ Ｐゴシック" panose="020B0600070205080204" pitchFamily="34" charset="-128"/>
              </a:rPr>
              <a:t>i</a:t>
            </a:r>
            <a:r>
              <a:rPr lang="en-US" altLang="ja-JP" sz="2200"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Let </a:t>
            </a:r>
            <a:r>
              <a:rPr lang="en-US" altLang="ja-JP" sz="2600" i="1">
                <a:ea typeface="ＭＳ Ｐゴシック" panose="020B0600070205080204" pitchFamily="34" charset="-128"/>
              </a:rPr>
              <a:t>I</a:t>
            </a:r>
            <a:r>
              <a:rPr lang="en-US" altLang="ja-JP" sz="2600" i="1" baseline="-25000">
                <a:ea typeface="ＭＳ Ｐゴシック" panose="020B0600070205080204" pitchFamily="34" charset="-128"/>
              </a:rPr>
              <a:t>i</a:t>
            </a:r>
            <a:r>
              <a:rPr lang="en-US" altLang="ja-JP" sz="2600">
                <a:ea typeface="ＭＳ Ｐゴシック" panose="020B0600070205080204" pitchFamily="34" charset="-128"/>
              </a:rPr>
              <a:t> be the set of actors that can reach actor </a:t>
            </a:r>
            <a:r>
              <a:rPr lang="en-US" altLang="ja-JP" sz="2600" i="1">
                <a:ea typeface="ＭＳ Ｐゴシック" panose="020B0600070205080204" pitchFamily="34" charset="-128"/>
              </a:rPr>
              <a:t>i</a:t>
            </a:r>
            <a:r>
              <a:rPr lang="en-US" altLang="ja-JP" sz="2600"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The </a:t>
            </a:r>
            <a:r>
              <a:rPr lang="en-US" altLang="ja-JP" sz="2600" b="1">
                <a:ea typeface="ＭＳ Ｐゴシック" panose="020B0600070205080204" pitchFamily="34" charset="-128"/>
              </a:rPr>
              <a:t>proximity</a:t>
            </a:r>
            <a:r>
              <a:rPr lang="en-US" altLang="ja-JP" sz="2600">
                <a:ea typeface="ＭＳ Ｐゴシック" panose="020B0600070205080204" pitchFamily="34" charset="-128"/>
              </a:rPr>
              <a:t> is defined as closeness or distance of other actors to </a:t>
            </a:r>
            <a:r>
              <a:rPr lang="en-US" altLang="ja-JP" sz="2600" i="1">
                <a:ea typeface="ＭＳ Ｐゴシック" panose="020B0600070205080204" pitchFamily="34" charset="-128"/>
              </a:rPr>
              <a:t>i</a:t>
            </a:r>
            <a:r>
              <a:rPr lang="en-US" altLang="ja-JP" sz="2600"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Let </a:t>
            </a:r>
            <a:r>
              <a:rPr lang="en-US" altLang="ja-JP" sz="2600" i="1">
                <a:ea typeface="ＭＳ Ｐゴシック" panose="020B0600070205080204" pitchFamily="34" charset="-128"/>
              </a:rPr>
              <a:t>d</a:t>
            </a:r>
            <a:r>
              <a:rPr lang="en-US" altLang="ja-JP" sz="2600">
                <a:ea typeface="ＭＳ Ｐゴシック" panose="020B0600070205080204" pitchFamily="34" charset="-128"/>
              </a:rPr>
              <a:t>(</a:t>
            </a:r>
            <a:r>
              <a:rPr lang="en-US" altLang="ja-JP" sz="2600" i="1">
                <a:ea typeface="ＭＳ Ｐゴシック" panose="020B0600070205080204" pitchFamily="34" charset="-128"/>
              </a:rPr>
              <a:t>j, i</a:t>
            </a:r>
            <a:r>
              <a:rPr lang="en-US" altLang="ja-JP" sz="2600">
                <a:ea typeface="ＭＳ Ｐゴシック" panose="020B0600070205080204" pitchFamily="34" charset="-128"/>
              </a:rPr>
              <a:t>) denote the distance from actor </a:t>
            </a:r>
            <a:r>
              <a:rPr lang="en-US" altLang="ja-JP" sz="2600" i="1">
                <a:ea typeface="ＭＳ Ｐゴシック" panose="020B0600070205080204" pitchFamily="34" charset="-128"/>
              </a:rPr>
              <a:t>j</a:t>
            </a:r>
            <a:r>
              <a:rPr lang="en-US" altLang="ja-JP" sz="2600">
                <a:ea typeface="ＭＳ Ｐゴシック" panose="020B0600070205080204" pitchFamily="34" charset="-128"/>
              </a:rPr>
              <a:t> to actor </a:t>
            </a:r>
            <a:r>
              <a:rPr lang="en-US" altLang="ja-JP" sz="2600" i="1">
                <a:ea typeface="ＭＳ Ｐゴシック" panose="020B0600070205080204" pitchFamily="34" charset="-128"/>
              </a:rPr>
              <a:t>i</a:t>
            </a:r>
            <a:r>
              <a:rPr lang="en-US" altLang="ja-JP" sz="2600">
                <a:ea typeface="ＭＳ Ｐゴシック" panose="020B0600070205080204" pitchFamily="34" charset="-128"/>
              </a:rPr>
              <a:t>. </a:t>
            </a:r>
            <a:endParaRPr lang="en-US" altLang="en-US"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83002783-0212-41B9-9340-23E0BE6FC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Proximity prestige (cont …)</a:t>
            </a:r>
            <a:endParaRPr lang="en-US" altLang="en-US"/>
          </a:p>
        </p:txBody>
      </p:sp>
      <p:pic>
        <p:nvPicPr>
          <p:cNvPr id="30725" name="Picture 3">
            <a:extLst>
              <a:ext uri="{FF2B5EF4-FFF2-40B4-BE49-F238E27FC236}">
                <a16:creationId xmlns:a16="http://schemas.microsoft.com/office/drawing/2014/main" id="{1C2CB6BE-2A1B-4108-952F-86F9E6D6955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96975"/>
            <a:ext cx="8291513" cy="493395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06257EBA-E1DF-48C7-AFEB-1B22C9D5F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Proximity prestige </a:t>
            </a:r>
            <a:endParaRPr lang="en-US" altLang="en-US"/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BAB7619E-18ED-4456-9756-7D96FD946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177800"/>
            <a:ext cx="4175125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>
            <a:extLst>
              <a:ext uri="{FF2B5EF4-FFF2-40B4-BE49-F238E27FC236}">
                <a16:creationId xmlns:a16="http://schemas.microsoft.com/office/drawing/2014/main" id="{FFCD5CB0-DF00-4903-BF85-F1A0700C2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7638"/>
            <a:ext cx="5197475" cy="542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C8F62716-12CA-47F9-B534-E9FA3433E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Rank prestige </a:t>
            </a:r>
            <a:endParaRPr lang="en-US" altLang="en-US"/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541F2A93-0460-426E-960C-9A60CAD32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970462"/>
          </a:xfrm>
        </p:spPr>
        <p:txBody>
          <a:bodyPr/>
          <a:lstStyle/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In the previous two prestige measures, an important factor is considered, </a:t>
            </a:r>
          </a:p>
          <a:p>
            <a:pPr lvl="1" eaLnBrk="1" hangingPunct="1"/>
            <a:r>
              <a:rPr lang="en-US" altLang="ja-JP" sz="2200">
                <a:ea typeface="ＭＳ Ｐゴシック" panose="020B0600070205080204" pitchFamily="34" charset="-128"/>
              </a:rPr>
              <a:t>the </a:t>
            </a:r>
            <a:r>
              <a:rPr lang="en-US" altLang="ja-JP" sz="2200" b="1">
                <a:solidFill>
                  <a:srgbClr val="3333CC"/>
                </a:solidFill>
                <a:ea typeface="ＭＳ Ｐゴシック" panose="020B0600070205080204" pitchFamily="34" charset="-128"/>
              </a:rPr>
              <a:t>prominence</a:t>
            </a:r>
            <a:r>
              <a:rPr lang="en-US" altLang="ja-JP" sz="2200">
                <a:ea typeface="ＭＳ Ｐゴシック" panose="020B0600070205080204" pitchFamily="34" charset="-128"/>
              </a:rPr>
              <a:t> of individual actors who do the “voting” </a:t>
            </a:r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In the real world, a person </a:t>
            </a:r>
            <a:r>
              <a:rPr lang="en-US" altLang="ja-JP" sz="2600" i="1">
                <a:ea typeface="ＭＳ Ｐゴシック" panose="020B0600070205080204" pitchFamily="34" charset="-128"/>
              </a:rPr>
              <a:t>i</a:t>
            </a:r>
            <a:r>
              <a:rPr lang="en-US" altLang="ja-JP" sz="2600">
                <a:ea typeface="ＭＳ Ｐゴシック" panose="020B0600070205080204" pitchFamily="34" charset="-128"/>
              </a:rPr>
              <a:t> chosen by an important person is more prestigious than chosen by a less important person. </a:t>
            </a:r>
          </a:p>
          <a:p>
            <a:pPr lvl="1" eaLnBrk="1" hangingPunct="1"/>
            <a:r>
              <a:rPr lang="en-US" altLang="ja-JP" sz="2200">
                <a:ea typeface="ＭＳ Ｐゴシック" panose="020B0600070205080204" pitchFamily="34" charset="-128"/>
              </a:rPr>
              <a:t>For example, if a company CEO votes for a person is much more important than a worker votes for the person. </a:t>
            </a:r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If one’s circle of influence is full of prestigious actors, then one’s own prestige is also high. </a:t>
            </a:r>
          </a:p>
          <a:p>
            <a:pPr lvl="1" eaLnBrk="1" hangingPunct="1"/>
            <a:r>
              <a:rPr lang="en-US" altLang="ja-JP" sz="2200">
                <a:ea typeface="ＭＳ Ｐゴシック" panose="020B0600070205080204" pitchFamily="34" charset="-128"/>
              </a:rPr>
              <a:t>Thus one’s prestige is affected by the ranks or statuses of the involved actors. </a:t>
            </a:r>
            <a:endParaRPr lang="en-US" altLang="en-US"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E4A0FC55-1BF8-4A7E-B524-FAE73C10B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Rank prestige (cont …)</a:t>
            </a:r>
            <a:endParaRPr lang="en-US" altLang="en-US"/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B5737810-ED4B-4888-8F66-92727BAE6BD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016000"/>
            <a:ext cx="8316912" cy="4530725"/>
          </a:xfrm>
        </p:spPr>
        <p:txBody>
          <a:bodyPr/>
          <a:lstStyle/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Based on this intuition, the rank prestige </a:t>
            </a:r>
            <a:r>
              <a:rPr lang="en-US" altLang="ja-JP" sz="2600" i="1">
                <a:ea typeface="ＭＳ Ｐゴシック" panose="020B0600070205080204" pitchFamily="34" charset="-128"/>
              </a:rPr>
              <a:t>P</a:t>
            </a:r>
            <a:r>
              <a:rPr lang="en-US" altLang="ja-JP" sz="2600" i="1" baseline="-25000">
                <a:ea typeface="ＭＳ Ｐゴシック" panose="020B0600070205080204" pitchFamily="34" charset="-128"/>
              </a:rPr>
              <a:t>R</a:t>
            </a:r>
            <a:r>
              <a:rPr lang="en-US" altLang="ja-JP" sz="2600">
                <a:ea typeface="ＭＳ Ｐゴシック" panose="020B0600070205080204" pitchFamily="34" charset="-128"/>
              </a:rPr>
              <a:t>(</a:t>
            </a:r>
            <a:r>
              <a:rPr lang="en-US" altLang="ja-JP" sz="2600" i="1">
                <a:ea typeface="ＭＳ Ｐゴシック" panose="020B0600070205080204" pitchFamily="34" charset="-128"/>
              </a:rPr>
              <a:t>i</a:t>
            </a:r>
            <a:r>
              <a:rPr lang="en-US" altLang="ja-JP" sz="2600">
                <a:ea typeface="ＭＳ Ｐゴシック" panose="020B0600070205080204" pitchFamily="34" charset="-128"/>
              </a:rPr>
              <a:t>) is define as a linear combination of links that point to </a:t>
            </a:r>
            <a:r>
              <a:rPr lang="en-US" altLang="ja-JP" sz="2600" i="1">
                <a:ea typeface="ＭＳ Ｐゴシック" panose="020B0600070205080204" pitchFamily="34" charset="-128"/>
              </a:rPr>
              <a:t>i</a:t>
            </a:r>
            <a:r>
              <a:rPr lang="en-US" altLang="ja-JP" sz="2600">
                <a:ea typeface="ＭＳ Ｐゴシック" panose="020B0600070205080204" pitchFamily="34" charset="-128"/>
              </a:rPr>
              <a:t>: </a:t>
            </a:r>
            <a:endParaRPr lang="en-US" altLang="en-US" sz="2600"/>
          </a:p>
        </p:txBody>
      </p:sp>
      <p:sp>
        <p:nvSpPr>
          <p:cNvPr id="33798" name="Rectangle 5">
            <a:extLst>
              <a:ext uri="{FF2B5EF4-FFF2-40B4-BE49-F238E27FC236}">
                <a16:creationId xmlns:a16="http://schemas.microsoft.com/office/drawing/2014/main" id="{6225FC42-F4D0-4405-98A0-FCD2185B4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3799" name="Picture 6">
            <a:extLst>
              <a:ext uri="{FF2B5EF4-FFF2-40B4-BE49-F238E27FC236}">
                <a16:creationId xmlns:a16="http://schemas.microsoft.com/office/drawing/2014/main" id="{79830C43-CCCF-4F04-B889-F70738142B0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881188"/>
            <a:ext cx="7920037" cy="4522787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0002F8B1-9032-475C-8479-06996F910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263" y="3683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b="1"/>
              <a:t>Road map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DE8CE153-CD55-49D9-853D-B18F3ED83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773238"/>
            <a:ext cx="8229600" cy="4357687"/>
          </a:xfrm>
        </p:spPr>
        <p:txBody>
          <a:bodyPr/>
          <a:lstStyle/>
          <a:p>
            <a:pPr eaLnBrk="1" hangingPunct="1"/>
            <a:r>
              <a:rPr lang="en-US" altLang="en-US" b="1" dirty="0"/>
              <a:t>Introduction</a:t>
            </a:r>
          </a:p>
          <a:p>
            <a:pPr eaLnBrk="1" hangingPunct="1"/>
            <a:r>
              <a:rPr lang="en-US" altLang="en-US" b="1" dirty="0"/>
              <a:t>Social network analysis</a:t>
            </a:r>
          </a:p>
          <a:p>
            <a:pPr eaLnBrk="1" hangingPunct="1"/>
            <a:r>
              <a:rPr lang="en-US" altLang="ja-JP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Co-citation and bibliographic coupling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  <a:endParaRPr lang="en-US" altLang="en-US" b="1" dirty="0"/>
          </a:p>
          <a:p>
            <a:pPr eaLnBrk="1" hangingPunct="1"/>
            <a:r>
              <a:rPr lang="en-US" altLang="en-US" b="1" dirty="0"/>
              <a:t>Summary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66097CF4-4022-4AA6-AF5B-968FF4C93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800">
                <a:ea typeface="ＭＳ Ｐゴシック" panose="020B0600070205080204" pitchFamily="34" charset="-128"/>
              </a:rPr>
              <a:t>Co-citation and Bibliographic Coupling </a:t>
            </a:r>
            <a:endParaRPr lang="en-US" altLang="en-US" sz="3800"/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E330561A-202B-4187-83C0-14039A72D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75237"/>
          </a:xfrm>
        </p:spPr>
        <p:txBody>
          <a:bodyPr/>
          <a:lstStyle/>
          <a:p>
            <a:pPr eaLnBrk="1" hangingPunct="1"/>
            <a:r>
              <a:rPr lang="en-US" altLang="ja-JP" sz="2600" dirty="0">
                <a:ea typeface="ＭＳ Ｐゴシック" panose="020B0600070205080204" pitchFamily="34" charset="-128"/>
              </a:rPr>
              <a:t>Another area of research concerned with links is </a:t>
            </a:r>
            <a:r>
              <a:rPr lang="en-US" altLang="ja-JP" sz="26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citation analysis</a:t>
            </a:r>
            <a:r>
              <a:rPr lang="en-US" altLang="ja-JP" sz="2600" dirty="0">
                <a:ea typeface="ＭＳ Ｐゴシック" panose="020B0600070205080204" pitchFamily="34" charset="-128"/>
              </a:rPr>
              <a:t> of scholarly publications. </a:t>
            </a:r>
          </a:p>
          <a:p>
            <a:pPr lvl="1" eaLnBrk="1" hangingPunct="1"/>
            <a:r>
              <a:rPr lang="en-US" altLang="ja-JP" sz="2200" dirty="0">
                <a:ea typeface="ＭＳ Ｐゴシック" panose="020B0600070205080204" pitchFamily="34" charset="-128"/>
              </a:rPr>
              <a:t>A scholarly publication cites related prior work to acknowledge the origins of some ideas and to compare the new proposal with existing work. </a:t>
            </a:r>
          </a:p>
          <a:p>
            <a:pPr eaLnBrk="1" hangingPunct="1"/>
            <a:r>
              <a:rPr lang="en-US" altLang="ja-JP" sz="2600" dirty="0">
                <a:ea typeface="ＭＳ Ｐゴシック" panose="020B0600070205080204" pitchFamily="34" charset="-128"/>
              </a:rPr>
              <a:t>When a paper cites another paper, a relationship is established between the publications. </a:t>
            </a:r>
          </a:p>
          <a:p>
            <a:pPr lvl="1" eaLnBrk="1" hangingPunct="1"/>
            <a:r>
              <a:rPr lang="en-US" altLang="ja-JP" sz="2200" dirty="0">
                <a:ea typeface="ＭＳ Ｐゴシック" panose="020B0600070205080204" pitchFamily="34" charset="-128"/>
              </a:rPr>
              <a:t>Citation analysis uses these relationships (links) to perform various types of analysis. </a:t>
            </a:r>
          </a:p>
          <a:p>
            <a:pPr eaLnBrk="1" hangingPunct="1"/>
            <a:r>
              <a:rPr lang="en-US" altLang="ja-JP" sz="2600" dirty="0">
                <a:ea typeface="ＭＳ Ｐゴシック" panose="020B0600070205080204" pitchFamily="34" charset="-128"/>
              </a:rPr>
              <a:t>We discuss two types of citation analysis, </a:t>
            </a:r>
            <a:r>
              <a:rPr lang="en-US" altLang="ja-JP" sz="26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co-citation</a:t>
            </a:r>
            <a:r>
              <a:rPr lang="en-US" altLang="ja-JP" sz="2600" dirty="0">
                <a:ea typeface="ＭＳ Ｐゴシック" panose="020B0600070205080204" pitchFamily="34" charset="-128"/>
              </a:rPr>
              <a:t> and </a:t>
            </a:r>
            <a:r>
              <a:rPr lang="en-US" altLang="ja-JP" sz="26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bibliographic coupling</a:t>
            </a:r>
            <a:r>
              <a:rPr lang="en-US" altLang="ja-JP" sz="2600" dirty="0">
                <a:ea typeface="ＭＳ Ｐゴシック" panose="020B0600070205080204" pitchFamily="34" charset="-128"/>
              </a:rPr>
              <a:t>. </a:t>
            </a:r>
            <a:endParaRPr lang="en-US" altLang="en-US" sz="2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E9132011-10C6-43E6-845B-F5A3E9058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Co-citation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DC694EE4-0CEA-45F6-B895-7845AB8EC9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268413"/>
            <a:ext cx="8280400" cy="2339975"/>
          </a:xfrm>
        </p:spPr>
        <p:txBody>
          <a:bodyPr/>
          <a:lstStyle/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If papers </a:t>
            </a:r>
            <a:r>
              <a:rPr lang="en-US" altLang="ja-JP" sz="2600" i="1">
                <a:ea typeface="ＭＳ Ｐゴシック" panose="020B0600070205080204" pitchFamily="34" charset="-128"/>
              </a:rPr>
              <a:t>i</a:t>
            </a:r>
            <a:r>
              <a:rPr lang="en-US" altLang="ja-JP" sz="2600">
                <a:ea typeface="ＭＳ Ｐゴシック" panose="020B0600070205080204" pitchFamily="34" charset="-128"/>
              </a:rPr>
              <a:t> and </a:t>
            </a:r>
            <a:r>
              <a:rPr lang="en-US" altLang="ja-JP" sz="2600" i="1">
                <a:ea typeface="ＭＳ Ｐゴシック" panose="020B0600070205080204" pitchFamily="34" charset="-128"/>
              </a:rPr>
              <a:t>j</a:t>
            </a:r>
            <a:r>
              <a:rPr lang="en-US" altLang="ja-JP" sz="2600">
                <a:ea typeface="ＭＳ Ｐゴシック" panose="020B0600070205080204" pitchFamily="34" charset="-128"/>
              </a:rPr>
              <a:t> are both cited by paper </a:t>
            </a:r>
            <a:r>
              <a:rPr lang="en-US" altLang="ja-JP" sz="2600" i="1">
                <a:ea typeface="ＭＳ Ｐゴシック" panose="020B0600070205080204" pitchFamily="34" charset="-128"/>
              </a:rPr>
              <a:t>k</a:t>
            </a:r>
            <a:r>
              <a:rPr lang="en-US" altLang="ja-JP" sz="2600">
                <a:ea typeface="ＭＳ Ｐゴシック" panose="020B0600070205080204" pitchFamily="34" charset="-128"/>
              </a:rPr>
              <a:t>, then they may be related in some sense to one another. </a:t>
            </a:r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The more papers they are cited by, the stronger their relationship is.</a:t>
            </a:r>
            <a:endParaRPr lang="en-US" altLang="en-US" sz="2600"/>
          </a:p>
        </p:txBody>
      </p:sp>
      <p:pic>
        <p:nvPicPr>
          <p:cNvPr id="36870" name="Picture 4">
            <a:extLst>
              <a:ext uri="{FF2B5EF4-FFF2-40B4-BE49-F238E27FC236}">
                <a16:creationId xmlns:a16="http://schemas.microsoft.com/office/drawing/2014/main" id="{A00E6F0F-3B11-46FA-8FD1-CEF2DF813F1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5038" y="3249613"/>
            <a:ext cx="5400675" cy="2555875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4DE99CCC-08E2-4C5D-A118-20081EF9D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187325"/>
            <a:ext cx="7850188" cy="865188"/>
          </a:xfrm>
        </p:spPr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667BE312-3450-48CF-843D-88571B2BC3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233488"/>
            <a:ext cx="8208963" cy="49672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Early search engines mainly compare content similarity of the query and the indexed pages. I.e.,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200">
                <a:ea typeface="ＭＳ Ｐゴシック" panose="020B0600070205080204" pitchFamily="34" charset="-128"/>
              </a:rPr>
              <a:t>They use information retrieval methods, </a:t>
            </a:r>
            <a:r>
              <a:rPr lang="en-US" altLang="ja-JP" sz="2200">
                <a:solidFill>
                  <a:srgbClr val="3333CC"/>
                </a:solidFill>
                <a:ea typeface="ＭＳ Ｐゴシック" panose="020B0600070205080204" pitchFamily="34" charset="-128"/>
              </a:rPr>
              <a:t>cosine</a:t>
            </a:r>
            <a:r>
              <a:rPr lang="en-US" altLang="ja-JP" sz="2200">
                <a:ea typeface="ＭＳ Ｐゴシック" panose="020B0600070205080204" pitchFamily="34" charset="-128"/>
              </a:rPr>
              <a:t>, </a:t>
            </a:r>
            <a:r>
              <a:rPr lang="en-US" altLang="ja-JP" sz="2200">
                <a:solidFill>
                  <a:srgbClr val="3333CC"/>
                </a:solidFill>
                <a:ea typeface="ＭＳ Ｐゴシック" panose="020B0600070205080204" pitchFamily="34" charset="-128"/>
              </a:rPr>
              <a:t>TF-IDF</a:t>
            </a:r>
            <a:r>
              <a:rPr lang="en-US" altLang="ja-JP" sz="2200">
                <a:ea typeface="ＭＳ Ｐゴシック" panose="020B0600070205080204" pitchFamily="34" charset="-128"/>
              </a:rPr>
              <a:t>, ...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From 1996, it became clear that content similarity alone was no longer sufficient.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200">
                <a:ea typeface="ＭＳ Ｐゴシック" panose="020B0600070205080204" pitchFamily="34" charset="-128"/>
              </a:rPr>
              <a:t>The number of pages grew rapidly in the mid-late 1990’s.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Try “classification technique”, Google estimates: 10 million relevant pages.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How to choose only 30-40 pages and rank them suitably to present to the user?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200">
                <a:ea typeface="ＭＳ Ｐゴシック" panose="020B0600070205080204" pitchFamily="34" charset="-128"/>
              </a:rPr>
              <a:t>Content similarity is easily spammed.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A page owner can repeat some words and add many related words to boost the rankings of his pages and/or to make the pages relevant to a large number of queries. 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8487B8F8-C439-48D7-B3F3-FE41DE22F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Co-citation</a:t>
            </a:r>
            <a:endParaRPr lang="en-US" altLang="en-US"/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7FB33D97-45AF-47A2-942D-F46CE74AB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60463"/>
            <a:ext cx="8229600" cy="5113337"/>
          </a:xfrm>
        </p:spPr>
        <p:txBody>
          <a:bodyPr/>
          <a:lstStyle/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Let </a:t>
            </a:r>
            <a:r>
              <a:rPr lang="en-US" altLang="ja-JP" sz="2600" b="1" i="1">
                <a:ea typeface="ＭＳ Ｐゴシック" panose="020B0600070205080204" pitchFamily="34" charset="-128"/>
              </a:rPr>
              <a:t>L</a:t>
            </a:r>
            <a:r>
              <a:rPr lang="en-US" altLang="ja-JP" sz="2600">
                <a:ea typeface="ＭＳ Ｐゴシック" panose="020B0600070205080204" pitchFamily="34" charset="-128"/>
              </a:rPr>
              <a:t> be the citation matrix. Each cell of the matrix is defined as follows: </a:t>
            </a:r>
          </a:p>
          <a:p>
            <a:pPr lvl="1" eaLnBrk="1" hangingPunct="1"/>
            <a:r>
              <a:rPr lang="en-US" altLang="ja-JP" sz="2200" i="1">
                <a:ea typeface="ＭＳ Ｐゴシック" panose="020B0600070205080204" pitchFamily="34" charset="-128"/>
              </a:rPr>
              <a:t>L</a:t>
            </a:r>
            <a:r>
              <a:rPr lang="en-US" altLang="ja-JP" sz="2200" i="1" baseline="-25000">
                <a:ea typeface="ＭＳ Ｐゴシック" panose="020B0600070205080204" pitchFamily="34" charset="-128"/>
              </a:rPr>
              <a:t>ij</a:t>
            </a:r>
            <a:r>
              <a:rPr lang="en-US" altLang="ja-JP" sz="2200">
                <a:ea typeface="ＭＳ Ｐゴシック" panose="020B0600070205080204" pitchFamily="34" charset="-128"/>
              </a:rPr>
              <a:t> = 1 if paper </a:t>
            </a:r>
            <a:r>
              <a:rPr lang="en-US" altLang="ja-JP" sz="2200" i="1">
                <a:ea typeface="ＭＳ Ｐゴシック" panose="020B0600070205080204" pitchFamily="34" charset="-128"/>
              </a:rPr>
              <a:t>i</a:t>
            </a:r>
            <a:r>
              <a:rPr lang="en-US" altLang="ja-JP" sz="2200">
                <a:ea typeface="ＭＳ Ｐゴシック" panose="020B0600070205080204" pitchFamily="34" charset="-128"/>
              </a:rPr>
              <a:t> cites paper </a:t>
            </a:r>
            <a:r>
              <a:rPr lang="en-US" altLang="ja-JP" sz="2200" i="1">
                <a:ea typeface="ＭＳ Ｐゴシック" panose="020B0600070205080204" pitchFamily="34" charset="-128"/>
              </a:rPr>
              <a:t>j</a:t>
            </a:r>
            <a:r>
              <a:rPr lang="en-US" altLang="ja-JP" sz="2200">
                <a:ea typeface="ＭＳ Ｐゴシック" panose="020B0600070205080204" pitchFamily="34" charset="-128"/>
              </a:rPr>
              <a:t>, and 0 otherwise. </a:t>
            </a:r>
          </a:p>
          <a:p>
            <a:pPr eaLnBrk="1" hangingPunct="1"/>
            <a:r>
              <a:rPr lang="en-US" altLang="ja-JP" sz="2600" b="1">
                <a:solidFill>
                  <a:srgbClr val="FF0000"/>
                </a:solidFill>
                <a:ea typeface="ＭＳ Ｐゴシック" panose="020B0600070205080204" pitchFamily="34" charset="-128"/>
              </a:rPr>
              <a:t>Co-citation</a:t>
            </a:r>
            <a:r>
              <a:rPr lang="en-US" altLang="ja-JP" sz="2600">
                <a:ea typeface="ＭＳ Ｐゴシック" panose="020B0600070205080204" pitchFamily="34" charset="-128"/>
              </a:rPr>
              <a:t> (denoted by </a:t>
            </a:r>
            <a:r>
              <a:rPr lang="en-US" altLang="ja-JP" sz="2600" i="1">
                <a:ea typeface="ＭＳ Ｐゴシック" panose="020B0600070205080204" pitchFamily="34" charset="-128"/>
              </a:rPr>
              <a:t>C</a:t>
            </a:r>
            <a:r>
              <a:rPr lang="en-US" altLang="ja-JP" sz="2600" i="1" baseline="-25000">
                <a:ea typeface="ＭＳ Ｐゴシック" panose="020B0600070205080204" pitchFamily="34" charset="-128"/>
              </a:rPr>
              <a:t>ij</a:t>
            </a:r>
            <a:r>
              <a:rPr lang="en-US" altLang="ja-JP" sz="2600">
                <a:ea typeface="ＭＳ Ｐゴシック" panose="020B0600070205080204" pitchFamily="34" charset="-128"/>
              </a:rPr>
              <a:t>) is a similarity measure defined as the number of papers that co-cite </a:t>
            </a:r>
            <a:r>
              <a:rPr lang="en-US" altLang="ja-JP" sz="2600" i="1">
                <a:ea typeface="ＭＳ Ｐゴシック" panose="020B0600070205080204" pitchFamily="34" charset="-128"/>
              </a:rPr>
              <a:t>i</a:t>
            </a:r>
            <a:r>
              <a:rPr lang="en-US" altLang="ja-JP" sz="2600">
                <a:ea typeface="ＭＳ Ｐゴシック" panose="020B0600070205080204" pitchFamily="34" charset="-128"/>
              </a:rPr>
              <a:t> and </a:t>
            </a:r>
            <a:r>
              <a:rPr lang="en-US" altLang="ja-JP" sz="2600" i="1">
                <a:ea typeface="ＭＳ Ｐゴシック" panose="020B0600070205080204" pitchFamily="34" charset="-128"/>
              </a:rPr>
              <a:t>j</a:t>
            </a:r>
            <a:r>
              <a:rPr lang="en-US" altLang="ja-JP" sz="2600">
                <a:ea typeface="ＭＳ Ｐゴシック" panose="020B0600070205080204" pitchFamily="34" charset="-128"/>
              </a:rPr>
              <a:t>, </a:t>
            </a:r>
          </a:p>
          <a:p>
            <a:pPr eaLnBrk="1" hangingPunct="1"/>
            <a:endParaRPr lang="en-US" altLang="ja-JP" sz="2600" i="1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ja-JP" sz="2600" i="1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ja-JP" sz="2600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2600" i="1">
                <a:ea typeface="ＭＳ Ｐゴシック" panose="020B0600070205080204" pitchFamily="34" charset="-128"/>
              </a:rPr>
              <a:t>C</a:t>
            </a:r>
            <a:r>
              <a:rPr lang="en-US" altLang="ja-JP" sz="2600" i="1" baseline="-25000">
                <a:ea typeface="ＭＳ Ｐゴシック" panose="020B0600070205080204" pitchFamily="34" charset="-128"/>
              </a:rPr>
              <a:t>ii</a:t>
            </a:r>
            <a:r>
              <a:rPr lang="en-US" altLang="ja-JP" sz="2600" baseline="-25000">
                <a:ea typeface="ＭＳ Ｐゴシック" panose="020B0600070205080204" pitchFamily="34" charset="-128"/>
              </a:rPr>
              <a:t> </a:t>
            </a:r>
            <a:r>
              <a:rPr lang="en-US" altLang="ja-JP" sz="2600">
                <a:ea typeface="ＭＳ Ｐゴシック" panose="020B0600070205080204" pitchFamily="34" charset="-128"/>
              </a:rPr>
              <a:t>is naturally the number of papers that cite </a:t>
            </a:r>
            <a:r>
              <a:rPr lang="en-US" altLang="ja-JP" sz="2600" i="1">
                <a:ea typeface="ＭＳ Ｐゴシック" panose="020B0600070205080204" pitchFamily="34" charset="-128"/>
              </a:rPr>
              <a:t>i</a:t>
            </a:r>
            <a:r>
              <a:rPr lang="en-US" altLang="ja-JP" sz="2600"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A square matrix </a:t>
            </a:r>
            <a:r>
              <a:rPr lang="en-US" altLang="ja-JP" sz="2600" b="1" i="1">
                <a:ea typeface="ＭＳ Ｐゴシック" panose="020B0600070205080204" pitchFamily="34" charset="-128"/>
              </a:rPr>
              <a:t>C</a:t>
            </a:r>
            <a:r>
              <a:rPr lang="en-US" altLang="ja-JP" sz="2600" i="1">
                <a:ea typeface="ＭＳ Ｐゴシック" panose="020B0600070205080204" pitchFamily="34" charset="-128"/>
              </a:rPr>
              <a:t> </a:t>
            </a:r>
            <a:r>
              <a:rPr lang="en-US" altLang="ja-JP" sz="2600">
                <a:ea typeface="ＭＳ Ｐゴシック" panose="020B0600070205080204" pitchFamily="34" charset="-128"/>
              </a:rPr>
              <a:t>can be formed with </a:t>
            </a:r>
            <a:r>
              <a:rPr lang="en-US" altLang="ja-JP" sz="2600" i="1">
                <a:ea typeface="ＭＳ Ｐゴシック" panose="020B0600070205080204" pitchFamily="34" charset="-128"/>
              </a:rPr>
              <a:t>C</a:t>
            </a:r>
            <a:r>
              <a:rPr lang="en-US" altLang="ja-JP" sz="2600" i="1" baseline="-25000">
                <a:ea typeface="ＭＳ Ｐゴシック" panose="020B0600070205080204" pitchFamily="34" charset="-128"/>
              </a:rPr>
              <a:t>ij</a:t>
            </a:r>
            <a:r>
              <a:rPr lang="en-US" altLang="ja-JP" sz="2600">
                <a:ea typeface="ＭＳ Ｐゴシック" panose="020B0600070205080204" pitchFamily="34" charset="-128"/>
              </a:rPr>
              <a:t>, and it is called the </a:t>
            </a:r>
            <a:r>
              <a:rPr lang="en-US" altLang="ja-JP" sz="2600" b="1">
                <a:solidFill>
                  <a:srgbClr val="3333CC"/>
                </a:solidFill>
                <a:ea typeface="ＭＳ Ｐゴシック" panose="020B0600070205080204" pitchFamily="34" charset="-128"/>
              </a:rPr>
              <a:t>co-citation matrix</a:t>
            </a:r>
            <a:r>
              <a:rPr lang="en-US" altLang="ja-JP" sz="2600">
                <a:ea typeface="ＭＳ Ｐゴシック" panose="020B0600070205080204" pitchFamily="34" charset="-128"/>
              </a:rPr>
              <a:t>. </a:t>
            </a:r>
            <a:endParaRPr lang="en-US" altLang="en-US" sz="2600"/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21EFD504-A997-4FE0-AE1F-D6652AF6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7895" name="Object 5">
            <a:extLst>
              <a:ext uri="{FF2B5EF4-FFF2-40B4-BE49-F238E27FC236}">
                <a16:creationId xmlns:a16="http://schemas.microsoft.com/office/drawing/2014/main" id="{86F05041-2D02-427D-A263-DBF90626C2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3321050"/>
          <a:ext cx="26638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863225" imgH="431613" progId="Equation.3">
                  <p:embed/>
                </p:oleObj>
              </mc:Choice>
              <mc:Fallback>
                <p:oleObj name="Equation" r:id="rId3" imgW="863225" imgH="431613" progId="Equation.3">
                  <p:embed/>
                  <p:pic>
                    <p:nvPicPr>
                      <p:cNvPr id="37895" name="Object 5">
                        <a:extLst>
                          <a:ext uri="{FF2B5EF4-FFF2-40B4-BE49-F238E27FC236}">
                            <a16:creationId xmlns:a16="http://schemas.microsoft.com/office/drawing/2014/main" id="{86F05041-2D02-427D-A263-DBF90626C2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321050"/>
                        <a:ext cx="2663825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831D290E-AF9C-4E42-8978-739524644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Bibliographic coupling </a:t>
            </a:r>
            <a:endParaRPr lang="en-US" altLang="en-US"/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F3806E4A-037C-4B7F-A03C-037825FF70A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233488"/>
            <a:ext cx="8255000" cy="2627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Bibliographic coupling operates on a similar principle.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>
                <a:solidFill>
                  <a:srgbClr val="3333CC"/>
                </a:solidFill>
                <a:ea typeface="ＭＳ Ｐゴシック" panose="020B0600070205080204" pitchFamily="34" charset="-128"/>
              </a:rPr>
              <a:t>Bibliographic coupling links papers that cite the same articles</a:t>
            </a:r>
            <a:endParaRPr lang="en-US" altLang="ja-JP" sz="26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>
                <a:ea typeface="ＭＳ Ｐゴシック" panose="020B0600070205080204" pitchFamily="34" charset="-128"/>
              </a:rPr>
              <a:t>if papers </a:t>
            </a:r>
            <a:r>
              <a:rPr lang="en-US" altLang="ja-JP" sz="2200" i="1">
                <a:ea typeface="ＭＳ Ｐゴシック" panose="020B0600070205080204" pitchFamily="34" charset="-128"/>
              </a:rPr>
              <a:t>i</a:t>
            </a:r>
            <a:r>
              <a:rPr lang="en-US" altLang="ja-JP" sz="2200">
                <a:ea typeface="ＭＳ Ｐゴシック" panose="020B0600070205080204" pitchFamily="34" charset="-128"/>
              </a:rPr>
              <a:t> and </a:t>
            </a:r>
            <a:r>
              <a:rPr lang="en-US" altLang="ja-JP" sz="2200" i="1">
                <a:ea typeface="ＭＳ Ｐゴシック" panose="020B0600070205080204" pitchFamily="34" charset="-128"/>
              </a:rPr>
              <a:t>j</a:t>
            </a:r>
            <a:r>
              <a:rPr lang="en-US" altLang="ja-JP" sz="2200">
                <a:ea typeface="ＭＳ Ｐゴシック" panose="020B0600070205080204" pitchFamily="34" charset="-128"/>
              </a:rPr>
              <a:t> both cite paper </a:t>
            </a:r>
            <a:r>
              <a:rPr lang="en-US" altLang="ja-JP" sz="2200" i="1">
                <a:ea typeface="ＭＳ Ｐゴシック" panose="020B0600070205080204" pitchFamily="34" charset="-128"/>
              </a:rPr>
              <a:t>k</a:t>
            </a:r>
            <a:r>
              <a:rPr lang="en-US" altLang="ja-JP" sz="2200">
                <a:ea typeface="ＭＳ Ｐゴシック" panose="020B0600070205080204" pitchFamily="34" charset="-128"/>
              </a:rPr>
              <a:t>, they may be related.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The more papers they both cite, the stronger their similarity is.</a:t>
            </a:r>
            <a:endParaRPr lang="en-US" altLang="en-US" sz="2600"/>
          </a:p>
        </p:txBody>
      </p:sp>
      <p:pic>
        <p:nvPicPr>
          <p:cNvPr id="38918" name="Picture 5">
            <a:extLst>
              <a:ext uri="{FF2B5EF4-FFF2-40B4-BE49-F238E27FC236}">
                <a16:creationId xmlns:a16="http://schemas.microsoft.com/office/drawing/2014/main" id="{A581ABFC-0A88-4FEC-90D3-248EC709EB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3681413"/>
            <a:ext cx="5616575" cy="2428875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>
            <a:extLst>
              <a:ext uri="{FF2B5EF4-FFF2-40B4-BE49-F238E27FC236}">
                <a16:creationId xmlns:a16="http://schemas.microsoft.com/office/drawing/2014/main" id="{0D7194AA-5DB4-45B2-9F41-F287B17DC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ＭＳ Ｐゴシック" panose="020B0600070205080204" pitchFamily="34" charset="-128"/>
              </a:rPr>
              <a:t>Bibliographic coupling (cont …)</a:t>
            </a:r>
            <a:endParaRPr lang="en-US" altLang="en-US"/>
          </a:p>
        </p:txBody>
      </p:sp>
      <p:pic>
        <p:nvPicPr>
          <p:cNvPr id="39941" name="Picture 3">
            <a:extLst>
              <a:ext uri="{FF2B5EF4-FFF2-40B4-BE49-F238E27FC236}">
                <a16:creationId xmlns:a16="http://schemas.microsoft.com/office/drawing/2014/main" id="{3DA72FCD-E07A-4143-91E1-747BA069DD7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399463" cy="3808413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>
            <a:extLst>
              <a:ext uri="{FF2B5EF4-FFF2-40B4-BE49-F238E27FC236}">
                <a16:creationId xmlns:a16="http://schemas.microsoft.com/office/drawing/2014/main" id="{0D42831E-B293-41F6-B919-B67034602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2B2F210D-A2FB-46A5-9C02-C3CD5A06D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229600" cy="47879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Links can also be used to find </a:t>
            </a:r>
            <a:r>
              <a:rPr lang="en-US" altLang="en-US">
                <a:solidFill>
                  <a:srgbClr val="3333CC"/>
                </a:solidFill>
              </a:rPr>
              <a:t>communities</a:t>
            </a:r>
            <a:r>
              <a:rPr lang="en-US" altLang="en-US"/>
              <a:t>, </a:t>
            </a:r>
            <a:r>
              <a:rPr lang="en-US" altLang="ja-JP">
                <a:ea typeface="ＭＳ Ｐゴシック" panose="020B0600070205080204" pitchFamily="34" charset="-128"/>
              </a:rPr>
              <a:t>which are groups of content-creators or people sharing some common interests.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Web communities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Email communities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Named entity communities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Focused crawling: combining contents and links to crawl Web pages of a specific topic.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Follow links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Use learning/classification to determine whether a page is on topic. 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385E9405-2E96-48AA-9046-28235CA30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(cont …)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FA6863E9-78AD-4F2C-A487-6735217EC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435975" cy="4645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Starting around 1996, researchers began to work on the problem. They resort to </a:t>
            </a:r>
            <a:r>
              <a:rPr lang="en-US" altLang="ja-JP" sz="2600">
                <a:solidFill>
                  <a:srgbClr val="FF0000"/>
                </a:solidFill>
                <a:ea typeface="ＭＳ Ｐゴシック" panose="020B0600070205080204" pitchFamily="34" charset="-128"/>
              </a:rPr>
              <a:t>hyperlinks</a:t>
            </a:r>
            <a:r>
              <a:rPr lang="en-US" altLang="ja-JP" sz="2600">
                <a:ea typeface="ＭＳ Ｐゴシック" panose="020B0600070205080204" pitchFamily="34" charset="-128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200">
                <a:ea typeface="ＭＳ Ｐゴシック" panose="020B0600070205080204" pitchFamily="34" charset="-128"/>
              </a:rPr>
              <a:t>In Feb, 1997, Yanhong Li (Robin Li), Scotch Plains, NJ, filed a hyperlink based search patent. The method uses words in anchor text of hyperlinks.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Web pages on the other hand are connected through hyperlinks, which carry important information.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200">
                <a:solidFill>
                  <a:srgbClr val="3333CC"/>
                </a:solidFill>
                <a:ea typeface="ＭＳ Ｐゴシック" panose="020B0600070205080204" pitchFamily="34" charset="-128"/>
              </a:rPr>
              <a:t>Some hyperlinks</a:t>
            </a:r>
            <a:r>
              <a:rPr lang="en-US" altLang="ja-JP" sz="2200">
                <a:ea typeface="ＭＳ Ｐゴシック" panose="020B0600070205080204" pitchFamily="34" charset="-128"/>
              </a:rPr>
              <a:t>: organize information at the same site.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200">
                <a:solidFill>
                  <a:srgbClr val="3333CC"/>
                </a:solidFill>
                <a:ea typeface="ＭＳ Ｐゴシック" panose="020B0600070205080204" pitchFamily="34" charset="-128"/>
              </a:rPr>
              <a:t>Other hyperlinks</a:t>
            </a:r>
            <a:r>
              <a:rPr lang="en-US" altLang="ja-JP" sz="2200">
                <a:ea typeface="ＭＳ Ｐゴシック" panose="020B0600070205080204" pitchFamily="34" charset="-128"/>
              </a:rPr>
              <a:t>: point to pages from other Web sites. Such out-going hyperlinks often indicate an </a:t>
            </a:r>
            <a:r>
              <a:rPr lang="en-US" altLang="ja-JP" sz="2200">
                <a:solidFill>
                  <a:srgbClr val="FF0000"/>
                </a:solidFill>
                <a:ea typeface="ＭＳ Ｐゴシック" panose="020B0600070205080204" pitchFamily="34" charset="-128"/>
              </a:rPr>
              <a:t>implicit conveyance of authority</a:t>
            </a:r>
            <a:r>
              <a:rPr lang="en-US" altLang="ja-JP" sz="2200">
                <a:ea typeface="ＭＳ Ｐゴシック" panose="020B0600070205080204" pitchFamily="34" charset="-128"/>
              </a:rPr>
              <a:t> to the pages being pointed to.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Those pages that are pointed to by many other pages are likely to contain authoritative information. </a:t>
            </a:r>
            <a:endParaRPr lang="en-US" altLang="en-US" sz="26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27232571-2D30-4FC2-B63B-CEBFF267D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(cont …)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62AFC19E-1247-471C-8EDD-EE729DBA9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6263" y="1592263"/>
            <a:ext cx="7920037" cy="4610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500">
                <a:ea typeface="ＭＳ Ｐゴシック" panose="020B0600070205080204" pitchFamily="34" charset="-128"/>
              </a:rPr>
              <a:t>During 1997-1998, two most influential hyperlink based search algorithms </a:t>
            </a:r>
            <a:r>
              <a:rPr lang="en-US" altLang="ja-JP" sz="2500">
                <a:solidFill>
                  <a:srgbClr val="3333CC"/>
                </a:solidFill>
                <a:ea typeface="ＭＳ Ｐゴシック" panose="020B0600070205080204" pitchFamily="34" charset="-128"/>
              </a:rPr>
              <a:t>PageRank</a:t>
            </a:r>
            <a:r>
              <a:rPr lang="en-US" altLang="ja-JP" sz="2500">
                <a:ea typeface="ＭＳ Ｐゴシック" panose="020B0600070205080204" pitchFamily="34" charset="-128"/>
              </a:rPr>
              <a:t> and </a:t>
            </a:r>
            <a:r>
              <a:rPr lang="en-US" altLang="ja-JP" sz="2500">
                <a:solidFill>
                  <a:srgbClr val="3333CC"/>
                </a:solidFill>
                <a:ea typeface="ＭＳ Ｐゴシック" panose="020B0600070205080204" pitchFamily="34" charset="-128"/>
              </a:rPr>
              <a:t>HITS</a:t>
            </a:r>
            <a:r>
              <a:rPr lang="en-US" altLang="ja-JP" sz="2500">
                <a:ea typeface="ＭＳ Ｐゴシック" panose="020B0600070205080204" pitchFamily="34" charset="-128"/>
              </a:rPr>
              <a:t> were reported.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500">
                <a:ea typeface="ＭＳ Ｐゴシック" panose="020B0600070205080204" pitchFamily="34" charset="-128"/>
              </a:rPr>
              <a:t>Both algorithms are related to </a:t>
            </a:r>
            <a:r>
              <a:rPr lang="en-US" altLang="ja-JP" sz="2500" b="1">
                <a:ea typeface="ＭＳ Ｐゴシック" panose="020B0600070205080204" pitchFamily="34" charset="-128"/>
              </a:rPr>
              <a:t>social networks</a:t>
            </a:r>
            <a:r>
              <a:rPr lang="en-US" altLang="ja-JP" sz="2500">
                <a:ea typeface="ＭＳ Ｐゴシック" panose="020B0600070205080204" pitchFamily="34" charset="-128"/>
              </a:rPr>
              <a:t>. They exploit the hyperlinks of the Web to rank pages according to their levels of “prestige” or “authority”. 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ja-JP" sz="2100" b="1">
                <a:solidFill>
                  <a:srgbClr val="FF0000"/>
                </a:solidFill>
                <a:ea typeface="ＭＳ Ｐゴシック" panose="020B0600070205080204" pitchFamily="34" charset="-128"/>
              </a:rPr>
              <a:t>HITS</a:t>
            </a:r>
            <a:r>
              <a:rPr lang="en-US" altLang="ja-JP" sz="2100">
                <a:ea typeface="ＭＳ Ｐゴシック" panose="020B0600070205080204" pitchFamily="34" charset="-128"/>
              </a:rPr>
              <a:t>: Jon Kleinberg (Cornel University), at </a:t>
            </a:r>
            <a:r>
              <a:rPr lang="en-US" altLang="ja-JP" sz="2100" i="1">
                <a:solidFill>
                  <a:srgbClr val="3333CC"/>
                </a:solidFill>
                <a:ea typeface="ＭＳ Ｐゴシック" panose="020B0600070205080204" pitchFamily="34" charset="-128"/>
              </a:rPr>
              <a:t>Ninth Annual ACM-SIAM Symposium on Discrete Algorithms</a:t>
            </a:r>
            <a:r>
              <a:rPr lang="en-US" altLang="ja-JP" sz="2100">
                <a:ea typeface="ＭＳ Ｐゴシック" panose="020B0600070205080204" pitchFamily="34" charset="-128"/>
              </a:rPr>
              <a:t>, January 1998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ja-JP" sz="2100" b="1">
                <a:solidFill>
                  <a:srgbClr val="FF0000"/>
                </a:solidFill>
                <a:ea typeface="ＭＳ Ｐゴシック" panose="020B0600070205080204" pitchFamily="34" charset="-128"/>
              </a:rPr>
              <a:t>PageRank</a:t>
            </a:r>
            <a:r>
              <a:rPr lang="en-US" altLang="ja-JP" sz="2100">
                <a:ea typeface="ＭＳ Ｐゴシック" panose="020B0600070205080204" pitchFamily="34" charset="-128"/>
              </a:rPr>
              <a:t>: Sergey Brin and Larry Page, </a:t>
            </a:r>
            <a:r>
              <a:rPr lang="en-US" altLang="ja-JP" sz="2200">
                <a:ea typeface="ＭＳ Ｐゴシック" panose="020B0600070205080204" pitchFamily="34" charset="-128"/>
              </a:rPr>
              <a:t>PhD students from Stanford University, </a:t>
            </a:r>
            <a:r>
              <a:rPr lang="en-US" altLang="ja-JP" sz="2100">
                <a:ea typeface="ＭＳ Ｐゴシック" panose="020B0600070205080204" pitchFamily="34" charset="-128"/>
              </a:rPr>
              <a:t>at </a:t>
            </a:r>
            <a:r>
              <a:rPr lang="en-US" altLang="ja-JP" sz="2100" i="1">
                <a:solidFill>
                  <a:srgbClr val="3333CC"/>
                </a:solidFill>
                <a:ea typeface="ＭＳ Ｐゴシック" panose="020B0600070205080204" pitchFamily="34" charset="-128"/>
              </a:rPr>
              <a:t>Seventh International World Wide Web Conference</a:t>
            </a:r>
            <a:r>
              <a:rPr lang="en-US" altLang="ja-JP" sz="2100">
                <a:ea typeface="ＭＳ Ｐゴシック" panose="020B0600070205080204" pitchFamily="34" charset="-128"/>
              </a:rPr>
              <a:t> (</a:t>
            </a:r>
            <a:r>
              <a:rPr lang="en-US" altLang="ja-JP" sz="2100">
                <a:solidFill>
                  <a:srgbClr val="3333CC"/>
                </a:solidFill>
                <a:ea typeface="ＭＳ Ｐゴシック" panose="020B0600070205080204" pitchFamily="34" charset="-128"/>
              </a:rPr>
              <a:t>WWW7</a:t>
            </a:r>
            <a:r>
              <a:rPr lang="en-US" altLang="ja-JP" sz="2100">
                <a:ea typeface="ＭＳ Ｐゴシック" panose="020B0600070205080204" pitchFamily="34" charset="-128"/>
              </a:rPr>
              <a:t>) in April, 1998. </a:t>
            </a:r>
          </a:p>
          <a:p>
            <a:pPr eaLnBrk="1" hangingPunct="1">
              <a:lnSpc>
                <a:spcPct val="80000"/>
              </a:lnSpc>
              <a:spcAft>
                <a:spcPct val="40000"/>
              </a:spcAft>
            </a:pPr>
            <a:r>
              <a:rPr lang="en-US" altLang="ja-JP" sz="2500">
                <a:solidFill>
                  <a:srgbClr val="FF0000"/>
                </a:solidFill>
                <a:ea typeface="ＭＳ Ｐゴシック" panose="020B0600070205080204" pitchFamily="34" charset="-128"/>
              </a:rPr>
              <a:t>PageRank powers the Google search engine</a:t>
            </a:r>
            <a:r>
              <a:rPr lang="en-US" altLang="ja-JP" sz="2500">
                <a:solidFill>
                  <a:srgbClr val="3333CC"/>
                </a:solidFill>
                <a:ea typeface="ＭＳ Ｐゴシック" panose="020B0600070205080204" pitchFamily="34" charset="-128"/>
              </a:rPr>
              <a:t>.</a:t>
            </a:r>
            <a:r>
              <a:rPr lang="en-US" altLang="ja-JP" sz="2500"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7ACF7F1F-43B9-4613-8AC6-2848A050E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(cont …)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4DDF366B-930B-4D4F-92E2-6FDBFA4132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84313"/>
            <a:ext cx="8291513" cy="4646612"/>
          </a:xfrm>
        </p:spPr>
        <p:txBody>
          <a:bodyPr/>
          <a:lstStyle/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Apart from search ranking, hyperlinks are also useful for finding Web communities. </a:t>
            </a:r>
          </a:p>
          <a:p>
            <a:pPr lvl="1" eaLnBrk="1" hangingPunct="1"/>
            <a:r>
              <a:rPr lang="en-US" altLang="ja-JP" sz="2200">
                <a:ea typeface="ＭＳ Ｐゴシック" panose="020B0600070205080204" pitchFamily="34" charset="-128"/>
              </a:rPr>
              <a:t>A Web community is a cluster of densely linked pages representing a group of people with a special interest. </a:t>
            </a:r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Beyond explicit hyperlinks on the Web, links in other contexts are useful too, e.g., </a:t>
            </a:r>
          </a:p>
          <a:p>
            <a:pPr lvl="1" eaLnBrk="1" hangingPunct="1"/>
            <a:r>
              <a:rPr lang="en-US" altLang="ja-JP" sz="2200">
                <a:ea typeface="ＭＳ Ｐゴシック" panose="020B0600070205080204" pitchFamily="34" charset="-128"/>
              </a:rPr>
              <a:t>for discovering communities of named entities (e.g., people and organizations) in free text documents, and </a:t>
            </a:r>
          </a:p>
          <a:p>
            <a:pPr lvl="1" eaLnBrk="1" hangingPunct="1"/>
            <a:r>
              <a:rPr lang="en-US" altLang="ja-JP" sz="2200">
                <a:ea typeface="ＭＳ Ｐゴシック" panose="020B0600070205080204" pitchFamily="34" charset="-128"/>
              </a:rPr>
              <a:t>for analyzing social phenomena in emails.</a:t>
            </a:r>
            <a:r>
              <a:rPr lang="en-US" altLang="en-US" sz="2200"/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A550072F-96EB-46B3-A23C-18E63D859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263" y="3683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b="1"/>
              <a:t>Road map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7195CDBC-4CAA-4CB1-914A-1EF027A97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1665288"/>
            <a:ext cx="8229600" cy="4465637"/>
          </a:xfrm>
        </p:spPr>
        <p:txBody>
          <a:bodyPr/>
          <a:lstStyle/>
          <a:p>
            <a:pPr eaLnBrk="1" hangingPunct="1"/>
            <a:r>
              <a:rPr lang="en-US" altLang="en-US" b="1" dirty="0"/>
              <a:t>Introduction</a:t>
            </a:r>
          </a:p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Social network analysis</a:t>
            </a:r>
          </a:p>
          <a:p>
            <a:pPr eaLnBrk="1" hangingPunct="1"/>
            <a:r>
              <a:rPr lang="en-US" altLang="ja-JP" b="1" dirty="0">
                <a:ea typeface="ＭＳ Ｐゴシック" panose="020B0600070205080204" pitchFamily="34" charset="-128"/>
              </a:rPr>
              <a:t>Co-citation and bibliographic coupling</a:t>
            </a:r>
            <a:r>
              <a:rPr lang="en-US" altLang="ja-JP" dirty="0">
                <a:ea typeface="ＭＳ Ｐゴシック" panose="020B0600070205080204" pitchFamily="34" charset="-128"/>
              </a:rPr>
              <a:t> </a:t>
            </a:r>
            <a:endParaRPr lang="en-US" altLang="en-US" b="1" dirty="0"/>
          </a:p>
          <a:p>
            <a:pPr eaLnBrk="1" hangingPunct="1"/>
            <a:r>
              <a:rPr lang="en-US" altLang="en-US" b="1" dirty="0"/>
              <a:t>Summary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>
            <a:extLst>
              <a:ext uri="{FF2B5EF4-FFF2-40B4-BE49-F238E27FC236}">
                <a16:creationId xmlns:a16="http://schemas.microsoft.com/office/drawing/2014/main" id="{EDFB8EB0-F6A1-4721-83DF-7C5C94FFD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Social network analysis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095C6F94-995F-4698-BEA3-F513255F2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Social network is the study of social entities (people in an organization, called </a:t>
            </a:r>
            <a:r>
              <a:rPr lang="en-US" altLang="ja-JP" sz="2600" b="1">
                <a:solidFill>
                  <a:srgbClr val="FF0000"/>
                </a:solidFill>
                <a:ea typeface="ＭＳ Ｐゴシック" panose="020B0600070205080204" pitchFamily="34" charset="-128"/>
              </a:rPr>
              <a:t>actors</a:t>
            </a:r>
            <a:r>
              <a:rPr lang="en-US" altLang="ja-JP" sz="2600">
                <a:ea typeface="ＭＳ Ｐゴシック" panose="020B0600070205080204" pitchFamily="34" charset="-128"/>
              </a:rPr>
              <a:t>), and their </a:t>
            </a:r>
            <a:r>
              <a:rPr lang="en-US" altLang="ja-JP" sz="2600">
                <a:solidFill>
                  <a:srgbClr val="3333CC"/>
                </a:solidFill>
                <a:ea typeface="ＭＳ Ｐゴシック" panose="020B0600070205080204" pitchFamily="34" charset="-128"/>
              </a:rPr>
              <a:t>interactions and relationships</a:t>
            </a:r>
            <a:r>
              <a:rPr lang="en-US" altLang="ja-JP" sz="2600">
                <a:ea typeface="ＭＳ Ｐゴシック" panose="020B0600070205080204" pitchFamily="34" charset="-128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The interactions and relationships can be represented with </a:t>
            </a:r>
            <a:r>
              <a:rPr lang="en-US" altLang="ja-JP" sz="2600">
                <a:solidFill>
                  <a:srgbClr val="3333CC"/>
                </a:solidFill>
                <a:ea typeface="ＭＳ Ｐゴシック" panose="020B0600070205080204" pitchFamily="34" charset="-128"/>
              </a:rPr>
              <a:t>a network or graph</a:t>
            </a:r>
            <a:r>
              <a:rPr lang="en-US" altLang="ja-JP" sz="2600">
                <a:ea typeface="ＭＳ Ｐゴシック" panose="020B0600070205080204" pitchFamily="34" charset="-128"/>
              </a:rPr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>
                <a:ea typeface="ＭＳ Ｐゴシック" panose="020B0600070205080204" pitchFamily="34" charset="-128"/>
              </a:rPr>
              <a:t>each vertex (or node) represents an actor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200">
                <a:ea typeface="ＭＳ Ｐゴシック" panose="020B0600070205080204" pitchFamily="34" charset="-128"/>
              </a:rPr>
              <a:t>each link represents a relationship.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From the network, we can study the properties of its structure, and </a:t>
            </a:r>
            <a:r>
              <a:rPr lang="en-US" altLang="ja-JP" sz="2600">
                <a:solidFill>
                  <a:srgbClr val="3333CC"/>
                </a:solidFill>
                <a:ea typeface="ＭＳ Ｐゴシック" panose="020B0600070205080204" pitchFamily="34" charset="-128"/>
              </a:rPr>
              <a:t>the role, position </a:t>
            </a:r>
            <a:r>
              <a:rPr lang="en-US" altLang="ja-JP" sz="2600">
                <a:ea typeface="ＭＳ Ｐゴシック" panose="020B0600070205080204" pitchFamily="34" charset="-128"/>
              </a:rPr>
              <a:t>and </a:t>
            </a:r>
            <a:r>
              <a:rPr lang="en-US" altLang="ja-JP" sz="2600">
                <a:solidFill>
                  <a:srgbClr val="3333CC"/>
                </a:solidFill>
                <a:ea typeface="ＭＳ Ｐゴシック" panose="020B0600070205080204" pitchFamily="34" charset="-128"/>
              </a:rPr>
              <a:t>prestige</a:t>
            </a:r>
            <a:r>
              <a:rPr lang="en-US" altLang="ja-JP" sz="2600">
                <a:ea typeface="ＭＳ Ｐゴシック" panose="020B0600070205080204" pitchFamily="34" charset="-128"/>
              </a:rPr>
              <a:t> of each social actor.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>
                <a:ea typeface="ＭＳ Ｐゴシック" panose="020B0600070205080204" pitchFamily="34" charset="-128"/>
              </a:rPr>
              <a:t>We can also find various kinds of sub-graphs, e.g., </a:t>
            </a:r>
            <a:r>
              <a:rPr lang="en-US" altLang="ja-JP" sz="2600" b="1">
                <a:ea typeface="ＭＳ Ｐゴシック" panose="020B0600070205080204" pitchFamily="34" charset="-128"/>
              </a:rPr>
              <a:t>communities</a:t>
            </a:r>
            <a:r>
              <a:rPr lang="en-US" altLang="ja-JP" sz="2600">
                <a:ea typeface="ＭＳ Ｐゴシック" panose="020B0600070205080204" pitchFamily="34" charset="-128"/>
              </a:rPr>
              <a:t> formed by groups of actors. </a:t>
            </a:r>
            <a:endParaRPr lang="en-US" altLang="en-US"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34B6AC2F-14A4-487E-9E49-24102F9DD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Social network and the Web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A81DF043-388E-43BF-98C9-402FD04A0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464050"/>
          </a:xfrm>
        </p:spPr>
        <p:txBody>
          <a:bodyPr/>
          <a:lstStyle/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Social network analysis is useful for the Web because the Web is essentially a virtual society, and thus a virtual social network, </a:t>
            </a:r>
          </a:p>
          <a:p>
            <a:pPr lvl="1" eaLnBrk="1" hangingPunct="1"/>
            <a:r>
              <a:rPr lang="en-US" altLang="ja-JP" sz="2200">
                <a:ea typeface="ＭＳ Ｐゴシック" panose="020B0600070205080204" pitchFamily="34" charset="-128"/>
              </a:rPr>
              <a:t>Each page: a social actor and </a:t>
            </a:r>
          </a:p>
          <a:p>
            <a:pPr lvl="1" eaLnBrk="1" hangingPunct="1"/>
            <a:r>
              <a:rPr lang="en-US" altLang="ja-JP" sz="2200">
                <a:ea typeface="ＭＳ Ｐゴシック" panose="020B0600070205080204" pitchFamily="34" charset="-128"/>
              </a:rPr>
              <a:t>each hyperlink: a relationship. </a:t>
            </a:r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Many results from social network can be adapted and extended for use in the Web context. </a:t>
            </a:r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We study two types of social network analysis, </a:t>
            </a:r>
            <a:r>
              <a:rPr lang="en-US" altLang="ja-JP" sz="2600" b="1">
                <a:solidFill>
                  <a:srgbClr val="FF0000"/>
                </a:solidFill>
                <a:ea typeface="ＭＳ Ｐゴシック" panose="020B0600070205080204" pitchFamily="34" charset="-128"/>
              </a:rPr>
              <a:t>centrality</a:t>
            </a:r>
            <a:r>
              <a:rPr lang="en-US" altLang="ja-JP" sz="2600">
                <a:ea typeface="ＭＳ Ｐゴシック" panose="020B0600070205080204" pitchFamily="34" charset="-128"/>
              </a:rPr>
              <a:t> and </a:t>
            </a:r>
            <a:r>
              <a:rPr lang="en-US" altLang="ja-JP" sz="2600" b="1">
                <a:solidFill>
                  <a:srgbClr val="FF0000"/>
                </a:solidFill>
                <a:ea typeface="ＭＳ Ｐゴシック" panose="020B0600070205080204" pitchFamily="34" charset="-128"/>
              </a:rPr>
              <a:t>prestige</a:t>
            </a:r>
            <a:r>
              <a:rPr lang="en-US" altLang="ja-JP" sz="2600">
                <a:ea typeface="ＭＳ Ｐゴシック" panose="020B0600070205080204" pitchFamily="34" charset="-128"/>
              </a:rPr>
              <a:t>, which are closely related to hyperlink analysis and search on the Web. </a:t>
            </a:r>
            <a:endParaRPr lang="en-US" altLang="en-US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1947</Words>
  <Application>Microsoft Office PowerPoint</Application>
  <PresentationFormat>On-screen Show (4:3)</PresentationFormat>
  <Paragraphs>178</Paragraphs>
  <Slides>33</Slides>
  <Notes>3</Notes>
  <HiddenSlides>14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Equation</vt:lpstr>
      <vt:lpstr>PowerPoint Presentation</vt:lpstr>
      <vt:lpstr>Road map</vt:lpstr>
      <vt:lpstr>Introduction</vt:lpstr>
      <vt:lpstr>Introduction (cont …)</vt:lpstr>
      <vt:lpstr>Introduction (cont …)</vt:lpstr>
      <vt:lpstr>Introduction (cont …)</vt:lpstr>
      <vt:lpstr>Road map</vt:lpstr>
      <vt:lpstr>Social network analysis</vt:lpstr>
      <vt:lpstr>Social network and the Web</vt:lpstr>
      <vt:lpstr>Centrality</vt:lpstr>
      <vt:lpstr>PowerPoint Presentation</vt:lpstr>
      <vt:lpstr>Degree Centrality</vt:lpstr>
      <vt:lpstr>Closeness Centrality</vt:lpstr>
      <vt:lpstr>Closeness Centrality</vt:lpstr>
      <vt:lpstr>Betweenness Centrality </vt:lpstr>
      <vt:lpstr>Betweenness Centrality (cont …)</vt:lpstr>
      <vt:lpstr>Betweenness Centrality (cont …)</vt:lpstr>
      <vt:lpstr>Betweenness Centrality</vt:lpstr>
      <vt:lpstr>Betweenness Centrality (cont …)</vt:lpstr>
      <vt:lpstr>Prestige </vt:lpstr>
      <vt:lpstr>Degree prestige </vt:lpstr>
      <vt:lpstr>Proximity prestige </vt:lpstr>
      <vt:lpstr>Proximity prestige (cont …)</vt:lpstr>
      <vt:lpstr>Proximity prestige </vt:lpstr>
      <vt:lpstr>Rank prestige </vt:lpstr>
      <vt:lpstr>Rank prestige (cont …)</vt:lpstr>
      <vt:lpstr>Road map</vt:lpstr>
      <vt:lpstr>Co-citation and Bibliographic Coupling </vt:lpstr>
      <vt:lpstr>Co-citation</vt:lpstr>
      <vt:lpstr>Co-citation</vt:lpstr>
      <vt:lpstr>Bibliographic coupling </vt:lpstr>
      <vt:lpstr>Bibliographic coupling (cont …)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Haseeb Ahmad</dc:creator>
  <cp:lastModifiedBy>Haseeb Ahmad</cp:lastModifiedBy>
  <cp:revision>38</cp:revision>
  <dcterms:created xsi:type="dcterms:W3CDTF">2019-04-24T04:42:55Z</dcterms:created>
  <dcterms:modified xsi:type="dcterms:W3CDTF">2020-06-03T04:35:59Z</dcterms:modified>
</cp:coreProperties>
</file>