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9" r:id="rId2"/>
    <p:sldId id="257" r:id="rId3"/>
    <p:sldId id="260" r:id="rId4"/>
    <p:sldId id="258" r:id="rId5"/>
    <p:sldId id="259" r:id="rId6"/>
    <p:sldId id="261" r:id="rId7"/>
    <p:sldId id="262" r:id="rId8"/>
    <p:sldId id="305" r:id="rId9"/>
    <p:sldId id="306" r:id="rId10"/>
    <p:sldId id="307" r:id="rId11"/>
    <p:sldId id="308" r:id="rId12"/>
    <p:sldId id="309" r:id="rId13"/>
    <p:sldId id="310" r:id="rId14"/>
    <p:sldId id="263" r:id="rId15"/>
    <p:sldId id="264" r:id="rId16"/>
    <p:sldId id="265" r:id="rId17"/>
    <p:sldId id="266" r:id="rId18"/>
    <p:sldId id="293" r:id="rId19"/>
    <p:sldId id="294" r:id="rId20"/>
    <p:sldId id="295" r:id="rId21"/>
    <p:sldId id="298" r:id="rId22"/>
    <p:sldId id="311" r:id="rId23"/>
    <p:sldId id="300" r:id="rId24"/>
    <p:sldId id="301" r:id="rId25"/>
    <p:sldId id="302" r:id="rId26"/>
    <p:sldId id="303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23A8A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249" autoAdjust="0"/>
  </p:normalViewPr>
  <p:slideViewPr>
    <p:cSldViewPr>
      <p:cViewPr varScale="1">
        <p:scale>
          <a:sx n="68" d="100"/>
          <a:sy n="68" d="100"/>
        </p:scale>
        <p:origin x="137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2CEDAE53-C1F2-40DD-9269-D5ED3FD72E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5FA29767-C3FB-4B5F-8D23-9742C30FD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AE0C033D-CD53-484A-A07D-D8394C090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79A29C-3C91-4CF2-A997-993BE80645C0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F93938A9-67FA-43C5-BD28-0B5701BBDA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D6904726-4E44-4480-9205-3F06F68CE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F00FAF37-29BD-4710-9216-1C393F09E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91C65F-DCB6-4238-998B-735F71D6562B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CE648819-5A2C-4B63-BE4E-DDB509C00F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6E4A6D54-D25E-4B0B-A0B9-2D8CF7EB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35918E7A-7899-47CD-995C-E79C6EEB7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58C9CE-FF4F-4A6B-A5EB-A84B3334E419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C53F52F8-1353-4A98-B210-E0F696407E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AD6E5124-7B2B-4C59-87EB-EF5C77543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D8A77AB3-E9C2-462E-8106-05FCF8EDA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B0C1C0-CA45-4F54-BB08-2344A7728EA0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65F4EA54-696A-41AB-840F-D35B8AA245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33A81A6E-B98A-4985-BFC7-3F9D85C53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C9B6A8A2-445C-432D-9326-5B7E73AC8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E6CF95-4D59-4E01-9533-50FFFCD0EBB0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5873C9FD-33DC-4A5B-AA1D-6A249DC212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468DD3CB-D928-44EE-9956-A40EEEF6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27E93CBC-6730-44DD-8178-A69ED5468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9EACFF-7BF6-4827-8C15-66F1531445C0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143FCB-77DC-4C5C-9ACF-B42FF29BCAB6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8F82B9-7CD5-4DBE-9CF4-713CA1AD2A21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89FCAE-E04D-4079-97EA-E77F29C30B4C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7772400" cy="22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790950"/>
            <a:ext cx="7772400" cy="2268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A9F3-D8CD-4E4E-BE15-691EBBAD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AC1B-F29E-4304-AD7B-C90B52C787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18365-9136-464E-84A9-105DB684436C}" type="slidenum">
              <a:rPr lang="en-US" altLang="en-US"/>
              <a:pPr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481EC7-A4AC-400D-AEBF-EE8663B11D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371600"/>
            <a:ext cx="7772400" cy="468788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B790F-9A09-4A2F-A90F-F2AAD442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329D4-1F5A-49B3-AE1D-252B942B5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DCD55B-339A-4F3A-9292-7812DD42ABB6}" type="slidenum">
              <a:rPr lang="en-US" altLang="en-US"/>
              <a:pPr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171BD-7BC8-41AF-9274-646075ED78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092128-5CD3-45F3-BB0B-68BF33146FD6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B26B5B-DB72-41F4-A8FF-11BE7C3B7B3E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4DF7E0-4694-43F7-A4D9-8229D00FC4F1}" type="datetime1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89C37D-2442-41ED-BA93-A70B2F892854}" type="datetime1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96E8D2-CD67-408C-AB29-977E53D17C4B}" type="datetime1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069918-DA44-4A94-9027-E2D43E247437}" type="datetime1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B6ACE2-A421-4B6F-9C43-E6776A3D860F}" type="datetime1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1D1998-6572-4550-B5AB-5C22AAEB4299}" type="datetime1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2910" y="2084908"/>
            <a:ext cx="8298180" cy="929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"/>
                <a:cs typeface=""/>
              </a:rPr>
              <a:t>Data Science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"/>
              <a:cs typeface="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3217586"/>
            <a:ext cx="7162800" cy="89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CSE-4075</a:t>
            </a:r>
          </a:p>
          <a:p>
            <a:pPr>
              <a:defRPr/>
            </a:pPr>
            <a:r>
              <a:rPr lang="en-US" altLang="en-US" sz="2800" dirty="0">
                <a:solidFill>
                  <a:srgbClr val="00B0F0"/>
                </a:solidFill>
              </a:rPr>
              <a:t>(Recommender Systems)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7731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4">
            <a:extLst>
              <a:ext uri="{FF2B5EF4-FFF2-40B4-BE49-F238E27FC236}">
                <a16:creationId xmlns:a16="http://schemas.microsoft.com/office/drawing/2014/main" id="{034B7C91-9ED5-47C0-B140-56E311B633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76979CF-D991-43C3-B4E4-E78220F6248F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10</a:t>
            </a:fld>
            <a:endParaRPr lang="en-US" altLang="en-US" sz="1200"/>
          </a:p>
        </p:txBody>
      </p:sp>
      <p:sp>
        <p:nvSpPr>
          <p:cNvPr id="2054" name="Rectangle 2">
            <a:extLst>
              <a:ext uri="{FF2B5EF4-FFF2-40B4-BE49-F238E27FC236}">
                <a16:creationId xmlns:a16="http://schemas.microsoft.com/office/drawing/2014/main" id="{8412533B-697F-491C-B258-0E28A62A4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Covariance and Standard Deviation</a:t>
            </a:r>
          </a:p>
        </p:txBody>
      </p:sp>
      <p:sp>
        <p:nvSpPr>
          <p:cNvPr id="2055" name="Rectangle 3">
            <a:extLst>
              <a:ext uri="{FF2B5EF4-FFF2-40B4-BE49-F238E27FC236}">
                <a16:creationId xmlns:a16="http://schemas.microsoft.com/office/drawing/2014/main" id="{64E28FA9-C84D-4DD6-B9F2-8C10EAB81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Covariance: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Standard Deviation: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A95C39DF-05D3-4C66-98FC-9770FF0958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676400"/>
          <a:ext cx="41148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3" imgW="2158920" imgH="609480" progId="Equation.3">
                  <p:embed/>
                </p:oleObj>
              </mc:Choice>
              <mc:Fallback>
                <p:oleObj name="Equation" r:id="rId3" imgW="2158920" imgH="609480" progId="Equation.3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A95C39DF-05D3-4C66-98FC-9770FF0958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76400"/>
                        <a:ext cx="41148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>
            <a:extLst>
              <a:ext uri="{FF2B5EF4-FFF2-40B4-BE49-F238E27FC236}">
                <a16:creationId xmlns:a16="http://schemas.microsoft.com/office/drawing/2014/main" id="{6AD87557-7657-469C-ACB6-61C376D17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895600"/>
          <a:ext cx="1257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5" imgW="685800" imgH="609480" progId="Equation.3">
                  <p:embed/>
                </p:oleObj>
              </mc:Choice>
              <mc:Fallback>
                <p:oleObj name="Equation" r:id="rId5" imgW="685800" imgH="609480" progId="Equation.3">
                  <p:embed/>
                  <p:pic>
                    <p:nvPicPr>
                      <p:cNvPr id="2051" name="Object 6">
                        <a:extLst>
                          <a:ext uri="{FF2B5EF4-FFF2-40B4-BE49-F238E27FC236}">
                            <a16:creationId xmlns:a16="http://schemas.microsoft.com/office/drawing/2014/main" id="{6AD87557-7657-469C-ACB6-61C376D17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95600"/>
                        <a:ext cx="12573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7">
            <a:extLst>
              <a:ext uri="{FF2B5EF4-FFF2-40B4-BE49-F238E27FC236}">
                <a16:creationId xmlns:a16="http://schemas.microsoft.com/office/drawing/2014/main" id="{ECE9845E-B5B4-4F2C-A9C5-E7BC9DE87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953000"/>
          <a:ext cx="24384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7" imgW="1295280" imgH="660240" progId="Equation.3">
                  <p:embed/>
                </p:oleObj>
              </mc:Choice>
              <mc:Fallback>
                <p:oleObj name="Equation" r:id="rId7" imgW="1295280" imgH="660240" progId="Equation.3">
                  <p:embed/>
                  <p:pic>
                    <p:nvPicPr>
                      <p:cNvPr id="2052" name="Object 7">
                        <a:extLst>
                          <a:ext uri="{FF2B5EF4-FFF2-40B4-BE49-F238E27FC236}">
                            <a16:creationId xmlns:a16="http://schemas.microsoft.com/office/drawing/2014/main" id="{ECE9845E-B5B4-4F2C-A9C5-E7BC9DE87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53000"/>
                        <a:ext cx="243840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>
            <a:extLst>
              <a:ext uri="{FF2B5EF4-FFF2-40B4-BE49-F238E27FC236}">
                <a16:creationId xmlns:a16="http://schemas.microsoft.com/office/drawing/2014/main" id="{2C70BAD6-FC21-461C-845B-E6A7E28B51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E829DCB-1EAA-45E4-AFDF-9F5EF45722CC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11</a:t>
            </a:fld>
            <a:endParaRPr lang="en-US" altLang="en-US" sz="1200"/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AC90FFA8-358C-4C8A-8A5F-F3FC08309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Significance Weighting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DAF96AE6-3521-4B95-AECF-6A0BCE702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not to trust correlations based on very few co-rated items.</a:t>
            </a:r>
          </a:p>
          <a:p>
            <a:pPr eaLnBrk="1" hangingPunct="1"/>
            <a:r>
              <a:rPr lang="en-US" altLang="en-US"/>
              <a:t>Include </a:t>
            </a:r>
            <a:r>
              <a:rPr lang="en-US" altLang="en-US" i="1"/>
              <a:t>significance weights</a:t>
            </a:r>
            <a:r>
              <a:rPr lang="en-US" altLang="en-US"/>
              <a:t>, </a:t>
            </a:r>
            <a:r>
              <a:rPr lang="en-US" altLang="en-US" i="1"/>
              <a:t>s</a:t>
            </a:r>
            <a:r>
              <a:rPr lang="en-US" altLang="en-US" i="1" baseline="-25000"/>
              <a:t>a,u</a:t>
            </a:r>
            <a:r>
              <a:rPr lang="en-US" altLang="en-US"/>
              <a:t>, based on number of co-rated items, </a:t>
            </a:r>
            <a:r>
              <a:rPr lang="en-US" altLang="en-US" i="1"/>
              <a:t>m</a:t>
            </a:r>
            <a:r>
              <a:rPr lang="en-US" altLang="en-US"/>
              <a:t>.</a:t>
            </a:r>
          </a:p>
        </p:txBody>
      </p:sp>
      <p:graphicFrame>
        <p:nvGraphicFramePr>
          <p:cNvPr id="3074" name="Object 6">
            <a:extLst>
              <a:ext uri="{FF2B5EF4-FFF2-40B4-BE49-F238E27FC236}">
                <a16:creationId xmlns:a16="http://schemas.microsoft.com/office/drawing/2014/main" id="{48995134-818F-4DD4-903E-7F1D6BF09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6138" y="3505200"/>
          <a:ext cx="22177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825480" imgH="241200" progId="Equation.3">
                  <p:embed/>
                </p:oleObj>
              </mc:Choice>
              <mc:Fallback>
                <p:oleObj name="Equation" r:id="rId3" imgW="825480" imgH="241200" progId="Equation.3">
                  <p:embed/>
                  <p:pic>
                    <p:nvPicPr>
                      <p:cNvPr id="3074" name="Object 6">
                        <a:extLst>
                          <a:ext uri="{FF2B5EF4-FFF2-40B4-BE49-F238E27FC236}">
                            <a16:creationId xmlns:a16="http://schemas.microsoft.com/office/drawing/2014/main" id="{48995134-818F-4DD4-903E-7F1D6BF09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3505200"/>
                        <a:ext cx="221773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9">
            <a:extLst>
              <a:ext uri="{FF2B5EF4-FFF2-40B4-BE49-F238E27FC236}">
                <a16:creationId xmlns:a16="http://schemas.microsoft.com/office/drawing/2014/main" id="{E94C7F49-A8D2-476F-9164-BB553815E2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267200"/>
          <a:ext cx="2971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5" imgW="1307880" imgH="558720" progId="Equation.3">
                  <p:embed/>
                </p:oleObj>
              </mc:Choice>
              <mc:Fallback>
                <p:oleObj name="Equation" r:id="rId5" imgW="1307880" imgH="558720" progId="Equation.3">
                  <p:embed/>
                  <p:pic>
                    <p:nvPicPr>
                      <p:cNvPr id="3075" name="Object 9">
                        <a:extLst>
                          <a:ext uri="{FF2B5EF4-FFF2-40B4-BE49-F238E27FC236}">
                            <a16:creationId xmlns:a16="http://schemas.microsoft.com/office/drawing/2014/main" id="{E94C7F49-A8D2-476F-9164-BB553815E2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7200"/>
                        <a:ext cx="2971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34657319-93FB-447B-85ED-99A3D70B95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361C0C1-3D26-441D-8663-1AF61B5DCBBC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12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E03FA15-D1D5-4BE3-8E40-5782B9A47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Neighbor Selection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FD366B0-66E3-47F8-839D-0BFADA2CA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given active user, </a:t>
            </a:r>
            <a:r>
              <a:rPr lang="en-US" altLang="en-US" i="1"/>
              <a:t>a</a:t>
            </a:r>
            <a:r>
              <a:rPr lang="en-US" altLang="en-US"/>
              <a:t>, select correlated users to serve as source of predictions.</a:t>
            </a:r>
          </a:p>
          <a:p>
            <a:pPr eaLnBrk="1" hangingPunct="1"/>
            <a:r>
              <a:rPr lang="en-US" altLang="en-US"/>
              <a:t>Standard approach is to use the most similar </a:t>
            </a:r>
            <a:r>
              <a:rPr lang="en-US" altLang="en-US" i="1"/>
              <a:t>n</a:t>
            </a:r>
            <a:r>
              <a:rPr lang="en-US" altLang="en-US"/>
              <a:t> users, </a:t>
            </a:r>
            <a:r>
              <a:rPr lang="en-US" altLang="en-US" i="1"/>
              <a:t>u</a:t>
            </a:r>
            <a:r>
              <a:rPr lang="en-US" altLang="en-US"/>
              <a:t>, based on similarity weights, </a:t>
            </a:r>
            <a:r>
              <a:rPr lang="en-US" altLang="en-US" i="1"/>
              <a:t>w</a:t>
            </a:r>
            <a:r>
              <a:rPr lang="en-US" altLang="en-US" i="1" baseline="-25000"/>
              <a:t>a,u   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/>
              <a:t>Alternate approach is to include all users whose similarity weight is above a given threshold.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85C8FFD0-D1F3-41D7-99DD-0928C4CBAF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7CB777-2C2B-48B8-85C6-77ECFE083D4F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13</a:t>
            </a:fld>
            <a:endParaRPr lang="en-US" altLang="en-US" sz="120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F22B18F2-C204-4AE4-93CF-7A2DA6503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Rating Prediction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F0205B82-5780-4360-B32C-953A0D442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687888"/>
          </a:xfrm>
        </p:spPr>
        <p:txBody>
          <a:bodyPr/>
          <a:lstStyle/>
          <a:p>
            <a:pPr eaLnBrk="1" hangingPunct="1"/>
            <a:r>
              <a:rPr lang="en-US" altLang="en-US" sz="2800"/>
              <a:t>Predict a rating, </a:t>
            </a:r>
            <a:r>
              <a:rPr lang="en-US" altLang="en-US" sz="2800" i="1"/>
              <a:t>p</a:t>
            </a:r>
            <a:r>
              <a:rPr lang="en-US" altLang="en-US" sz="2800" i="1" baseline="-25000"/>
              <a:t>a,i</a:t>
            </a:r>
            <a:r>
              <a:rPr lang="en-US" altLang="en-US" sz="2800"/>
              <a:t>, for each item </a:t>
            </a:r>
            <a:r>
              <a:rPr lang="en-US" altLang="en-US" sz="2800" i="1"/>
              <a:t>i</a:t>
            </a:r>
            <a:r>
              <a:rPr lang="en-US" altLang="en-US" sz="2800"/>
              <a:t>, for active user, </a:t>
            </a:r>
            <a:r>
              <a:rPr lang="en-US" altLang="en-US" sz="2800" i="1"/>
              <a:t>a</a:t>
            </a:r>
            <a:r>
              <a:rPr lang="en-US" altLang="en-US" sz="2800"/>
              <a:t>, by using the </a:t>
            </a:r>
            <a:r>
              <a:rPr lang="en-US" altLang="en-US" sz="2800" i="1"/>
              <a:t>n</a:t>
            </a:r>
            <a:r>
              <a:rPr lang="en-US" altLang="en-US" sz="2800"/>
              <a:t> selected neighbor users, </a:t>
            </a:r>
            <a:r>
              <a:rPr lang="en-US" altLang="en-US" sz="2800" i="1"/>
              <a:t>u </a:t>
            </a:r>
            <a:r>
              <a:rPr lang="en-US" altLang="en-US" sz="2800">
                <a:sym typeface="Symbol" panose="05050102010706020507" pitchFamily="18" charset="2"/>
              </a:rPr>
              <a:t> </a:t>
            </a:r>
            <a:r>
              <a:rPr lang="en-US" altLang="en-US" sz="2800"/>
              <a:t>{1,2,…</a:t>
            </a:r>
            <a:r>
              <a:rPr lang="en-US" altLang="en-US" sz="2800" i="1"/>
              <a:t>n</a:t>
            </a:r>
            <a:r>
              <a:rPr lang="en-US" altLang="en-US" sz="2800"/>
              <a:t>}.</a:t>
            </a:r>
          </a:p>
          <a:p>
            <a:pPr eaLnBrk="1" hangingPunct="1"/>
            <a:r>
              <a:rPr lang="en-US" altLang="en-US" sz="2800"/>
              <a:t>To account for users different ratings levels, base predictions on </a:t>
            </a:r>
            <a:r>
              <a:rPr lang="en-US" altLang="en-US" sz="2800" i="1"/>
              <a:t>differences</a:t>
            </a:r>
            <a:r>
              <a:rPr lang="en-US" altLang="en-US" sz="2800"/>
              <a:t> from a user’s </a:t>
            </a:r>
            <a:r>
              <a:rPr lang="en-US" altLang="en-US" sz="2800" i="1"/>
              <a:t>average</a:t>
            </a:r>
            <a:r>
              <a:rPr lang="en-US" altLang="en-US" sz="2800"/>
              <a:t> rating. </a:t>
            </a:r>
          </a:p>
          <a:p>
            <a:pPr eaLnBrk="1" hangingPunct="1"/>
            <a:r>
              <a:rPr lang="en-US" altLang="en-US" sz="2800"/>
              <a:t>Weight users’ ratings contribution by their similarity to the active user.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0BF9704D-702B-4643-A256-C9784B993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038600"/>
          <a:ext cx="38862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1625400" imgH="838080" progId="Equation.3">
                  <p:embed/>
                </p:oleObj>
              </mc:Choice>
              <mc:Fallback>
                <p:oleObj name="Equation" r:id="rId3" imgW="1625400" imgH="838080" progId="Equation.3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0BF9704D-702B-4643-A256-C9784B993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388620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F0D861F5-698C-4D0F-A795-791C17C876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76E2FA-3361-4983-8DE5-D4453E12535B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14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ADD7C4C-77A4-449C-B6B4-CF68E336F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Problems with Collaborative Filtering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77EBC0E-71CA-49D0-BFE0-DD230C14C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Cold Start</a:t>
            </a:r>
            <a:r>
              <a:rPr lang="en-US" altLang="en-US" sz="2800"/>
              <a:t>: There needs to be enough other users already in the system to find a match.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Sparsity</a:t>
            </a:r>
            <a:r>
              <a:rPr lang="en-US" altLang="en-US" sz="2800"/>
              <a:t>: If there are many items to be recommended, even if there are many users, the user/ratings matrix is sparse, and it is hard to find users that have rated the same items.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First Rater</a:t>
            </a:r>
            <a:r>
              <a:rPr lang="en-US" altLang="en-US" sz="2800"/>
              <a:t>: Cannot recommend an item that has not been previously rated.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New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Esoteric items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Popularity Bias</a:t>
            </a:r>
            <a:r>
              <a:rPr lang="en-US" altLang="en-US" sz="2800"/>
              <a:t>: Cannot recommend items to someone with unique tastes.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 Tends to recommend popular items.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E60ED738-F25D-4A50-8F3A-88BC5F5DC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76FDF3-FA48-45A4-9C14-60AF337C8403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15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FE2D236-00F5-4F1F-B2A1-2D38D92C3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Content-Based Recommending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962CC95-8599-461C-AA92-7F46CB3B2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Recommendations are based on information on the </a:t>
            </a:r>
            <a:r>
              <a:rPr lang="en-US" altLang="en-US" sz="2800" dirty="0">
                <a:solidFill>
                  <a:srgbClr val="FF0000"/>
                </a:solidFill>
              </a:rPr>
              <a:t>content</a:t>
            </a:r>
            <a:r>
              <a:rPr lang="en-US" altLang="en-US" sz="2800" dirty="0"/>
              <a:t> of items rather than on other users’ opinions.</a:t>
            </a:r>
          </a:p>
          <a:p>
            <a:pPr eaLnBrk="1" hangingPunct="1"/>
            <a:r>
              <a:rPr lang="en-US" altLang="en-US" sz="2800" dirty="0"/>
              <a:t>Uses a machine learning algorithm to induce a profile of the users preferences from examples based on a featural description of content.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CB238D6B-96DF-4D35-9C3A-523F9B165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E39C8DC-2274-45A1-9711-0CDA20A2AECD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16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C411C6B-1570-4635-91DD-3AF22F828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Advantages of Content-Based Approach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3150C77-0D64-426D-B2FF-7888C99B1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6878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No need for data on other users.</a:t>
            </a:r>
          </a:p>
          <a:p>
            <a:pPr lvl="1" eaLnBrk="1" hangingPunct="1"/>
            <a:r>
              <a:rPr lang="en-US" altLang="en-US"/>
              <a:t>No cold-start or sparsity problems.</a:t>
            </a:r>
          </a:p>
          <a:p>
            <a:pPr eaLnBrk="1" hangingPunct="1"/>
            <a:r>
              <a:rPr lang="en-US" altLang="en-US"/>
              <a:t>Able to  recommend to users with unique tastes.</a:t>
            </a:r>
          </a:p>
          <a:p>
            <a:pPr eaLnBrk="1" hangingPunct="1"/>
            <a:r>
              <a:rPr lang="en-US" altLang="en-US"/>
              <a:t>Able to recommend new and unpopular items</a:t>
            </a:r>
          </a:p>
          <a:p>
            <a:pPr lvl="1" eaLnBrk="1" hangingPunct="1"/>
            <a:r>
              <a:rPr lang="en-US" altLang="en-US"/>
              <a:t> No first-rater problem.</a:t>
            </a:r>
          </a:p>
          <a:p>
            <a:pPr eaLnBrk="1" hangingPunct="1"/>
            <a:r>
              <a:rPr lang="en-US" altLang="en-US"/>
              <a:t>Can provide explanations of recommended items by listing content-features that caused an item to be recommended.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D7C078B0-C060-4F2B-8A98-73CB5CFCFF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1432AC-3634-46D7-8333-7B2D23AE3B9C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17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6A84E99-C203-4F2C-A72A-8C720B917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Disadvantages of Content-Based Method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C3073D8-7998-42CE-BA1B-D300F0237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Requires content that can be encoded as meaningful features.</a:t>
            </a:r>
          </a:p>
          <a:p>
            <a:pPr eaLnBrk="1" hangingPunct="1"/>
            <a:r>
              <a:rPr lang="en-US" altLang="en-US"/>
              <a:t>Users’ tastes must be represented as a learnable function of these content features.</a:t>
            </a:r>
          </a:p>
          <a:p>
            <a:pPr eaLnBrk="1" hangingPunct="1"/>
            <a:r>
              <a:rPr lang="en-US" altLang="en-US"/>
              <a:t>Unable to exploit quality judgments of other users.</a:t>
            </a:r>
          </a:p>
          <a:p>
            <a:pPr lvl="1" eaLnBrk="1" hangingPunct="1"/>
            <a:r>
              <a:rPr lang="en-US" altLang="en-US"/>
              <a:t>Unless these are somehow included in the content features.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36022D1C-EBA1-4290-BE26-21A100C7F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5C3CEF-0E95-4444-8FFF-EF797D6E3747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18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D91D36C-EB19-43F2-9FF6-7CA0C589D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Combining Content and Collaboration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67F6C94-8E33-4E07-8458-CE16319D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Content-based and collaborative methods have complementary strengths and weaknesses.</a:t>
            </a:r>
          </a:p>
          <a:p>
            <a:pPr eaLnBrk="1" hangingPunct="1"/>
            <a:r>
              <a:rPr lang="en-US" altLang="en-US" sz="2800"/>
              <a:t>Combine methods to obtain the best of both.</a:t>
            </a:r>
          </a:p>
          <a:p>
            <a:pPr eaLnBrk="1" hangingPunct="1"/>
            <a:r>
              <a:rPr lang="en-US" altLang="en-US" sz="2800"/>
              <a:t>Various hybrid approaches:</a:t>
            </a:r>
          </a:p>
          <a:p>
            <a:pPr lvl="1" eaLnBrk="1" hangingPunct="1"/>
            <a:r>
              <a:rPr lang="en-US" altLang="en-US" sz="2400"/>
              <a:t>Apply both methods and combine recommendations.</a:t>
            </a:r>
          </a:p>
          <a:p>
            <a:pPr lvl="1" eaLnBrk="1" hangingPunct="1"/>
            <a:r>
              <a:rPr lang="en-US" altLang="en-US" sz="2400"/>
              <a:t>Use collaborative data as content.</a:t>
            </a:r>
          </a:p>
          <a:p>
            <a:pPr lvl="1" eaLnBrk="1" hangingPunct="1"/>
            <a:r>
              <a:rPr lang="en-US" altLang="en-US" sz="2400"/>
              <a:t>Use content-based predictor as another collaborator.</a:t>
            </a:r>
          </a:p>
          <a:p>
            <a:pPr lvl="1" eaLnBrk="1" hangingPunct="1"/>
            <a:r>
              <a:rPr lang="en-US" altLang="en-US" sz="2400" b="1"/>
              <a:t>Use content-based predictor to complete collaborative data.</a:t>
            </a:r>
          </a:p>
          <a:p>
            <a:pPr lvl="1" eaLnBrk="1" hangingPunct="1"/>
            <a:endParaRPr lang="en-US" altLang="en-US" sz="2400" b="1"/>
          </a:p>
          <a:p>
            <a:pPr lvl="1"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2E38785E-0926-4696-A132-C1504BEE15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CDA71B0-ABEC-4EC6-A4AF-5033921F1EE1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19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44E301F-9B2E-41D8-8647-C5C1DB5CA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Movie Domain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955617A-451D-4160-B637-EBDF18664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100" y="1309688"/>
            <a:ext cx="8077200" cy="51641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i="1"/>
              <a:t>EachMovie</a:t>
            </a:r>
            <a:r>
              <a:rPr lang="en-US" altLang="en-US" sz="2800"/>
              <a:t> Dataset [Compaq Research Labs]</a:t>
            </a:r>
          </a:p>
          <a:p>
            <a:pPr lvl="1" eaLnBrk="1" hangingPunct="1"/>
            <a:r>
              <a:rPr lang="en-US" altLang="en-US" sz="2400"/>
              <a:t>Contains user ratings for movies on a 0</a:t>
            </a:r>
            <a:r>
              <a:rPr lang="en-US" altLang="en-US" sz="2400">
                <a:cs typeface="Times New Roman" panose="02020603050405020304" pitchFamily="18" charset="0"/>
              </a:rPr>
              <a:t>–</a:t>
            </a:r>
            <a:r>
              <a:rPr lang="en-US" altLang="en-US" sz="2400"/>
              <a:t>5 scale.</a:t>
            </a:r>
          </a:p>
          <a:p>
            <a:pPr lvl="1" eaLnBrk="1" hangingPunct="1"/>
            <a:r>
              <a:rPr lang="en-US" altLang="en-US" sz="2400"/>
              <a:t>72,916 users (avg. 39 ratings each).</a:t>
            </a:r>
          </a:p>
          <a:p>
            <a:pPr lvl="1" eaLnBrk="1" hangingPunct="1"/>
            <a:r>
              <a:rPr lang="en-US" altLang="en-US" sz="2400"/>
              <a:t>1,628 movies.</a:t>
            </a:r>
          </a:p>
          <a:p>
            <a:pPr lvl="1" eaLnBrk="1" hangingPunct="1"/>
            <a:r>
              <a:rPr lang="en-US" altLang="en-US" sz="2400"/>
              <a:t>Sparse user-ratings matrix – (2.6% full).</a:t>
            </a:r>
            <a:endParaRPr lang="en-US" altLang="en-US" sz="1600"/>
          </a:p>
          <a:p>
            <a:pPr eaLnBrk="1" hangingPunct="1"/>
            <a:r>
              <a:rPr lang="en-US" altLang="en-US" sz="2800"/>
              <a:t>Crawled Internet Movie Database (</a:t>
            </a:r>
            <a:r>
              <a:rPr lang="en-US" altLang="en-US" sz="2800" i="1"/>
              <a:t>IMDb</a:t>
            </a:r>
            <a:r>
              <a:rPr lang="en-US" altLang="en-US" sz="2800"/>
              <a:t>)</a:t>
            </a:r>
          </a:p>
          <a:p>
            <a:pPr lvl="1" eaLnBrk="1" hangingPunct="1"/>
            <a:r>
              <a:rPr lang="en-US" altLang="en-US" sz="2400"/>
              <a:t>Extracted content for titles in </a:t>
            </a:r>
            <a:r>
              <a:rPr lang="en-US" altLang="en-US" sz="2400" i="1"/>
              <a:t>EachMovie.</a:t>
            </a:r>
            <a:endParaRPr lang="en-US" altLang="en-US" sz="1400"/>
          </a:p>
          <a:p>
            <a:pPr eaLnBrk="1" hangingPunct="1"/>
            <a:r>
              <a:rPr lang="en-US" altLang="en-US" sz="2800"/>
              <a:t>Basic movie information:</a:t>
            </a:r>
          </a:p>
          <a:p>
            <a:pPr lvl="1" eaLnBrk="1" hangingPunct="1"/>
            <a:r>
              <a:rPr lang="en-US" altLang="en-US" sz="2400"/>
              <a:t>Title, Director, Cast, Genre, etc.</a:t>
            </a:r>
            <a:endParaRPr lang="en-US" altLang="en-US" sz="1400"/>
          </a:p>
          <a:p>
            <a:pPr eaLnBrk="1" hangingPunct="1"/>
            <a:r>
              <a:rPr lang="en-US" altLang="en-US" sz="2800"/>
              <a:t>Popular opinions:</a:t>
            </a:r>
          </a:p>
          <a:p>
            <a:pPr lvl="1" eaLnBrk="1" hangingPunct="1"/>
            <a:r>
              <a:rPr lang="en-US" altLang="en-US" sz="2400"/>
              <a:t>User comments, Newspaper and  Newsgroup reviews, etc.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2BC388F1-2C6D-402F-B14D-5E2445AFA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F76625-BC11-4B17-9295-731698496A71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2</a:t>
            </a:fld>
            <a:endParaRPr lang="en-US" altLang="en-US" sz="1200"/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5837D192-144A-437A-AD96-786173B82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Recommender Systems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0FC04682-DD2B-4BCD-8F3F-A1341D1DD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/>
              <a:t>Systems for recommending items (e.g. books, movies, CD’s, web pages, newsgroup messages) to users based on examples of their preferences.</a:t>
            </a:r>
          </a:p>
          <a:p>
            <a:pPr eaLnBrk="1" hangingPunct="1"/>
            <a:r>
              <a:rPr lang="en-US" altLang="en-US" sz="2800"/>
              <a:t>Many websites provide recommendations (e.g. Amazon, NetFlix, Pandora).</a:t>
            </a:r>
          </a:p>
          <a:p>
            <a:pPr eaLnBrk="1" hangingPunct="1"/>
            <a:r>
              <a:rPr lang="en-US" altLang="en-US" sz="2800"/>
              <a:t>Recommenders have been shown to substantially increase sales at on-line stores.</a:t>
            </a:r>
          </a:p>
          <a:p>
            <a:pPr eaLnBrk="1" hangingPunct="1"/>
            <a:r>
              <a:rPr lang="en-US" altLang="en-US" sz="2800"/>
              <a:t>There are two basic approaches to recommending:</a:t>
            </a:r>
          </a:p>
          <a:p>
            <a:pPr lvl="1" eaLnBrk="1" hangingPunct="1"/>
            <a:r>
              <a:rPr lang="en-US" altLang="en-US" sz="2400"/>
              <a:t>Collaborative Filtering (a.k.a. social filtering)</a:t>
            </a:r>
          </a:p>
          <a:p>
            <a:pPr lvl="1" eaLnBrk="1" hangingPunct="1"/>
            <a:r>
              <a:rPr lang="en-US" altLang="en-US" sz="2400"/>
              <a:t>Content-based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2B019E3D-7694-4A41-83DA-6F627AE817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F31142-C9EA-4043-A649-31271153A3C8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20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AFC0267-0524-4854-8232-85F608B69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Content-Boosted Collaborative Filtering</a:t>
            </a:r>
          </a:p>
        </p:txBody>
      </p:sp>
      <p:sp>
        <p:nvSpPr>
          <p:cNvPr id="55300" name="AutoShape 5">
            <a:extLst>
              <a:ext uri="{FF2B5EF4-FFF2-40B4-BE49-F238E27FC236}">
                <a16:creationId xmlns:a16="http://schemas.microsoft.com/office/drawing/2014/main" id="{8F388DCB-A828-4E46-8249-0D00553BA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752600"/>
            <a:ext cx="838200" cy="5334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IMDb</a:t>
            </a:r>
            <a:endParaRPr lang="en-US" altLang="en-US" sz="1600" b="1"/>
          </a:p>
        </p:txBody>
      </p:sp>
      <p:sp>
        <p:nvSpPr>
          <p:cNvPr id="55301" name="AutoShape 7">
            <a:extLst>
              <a:ext uri="{FF2B5EF4-FFF2-40B4-BE49-F238E27FC236}">
                <a16:creationId xmlns:a16="http://schemas.microsoft.com/office/drawing/2014/main" id="{E70859E2-60A1-418B-AAF8-F10395766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76400"/>
            <a:ext cx="1219200" cy="533400"/>
          </a:xfrm>
          <a:prstGeom prst="flowChartInputOutpu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EachMovie</a:t>
            </a:r>
            <a:endParaRPr lang="en-US" altLang="en-US" sz="1600" i="1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58549236-4380-4A42-B4A6-A2A155D5BBD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3810000" cy="533400"/>
            <a:chOff x="1680" y="1104"/>
            <a:chExt cx="2400" cy="336"/>
          </a:xfrm>
        </p:grpSpPr>
        <p:sp>
          <p:nvSpPr>
            <p:cNvPr id="55324" name="AutoShape 4">
              <a:extLst>
                <a:ext uri="{FF2B5EF4-FFF2-40B4-BE49-F238E27FC236}">
                  <a16:creationId xmlns:a16="http://schemas.microsoft.com/office/drawing/2014/main" id="{7251B23D-E300-4D37-B223-E2276C01F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104"/>
              <a:ext cx="816" cy="336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Web Crawler</a:t>
              </a:r>
              <a:endParaRPr lang="en-US" altLang="en-US" sz="1600" b="1"/>
            </a:p>
          </p:txBody>
        </p:sp>
        <p:sp>
          <p:nvSpPr>
            <p:cNvPr id="55325" name="Line 8">
              <a:extLst>
                <a:ext uri="{FF2B5EF4-FFF2-40B4-BE49-F238E27FC236}">
                  <a16:creationId xmlns:a16="http://schemas.microsoft.com/office/drawing/2014/main" id="{DB54DD15-35E2-4479-A2CB-AD6E73A30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9">
              <a:extLst>
                <a:ext uri="{FF2B5EF4-FFF2-40B4-BE49-F238E27FC236}">
                  <a16:creationId xmlns:a16="http://schemas.microsoft.com/office/drawing/2014/main" id="{A36F5FC9-39E2-4E79-B6AD-6CAC340FD8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12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1">
            <a:extLst>
              <a:ext uri="{FF2B5EF4-FFF2-40B4-BE49-F238E27FC236}">
                <a16:creationId xmlns:a16="http://schemas.microsoft.com/office/drawing/2014/main" id="{807E6AA8-3587-4BFC-ADDF-49EC51280EF5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286000"/>
            <a:ext cx="838200" cy="1143000"/>
            <a:chOff x="2496" y="1440"/>
            <a:chExt cx="528" cy="720"/>
          </a:xfrm>
        </p:grpSpPr>
        <p:sp>
          <p:nvSpPr>
            <p:cNvPr id="55322" name="AutoShape 6">
              <a:extLst>
                <a:ext uri="{FF2B5EF4-FFF2-40B4-BE49-F238E27FC236}">
                  <a16:creationId xmlns:a16="http://schemas.microsoft.com/office/drawing/2014/main" id="{524C1A45-FDA3-473D-8777-FC093A055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536"/>
              <a:ext cx="528" cy="62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Movie</a:t>
              </a:r>
            </a:p>
            <a:p>
              <a:pPr eaLnBrk="1" hangingPunct="1"/>
              <a:r>
                <a:rPr lang="en-US" altLang="en-US" sz="1400"/>
                <a:t>Content</a:t>
              </a:r>
            </a:p>
            <a:p>
              <a:pPr eaLnBrk="1" hangingPunct="1"/>
              <a:r>
                <a:rPr lang="en-US" altLang="en-US" sz="1400"/>
                <a:t>Database</a:t>
              </a:r>
              <a:endParaRPr lang="en-US" altLang="en-US" sz="1600" b="1"/>
            </a:p>
          </p:txBody>
        </p:sp>
        <p:sp>
          <p:nvSpPr>
            <p:cNvPr id="55323" name="Line 10">
              <a:extLst>
                <a:ext uri="{FF2B5EF4-FFF2-40B4-BE49-F238E27FC236}">
                  <a16:creationId xmlns:a16="http://schemas.microsoft.com/office/drawing/2014/main" id="{854C97B9-811B-4A0F-AC4B-3201A60E1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B61FED70-4094-4CAD-9647-02F5A92B526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427413"/>
            <a:ext cx="2514600" cy="534987"/>
            <a:chOff x="3120" y="2159"/>
            <a:chExt cx="1584" cy="337"/>
          </a:xfrm>
        </p:grpSpPr>
        <p:sp>
          <p:nvSpPr>
            <p:cNvPr id="55320" name="Rectangle 12">
              <a:extLst>
                <a:ext uri="{FF2B5EF4-FFF2-40B4-BE49-F238E27FC236}">
                  <a16:creationId xmlns:a16="http://schemas.microsoft.com/office/drawing/2014/main" id="{6F9F9032-4D29-443B-A655-B649CBD6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59"/>
              <a:ext cx="768" cy="3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Full User</a:t>
              </a:r>
            </a:p>
            <a:p>
              <a:pPr eaLnBrk="1" hangingPunct="1"/>
              <a:r>
                <a:rPr lang="en-US" altLang="en-US" sz="1400"/>
                <a:t>Ratings Matrix</a:t>
              </a:r>
            </a:p>
          </p:txBody>
        </p:sp>
        <p:sp>
          <p:nvSpPr>
            <p:cNvPr id="55321" name="Line 13">
              <a:extLst>
                <a:ext uri="{FF2B5EF4-FFF2-40B4-BE49-F238E27FC236}">
                  <a16:creationId xmlns:a16="http://schemas.microsoft.com/office/drawing/2014/main" id="{F52DF5D3-CC35-45FE-9A57-C1CF7F45C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304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B8C6506E-21CE-4049-8AAF-22012492051C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962400"/>
            <a:ext cx="3886200" cy="1219200"/>
            <a:chOff x="2304" y="2496"/>
            <a:chExt cx="2448" cy="768"/>
          </a:xfrm>
        </p:grpSpPr>
        <p:sp>
          <p:nvSpPr>
            <p:cNvPr id="55315" name="Line 15">
              <a:extLst>
                <a:ext uri="{FF2B5EF4-FFF2-40B4-BE49-F238E27FC236}">
                  <a16:creationId xmlns:a16="http://schemas.microsoft.com/office/drawing/2014/main" id="{ED683076-3037-41F1-8DD0-FCB6C048D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4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16" name="Group 16">
              <a:extLst>
                <a:ext uri="{FF2B5EF4-FFF2-40B4-BE49-F238E27FC236}">
                  <a16:creationId xmlns:a16="http://schemas.microsoft.com/office/drawing/2014/main" id="{70179D7E-4175-4F3F-ACA1-3301BAE58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880"/>
              <a:ext cx="2448" cy="384"/>
              <a:chOff x="2304" y="2880"/>
              <a:chExt cx="2448" cy="384"/>
            </a:xfrm>
          </p:grpSpPr>
          <p:sp>
            <p:nvSpPr>
              <p:cNvPr id="55317" name="AutoShape 17">
                <a:extLst>
                  <a:ext uri="{FF2B5EF4-FFF2-40B4-BE49-F238E27FC236}">
                    <a16:creationId xmlns:a16="http://schemas.microsoft.com/office/drawing/2014/main" id="{2361B214-B9BC-4BFE-AE51-D5457BC9E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12" cy="336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Collaborative </a:t>
                </a:r>
              </a:p>
              <a:p>
                <a:pPr eaLnBrk="1" hangingPunct="1"/>
                <a:r>
                  <a:rPr lang="en-US" altLang="en-US" sz="1400"/>
                  <a:t>Filtering</a:t>
                </a:r>
              </a:p>
            </p:txBody>
          </p:sp>
          <p:sp>
            <p:nvSpPr>
              <p:cNvPr id="55318" name="Oval 18">
                <a:extLst>
                  <a:ext uri="{FF2B5EF4-FFF2-40B4-BE49-F238E27FC236}">
                    <a16:creationId xmlns:a16="http://schemas.microsoft.com/office/drawing/2014/main" id="{780F7C0B-64CD-4AFC-A6CA-AA2FFBD49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912" cy="336"/>
              </a:xfrm>
              <a:prstGeom prst="ellipse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Active </a:t>
                </a:r>
              </a:p>
              <a:p>
                <a:pPr eaLnBrk="1" hangingPunct="1"/>
                <a:r>
                  <a:rPr lang="en-US" altLang="en-US" sz="1400"/>
                  <a:t>User Ratings</a:t>
                </a:r>
                <a:endParaRPr lang="en-US" altLang="en-US" sz="1600"/>
              </a:p>
            </p:txBody>
          </p:sp>
          <p:sp>
            <p:nvSpPr>
              <p:cNvPr id="55319" name="Line 19">
                <a:extLst>
                  <a:ext uri="{FF2B5EF4-FFF2-40B4-BE49-F238E27FC236}">
                    <a16:creationId xmlns:a16="http://schemas.microsoft.com/office/drawing/2014/main" id="{B72B860E-BC6F-46C2-9AA0-82DA72CEC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07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20">
            <a:extLst>
              <a:ext uri="{FF2B5EF4-FFF2-40B4-BE49-F238E27FC236}">
                <a16:creationId xmlns:a16="http://schemas.microsoft.com/office/drawing/2014/main" id="{06080A7A-3A8F-4C83-B339-6F1B1D4DA3B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209800"/>
            <a:ext cx="3429000" cy="2057400"/>
            <a:chOff x="960" y="1392"/>
            <a:chExt cx="2160" cy="1296"/>
          </a:xfrm>
        </p:grpSpPr>
        <p:sp>
          <p:nvSpPr>
            <p:cNvPr id="55310" name="Rectangle 21">
              <a:extLst>
                <a:ext uri="{FF2B5EF4-FFF2-40B4-BE49-F238E27FC236}">
                  <a16:creationId xmlns:a16="http://schemas.microsoft.com/office/drawing/2014/main" id="{CFBD4EFA-AAC5-43EA-A30E-0799B3259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720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User Ratings</a:t>
              </a:r>
            </a:p>
            <a:p>
              <a:pPr eaLnBrk="1" hangingPunct="1"/>
              <a:r>
                <a:rPr lang="en-US" altLang="en-US" sz="1400"/>
                <a:t>Matrix (Sparse)</a:t>
              </a:r>
              <a:endParaRPr lang="en-US" altLang="en-US" sz="1600"/>
            </a:p>
          </p:txBody>
        </p:sp>
        <p:sp>
          <p:nvSpPr>
            <p:cNvPr id="55311" name="AutoShape 22"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74BD0D0C-26C3-4726-B590-9F00FB9D3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720" cy="336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Content-based </a:t>
              </a:r>
            </a:p>
            <a:p>
              <a:pPr eaLnBrk="1" hangingPunct="1"/>
              <a:r>
                <a:rPr lang="en-US" altLang="en-US" sz="1400"/>
                <a:t>Predictor</a:t>
              </a:r>
              <a:endParaRPr lang="en-US" altLang="en-US" sz="1400" b="1"/>
            </a:p>
          </p:txBody>
        </p:sp>
        <p:sp>
          <p:nvSpPr>
            <p:cNvPr id="55312" name="Line 23">
              <a:extLst>
                <a:ext uri="{FF2B5EF4-FFF2-40B4-BE49-F238E27FC236}">
                  <a16:creationId xmlns:a16="http://schemas.microsoft.com/office/drawing/2014/main" id="{32BC4E6E-CD6F-4252-ADF2-ADC87649D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24">
              <a:extLst>
                <a:ext uri="{FF2B5EF4-FFF2-40B4-BE49-F238E27FC236}">
                  <a16:creationId xmlns:a16="http://schemas.microsoft.com/office/drawing/2014/main" id="{8B5966B2-87B6-4B65-840D-681FDB408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Line 25">
              <a:extLst>
                <a:ext uri="{FF2B5EF4-FFF2-40B4-BE49-F238E27FC236}">
                  <a16:creationId xmlns:a16="http://schemas.microsoft.com/office/drawing/2014/main" id="{B7E513ED-90BC-4F07-B10E-412DB8A2E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9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6">
            <a:extLst>
              <a:ext uri="{FF2B5EF4-FFF2-40B4-BE49-F238E27FC236}">
                <a16:creationId xmlns:a16="http://schemas.microsoft.com/office/drawing/2014/main" id="{EE19C75F-CCDE-463C-BDD5-17A4E664BA64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105400"/>
            <a:ext cx="1524000" cy="1066800"/>
            <a:chOff x="3840" y="3216"/>
            <a:chExt cx="960" cy="672"/>
          </a:xfrm>
        </p:grpSpPr>
        <p:sp>
          <p:nvSpPr>
            <p:cNvPr id="55308" name="Line 27">
              <a:extLst>
                <a:ext uri="{FF2B5EF4-FFF2-40B4-BE49-F238E27FC236}">
                  <a16:creationId xmlns:a16="http://schemas.microsoft.com/office/drawing/2014/main" id="{FCF20248-D79E-4DB1-99E6-61026DC45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AutoShape 28">
              <a:extLst>
                <a:ext uri="{FF2B5EF4-FFF2-40B4-BE49-F238E27FC236}">
                  <a16:creationId xmlns:a16="http://schemas.microsoft.com/office/drawing/2014/main" id="{5D07DCE8-394E-40F7-B4EF-C2C51EDAC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456"/>
              <a:ext cx="960" cy="432"/>
            </a:xfrm>
            <a:prstGeom prst="flowChartMulti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Recommendations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401AAF06-EF33-4489-BD62-8A70348E1C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ADB9DE5-929F-4660-8371-B71F65BF6291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21</a:t>
            </a:fld>
            <a:endParaRPr lang="en-US" altLang="en-US" sz="1200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700CF77-736A-4C04-A8FA-D6B647EFF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Content-Boosted CF - I</a:t>
            </a:r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31887394-75D1-4A82-9777-AEA95FF61A3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362200"/>
            <a:ext cx="6157913" cy="1371600"/>
            <a:chOff x="1200" y="1488"/>
            <a:chExt cx="3879" cy="864"/>
          </a:xfrm>
        </p:grpSpPr>
        <p:sp>
          <p:nvSpPr>
            <p:cNvPr id="56352" name="AutoShape 5">
              <a:extLst>
                <a:ext uri="{FF2B5EF4-FFF2-40B4-BE49-F238E27FC236}">
                  <a16:creationId xmlns:a16="http://schemas.microsoft.com/office/drawing/2014/main" id="{B1E8E076-E533-4BC6-94ED-3D3F45909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68"/>
              <a:ext cx="1104" cy="384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Content-Based </a:t>
              </a:r>
            </a:p>
            <a:p>
              <a:pPr eaLnBrk="1" hangingPunct="1"/>
              <a:r>
                <a:rPr lang="en-US" altLang="en-US" sz="1600" i="1"/>
                <a:t>Predictor</a:t>
              </a:r>
            </a:p>
          </p:txBody>
        </p:sp>
        <p:sp>
          <p:nvSpPr>
            <p:cNvPr id="56353" name="Line 6">
              <a:extLst>
                <a:ext uri="{FF2B5EF4-FFF2-40B4-BE49-F238E27FC236}">
                  <a16:creationId xmlns:a16="http://schemas.microsoft.com/office/drawing/2014/main" id="{3DA9ADA5-E430-490A-BA2C-535B4DBDE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488"/>
              <a:ext cx="13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7">
              <a:extLst>
                <a:ext uri="{FF2B5EF4-FFF2-40B4-BE49-F238E27FC236}">
                  <a16:creationId xmlns:a16="http://schemas.microsoft.com/office/drawing/2014/main" id="{F40D7720-9FE4-4BB6-A874-726CE243A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488"/>
              <a:ext cx="10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8">
              <a:extLst>
                <a:ext uri="{FF2B5EF4-FFF2-40B4-BE49-F238E27FC236}">
                  <a16:creationId xmlns:a16="http://schemas.microsoft.com/office/drawing/2014/main" id="{86145BB5-DF78-4406-A977-C17D9B43D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488"/>
              <a:ext cx="86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9">
              <a:extLst>
                <a:ext uri="{FF2B5EF4-FFF2-40B4-BE49-F238E27FC236}">
                  <a16:creationId xmlns:a16="http://schemas.microsoft.com/office/drawing/2014/main" id="{BB543484-7A66-4217-90B5-8F2B89222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488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10">
              <a:extLst>
                <a:ext uri="{FF2B5EF4-FFF2-40B4-BE49-F238E27FC236}">
                  <a16:creationId xmlns:a16="http://schemas.microsoft.com/office/drawing/2014/main" id="{0FDB4810-F109-436A-8044-5358B9132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488"/>
              <a:ext cx="10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Text Box 11">
              <a:extLst>
                <a:ext uri="{FF2B5EF4-FFF2-40B4-BE49-F238E27FC236}">
                  <a16:creationId xmlns:a16="http://schemas.microsoft.com/office/drawing/2014/main" id="{22A07C2A-21D6-44DE-BD9A-F1EEDE900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32"/>
              <a:ext cx="10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Training Examples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61033329-98B8-4F65-A4A4-15EA958BD9C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733800"/>
            <a:ext cx="6934200" cy="2362200"/>
            <a:chOff x="528" y="2352"/>
            <a:chExt cx="4368" cy="1488"/>
          </a:xfrm>
        </p:grpSpPr>
        <p:grpSp>
          <p:nvGrpSpPr>
            <p:cNvPr id="56339" name="Group 13">
              <a:extLst>
                <a:ext uri="{FF2B5EF4-FFF2-40B4-BE49-F238E27FC236}">
                  <a16:creationId xmlns:a16="http://schemas.microsoft.com/office/drawing/2014/main" id="{F85C7886-116C-4F88-97FE-D53537CB4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352"/>
              <a:ext cx="4032" cy="923"/>
              <a:chOff x="864" y="2352"/>
              <a:chExt cx="4032" cy="923"/>
            </a:xfrm>
          </p:grpSpPr>
          <p:grpSp>
            <p:nvGrpSpPr>
              <p:cNvPr id="56342" name="Group 14">
                <a:extLst>
                  <a:ext uri="{FF2B5EF4-FFF2-40B4-BE49-F238E27FC236}">
                    <a16:creationId xmlns:a16="http://schemas.microsoft.com/office/drawing/2014/main" id="{022B823D-601D-4A1F-8A8D-A4620EA3CD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352"/>
                <a:ext cx="4032" cy="672"/>
                <a:chOff x="864" y="2352"/>
                <a:chExt cx="4032" cy="672"/>
              </a:xfrm>
            </p:grpSpPr>
            <p:grpSp>
              <p:nvGrpSpPr>
                <p:cNvPr id="56344" name="Group 15">
                  <a:extLst>
                    <a:ext uri="{FF2B5EF4-FFF2-40B4-BE49-F238E27FC236}">
                      <a16:creationId xmlns:a16="http://schemas.microsoft.com/office/drawing/2014/main" id="{A2DB39E9-D9B8-46D3-8210-CF4E97B4B0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4" y="2832"/>
                  <a:ext cx="4032" cy="192"/>
                  <a:chOff x="864" y="2832"/>
                  <a:chExt cx="4032" cy="192"/>
                </a:xfrm>
              </p:grpSpPr>
              <p:sp>
                <p:nvSpPr>
                  <p:cNvPr id="56346" name="Rectangle 16">
                    <a:extLst>
                      <a:ext uri="{FF2B5EF4-FFF2-40B4-BE49-F238E27FC236}">
                        <a16:creationId xmlns:a16="http://schemas.microsoft.com/office/drawing/2014/main" id="{FBA972C0-A83B-4FDD-B73C-A2EE3A3BB3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832"/>
                    <a:ext cx="403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1600" i="1"/>
                  </a:p>
                </p:txBody>
              </p:sp>
              <p:sp>
                <p:nvSpPr>
                  <p:cNvPr id="56347" name="Rectangle 17">
                    <a:extLst>
                      <a:ext uri="{FF2B5EF4-FFF2-40B4-BE49-F238E27FC236}">
                        <a16:creationId xmlns:a16="http://schemas.microsoft.com/office/drawing/2014/main" id="{F45BFCD3-9E3B-453D-BF9F-FF9628CC34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832"/>
                    <a:ext cx="144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6348" name="Rectangle 18">
                    <a:extLst>
                      <a:ext uri="{FF2B5EF4-FFF2-40B4-BE49-F238E27FC236}">
                        <a16:creationId xmlns:a16="http://schemas.microsoft.com/office/drawing/2014/main" id="{C2EDF22F-C31D-4A5D-83B8-B5471D706D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832"/>
                    <a:ext cx="144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6349" name="Rectangle 19">
                    <a:extLst>
                      <a:ext uri="{FF2B5EF4-FFF2-40B4-BE49-F238E27FC236}">
                        <a16:creationId xmlns:a16="http://schemas.microsoft.com/office/drawing/2014/main" id="{C8218F11-F7E7-4FAA-B28E-BAC0CC319E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832"/>
                    <a:ext cx="144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6350" name="Rectangle 20">
                    <a:extLst>
                      <a:ext uri="{FF2B5EF4-FFF2-40B4-BE49-F238E27FC236}">
                        <a16:creationId xmlns:a16="http://schemas.microsoft.com/office/drawing/2014/main" id="{03ACA7FC-D06B-4F2F-855B-07F42C5DF5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832"/>
                    <a:ext cx="144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6351" name="Rectangle 21">
                    <a:extLst>
                      <a:ext uri="{FF2B5EF4-FFF2-40B4-BE49-F238E27FC236}">
                        <a16:creationId xmlns:a16="http://schemas.microsoft.com/office/drawing/2014/main" id="{726BC911-C5CB-4638-A6E1-20B8ADD1A0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832"/>
                    <a:ext cx="144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6345" name="Line 22">
                  <a:extLst>
                    <a:ext uri="{FF2B5EF4-FFF2-40B4-BE49-F238E27FC236}">
                      <a16:creationId xmlns:a16="http://schemas.microsoft.com/office/drawing/2014/main" id="{7DA62BA6-285F-49AA-982C-074F92AE60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352"/>
                  <a:ext cx="0" cy="48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343" name="Text Box 23">
                <a:extLst>
                  <a:ext uri="{FF2B5EF4-FFF2-40B4-BE49-F238E27FC236}">
                    <a16:creationId xmlns:a16="http://schemas.microsoft.com/office/drawing/2014/main" id="{E4179224-CF2A-4670-BD13-B365570AD1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5" y="3063"/>
                <a:ext cx="155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 i="1"/>
                  <a:t>Pseudo User-ratings Vector</a:t>
                </a:r>
              </a:p>
            </p:txBody>
          </p:sp>
        </p:grpSp>
        <p:sp>
          <p:nvSpPr>
            <p:cNvPr id="56340" name="Rectangle 24">
              <a:extLst>
                <a:ext uri="{FF2B5EF4-FFF2-40B4-BE49-F238E27FC236}">
                  <a16:creationId xmlns:a16="http://schemas.microsoft.com/office/drawing/2014/main" id="{E525A107-7C4B-4883-85B2-71EDE0E9C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648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41" name="Text Box 25">
              <a:extLst>
                <a:ext uri="{FF2B5EF4-FFF2-40B4-BE49-F238E27FC236}">
                  <a16:creationId xmlns:a16="http://schemas.microsoft.com/office/drawing/2014/main" id="{6838FB86-09E3-4D89-8CC3-560A0391C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648"/>
              <a:ext cx="14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i="1"/>
                <a:t>Items with Predicted Ratings</a:t>
              </a:r>
            </a:p>
          </p:txBody>
        </p:sp>
      </p:grpSp>
      <p:grpSp>
        <p:nvGrpSpPr>
          <p:cNvPr id="56326" name="Group 26">
            <a:extLst>
              <a:ext uri="{FF2B5EF4-FFF2-40B4-BE49-F238E27FC236}">
                <a16:creationId xmlns:a16="http://schemas.microsoft.com/office/drawing/2014/main" id="{292A8149-0C5A-4DFE-AC98-F8F371DACBC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38313"/>
            <a:ext cx="6934200" cy="4052887"/>
            <a:chOff x="528" y="1095"/>
            <a:chExt cx="4368" cy="2553"/>
          </a:xfrm>
        </p:grpSpPr>
        <p:grpSp>
          <p:nvGrpSpPr>
            <p:cNvPr id="56327" name="Group 27">
              <a:extLst>
                <a:ext uri="{FF2B5EF4-FFF2-40B4-BE49-F238E27FC236}">
                  <a16:creationId xmlns:a16="http://schemas.microsoft.com/office/drawing/2014/main" id="{968372C3-CF6B-43E5-A69E-F79267C29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296"/>
              <a:ext cx="4032" cy="192"/>
              <a:chOff x="864" y="1296"/>
              <a:chExt cx="4032" cy="192"/>
            </a:xfrm>
          </p:grpSpPr>
          <p:sp>
            <p:nvSpPr>
              <p:cNvPr id="56333" name="Rectangle 28">
                <a:extLst>
                  <a:ext uri="{FF2B5EF4-FFF2-40B4-BE49-F238E27FC236}">
                    <a16:creationId xmlns:a16="http://schemas.microsoft.com/office/drawing/2014/main" id="{BF14061E-CAE9-4E79-A372-DD69F124A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403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  <p:sp>
            <p:nvSpPr>
              <p:cNvPr id="56334" name="Rectangle 29">
                <a:extLst>
                  <a:ext uri="{FF2B5EF4-FFF2-40B4-BE49-F238E27FC236}">
                    <a16:creationId xmlns:a16="http://schemas.microsoft.com/office/drawing/2014/main" id="{01B9C6A9-9F36-40EC-B6E5-A25FC2DD9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296"/>
                <a:ext cx="144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35" name="Rectangle 30">
                <a:extLst>
                  <a:ext uri="{FF2B5EF4-FFF2-40B4-BE49-F238E27FC236}">
                    <a16:creationId xmlns:a16="http://schemas.microsoft.com/office/drawing/2014/main" id="{B83A6091-F9D2-4B67-B2D3-B200E282D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296"/>
                <a:ext cx="144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36" name="Rectangle 31">
                <a:extLst>
                  <a:ext uri="{FF2B5EF4-FFF2-40B4-BE49-F238E27FC236}">
                    <a16:creationId xmlns:a16="http://schemas.microsoft.com/office/drawing/2014/main" id="{F62BACE1-2260-4703-ACE6-041B61117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44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37" name="Rectangle 32">
                <a:extLst>
                  <a:ext uri="{FF2B5EF4-FFF2-40B4-BE49-F238E27FC236}">
                    <a16:creationId xmlns:a16="http://schemas.microsoft.com/office/drawing/2014/main" id="{8EDA24FE-2A41-4A83-994C-26966CC04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296"/>
                <a:ext cx="144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38" name="Rectangle 33">
                <a:extLst>
                  <a:ext uri="{FF2B5EF4-FFF2-40B4-BE49-F238E27FC236}">
                    <a16:creationId xmlns:a16="http://schemas.microsoft.com/office/drawing/2014/main" id="{3E84BBA8-D2E6-4A3C-A5A0-49107C8F6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296"/>
                <a:ext cx="144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6328" name="Text Box 34">
              <a:extLst>
                <a:ext uri="{FF2B5EF4-FFF2-40B4-BE49-F238E27FC236}">
                  <a16:creationId xmlns:a16="http://schemas.microsoft.com/office/drawing/2014/main" id="{C98AD8B0-05DE-450C-89E5-23C55B02F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9" y="1095"/>
              <a:ext cx="11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User-ratings Vector</a:t>
              </a:r>
            </a:p>
          </p:txBody>
        </p:sp>
        <p:sp>
          <p:nvSpPr>
            <p:cNvPr id="56329" name="Rectangle 35">
              <a:extLst>
                <a:ext uri="{FF2B5EF4-FFF2-40B4-BE49-F238E27FC236}">
                  <a16:creationId xmlns:a16="http://schemas.microsoft.com/office/drawing/2014/main" id="{B0DB5B5C-B616-4D12-8F68-69BD10ED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264"/>
              <a:ext cx="96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30" name="Rectangle 36">
              <a:extLst>
                <a:ext uri="{FF2B5EF4-FFF2-40B4-BE49-F238E27FC236}">
                  <a16:creationId xmlns:a16="http://schemas.microsoft.com/office/drawing/2014/main" id="{8710248D-DBC9-40BB-B122-CBD1CE7ED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456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31" name="Text Box 37">
              <a:extLst>
                <a:ext uri="{FF2B5EF4-FFF2-40B4-BE49-F238E27FC236}">
                  <a16:creationId xmlns:a16="http://schemas.microsoft.com/office/drawing/2014/main" id="{FAB37205-49C1-414D-BE51-9D12F51E3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264"/>
              <a:ext cx="8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i="1"/>
                <a:t>User-rated Items</a:t>
              </a:r>
            </a:p>
          </p:txBody>
        </p:sp>
        <p:sp>
          <p:nvSpPr>
            <p:cNvPr id="56332" name="Text Box 38">
              <a:extLst>
                <a:ext uri="{FF2B5EF4-FFF2-40B4-BE49-F238E27FC236}">
                  <a16:creationId xmlns:a16="http://schemas.microsoft.com/office/drawing/2014/main" id="{ECD1A186-FE9A-4549-BE5A-6CCF3B4DF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56"/>
              <a:ext cx="7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i="1"/>
                <a:t>Unrated Items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6B540C63-071E-4AED-9CF5-B6B073488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E5B74B3-312B-4875-B9C9-158406D21B3E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22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8CC2CEB-BB33-4623-91A3-591DD43AB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Content-Boosted CF - II</a:t>
            </a:r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B1B37557-AA37-435C-9FA4-3E7FDAFD72D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733800"/>
            <a:ext cx="8001000" cy="2447925"/>
          </a:xfrm>
        </p:spPr>
        <p:txBody>
          <a:bodyPr/>
          <a:lstStyle/>
          <a:p>
            <a:pPr eaLnBrk="1" hangingPunct="1"/>
            <a:r>
              <a:rPr lang="en-US" altLang="en-US" sz="2800"/>
              <a:t>Compute pseudo user ratings matrix</a:t>
            </a:r>
          </a:p>
          <a:p>
            <a:pPr lvl="1" eaLnBrk="1" hangingPunct="1"/>
            <a:r>
              <a:rPr lang="en-US" altLang="en-US" sz="2400"/>
              <a:t>Full matrix – approximates actual full user ratings matrix</a:t>
            </a:r>
            <a:endParaRPr lang="en-US" altLang="en-US" sz="2000"/>
          </a:p>
          <a:p>
            <a:pPr eaLnBrk="1" hangingPunct="1"/>
            <a:r>
              <a:rPr lang="en-US" altLang="en-US" sz="2800"/>
              <a:t>Perform CF</a:t>
            </a:r>
          </a:p>
          <a:p>
            <a:pPr lvl="1" eaLnBrk="1" hangingPunct="1"/>
            <a:r>
              <a:rPr lang="en-US" altLang="en-US" sz="2400"/>
              <a:t>Using Pearson corr. between pseudo user-rating vectors</a:t>
            </a:r>
          </a:p>
        </p:txBody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2D4B7FE0-E8D3-42EA-836B-918D04E82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57400"/>
            <a:ext cx="1447800" cy="137001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i="1"/>
              <a:t>User Ratings</a:t>
            </a:r>
          </a:p>
          <a:p>
            <a:pPr>
              <a:defRPr/>
            </a:pPr>
            <a:r>
              <a:rPr lang="en-US" sz="1600" i="1"/>
              <a:t>Matrix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D853831E-1122-43E6-865C-598B7F677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057400"/>
            <a:ext cx="1447800" cy="137001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i="1"/>
              <a:t>Pseudo User</a:t>
            </a:r>
          </a:p>
          <a:p>
            <a:pPr>
              <a:defRPr/>
            </a:pPr>
            <a:r>
              <a:rPr lang="en-US" sz="1600" i="1"/>
              <a:t>Ratings Matrix</a:t>
            </a:r>
          </a:p>
        </p:txBody>
      </p:sp>
      <p:sp>
        <p:nvSpPr>
          <p:cNvPr id="57352" name="AutoShape 7">
            <a:extLst>
              <a:ext uri="{FF2B5EF4-FFF2-40B4-BE49-F238E27FC236}">
                <a16:creationId xmlns:a16="http://schemas.microsoft.com/office/drawing/2014/main" id="{1198E544-637B-4F72-B969-C580009E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2362200"/>
            <a:ext cx="1600200" cy="6858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i="1"/>
              <a:t>Content-Based</a:t>
            </a:r>
          </a:p>
          <a:p>
            <a:pPr eaLnBrk="1" hangingPunct="1"/>
            <a:r>
              <a:rPr lang="en-US" altLang="en-US" sz="1600" i="1"/>
              <a:t>Predictor</a:t>
            </a:r>
          </a:p>
        </p:txBody>
      </p:sp>
      <p:sp>
        <p:nvSpPr>
          <p:cNvPr id="57353" name="Line 8">
            <a:extLst>
              <a:ext uri="{FF2B5EF4-FFF2-40B4-BE49-F238E27FC236}">
                <a16:creationId xmlns:a16="http://schemas.microsoft.com/office/drawing/2014/main" id="{00A60A84-F500-4A6F-9F34-919899949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7432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9">
            <a:extLst>
              <a:ext uri="{FF2B5EF4-FFF2-40B4-BE49-F238E27FC236}">
                <a16:creationId xmlns:a16="http://schemas.microsoft.com/office/drawing/2014/main" id="{DD2AE5A8-3411-48A5-AE86-971913C09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7432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>
            <a:extLst>
              <a:ext uri="{FF2B5EF4-FFF2-40B4-BE49-F238E27FC236}">
                <a16:creationId xmlns:a16="http://schemas.microsoft.com/office/drawing/2014/main" id="{63431D29-16A9-429A-B9C7-F2A3D473A3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4B5442-5F70-4BB8-87A8-EF0AA81D3232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23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D7921A5-CF19-45C9-9312-D32028AEF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Experimental Method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6689086-FFE5-47E7-B11D-6A6AC42A1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5164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Used subset of </a:t>
            </a:r>
            <a:r>
              <a:rPr lang="en-US" altLang="en-US" sz="2800" i="1"/>
              <a:t>EachMovie </a:t>
            </a:r>
            <a:r>
              <a:rPr lang="en-US" altLang="en-US" sz="2800"/>
              <a:t>(7,893 users; 299,997 ratings)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Test set: 10% of the users selected at random.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Test users that rated at least 40 movies.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Train on the remainder sets.</a:t>
            </a: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Hold-out set: 25% items for each test user.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Predict rating of each item in the hold-out set.</a:t>
            </a: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Compared CBCF to other prediction approaches: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Pure CF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Pure Content-based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Naïve hybrid (averages CF and content-based predictions)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>
            <a:extLst>
              <a:ext uri="{FF2B5EF4-FFF2-40B4-BE49-F238E27FC236}">
                <a16:creationId xmlns:a16="http://schemas.microsoft.com/office/drawing/2014/main" id="{1002256E-B19A-44A8-9BD2-C6B9DDE241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34BFC8-9FF5-43C0-80A5-4921F002EE3F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24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C04E69F-269D-45E4-99EA-50D8D0296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Metrics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E406782-7D95-4B76-9550-1F102697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Mean Absolute Error (MAE)</a:t>
            </a:r>
          </a:p>
          <a:p>
            <a:pPr lvl="1" eaLnBrk="1" hangingPunct="1"/>
            <a:r>
              <a:rPr lang="en-US" altLang="en-US" sz="2400"/>
              <a:t>Compares numerical predictions with user ratings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ROC sensitivity [Herlocker 99]</a:t>
            </a:r>
          </a:p>
          <a:p>
            <a:pPr lvl="1" eaLnBrk="1" hangingPunct="1"/>
            <a:r>
              <a:rPr lang="en-US" altLang="en-US" sz="2400"/>
              <a:t>How well predictions help users select </a:t>
            </a:r>
            <a:r>
              <a:rPr lang="en-US" altLang="en-US" sz="2400" i="1"/>
              <a:t>high-quality</a:t>
            </a:r>
            <a:r>
              <a:rPr lang="en-US" altLang="en-US" sz="2400"/>
              <a:t> items</a:t>
            </a:r>
          </a:p>
          <a:p>
            <a:pPr lvl="1" eaLnBrk="1" hangingPunct="1"/>
            <a:r>
              <a:rPr lang="en-US" altLang="en-US" sz="2400"/>
              <a:t>Ratings </a:t>
            </a:r>
            <a:r>
              <a:rPr lang="en-US" altLang="en-US" sz="2400">
                <a:sym typeface="Symbol" panose="05050102010706020507" pitchFamily="18" charset="2"/>
              </a:rPr>
              <a:t></a:t>
            </a:r>
            <a:r>
              <a:rPr lang="en-US" altLang="en-US" sz="2400"/>
              <a:t> 4 considered “good”; &lt; 4 considered “bad” 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Paired t-test for statistical significance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CE57FCB9-A17A-4AFD-AD7B-A9CF86B8FD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4E9792-8742-41FD-9D3F-E17BE086CD52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25</a:t>
            </a:fld>
            <a:endParaRPr lang="en-US" altLang="en-US" sz="12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6E82700C-AED3-463F-9A1A-B4A771CCC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Results - I</a:t>
            </a: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ADDD5F1B-469A-440E-9D0D-2EFF2BC07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676400"/>
          <a:ext cx="6097588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Chart" r:id="rId3" imgW="6095951" imgH="4057674" progId="MSGraph.Chart.8">
                  <p:embed followColorScheme="full"/>
                </p:oleObj>
              </mc:Choice>
              <mc:Fallback>
                <p:oleObj name="Chart" r:id="rId3" imgW="6095951" imgH="4057674" progId="MSGraph.Chart.8">
                  <p:embed followColorScheme="full"/>
                  <p:pic>
                    <p:nvPicPr>
                      <p:cNvPr id="6146" name="Object 3">
                        <a:extLst>
                          <a:ext uri="{FF2B5EF4-FFF2-40B4-BE49-F238E27FC236}">
                            <a16:creationId xmlns:a16="http://schemas.microsoft.com/office/drawing/2014/main" id="{ADDD5F1B-469A-440E-9D0D-2EFF2BC07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6097588" cy="406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>
            <a:extLst>
              <a:ext uri="{FF2B5EF4-FFF2-40B4-BE49-F238E27FC236}">
                <a16:creationId xmlns:a16="http://schemas.microsoft.com/office/drawing/2014/main" id="{4730853A-DB28-47C8-B3B9-F82192CE9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5691188"/>
            <a:ext cx="5424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chemeClr val="accent2"/>
                </a:solidFill>
              </a:rPr>
              <a:t>CBCF is significantly better (4% over CF) at (p &lt; 0.001)</a:t>
            </a:r>
            <a:endParaRPr lang="en-US" altLang="en-US" sz="1600" i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DC011CEF-1488-4089-99DA-5847B852F1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9E250C-60CA-4518-9206-5F2D7847C2B6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26</a:t>
            </a:fld>
            <a:endParaRPr lang="en-US" altLang="en-US" sz="12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B6B8E12E-60F8-44F4-96F4-A4BF4FA8F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Results - II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D63D46D0-A077-4C05-BBA5-C10C9FF869E8}"/>
              </a:ext>
            </a:extLst>
          </p:cNvPr>
          <p:cNvGraphicFramePr>
            <a:graphicFrameLocks noGrp="1" noChangeAspect="1"/>
          </p:cNvGraphicFramePr>
          <p:nvPr>
            <p:ph type="chart" idx="1"/>
          </p:nvPr>
        </p:nvGraphicFramePr>
        <p:xfrm>
          <a:off x="1443038" y="1641475"/>
          <a:ext cx="6510337" cy="411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Chart" r:id="rId3" imgW="6534321" imgH="4133842" progId="MSGraph.Chart.8">
                  <p:embed followColorScheme="full"/>
                </p:oleObj>
              </mc:Choice>
              <mc:Fallback>
                <p:oleObj name="Chart" r:id="rId3" imgW="6534321" imgH="4133842" progId="MSGraph.Chart.8">
                  <p:embed followColorScheme="full"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D63D46D0-A077-4C05-BBA5-C10C9FF86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1641475"/>
                        <a:ext cx="6510337" cy="411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4">
            <a:extLst>
              <a:ext uri="{FF2B5EF4-FFF2-40B4-BE49-F238E27FC236}">
                <a16:creationId xmlns:a16="http://schemas.microsoft.com/office/drawing/2014/main" id="{454C186D-1244-43BD-99DC-32803AD8F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5691188"/>
            <a:ext cx="497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chemeClr val="accent2"/>
                </a:solidFill>
              </a:rPr>
              <a:t>CBCF outperforms rest (5% improvement over CF) </a:t>
            </a:r>
            <a:endParaRPr lang="en-US" altLang="en-US" sz="1600"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>
            <a:extLst>
              <a:ext uri="{FF2B5EF4-FFF2-40B4-BE49-F238E27FC236}">
                <a16:creationId xmlns:a16="http://schemas.microsoft.com/office/drawing/2014/main" id="{FF4BF2BD-0348-460F-8C75-32F9E627A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ABCA71-1A4C-4119-B70F-E11D18CBFBF8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27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D36AF48-053C-4B88-A3BB-6920F16B4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Conclusions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DF03E83-6D3C-44AB-B694-4ABFD6116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Recommending and personalization are important approaches to combating  information over-load.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Machine Learning is an important part of systems for these tasks.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Collaborative filtering has problems.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Content-based methods address these problems (but have problems of their own).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Integrating both is best.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D4811FE4-BF39-4EB1-A8D4-627BB1897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370549-6DBA-400B-BA35-232B9BCF99E9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3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9F611AB-2660-4202-8865-E258F8A63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Book Recommender</a:t>
            </a:r>
          </a:p>
        </p:txBody>
      </p:sp>
      <p:grpSp>
        <p:nvGrpSpPr>
          <p:cNvPr id="2" name="Group 61">
            <a:extLst>
              <a:ext uri="{FF2B5EF4-FFF2-40B4-BE49-F238E27FC236}">
                <a16:creationId xmlns:a16="http://schemas.microsoft.com/office/drawing/2014/main" id="{62B98726-EBEF-43B3-B1D0-5666FB18634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600200"/>
            <a:ext cx="569913" cy="688975"/>
            <a:chOff x="768" y="1294"/>
            <a:chExt cx="359" cy="434"/>
          </a:xfrm>
        </p:grpSpPr>
        <p:sp>
          <p:nvSpPr>
            <p:cNvPr id="24639" name="Rectangle 62">
              <a:extLst>
                <a:ext uri="{FF2B5EF4-FFF2-40B4-BE49-F238E27FC236}">
                  <a16:creationId xmlns:a16="http://schemas.microsoft.com/office/drawing/2014/main" id="{A72B5D5D-3191-4255-9202-AF9E7CBD7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96"/>
              <a:ext cx="336" cy="43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0" name="Line 63">
              <a:extLst>
                <a:ext uri="{FF2B5EF4-FFF2-40B4-BE49-F238E27FC236}">
                  <a16:creationId xmlns:a16="http://schemas.microsoft.com/office/drawing/2014/main" id="{BC89340E-3E2B-4529-9E28-5F71024D8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" y="1294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41" name="Text Box 64">
              <a:extLst>
                <a:ext uri="{FF2B5EF4-FFF2-40B4-BE49-F238E27FC236}">
                  <a16:creationId xmlns:a16="http://schemas.microsoft.com/office/drawing/2014/main" id="{009870CF-E19A-4BF3-9B6A-E354DC52A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44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200"/>
                <a:t>Red</a:t>
              </a:r>
            </a:p>
            <a:p>
              <a:pPr algn="l" eaLnBrk="1" hangingPunct="1"/>
              <a:r>
                <a:rPr lang="en-US" altLang="en-US" sz="1200"/>
                <a:t>Mars</a:t>
              </a:r>
            </a:p>
          </p:txBody>
        </p:sp>
      </p:grpSp>
      <p:grpSp>
        <p:nvGrpSpPr>
          <p:cNvPr id="3" name="Group 92">
            <a:extLst>
              <a:ext uri="{FF2B5EF4-FFF2-40B4-BE49-F238E27FC236}">
                <a16:creationId xmlns:a16="http://schemas.microsoft.com/office/drawing/2014/main" id="{BC1B69B0-A37F-400C-AF4B-DF74D8C81A6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244850"/>
            <a:ext cx="558800" cy="695325"/>
            <a:chOff x="864" y="2044"/>
            <a:chExt cx="352" cy="438"/>
          </a:xfrm>
        </p:grpSpPr>
        <p:sp>
          <p:nvSpPr>
            <p:cNvPr id="24636" name="Rectangle 66">
              <a:extLst>
                <a:ext uri="{FF2B5EF4-FFF2-40B4-BE49-F238E27FC236}">
                  <a16:creationId xmlns:a16="http://schemas.microsoft.com/office/drawing/2014/main" id="{220D9F22-0313-448C-B48E-A5207EBA0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046"/>
              <a:ext cx="336" cy="43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7" name="Line 67">
              <a:extLst>
                <a:ext uri="{FF2B5EF4-FFF2-40B4-BE49-F238E27FC236}">
                  <a16:creationId xmlns:a16="http://schemas.microsoft.com/office/drawing/2014/main" id="{F5CF5356-E759-4D29-9D96-7AA792145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" y="2044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38" name="Text Box 68">
              <a:extLst>
                <a:ext uri="{FF2B5EF4-FFF2-40B4-BE49-F238E27FC236}">
                  <a16:creationId xmlns:a16="http://schemas.microsoft.com/office/drawing/2014/main" id="{5DAAC4EF-33E7-439E-A6B2-11AF249BC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" y="2079"/>
              <a:ext cx="34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200"/>
                <a:t>Juras-</a:t>
              </a:r>
            </a:p>
            <a:p>
              <a:pPr algn="l" eaLnBrk="1" hangingPunct="1"/>
              <a:r>
                <a:rPr lang="en-US" altLang="en-US" sz="1200"/>
                <a:t>sic</a:t>
              </a:r>
            </a:p>
            <a:p>
              <a:pPr algn="l" eaLnBrk="1" hangingPunct="1"/>
              <a:r>
                <a:rPr lang="en-US" altLang="en-US" sz="1200"/>
                <a:t>Park</a:t>
              </a:r>
            </a:p>
          </p:txBody>
        </p:sp>
      </p:grpSp>
      <p:grpSp>
        <p:nvGrpSpPr>
          <p:cNvPr id="4" name="Group 93">
            <a:extLst>
              <a:ext uri="{FF2B5EF4-FFF2-40B4-BE49-F238E27FC236}">
                <a16:creationId xmlns:a16="http://schemas.microsoft.com/office/drawing/2014/main" id="{BCA848EA-10F3-457A-B45F-ABE28BCA3C5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068763"/>
            <a:ext cx="596900" cy="688975"/>
            <a:chOff x="864" y="2563"/>
            <a:chExt cx="376" cy="434"/>
          </a:xfrm>
        </p:grpSpPr>
        <p:sp>
          <p:nvSpPr>
            <p:cNvPr id="24633" name="Rectangle 70">
              <a:extLst>
                <a:ext uri="{FF2B5EF4-FFF2-40B4-BE49-F238E27FC236}">
                  <a16:creationId xmlns:a16="http://schemas.microsoft.com/office/drawing/2014/main" id="{8C36EA9C-3BD4-4496-BBAB-8A0BA47F6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65"/>
              <a:ext cx="336" cy="43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4" name="Line 71">
              <a:extLst>
                <a:ext uri="{FF2B5EF4-FFF2-40B4-BE49-F238E27FC236}">
                  <a16:creationId xmlns:a16="http://schemas.microsoft.com/office/drawing/2014/main" id="{85E87DBE-B048-4FBA-B03E-D80F21091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" y="2563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35" name="Text Box 72">
              <a:extLst>
                <a:ext uri="{FF2B5EF4-FFF2-40B4-BE49-F238E27FC236}">
                  <a16:creationId xmlns:a16="http://schemas.microsoft.com/office/drawing/2014/main" id="{0331D4CD-0DBB-492E-BF7A-6B15C7DA2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" y="2597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200"/>
                <a:t>Lost</a:t>
              </a:r>
            </a:p>
            <a:p>
              <a:pPr algn="l" eaLnBrk="1" hangingPunct="1"/>
              <a:r>
                <a:rPr lang="en-US" altLang="en-US" sz="1200"/>
                <a:t>World</a:t>
              </a:r>
            </a:p>
          </p:txBody>
        </p:sp>
      </p:grpSp>
      <p:grpSp>
        <p:nvGrpSpPr>
          <p:cNvPr id="5" name="Group 94">
            <a:extLst>
              <a:ext uri="{FF2B5EF4-FFF2-40B4-BE49-F238E27FC236}">
                <a16:creationId xmlns:a16="http://schemas.microsoft.com/office/drawing/2014/main" id="{0535B5F6-39D1-4957-B6C8-39AE4049148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876800"/>
            <a:ext cx="533400" cy="688975"/>
            <a:chOff x="864" y="3072"/>
            <a:chExt cx="336" cy="434"/>
          </a:xfrm>
        </p:grpSpPr>
        <p:sp>
          <p:nvSpPr>
            <p:cNvPr id="24630" name="Rectangle 74">
              <a:extLst>
                <a:ext uri="{FF2B5EF4-FFF2-40B4-BE49-F238E27FC236}">
                  <a16:creationId xmlns:a16="http://schemas.microsoft.com/office/drawing/2014/main" id="{D3EB0069-1A93-4009-A03F-E4B284F18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074"/>
              <a:ext cx="336" cy="4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1" name="Line 75">
              <a:extLst>
                <a:ext uri="{FF2B5EF4-FFF2-40B4-BE49-F238E27FC236}">
                  <a16:creationId xmlns:a16="http://schemas.microsoft.com/office/drawing/2014/main" id="{D7E0B7FB-70DA-4BBE-BC51-0C474BAC9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" y="3072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32" name="Text Box 76">
              <a:extLst>
                <a:ext uri="{FF2B5EF4-FFF2-40B4-BE49-F238E27FC236}">
                  <a16:creationId xmlns:a16="http://schemas.microsoft.com/office/drawing/2014/main" id="{E9CCFFC0-A454-460E-9F14-37E4B4FB5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" y="3120"/>
              <a:ext cx="3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200"/>
                <a:t>2001</a:t>
              </a:r>
            </a:p>
          </p:txBody>
        </p:sp>
      </p:grpSp>
      <p:grpSp>
        <p:nvGrpSpPr>
          <p:cNvPr id="6" name="Group 91">
            <a:extLst>
              <a:ext uri="{FF2B5EF4-FFF2-40B4-BE49-F238E27FC236}">
                <a16:creationId xmlns:a16="http://schemas.microsoft.com/office/drawing/2014/main" id="{A7CEF009-8954-4263-A5E8-CBAABC5A658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422525"/>
            <a:ext cx="608013" cy="688975"/>
            <a:chOff x="864" y="1526"/>
            <a:chExt cx="383" cy="434"/>
          </a:xfrm>
        </p:grpSpPr>
        <p:sp>
          <p:nvSpPr>
            <p:cNvPr id="24627" name="Rectangle 78">
              <a:extLst>
                <a:ext uri="{FF2B5EF4-FFF2-40B4-BE49-F238E27FC236}">
                  <a16:creationId xmlns:a16="http://schemas.microsoft.com/office/drawing/2014/main" id="{A9E9E702-5D6D-4C8F-9FE2-ACBE685EA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528"/>
              <a:ext cx="336" cy="43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8" name="Line 79">
              <a:extLst>
                <a:ext uri="{FF2B5EF4-FFF2-40B4-BE49-F238E27FC236}">
                  <a16:creationId xmlns:a16="http://schemas.microsoft.com/office/drawing/2014/main" id="{B2684085-D06B-4A8A-98B8-7BF7E2AAC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" y="1526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29" name="Text Box 80">
              <a:extLst>
                <a:ext uri="{FF2B5EF4-FFF2-40B4-BE49-F238E27FC236}">
                  <a16:creationId xmlns:a16="http://schemas.microsoft.com/office/drawing/2014/main" id="{E1106542-57CB-407A-B422-CB8E4E6C3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1584"/>
              <a:ext cx="3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200"/>
                <a:t>Found</a:t>
              </a:r>
            </a:p>
            <a:p>
              <a:pPr algn="l" eaLnBrk="1" hangingPunct="1"/>
              <a:r>
                <a:rPr lang="en-US" altLang="en-US" sz="1200"/>
                <a:t>ation</a:t>
              </a:r>
            </a:p>
          </p:txBody>
        </p:sp>
      </p:grpSp>
      <p:grpSp>
        <p:nvGrpSpPr>
          <p:cNvPr id="7" name="Group 95">
            <a:extLst>
              <a:ext uri="{FF2B5EF4-FFF2-40B4-BE49-F238E27FC236}">
                <a16:creationId xmlns:a16="http://schemas.microsoft.com/office/drawing/2014/main" id="{D3841F5D-A63C-41A4-8221-1E26BBF6930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702300"/>
            <a:ext cx="638175" cy="701675"/>
            <a:chOff x="864" y="3592"/>
            <a:chExt cx="402" cy="442"/>
          </a:xfrm>
        </p:grpSpPr>
        <p:sp>
          <p:nvSpPr>
            <p:cNvPr id="24624" name="Rectangle 82">
              <a:extLst>
                <a:ext uri="{FF2B5EF4-FFF2-40B4-BE49-F238E27FC236}">
                  <a16:creationId xmlns:a16="http://schemas.microsoft.com/office/drawing/2014/main" id="{070C3580-AD0A-4B2F-B1B9-B6F7D66DF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602"/>
              <a:ext cx="336" cy="43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5" name="Line 83">
              <a:extLst>
                <a:ext uri="{FF2B5EF4-FFF2-40B4-BE49-F238E27FC236}">
                  <a16:creationId xmlns:a16="http://schemas.microsoft.com/office/drawing/2014/main" id="{5F6D70C9-9ECF-4A3B-A2DF-703EE145A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" y="3600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26" name="Text Box 84">
              <a:extLst>
                <a:ext uri="{FF2B5EF4-FFF2-40B4-BE49-F238E27FC236}">
                  <a16:creationId xmlns:a16="http://schemas.microsoft.com/office/drawing/2014/main" id="{D1166EC1-0630-44A6-A29C-C57F68941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" y="3592"/>
              <a:ext cx="38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200"/>
                <a:t>Differ-</a:t>
              </a:r>
            </a:p>
            <a:p>
              <a:pPr algn="l" eaLnBrk="1" hangingPunct="1"/>
              <a:r>
                <a:rPr lang="en-US" altLang="en-US" sz="1200"/>
                <a:t>ence</a:t>
              </a:r>
            </a:p>
            <a:p>
              <a:pPr algn="l" eaLnBrk="1" hangingPunct="1"/>
              <a:r>
                <a:rPr lang="en-US" altLang="en-US" sz="1200"/>
                <a:t>Engine</a:t>
              </a:r>
            </a:p>
          </p:txBody>
        </p:sp>
      </p:grpSp>
      <p:pic>
        <p:nvPicPr>
          <p:cNvPr id="84053" name="Picture 85" descr="A:\thumbs-up.gif">
            <a:extLst>
              <a:ext uri="{FF2B5EF4-FFF2-40B4-BE49-F238E27FC236}">
                <a16:creationId xmlns:a16="http://schemas.microsoft.com/office/drawing/2014/main" id="{9E745FF6-D94C-4475-A28D-A1E2BAF02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889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054" name="Picture 86" descr="A:\thumbs-up.gif">
            <a:extLst>
              <a:ext uri="{FF2B5EF4-FFF2-40B4-BE49-F238E27FC236}">
                <a16:creationId xmlns:a16="http://schemas.microsoft.com/office/drawing/2014/main" id="{C9B69B13-2303-47EE-89DE-4D5E4D2B0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7889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055" name="Picture 87" descr="A:\thumbs-up.gif">
            <a:extLst>
              <a:ext uri="{FF2B5EF4-FFF2-40B4-BE49-F238E27FC236}">
                <a16:creationId xmlns:a16="http://schemas.microsoft.com/office/drawing/2014/main" id="{E33DE405-2A8A-4B9C-AB67-BB01B5664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7889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056" name="Picture 88" descr="A:\thumbs-up.gif">
            <a:extLst>
              <a:ext uri="{FF2B5EF4-FFF2-40B4-BE49-F238E27FC236}">
                <a16:creationId xmlns:a16="http://schemas.microsoft.com/office/drawing/2014/main" id="{47B9E69F-4BA0-4CB6-8694-2B918C4C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7889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057" name="Picture 89" descr="A:\thumbs-down.gif">
            <a:extLst>
              <a:ext uri="{FF2B5EF4-FFF2-40B4-BE49-F238E27FC236}">
                <a16:creationId xmlns:a16="http://schemas.microsoft.com/office/drawing/2014/main" id="{F37B2EA8-2E3E-4631-839E-11C54F864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7889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058" name="Picture 90" descr="A:\thumbs-down.gif">
            <a:extLst>
              <a:ext uri="{FF2B5EF4-FFF2-40B4-BE49-F238E27FC236}">
                <a16:creationId xmlns:a16="http://schemas.microsoft.com/office/drawing/2014/main" id="{11FB82DA-C581-4C3B-BCC0-891E52A8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38800"/>
            <a:ext cx="7889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07">
            <a:extLst>
              <a:ext uri="{FF2B5EF4-FFF2-40B4-BE49-F238E27FC236}">
                <a16:creationId xmlns:a16="http://schemas.microsoft.com/office/drawing/2014/main" id="{59087343-2D89-4036-86C2-44447703DDBD}"/>
              </a:ext>
            </a:extLst>
          </p:cNvPr>
          <p:cNvGrpSpPr>
            <a:grpSpLocks/>
          </p:cNvGrpSpPr>
          <p:nvPr/>
        </p:nvGrpSpPr>
        <p:grpSpPr bwMode="auto">
          <a:xfrm>
            <a:off x="1890713" y="1954213"/>
            <a:ext cx="4002087" cy="4083050"/>
            <a:chOff x="1191" y="1231"/>
            <a:chExt cx="2521" cy="2572"/>
          </a:xfrm>
        </p:grpSpPr>
        <p:grpSp>
          <p:nvGrpSpPr>
            <p:cNvPr id="24614" name="Group 99">
              <a:extLst>
                <a:ext uri="{FF2B5EF4-FFF2-40B4-BE49-F238E27FC236}">
                  <a16:creationId xmlns:a16="http://schemas.microsoft.com/office/drawing/2014/main" id="{8CB18A00-6C55-4C97-87B3-B7DDDA761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" y="1942"/>
              <a:ext cx="1536" cy="1008"/>
              <a:chOff x="2160" y="1824"/>
              <a:chExt cx="1536" cy="1008"/>
            </a:xfrm>
          </p:grpSpPr>
          <p:sp>
            <p:nvSpPr>
              <p:cNvPr id="24622" name="Rectangle 97">
                <a:extLst>
                  <a:ext uri="{FF2B5EF4-FFF2-40B4-BE49-F238E27FC236}">
                    <a16:creationId xmlns:a16="http://schemas.microsoft.com/office/drawing/2014/main" id="{1C986F88-6496-40B7-8D32-2D0E5148B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824"/>
                <a:ext cx="1536" cy="1008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23" name="Text Box 98">
                <a:extLst>
                  <a:ext uri="{FF2B5EF4-FFF2-40B4-BE49-F238E27FC236}">
                    <a16:creationId xmlns:a16="http://schemas.microsoft.com/office/drawing/2014/main" id="{8E238265-45C0-4FCC-B59E-E709E68096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008"/>
                <a:ext cx="952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Machine </a:t>
                </a:r>
              </a:p>
              <a:p>
                <a:pPr eaLnBrk="1" hangingPunct="1"/>
                <a:r>
                  <a:rPr lang="en-US" altLang="en-US" sz="2800"/>
                  <a:t>Learning</a:t>
                </a:r>
              </a:p>
            </p:txBody>
          </p:sp>
        </p:grpSp>
        <p:grpSp>
          <p:nvGrpSpPr>
            <p:cNvPr id="24615" name="Group 106">
              <a:extLst>
                <a:ext uri="{FF2B5EF4-FFF2-40B4-BE49-F238E27FC236}">
                  <a16:creationId xmlns:a16="http://schemas.microsoft.com/office/drawing/2014/main" id="{A5A9D746-0967-403F-B4CE-07A9DE1B2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" y="1231"/>
              <a:ext cx="987" cy="2572"/>
              <a:chOff x="1191" y="1231"/>
              <a:chExt cx="987" cy="2572"/>
            </a:xfrm>
          </p:grpSpPr>
          <p:sp>
            <p:nvSpPr>
              <p:cNvPr id="24616" name="Line 100">
                <a:extLst>
                  <a:ext uri="{FF2B5EF4-FFF2-40B4-BE49-F238E27FC236}">
                    <a16:creationId xmlns:a16="http://schemas.microsoft.com/office/drawing/2014/main" id="{72991D7D-0ECA-4317-9129-5DCC768C4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1" y="1231"/>
                <a:ext cx="987" cy="8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7" name="Line 101">
                <a:extLst>
                  <a:ext uri="{FF2B5EF4-FFF2-40B4-BE49-F238E27FC236}">
                    <a16:creationId xmlns:a16="http://schemas.microsoft.com/office/drawing/2014/main" id="{E2D6E8C4-2B97-4833-B0BB-6A219B5AC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9" y="1760"/>
                <a:ext cx="979" cy="4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8" name="Line 102">
                <a:extLst>
                  <a:ext uri="{FF2B5EF4-FFF2-40B4-BE49-F238E27FC236}">
                    <a16:creationId xmlns:a16="http://schemas.microsoft.com/office/drawing/2014/main" id="{FBDFBAA4-452B-4249-83AC-9B09C359C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9" y="2257"/>
                <a:ext cx="979" cy="1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9" name="Line 103">
                <a:extLst>
                  <a:ext uri="{FF2B5EF4-FFF2-40B4-BE49-F238E27FC236}">
                    <a16:creationId xmlns:a16="http://schemas.microsoft.com/office/drawing/2014/main" id="{C39E8785-6188-4813-BF06-E7DD49906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1" y="2541"/>
                <a:ext cx="987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0" name="Line 104">
                <a:extLst>
                  <a:ext uri="{FF2B5EF4-FFF2-40B4-BE49-F238E27FC236}">
                    <a16:creationId xmlns:a16="http://schemas.microsoft.com/office/drawing/2014/main" id="{98E2F978-C606-4A7B-A5A3-037038D53C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9" y="2683"/>
                <a:ext cx="979" cy="6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1" name="Line 105">
                <a:extLst>
                  <a:ext uri="{FF2B5EF4-FFF2-40B4-BE49-F238E27FC236}">
                    <a16:creationId xmlns:a16="http://schemas.microsoft.com/office/drawing/2014/main" id="{0F6D44D5-0493-4038-ADB9-C7F3DD89E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9" y="2841"/>
                <a:ext cx="979" cy="9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" name="Group 111">
            <a:extLst>
              <a:ext uri="{FF2B5EF4-FFF2-40B4-BE49-F238E27FC236}">
                <a16:creationId xmlns:a16="http://schemas.microsoft.com/office/drawing/2014/main" id="{60596674-2CC7-44DF-B00B-AFD844891F55}"/>
              </a:ext>
            </a:extLst>
          </p:cNvPr>
          <p:cNvGrpSpPr>
            <a:grpSpLocks/>
          </p:cNvGrpSpPr>
          <p:nvPr/>
        </p:nvGrpSpPr>
        <p:grpSpPr bwMode="auto">
          <a:xfrm>
            <a:off x="5886450" y="3200400"/>
            <a:ext cx="2460625" cy="1314450"/>
            <a:chOff x="3708" y="2016"/>
            <a:chExt cx="1550" cy="828"/>
          </a:xfrm>
        </p:grpSpPr>
        <p:sp>
          <p:nvSpPr>
            <p:cNvPr id="24612" name="Oval 108">
              <a:extLst>
                <a:ext uri="{FF2B5EF4-FFF2-40B4-BE49-F238E27FC236}">
                  <a16:creationId xmlns:a16="http://schemas.microsoft.com/office/drawing/2014/main" id="{B9F84EAB-B263-4C73-8D0A-5C630E014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016"/>
              <a:ext cx="986" cy="8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User</a:t>
              </a:r>
            </a:p>
            <a:p>
              <a:pPr eaLnBrk="1" hangingPunct="1"/>
              <a:r>
                <a:rPr lang="en-US" altLang="en-US" sz="2800"/>
                <a:t>Profile</a:t>
              </a:r>
            </a:p>
          </p:txBody>
        </p:sp>
        <p:sp>
          <p:nvSpPr>
            <p:cNvPr id="24613" name="Line 110">
              <a:extLst>
                <a:ext uri="{FF2B5EF4-FFF2-40B4-BE49-F238E27FC236}">
                  <a16:creationId xmlns:a16="http://schemas.microsoft.com/office/drawing/2014/main" id="{E4E45424-FB2D-4E4C-B6A0-8D391CE77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2438"/>
              <a:ext cx="56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28">
            <a:extLst>
              <a:ext uri="{FF2B5EF4-FFF2-40B4-BE49-F238E27FC236}">
                <a16:creationId xmlns:a16="http://schemas.microsoft.com/office/drawing/2014/main" id="{8080D094-FAAF-4D31-B443-D5AD4456C7C1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471988"/>
            <a:ext cx="646113" cy="1169987"/>
            <a:chOff x="4272" y="2817"/>
            <a:chExt cx="407" cy="737"/>
          </a:xfrm>
        </p:grpSpPr>
        <p:grpSp>
          <p:nvGrpSpPr>
            <p:cNvPr id="24607" name="Group 116">
              <a:extLst>
                <a:ext uri="{FF2B5EF4-FFF2-40B4-BE49-F238E27FC236}">
                  <a16:creationId xmlns:a16="http://schemas.microsoft.com/office/drawing/2014/main" id="{8E4A80E8-D58A-4212-AD28-7BC311C9C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120"/>
              <a:ext cx="407" cy="434"/>
              <a:chOff x="864" y="2044"/>
              <a:chExt cx="407" cy="434"/>
            </a:xfrm>
          </p:grpSpPr>
          <p:sp>
            <p:nvSpPr>
              <p:cNvPr id="24609" name="Rectangle 117">
                <a:extLst>
                  <a:ext uri="{FF2B5EF4-FFF2-40B4-BE49-F238E27FC236}">
                    <a16:creationId xmlns:a16="http://schemas.microsoft.com/office/drawing/2014/main" id="{30D54768-4175-4783-BF3B-28EF6D588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046"/>
                <a:ext cx="336" cy="43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10" name="Line 118">
                <a:extLst>
                  <a:ext uri="{FF2B5EF4-FFF2-40B4-BE49-F238E27FC236}">
                    <a16:creationId xmlns:a16="http://schemas.microsoft.com/office/drawing/2014/main" id="{9B656829-0901-4E47-A421-C0098A5B5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7" y="2044"/>
                <a:ext cx="0" cy="4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1" name="Text Box 119">
                <a:extLst>
                  <a:ext uri="{FF2B5EF4-FFF2-40B4-BE49-F238E27FC236}">
                    <a16:creationId xmlns:a16="http://schemas.microsoft.com/office/drawing/2014/main" id="{26189DF4-173A-434D-A505-CDFCB7C80E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3" y="2079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200"/>
                  <a:t>Neuro-</a:t>
                </a:r>
              </a:p>
              <a:p>
                <a:pPr algn="l" eaLnBrk="1" hangingPunct="1"/>
                <a:r>
                  <a:rPr lang="en-US" altLang="en-US" sz="1200"/>
                  <a:t>mancer</a:t>
                </a:r>
              </a:p>
            </p:txBody>
          </p:sp>
        </p:grpSp>
        <p:sp>
          <p:nvSpPr>
            <p:cNvPr id="24608" name="Line 120">
              <a:extLst>
                <a:ext uri="{FF2B5EF4-FFF2-40B4-BE49-F238E27FC236}">
                  <a16:creationId xmlns:a16="http://schemas.microsoft.com/office/drawing/2014/main" id="{DD2D3957-1C23-40BF-92F8-CDA4352F6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8" y="2817"/>
              <a:ext cx="150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130">
            <a:extLst>
              <a:ext uri="{FF2B5EF4-FFF2-40B4-BE49-F238E27FC236}">
                <a16:creationId xmlns:a16="http://schemas.microsoft.com/office/drawing/2014/main" id="{888A496C-8C45-455A-8CE8-3421BED7B440}"/>
              </a:ext>
            </a:extLst>
          </p:cNvPr>
          <p:cNvGrpSpPr>
            <a:grpSpLocks/>
          </p:cNvGrpSpPr>
          <p:nvPr/>
        </p:nvGrpSpPr>
        <p:grpSpPr bwMode="auto">
          <a:xfrm>
            <a:off x="7904163" y="4446588"/>
            <a:ext cx="630237" cy="1195387"/>
            <a:chOff x="4979" y="2801"/>
            <a:chExt cx="397" cy="753"/>
          </a:xfrm>
        </p:grpSpPr>
        <p:grpSp>
          <p:nvGrpSpPr>
            <p:cNvPr id="24602" name="Group 112">
              <a:extLst>
                <a:ext uri="{FF2B5EF4-FFF2-40B4-BE49-F238E27FC236}">
                  <a16:creationId xmlns:a16="http://schemas.microsoft.com/office/drawing/2014/main" id="{92C485FF-0310-4336-86FA-AB67E8ED8A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3120"/>
              <a:ext cx="336" cy="434"/>
              <a:chOff x="864" y="1526"/>
              <a:chExt cx="336" cy="434"/>
            </a:xfrm>
          </p:grpSpPr>
          <p:sp>
            <p:nvSpPr>
              <p:cNvPr id="24604" name="Rectangle 113">
                <a:extLst>
                  <a:ext uri="{FF2B5EF4-FFF2-40B4-BE49-F238E27FC236}">
                    <a16:creationId xmlns:a16="http://schemas.microsoft.com/office/drawing/2014/main" id="{A1313977-CDE5-4EAC-B3B2-E823288BD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528"/>
                <a:ext cx="336" cy="432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05" name="Line 114">
                <a:extLst>
                  <a:ext uri="{FF2B5EF4-FFF2-40B4-BE49-F238E27FC236}">
                    <a16:creationId xmlns:a16="http://schemas.microsoft.com/office/drawing/2014/main" id="{258A95DE-8812-4C5E-B89A-5161152AB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7" y="1526"/>
                <a:ext cx="0" cy="4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6" name="Text Box 115">
                <a:extLst>
                  <a:ext uri="{FF2B5EF4-FFF2-40B4-BE49-F238E27FC236}">
                    <a16:creationId xmlns:a16="http://schemas.microsoft.com/office/drawing/2014/main" id="{8A2C7749-2259-42D0-B6F5-71A7DEFCA9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8" y="1584"/>
                <a:ext cx="3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200"/>
                  <a:t>2010</a:t>
                </a:r>
              </a:p>
            </p:txBody>
          </p:sp>
        </p:grpSp>
        <p:sp>
          <p:nvSpPr>
            <p:cNvPr id="24603" name="Line 121">
              <a:extLst>
                <a:ext uri="{FF2B5EF4-FFF2-40B4-BE49-F238E27FC236}">
                  <a16:creationId xmlns:a16="http://schemas.microsoft.com/office/drawing/2014/main" id="{680F1A4E-1805-4CE1-BA16-620362163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79" y="2801"/>
              <a:ext cx="237" cy="3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129">
            <a:extLst>
              <a:ext uri="{FF2B5EF4-FFF2-40B4-BE49-F238E27FC236}">
                <a16:creationId xmlns:a16="http://schemas.microsoft.com/office/drawing/2014/main" id="{D30B9851-27FE-48DA-9365-DD5710F13AB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133600"/>
            <a:ext cx="827088" cy="1160463"/>
            <a:chOff x="3984" y="1344"/>
            <a:chExt cx="521" cy="731"/>
          </a:xfrm>
        </p:grpSpPr>
        <p:pic>
          <p:nvPicPr>
            <p:cNvPr id="24600" name="Picture 124" descr="A:\thumbs-down.gif">
              <a:extLst>
                <a:ext uri="{FF2B5EF4-FFF2-40B4-BE49-F238E27FC236}">
                  <a16:creationId xmlns:a16="http://schemas.microsoft.com/office/drawing/2014/main" id="{48389F6C-1B44-493B-A96F-AB91E19E5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344"/>
              <a:ext cx="497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1" name="Line 125">
              <a:extLst>
                <a:ext uri="{FF2B5EF4-FFF2-40B4-BE49-F238E27FC236}">
                  <a16:creationId xmlns:a16="http://schemas.microsoft.com/office/drawing/2014/main" id="{DACD4F29-635C-44D6-BF4B-291E76D52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2" y="1775"/>
              <a:ext cx="173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31">
            <a:extLst>
              <a:ext uri="{FF2B5EF4-FFF2-40B4-BE49-F238E27FC236}">
                <a16:creationId xmlns:a16="http://schemas.microsoft.com/office/drawing/2014/main" id="{9FBD7F5C-40D5-405B-A5D8-82F971DDD606}"/>
              </a:ext>
            </a:extLst>
          </p:cNvPr>
          <p:cNvGrpSpPr>
            <a:grpSpLocks/>
          </p:cNvGrpSpPr>
          <p:nvPr/>
        </p:nvGrpSpPr>
        <p:grpSpPr bwMode="auto">
          <a:xfrm>
            <a:off x="7942263" y="2133600"/>
            <a:ext cx="923925" cy="1135063"/>
            <a:chOff x="5003" y="1344"/>
            <a:chExt cx="582" cy="715"/>
          </a:xfrm>
        </p:grpSpPr>
        <p:pic>
          <p:nvPicPr>
            <p:cNvPr id="24598" name="Picture 123" descr="A:\thumbs-up.gif">
              <a:extLst>
                <a:ext uri="{FF2B5EF4-FFF2-40B4-BE49-F238E27FC236}">
                  <a16:creationId xmlns:a16="http://schemas.microsoft.com/office/drawing/2014/main" id="{42C7D4B6-9433-4C9B-A55A-DC953112F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344"/>
              <a:ext cx="497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9" name="Line 126">
              <a:extLst>
                <a:ext uri="{FF2B5EF4-FFF2-40B4-BE49-F238E27FC236}">
                  <a16:creationId xmlns:a16="http://schemas.microsoft.com/office/drawing/2014/main" id="{215F61DB-AC22-4DAC-AE58-F2E36D3D9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3" y="1799"/>
              <a:ext cx="244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1AA15FC7-D853-4DE3-81D0-B625D02BD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10C178-CBF3-429D-AB02-62128DF1233F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4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85F243B-0931-419A-90E9-873304150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Personalization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499FAFE-7CFC-4B41-82AE-F3CB993EE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Recommenders are instances of personalization software.</a:t>
            </a:r>
          </a:p>
          <a:p>
            <a:pPr eaLnBrk="1" hangingPunct="1"/>
            <a:r>
              <a:rPr lang="en-US" altLang="en-US" sz="2800" dirty="0"/>
              <a:t>Personalization concerns adapting to the individual needs, interests, and preferences of each user.</a:t>
            </a:r>
          </a:p>
          <a:p>
            <a:pPr eaLnBrk="1" hangingPunct="1"/>
            <a:r>
              <a:rPr lang="en-US" altLang="en-US" sz="2800" dirty="0"/>
              <a:t>Includes:</a:t>
            </a:r>
          </a:p>
          <a:p>
            <a:pPr lvl="1" eaLnBrk="1" hangingPunct="1"/>
            <a:r>
              <a:rPr lang="en-US" altLang="en-US" sz="2400" dirty="0"/>
              <a:t>Recommending</a:t>
            </a:r>
          </a:p>
          <a:p>
            <a:pPr lvl="1" eaLnBrk="1" hangingPunct="1"/>
            <a:r>
              <a:rPr lang="en-US" altLang="en-US" sz="2400" dirty="0"/>
              <a:t>Filtering</a:t>
            </a:r>
          </a:p>
          <a:p>
            <a:pPr lvl="1" eaLnBrk="1" hangingPunct="1"/>
            <a:r>
              <a:rPr lang="en-US" altLang="en-US" sz="2400" dirty="0"/>
              <a:t>Predicting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sz="2800" dirty="0"/>
              <a:t>From a business perspective, it is viewed as part of Customer Relationship Management (CRM).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3120EF95-9567-4A7E-A30F-A2ABAB1CE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9ABADF-1C67-49BB-A5E1-B400E67A3127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5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694F406-8284-4FBA-8EA5-2F9722376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Machine Learning and Personalization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9CFC8F7-5A50-4651-9E3B-8D30FD28E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Machine Learning can allow learning a </a:t>
            </a:r>
            <a:r>
              <a:rPr lang="en-US" altLang="en-US" i="1">
                <a:solidFill>
                  <a:srgbClr val="FF0000"/>
                </a:solidFill>
              </a:rPr>
              <a:t>user model</a:t>
            </a:r>
            <a:r>
              <a:rPr lang="en-US" altLang="en-US"/>
              <a:t> or </a:t>
            </a:r>
            <a:r>
              <a:rPr lang="en-US" altLang="en-US" i="1">
                <a:solidFill>
                  <a:srgbClr val="FF0000"/>
                </a:solidFill>
              </a:rPr>
              <a:t>profile</a:t>
            </a:r>
            <a:r>
              <a:rPr lang="en-US" altLang="en-US"/>
              <a:t> of a particular user based 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Sample interaction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Rated examples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model or profile can then be used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Recommend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Filter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Predict behavior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D520B09B-01C0-4795-AA5E-69A21CD3E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5341EED-A83D-4D91-A72E-17C3402F456C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6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88606FB-55A5-47D9-BDDC-7C9D236A6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Collaborative Filtering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999B537-2941-46FF-8E02-411444FF0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Maintain a database of many users’ ratings of a variety of items.</a:t>
            </a:r>
          </a:p>
          <a:p>
            <a:pPr eaLnBrk="1" hangingPunct="1"/>
            <a:r>
              <a:rPr lang="en-US" altLang="en-US" sz="2800"/>
              <a:t>For a given user, find other similar users whose ratings strongly correlate with the current user.</a:t>
            </a:r>
          </a:p>
          <a:p>
            <a:pPr eaLnBrk="1" hangingPunct="1"/>
            <a:r>
              <a:rPr lang="en-US" altLang="en-US" sz="2800"/>
              <a:t>Recommend items rated highly by these similar users, but not rated by the current user.</a:t>
            </a:r>
          </a:p>
          <a:p>
            <a:pPr eaLnBrk="1" hangingPunct="1"/>
            <a:r>
              <a:rPr lang="en-US" altLang="en-US" sz="2800"/>
              <a:t>Almost all existing commercial recommenders use this approach (e.g. Amazon).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BD7DEAC9-37FE-4E29-85FB-CD93588C8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Collaborative Filtering</a:t>
            </a:r>
          </a:p>
        </p:txBody>
      </p:sp>
      <p:pic>
        <p:nvPicPr>
          <p:cNvPr id="28676" name="Picture 4" descr="C:\Program Files\Common Files\Microsoft Shared\Clipart\cagcat50\pe01549_.wmf">
            <a:extLst>
              <a:ext uri="{FF2B5EF4-FFF2-40B4-BE49-F238E27FC236}">
                <a16:creationId xmlns:a16="http://schemas.microsoft.com/office/drawing/2014/main" id="{4E50ED3A-1BB3-4D75-830D-19509871A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6699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C:\Program Files\Common Files\Microsoft Shared\Clipart\cagcat50\pe01686_.wmf">
            <a:extLst>
              <a:ext uri="{FF2B5EF4-FFF2-40B4-BE49-F238E27FC236}">
                <a16:creationId xmlns:a16="http://schemas.microsoft.com/office/drawing/2014/main" id="{931E7AF6-5D0F-44D3-BD3E-68FFFD17E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7699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7" descr="C:\Program Files\Common Files\Microsoft Shared\Clipart\cagcat50\pe02002_.wmf">
            <a:extLst>
              <a:ext uri="{FF2B5EF4-FFF2-40B4-BE49-F238E27FC236}">
                <a16:creationId xmlns:a16="http://schemas.microsoft.com/office/drawing/2014/main" id="{9A43DE8F-744B-40F8-93C4-05AA8AAB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7604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 descr="C:\Program Files\Common Files\Microsoft Shared\Clipart\cagcat50\pe01832_.wmf">
            <a:extLst>
              <a:ext uri="{FF2B5EF4-FFF2-40B4-BE49-F238E27FC236}">
                <a16:creationId xmlns:a16="http://schemas.microsoft.com/office/drawing/2014/main" id="{A141530B-9A78-4CD0-A160-F3FE5FB71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47800"/>
            <a:ext cx="9144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9" descr="C:\Program Files\Common Files\Microsoft Shared\Clipart\cagcat50\pe01838_.wmf">
            <a:extLst>
              <a:ext uri="{FF2B5EF4-FFF2-40B4-BE49-F238E27FC236}">
                <a16:creationId xmlns:a16="http://schemas.microsoft.com/office/drawing/2014/main" id="{05FC7862-2D52-48CE-9917-B9BD2173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8937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1" descr="C:\Program Files\Common Files\Microsoft Shared\Clipart\cagcat50\pe03738_.wmf">
            <a:extLst>
              <a:ext uri="{FF2B5EF4-FFF2-40B4-BE49-F238E27FC236}">
                <a16:creationId xmlns:a16="http://schemas.microsoft.com/office/drawing/2014/main" id="{941772F7-C61E-4199-A8BE-C49BC63D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97000"/>
            <a:ext cx="9223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4">
            <a:extLst>
              <a:ext uri="{FF2B5EF4-FFF2-40B4-BE49-F238E27FC236}">
                <a16:creationId xmlns:a16="http://schemas.microsoft.com/office/drawing/2014/main" id="{A2D0FCAC-74AD-4477-8849-F0F7BD9B6C2B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362200"/>
            <a:ext cx="7315200" cy="1219200"/>
            <a:chOff x="336" y="1440"/>
            <a:chExt cx="4608" cy="768"/>
          </a:xfrm>
        </p:grpSpPr>
        <p:grpSp>
          <p:nvGrpSpPr>
            <p:cNvPr id="28719" name="Group 50">
              <a:extLst>
                <a:ext uri="{FF2B5EF4-FFF2-40B4-BE49-F238E27FC236}">
                  <a16:creationId xmlns:a16="http://schemas.microsoft.com/office/drawing/2014/main" id="{545EBB22-7611-49F5-9DD7-B2D3B8548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" y="1440"/>
              <a:ext cx="307" cy="728"/>
              <a:chOff x="696" y="1552"/>
              <a:chExt cx="307" cy="728"/>
            </a:xfrm>
          </p:grpSpPr>
          <p:sp>
            <p:nvSpPr>
              <p:cNvPr id="28737" name="Rectangle 51">
                <a:extLst>
                  <a:ext uri="{FF2B5EF4-FFF2-40B4-BE49-F238E27FC236}">
                    <a16:creationId xmlns:a16="http://schemas.microsoft.com/office/drawing/2014/main" id="{D8A2A462-A806-4A78-B196-49DE5707A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38" name="Text Box 52">
                <a:extLst>
                  <a:ext uri="{FF2B5EF4-FFF2-40B4-BE49-F238E27FC236}">
                    <a16:creationId xmlns:a16="http://schemas.microsoft.com/office/drawing/2014/main" id="{495644A9-1B19-4BAF-89E6-8781E59010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7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 9</a:t>
                </a:r>
              </a:p>
              <a:p>
                <a:pPr algn="l" eaLnBrk="1" hangingPunct="1"/>
                <a:r>
                  <a:rPr lang="en-US" altLang="en-US" sz="1400"/>
                  <a:t>B  3</a:t>
                </a:r>
              </a:p>
              <a:p>
                <a:pPr algn="l" eaLnBrk="1" hangingPunct="1"/>
                <a:r>
                  <a:rPr lang="en-US" altLang="en-US" sz="1400"/>
                  <a:t>C</a:t>
                </a:r>
              </a:p>
              <a:p>
                <a:pPr algn="l" eaLnBrk="1" hangingPunct="1"/>
                <a:r>
                  <a:rPr lang="en-US" altLang="en-US" sz="1400"/>
                  <a:t>:    :</a:t>
                </a:r>
              </a:p>
              <a:p>
                <a:pPr algn="l" eaLnBrk="1" hangingPunct="1"/>
                <a:r>
                  <a:rPr lang="en-US" altLang="en-US" sz="1400"/>
                  <a:t>Z  5</a:t>
                </a:r>
              </a:p>
            </p:txBody>
          </p:sp>
        </p:grpSp>
        <p:grpSp>
          <p:nvGrpSpPr>
            <p:cNvPr id="28720" name="Group 53">
              <a:extLst>
                <a:ext uri="{FF2B5EF4-FFF2-40B4-BE49-F238E27FC236}">
                  <a16:creationId xmlns:a16="http://schemas.microsoft.com/office/drawing/2014/main" id="{35B90283-CF48-4E52-AC16-524FD114EB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9" y="1440"/>
              <a:ext cx="322" cy="728"/>
              <a:chOff x="696" y="1552"/>
              <a:chExt cx="322" cy="728"/>
            </a:xfrm>
          </p:grpSpPr>
          <p:sp>
            <p:nvSpPr>
              <p:cNvPr id="28735" name="Rectangle 54">
                <a:extLst>
                  <a:ext uri="{FF2B5EF4-FFF2-40B4-BE49-F238E27FC236}">
                    <a16:creationId xmlns:a16="http://schemas.microsoft.com/office/drawing/2014/main" id="{EFB451AA-1326-4369-B8D6-A26976378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36" name="Text Box 55">
                <a:extLst>
                  <a:ext uri="{FF2B5EF4-FFF2-40B4-BE49-F238E27FC236}">
                    <a16:creationId xmlns:a16="http://schemas.microsoft.com/office/drawing/2014/main" id="{3AE0B7D9-D008-461D-B384-7B3554A24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22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 </a:t>
                </a:r>
              </a:p>
              <a:p>
                <a:pPr algn="l" eaLnBrk="1" hangingPunct="1"/>
                <a:r>
                  <a:rPr lang="en-US" altLang="en-US" sz="1400"/>
                  <a:t>B  </a:t>
                </a:r>
              </a:p>
              <a:p>
                <a:pPr algn="l" eaLnBrk="1" hangingPunct="1"/>
                <a:r>
                  <a:rPr lang="en-US" altLang="en-US" sz="1400"/>
                  <a:t>C  9</a:t>
                </a:r>
              </a:p>
              <a:p>
                <a:pPr algn="l" eaLnBrk="1" hangingPunct="1"/>
                <a:r>
                  <a:rPr lang="en-US" altLang="en-US" sz="1400"/>
                  <a:t>:    :</a:t>
                </a:r>
              </a:p>
              <a:p>
                <a:pPr algn="l" eaLnBrk="1" hangingPunct="1"/>
                <a:r>
                  <a:rPr lang="en-US" altLang="en-US" sz="1400"/>
                  <a:t>Z 10</a:t>
                </a:r>
              </a:p>
            </p:txBody>
          </p:sp>
        </p:grpSp>
        <p:grpSp>
          <p:nvGrpSpPr>
            <p:cNvPr id="28721" name="Group 56">
              <a:extLst>
                <a:ext uri="{FF2B5EF4-FFF2-40B4-BE49-F238E27FC236}">
                  <a16:creationId xmlns:a16="http://schemas.microsoft.com/office/drawing/2014/main" id="{7DB3874B-04E5-4C04-9387-FEEC2A8FC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7" y="1440"/>
              <a:ext cx="344" cy="728"/>
              <a:chOff x="696" y="1552"/>
              <a:chExt cx="344" cy="728"/>
            </a:xfrm>
          </p:grpSpPr>
          <p:sp>
            <p:nvSpPr>
              <p:cNvPr id="28733" name="Rectangle 57">
                <a:extLst>
                  <a:ext uri="{FF2B5EF4-FFF2-40B4-BE49-F238E27FC236}">
                    <a16:creationId xmlns:a16="http://schemas.microsoft.com/office/drawing/2014/main" id="{04C5753F-533A-4ADE-89A6-F9EF1EB4C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34" name="Text Box 58">
                <a:extLst>
                  <a:ext uri="{FF2B5EF4-FFF2-40B4-BE49-F238E27FC236}">
                    <a16:creationId xmlns:a16="http://schemas.microsoft.com/office/drawing/2014/main" id="{DB5C5893-5147-40A8-B3C3-458CE1FE8A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44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 5</a:t>
                </a:r>
              </a:p>
              <a:p>
                <a:pPr algn="l" eaLnBrk="1" hangingPunct="1"/>
                <a:r>
                  <a:rPr lang="en-US" altLang="en-US" sz="1400"/>
                  <a:t>B  3</a:t>
                </a:r>
              </a:p>
              <a:p>
                <a:pPr algn="l" eaLnBrk="1" hangingPunct="1"/>
                <a:r>
                  <a:rPr lang="en-US" altLang="en-US" sz="1400"/>
                  <a:t>C</a:t>
                </a:r>
              </a:p>
              <a:p>
                <a:pPr algn="l" eaLnBrk="1" hangingPunct="1"/>
                <a:r>
                  <a:rPr lang="en-US" altLang="en-US" sz="1400"/>
                  <a:t>:    :  </a:t>
                </a:r>
              </a:p>
              <a:p>
                <a:pPr algn="l" eaLnBrk="1" hangingPunct="1"/>
                <a:r>
                  <a:rPr lang="en-US" altLang="en-US" sz="1400"/>
                  <a:t>Z  7</a:t>
                </a:r>
              </a:p>
            </p:txBody>
          </p:sp>
        </p:grpSp>
        <p:grpSp>
          <p:nvGrpSpPr>
            <p:cNvPr id="28722" name="Group 59">
              <a:extLst>
                <a:ext uri="{FF2B5EF4-FFF2-40B4-BE49-F238E27FC236}">
                  <a16:creationId xmlns:a16="http://schemas.microsoft.com/office/drawing/2014/main" id="{ACD75512-0EB8-4620-82EF-634104E56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4" y="1440"/>
              <a:ext cx="301" cy="728"/>
              <a:chOff x="696" y="1552"/>
              <a:chExt cx="301" cy="728"/>
            </a:xfrm>
          </p:grpSpPr>
          <p:sp>
            <p:nvSpPr>
              <p:cNvPr id="28731" name="Rectangle 60">
                <a:extLst>
                  <a:ext uri="{FF2B5EF4-FFF2-40B4-BE49-F238E27FC236}">
                    <a16:creationId xmlns:a16="http://schemas.microsoft.com/office/drawing/2014/main" id="{175AD284-53D2-4A40-A7D9-FDC25F933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32" name="Text Box 61">
                <a:extLst>
                  <a:ext uri="{FF2B5EF4-FFF2-40B4-BE49-F238E27FC236}">
                    <a16:creationId xmlns:a16="http://schemas.microsoft.com/office/drawing/2014/main" id="{B759D757-B90D-4900-BADA-AD1DF1D7B7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1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 </a:t>
                </a:r>
              </a:p>
              <a:p>
                <a:pPr algn="l" eaLnBrk="1" hangingPunct="1"/>
                <a:r>
                  <a:rPr lang="en-US" altLang="en-US" sz="1400"/>
                  <a:t>B  </a:t>
                </a:r>
              </a:p>
              <a:p>
                <a:pPr algn="l" eaLnBrk="1" hangingPunct="1"/>
                <a:r>
                  <a:rPr lang="en-US" altLang="en-US" sz="1400"/>
                  <a:t>C  8</a:t>
                </a:r>
              </a:p>
              <a:p>
                <a:pPr algn="l" eaLnBrk="1" hangingPunct="1"/>
                <a:r>
                  <a:rPr lang="en-US" altLang="en-US" sz="1400"/>
                  <a:t>:   : </a:t>
                </a:r>
              </a:p>
              <a:p>
                <a:pPr algn="l" eaLnBrk="1" hangingPunct="1"/>
                <a:r>
                  <a:rPr lang="en-US" altLang="en-US" sz="1400"/>
                  <a:t>Z  </a:t>
                </a:r>
              </a:p>
            </p:txBody>
          </p:sp>
        </p:grpSp>
        <p:grpSp>
          <p:nvGrpSpPr>
            <p:cNvPr id="28723" name="Group 62">
              <a:extLst>
                <a:ext uri="{FF2B5EF4-FFF2-40B4-BE49-F238E27FC236}">
                  <a16:creationId xmlns:a16="http://schemas.microsoft.com/office/drawing/2014/main" id="{9643E77E-D2BE-425E-B9FC-198BED38F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2" y="1440"/>
              <a:ext cx="307" cy="728"/>
              <a:chOff x="696" y="1552"/>
              <a:chExt cx="307" cy="728"/>
            </a:xfrm>
          </p:grpSpPr>
          <p:sp>
            <p:nvSpPr>
              <p:cNvPr id="28729" name="Rectangle 63">
                <a:extLst>
                  <a:ext uri="{FF2B5EF4-FFF2-40B4-BE49-F238E27FC236}">
                    <a16:creationId xmlns:a16="http://schemas.microsoft.com/office/drawing/2014/main" id="{1026FD0D-CF4B-4A3E-989D-A682E7DFD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30" name="Text Box 64">
                <a:extLst>
                  <a:ext uri="{FF2B5EF4-FFF2-40B4-BE49-F238E27FC236}">
                    <a16:creationId xmlns:a16="http://schemas.microsoft.com/office/drawing/2014/main" id="{FDCE330D-0785-421E-977E-F77D68702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7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 6</a:t>
                </a:r>
              </a:p>
              <a:p>
                <a:pPr algn="l" eaLnBrk="1" hangingPunct="1"/>
                <a:r>
                  <a:rPr lang="en-US" altLang="en-US" sz="1400"/>
                  <a:t>B  4</a:t>
                </a:r>
              </a:p>
              <a:p>
                <a:pPr algn="l" eaLnBrk="1" hangingPunct="1"/>
                <a:r>
                  <a:rPr lang="en-US" altLang="en-US" sz="1400"/>
                  <a:t>C</a:t>
                </a:r>
              </a:p>
              <a:p>
                <a:pPr algn="l" eaLnBrk="1" hangingPunct="1"/>
                <a:r>
                  <a:rPr lang="en-US" altLang="en-US" sz="1400"/>
                  <a:t>:    :</a:t>
                </a:r>
              </a:p>
              <a:p>
                <a:pPr algn="l" eaLnBrk="1" hangingPunct="1"/>
                <a:r>
                  <a:rPr lang="en-US" altLang="en-US" sz="1400"/>
                  <a:t>Z  </a:t>
                </a:r>
              </a:p>
            </p:txBody>
          </p:sp>
        </p:grpSp>
        <p:grpSp>
          <p:nvGrpSpPr>
            <p:cNvPr id="28724" name="Group 65">
              <a:extLst>
                <a:ext uri="{FF2B5EF4-FFF2-40B4-BE49-F238E27FC236}">
                  <a16:creationId xmlns:a16="http://schemas.microsoft.com/office/drawing/2014/main" id="{B525D40A-5E2F-4BD6-9041-1E83FF38EC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440"/>
              <a:ext cx="335" cy="728"/>
              <a:chOff x="696" y="1552"/>
              <a:chExt cx="335" cy="728"/>
            </a:xfrm>
          </p:grpSpPr>
          <p:sp>
            <p:nvSpPr>
              <p:cNvPr id="28727" name="Rectangle 66">
                <a:extLst>
                  <a:ext uri="{FF2B5EF4-FFF2-40B4-BE49-F238E27FC236}">
                    <a16:creationId xmlns:a16="http://schemas.microsoft.com/office/drawing/2014/main" id="{F9795629-27A2-4DF8-A234-633C54097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28" name="Text Box 67">
                <a:extLst>
                  <a:ext uri="{FF2B5EF4-FFF2-40B4-BE49-F238E27FC236}">
                    <a16:creationId xmlns:a16="http://schemas.microsoft.com/office/drawing/2014/main" id="{64FE176B-9D44-480F-8830-D14A75732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35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10</a:t>
                </a:r>
              </a:p>
              <a:p>
                <a:pPr algn="l" eaLnBrk="1" hangingPunct="1"/>
                <a:r>
                  <a:rPr lang="en-US" altLang="en-US" sz="1400"/>
                  <a:t>B  4</a:t>
                </a:r>
              </a:p>
              <a:p>
                <a:pPr algn="l" eaLnBrk="1" hangingPunct="1"/>
                <a:r>
                  <a:rPr lang="en-US" altLang="en-US" sz="1400"/>
                  <a:t>C  8</a:t>
                </a:r>
              </a:p>
              <a:p>
                <a:pPr algn="l" eaLnBrk="1" hangingPunct="1"/>
                <a:r>
                  <a:rPr lang="en-US" altLang="en-US" sz="1400"/>
                  <a:t>.   .</a:t>
                </a:r>
              </a:p>
              <a:p>
                <a:pPr algn="l" eaLnBrk="1" hangingPunct="1"/>
                <a:r>
                  <a:rPr lang="en-US" altLang="en-US" sz="1400"/>
                  <a:t>Z  1</a:t>
                </a:r>
              </a:p>
            </p:txBody>
          </p:sp>
        </p:grpSp>
        <p:sp>
          <p:nvSpPr>
            <p:cNvPr id="28725" name="Text Box 73">
              <a:extLst>
                <a:ext uri="{FF2B5EF4-FFF2-40B4-BE49-F238E27FC236}">
                  <a16:creationId xmlns:a16="http://schemas.microsoft.com/office/drawing/2014/main" id="{14E4D4C1-F63D-4D64-8558-B98FE33B1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536"/>
              <a:ext cx="7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/>
                <a:t>   </a:t>
              </a:r>
              <a:r>
                <a:rPr lang="en-US" altLang="en-US">
                  <a:solidFill>
                    <a:srgbClr val="FF0000"/>
                  </a:solidFill>
                </a:rPr>
                <a:t>User</a:t>
              </a:r>
            </a:p>
            <a:p>
              <a:pPr algn="l" eaLnBrk="1" hangingPunct="1"/>
              <a:r>
                <a:rPr lang="en-US" altLang="en-US">
                  <a:solidFill>
                    <a:srgbClr val="FF0000"/>
                  </a:solidFill>
                </a:rPr>
                <a:t>Database</a:t>
              </a:r>
            </a:p>
          </p:txBody>
        </p:sp>
        <p:sp>
          <p:nvSpPr>
            <p:cNvPr id="28726" name="Rectangle 74">
              <a:extLst>
                <a:ext uri="{FF2B5EF4-FFF2-40B4-BE49-F238E27FC236}">
                  <a16:creationId xmlns:a16="http://schemas.microsoft.com/office/drawing/2014/main" id="{28CEB3D8-FB4C-4B80-A0C7-7CBBA68CF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40"/>
              <a:ext cx="3840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8718" name="Text Box 76">
            <a:extLst>
              <a:ext uri="{FF2B5EF4-FFF2-40B4-BE49-F238E27FC236}">
                <a16:creationId xmlns:a16="http://schemas.microsoft.com/office/drawing/2014/main" id="{052476FD-5554-402A-9233-8E28B75B3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3" y="5729288"/>
            <a:ext cx="857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Active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User</a:t>
            </a:r>
          </a:p>
        </p:txBody>
      </p:sp>
      <p:grpSp>
        <p:nvGrpSpPr>
          <p:cNvPr id="10" name="Group 85">
            <a:extLst>
              <a:ext uri="{FF2B5EF4-FFF2-40B4-BE49-F238E27FC236}">
                <a16:creationId xmlns:a16="http://schemas.microsoft.com/office/drawing/2014/main" id="{0489026C-082F-470C-99E4-862AD9C1417C}"/>
              </a:ext>
            </a:extLst>
          </p:cNvPr>
          <p:cNvGrpSpPr>
            <a:grpSpLocks/>
          </p:cNvGrpSpPr>
          <p:nvPr/>
        </p:nvGrpSpPr>
        <p:grpSpPr bwMode="auto">
          <a:xfrm>
            <a:off x="1873250" y="3482975"/>
            <a:ext cx="5211763" cy="1574800"/>
            <a:chOff x="1420" y="2146"/>
            <a:chExt cx="3283" cy="992"/>
          </a:xfrm>
        </p:grpSpPr>
        <p:sp>
          <p:nvSpPr>
            <p:cNvPr id="28710" name="Rectangle 71">
              <a:extLst>
                <a:ext uri="{FF2B5EF4-FFF2-40B4-BE49-F238E27FC236}">
                  <a16:creationId xmlns:a16="http://schemas.microsoft.com/office/drawing/2014/main" id="{C8399B3E-2F01-4DA8-A82C-51E7BAA1D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88"/>
              <a:ext cx="849" cy="450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Correlation</a:t>
              </a:r>
            </a:p>
            <a:p>
              <a:pPr eaLnBrk="1" hangingPunct="1"/>
              <a:r>
                <a:rPr lang="en-US" altLang="en-US"/>
                <a:t>Match</a:t>
              </a:r>
            </a:p>
          </p:txBody>
        </p:sp>
        <p:sp>
          <p:nvSpPr>
            <p:cNvPr id="28711" name="Line 78">
              <a:extLst>
                <a:ext uri="{FF2B5EF4-FFF2-40B4-BE49-F238E27FC236}">
                  <a16:creationId xmlns:a16="http://schemas.microsoft.com/office/drawing/2014/main" id="{995D5BD3-545A-434C-906B-3C275354B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2146"/>
              <a:ext cx="1247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712" name="Line 79">
              <a:extLst>
                <a:ext uri="{FF2B5EF4-FFF2-40B4-BE49-F238E27FC236}">
                  <a16:creationId xmlns:a16="http://schemas.microsoft.com/office/drawing/2014/main" id="{3F8BF3C8-B74F-4918-95F6-DE200276D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7" y="2146"/>
              <a:ext cx="695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713" name="Line 80">
              <a:extLst>
                <a:ext uri="{FF2B5EF4-FFF2-40B4-BE49-F238E27FC236}">
                  <a16:creationId xmlns:a16="http://schemas.microsoft.com/office/drawing/2014/main" id="{08FF6A69-F025-406B-BA95-73FC31B99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2" y="2146"/>
              <a:ext cx="15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714" name="Line 81">
              <a:extLst>
                <a:ext uri="{FF2B5EF4-FFF2-40B4-BE49-F238E27FC236}">
                  <a16:creationId xmlns:a16="http://schemas.microsoft.com/office/drawing/2014/main" id="{6B789FEC-DE61-4CDB-8998-76C9DF140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4" y="2146"/>
              <a:ext cx="315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715" name="Line 82">
              <a:extLst>
                <a:ext uri="{FF2B5EF4-FFF2-40B4-BE49-F238E27FC236}">
                  <a16:creationId xmlns:a16="http://schemas.microsoft.com/office/drawing/2014/main" id="{CD7429DC-D633-4450-87E4-5D0C1D6D2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8" y="2146"/>
              <a:ext cx="852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716" name="Line 83">
              <a:extLst>
                <a:ext uri="{FF2B5EF4-FFF2-40B4-BE49-F238E27FC236}">
                  <a16:creationId xmlns:a16="http://schemas.microsoft.com/office/drawing/2014/main" id="{E7B36B1E-57E4-4C70-8CC2-6A17C3D6E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2" y="2146"/>
              <a:ext cx="1381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86">
            <a:extLst>
              <a:ext uri="{FF2B5EF4-FFF2-40B4-BE49-F238E27FC236}">
                <a16:creationId xmlns:a16="http://schemas.microsoft.com/office/drawing/2014/main" id="{DE01F801-68C0-4319-85B6-4F7F5EF1F519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060950"/>
            <a:ext cx="487363" cy="1657350"/>
            <a:chOff x="2832" y="3140"/>
            <a:chExt cx="307" cy="1044"/>
          </a:xfrm>
        </p:grpSpPr>
        <p:grpSp>
          <p:nvGrpSpPr>
            <p:cNvPr id="28706" name="Group 68">
              <a:extLst>
                <a:ext uri="{FF2B5EF4-FFF2-40B4-BE49-F238E27FC236}">
                  <a16:creationId xmlns:a16="http://schemas.microsoft.com/office/drawing/2014/main" id="{2A50BDA9-E4D4-437B-B339-CA02711CB8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3456"/>
              <a:ext cx="307" cy="728"/>
              <a:chOff x="696" y="1552"/>
              <a:chExt cx="307" cy="728"/>
            </a:xfrm>
          </p:grpSpPr>
          <p:sp>
            <p:nvSpPr>
              <p:cNvPr id="28708" name="Rectangle 69">
                <a:extLst>
                  <a:ext uri="{FF2B5EF4-FFF2-40B4-BE49-F238E27FC236}">
                    <a16:creationId xmlns:a16="http://schemas.microsoft.com/office/drawing/2014/main" id="{9B82DB38-256B-4880-980D-20BBC09E6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09" name="Text Box 70">
                <a:extLst>
                  <a:ext uri="{FF2B5EF4-FFF2-40B4-BE49-F238E27FC236}">
                    <a16:creationId xmlns:a16="http://schemas.microsoft.com/office/drawing/2014/main" id="{70D8D449-6962-4284-AA2C-AAB2D2BA17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7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 9</a:t>
                </a:r>
              </a:p>
              <a:p>
                <a:pPr algn="l" eaLnBrk="1" hangingPunct="1"/>
                <a:r>
                  <a:rPr lang="en-US" altLang="en-US" sz="1400"/>
                  <a:t>B  3</a:t>
                </a:r>
              </a:p>
              <a:p>
                <a:pPr algn="l" eaLnBrk="1" hangingPunct="1"/>
                <a:r>
                  <a:rPr lang="en-US" altLang="en-US" sz="1400"/>
                  <a:t>C  </a:t>
                </a:r>
              </a:p>
              <a:p>
                <a:pPr algn="l" eaLnBrk="1" hangingPunct="1"/>
                <a:r>
                  <a:rPr lang="en-US" altLang="en-US" sz="1400"/>
                  <a:t>.   .</a:t>
                </a:r>
              </a:p>
              <a:p>
                <a:pPr algn="l" eaLnBrk="1" hangingPunct="1"/>
                <a:r>
                  <a:rPr lang="en-US" altLang="en-US" sz="1400"/>
                  <a:t>Z  5</a:t>
                </a:r>
              </a:p>
            </p:txBody>
          </p:sp>
        </p:grpSp>
        <p:sp>
          <p:nvSpPr>
            <p:cNvPr id="28707" name="Line 84">
              <a:extLst>
                <a:ext uri="{FF2B5EF4-FFF2-40B4-BE49-F238E27FC236}">
                  <a16:creationId xmlns:a16="http://schemas.microsoft.com/office/drawing/2014/main" id="{A79B761D-DE1D-42CB-8933-F4C7EEF02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5" y="3140"/>
              <a:ext cx="0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" name="Group 95">
            <a:extLst>
              <a:ext uri="{FF2B5EF4-FFF2-40B4-BE49-F238E27FC236}">
                <a16:creationId xmlns:a16="http://schemas.microsoft.com/office/drawing/2014/main" id="{D5A1D886-5CF9-4E02-972E-D0224C227C50}"/>
              </a:ext>
            </a:extLst>
          </p:cNvPr>
          <p:cNvGrpSpPr>
            <a:grpSpLocks/>
          </p:cNvGrpSpPr>
          <p:nvPr/>
        </p:nvGrpSpPr>
        <p:grpSpPr bwMode="auto">
          <a:xfrm>
            <a:off x="5005388" y="4114800"/>
            <a:ext cx="1927225" cy="1155700"/>
            <a:chOff x="3393" y="2544"/>
            <a:chExt cx="1214" cy="728"/>
          </a:xfrm>
        </p:grpSpPr>
        <p:sp>
          <p:nvSpPr>
            <p:cNvPr id="28699" name="Line 87">
              <a:extLst>
                <a:ext uri="{FF2B5EF4-FFF2-40B4-BE49-F238E27FC236}">
                  <a16:creationId xmlns:a16="http://schemas.microsoft.com/office/drawing/2014/main" id="{6CCFFF21-120A-470F-9BBA-223BB38903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3" y="2896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28700" name="Group 88">
              <a:extLst>
                <a:ext uri="{FF2B5EF4-FFF2-40B4-BE49-F238E27FC236}">
                  <a16:creationId xmlns:a16="http://schemas.microsoft.com/office/drawing/2014/main" id="{33A5BF11-E866-495A-9156-82FB329826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544"/>
              <a:ext cx="307" cy="728"/>
              <a:chOff x="696" y="1552"/>
              <a:chExt cx="307" cy="728"/>
            </a:xfrm>
          </p:grpSpPr>
          <p:sp>
            <p:nvSpPr>
              <p:cNvPr id="28704" name="Rectangle 89">
                <a:extLst>
                  <a:ext uri="{FF2B5EF4-FFF2-40B4-BE49-F238E27FC236}">
                    <a16:creationId xmlns:a16="http://schemas.microsoft.com/office/drawing/2014/main" id="{6C90CB6D-DE57-4B39-B217-43C51DCF6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05" name="Text Box 90">
                <a:extLst>
                  <a:ext uri="{FF2B5EF4-FFF2-40B4-BE49-F238E27FC236}">
                    <a16:creationId xmlns:a16="http://schemas.microsoft.com/office/drawing/2014/main" id="{76DB1417-7525-4C16-B9FA-C64AE74E4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7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 9</a:t>
                </a:r>
              </a:p>
              <a:p>
                <a:pPr algn="l" eaLnBrk="1" hangingPunct="1"/>
                <a:r>
                  <a:rPr lang="en-US" altLang="en-US" sz="1400"/>
                  <a:t>B  3</a:t>
                </a:r>
              </a:p>
              <a:p>
                <a:pPr algn="l" eaLnBrk="1" hangingPunct="1"/>
                <a:r>
                  <a:rPr lang="en-US" altLang="en-US" sz="1400"/>
                  <a:t>C</a:t>
                </a:r>
              </a:p>
              <a:p>
                <a:pPr algn="l" eaLnBrk="1" hangingPunct="1"/>
                <a:r>
                  <a:rPr lang="en-US" altLang="en-US" sz="1400"/>
                  <a:t>:    :</a:t>
                </a:r>
              </a:p>
              <a:p>
                <a:pPr algn="l" eaLnBrk="1" hangingPunct="1"/>
                <a:r>
                  <a:rPr lang="en-US" altLang="en-US" sz="1400"/>
                  <a:t>Z  5</a:t>
                </a:r>
              </a:p>
            </p:txBody>
          </p:sp>
        </p:grpSp>
        <p:grpSp>
          <p:nvGrpSpPr>
            <p:cNvPr id="28701" name="Group 91">
              <a:extLst>
                <a:ext uri="{FF2B5EF4-FFF2-40B4-BE49-F238E27FC236}">
                  <a16:creationId xmlns:a16="http://schemas.microsoft.com/office/drawing/2014/main" id="{8B187569-BDBA-4A97-8CA2-DE1F3B78E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544"/>
              <a:ext cx="335" cy="728"/>
              <a:chOff x="696" y="1552"/>
              <a:chExt cx="335" cy="728"/>
            </a:xfrm>
          </p:grpSpPr>
          <p:sp>
            <p:nvSpPr>
              <p:cNvPr id="28702" name="Rectangle 92">
                <a:extLst>
                  <a:ext uri="{FF2B5EF4-FFF2-40B4-BE49-F238E27FC236}">
                    <a16:creationId xmlns:a16="http://schemas.microsoft.com/office/drawing/2014/main" id="{29CC5070-EFD6-4522-A180-4E11CF57B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03" name="Text Box 93">
                <a:extLst>
                  <a:ext uri="{FF2B5EF4-FFF2-40B4-BE49-F238E27FC236}">
                    <a16:creationId xmlns:a16="http://schemas.microsoft.com/office/drawing/2014/main" id="{395659D8-F8DC-4B28-A9EE-DAEEB651C5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35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10</a:t>
                </a:r>
              </a:p>
              <a:p>
                <a:pPr algn="l" eaLnBrk="1" hangingPunct="1"/>
                <a:r>
                  <a:rPr lang="en-US" altLang="en-US" sz="1400"/>
                  <a:t>B  4</a:t>
                </a:r>
              </a:p>
              <a:p>
                <a:pPr algn="l" eaLnBrk="1" hangingPunct="1"/>
                <a:r>
                  <a:rPr lang="en-US" altLang="en-US" sz="1400"/>
                  <a:t>C  8</a:t>
                </a:r>
              </a:p>
              <a:p>
                <a:pPr algn="l" eaLnBrk="1" hangingPunct="1"/>
                <a:r>
                  <a:rPr lang="en-US" altLang="en-US" sz="1400"/>
                  <a:t>.   .</a:t>
                </a:r>
              </a:p>
              <a:p>
                <a:pPr algn="l" eaLnBrk="1" hangingPunct="1"/>
                <a:r>
                  <a:rPr lang="en-US" altLang="en-US" sz="1400"/>
                  <a:t>Z  1</a:t>
                </a:r>
              </a:p>
            </p:txBody>
          </p:sp>
        </p:grpSp>
      </p:grpSp>
      <p:grpSp>
        <p:nvGrpSpPr>
          <p:cNvPr id="16" name="Group 104">
            <a:extLst>
              <a:ext uri="{FF2B5EF4-FFF2-40B4-BE49-F238E27FC236}">
                <a16:creationId xmlns:a16="http://schemas.microsoft.com/office/drawing/2014/main" id="{FD719D04-0E92-4CDF-99A8-704A35185A8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5235575"/>
            <a:ext cx="2081213" cy="1166813"/>
            <a:chOff x="3216" y="3219"/>
            <a:chExt cx="1311" cy="735"/>
          </a:xfrm>
        </p:grpSpPr>
        <p:sp>
          <p:nvSpPr>
            <p:cNvPr id="28696" name="Rectangle 96">
              <a:extLst>
                <a:ext uri="{FF2B5EF4-FFF2-40B4-BE49-F238E27FC236}">
                  <a16:creationId xmlns:a16="http://schemas.microsoft.com/office/drawing/2014/main" id="{665CFE6C-8DF3-420C-A9AD-96DA83AC3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04"/>
              <a:ext cx="1311" cy="45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Extract</a:t>
              </a:r>
            </a:p>
            <a:p>
              <a:pPr eaLnBrk="1" hangingPunct="1"/>
              <a:r>
                <a:rPr lang="en-US" altLang="en-US"/>
                <a:t>Recommendations</a:t>
              </a:r>
            </a:p>
          </p:txBody>
        </p:sp>
        <p:sp>
          <p:nvSpPr>
            <p:cNvPr id="28697" name="Line 100">
              <a:extLst>
                <a:ext uri="{FF2B5EF4-FFF2-40B4-BE49-F238E27FC236}">
                  <a16:creationId xmlns:a16="http://schemas.microsoft.com/office/drawing/2014/main" id="{87DF3809-6B02-4FE1-834C-3C6639121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7" y="3219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698" name="Line 101">
              <a:extLst>
                <a:ext uri="{FF2B5EF4-FFF2-40B4-BE49-F238E27FC236}">
                  <a16:creationId xmlns:a16="http://schemas.microsoft.com/office/drawing/2014/main" id="{26E8100F-7253-4AF4-88CB-0B85260F8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4" y="3226"/>
              <a:ext cx="2" cy="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11">
            <a:extLst>
              <a:ext uri="{FF2B5EF4-FFF2-40B4-BE49-F238E27FC236}">
                <a16:creationId xmlns:a16="http://schemas.microsoft.com/office/drawing/2014/main" id="{080F382C-AE5D-4C41-9309-28B36378EAA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572000"/>
            <a:ext cx="2179638" cy="1589088"/>
            <a:chOff x="3600" y="2880"/>
            <a:chExt cx="1373" cy="1001"/>
          </a:xfrm>
        </p:grpSpPr>
        <p:grpSp>
          <p:nvGrpSpPr>
            <p:cNvPr id="28692" name="Group 105">
              <a:extLst>
                <a:ext uri="{FF2B5EF4-FFF2-40B4-BE49-F238E27FC236}">
                  <a16:creationId xmlns:a16="http://schemas.microsoft.com/office/drawing/2014/main" id="{67755973-78F9-47FA-A91B-12568C34E9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9" y="3631"/>
              <a:ext cx="444" cy="250"/>
              <a:chOff x="4529" y="3552"/>
              <a:chExt cx="444" cy="250"/>
            </a:xfrm>
          </p:grpSpPr>
          <p:sp>
            <p:nvSpPr>
              <p:cNvPr id="28694" name="Line 102">
                <a:extLst>
                  <a:ext uri="{FF2B5EF4-FFF2-40B4-BE49-F238E27FC236}">
                    <a16:creationId xmlns:a16="http://schemas.microsoft.com/office/drawing/2014/main" id="{10577F81-DB9B-4609-9878-4067C3CE7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9" y="3701"/>
                <a:ext cx="2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695" name="Text Box 103">
                <a:extLst>
                  <a:ext uri="{FF2B5EF4-FFF2-40B4-BE49-F238E27FC236}">
                    <a16:creationId xmlns:a16="http://schemas.microsoft.com/office/drawing/2014/main" id="{7D910684-DD4F-44BF-9806-41BDF5E62B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3552"/>
                <a:ext cx="2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/>
                  <a:t>C</a:t>
                </a:r>
              </a:p>
            </p:txBody>
          </p:sp>
        </p:grpSp>
        <p:sp>
          <p:nvSpPr>
            <p:cNvPr id="28693" name="Rectangle 109">
              <a:extLst>
                <a:ext uri="{FF2B5EF4-FFF2-40B4-BE49-F238E27FC236}">
                  <a16:creationId xmlns:a16="http://schemas.microsoft.com/office/drawing/2014/main" id="{578BEFB2-3D1B-48BF-AC55-7F17F7C9C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80"/>
              <a:ext cx="816" cy="144"/>
            </a:xfrm>
            <a:prstGeom prst="rect">
              <a:avLst/>
            </a:prstGeom>
            <a:noFill/>
            <a:ln w="38100">
              <a:solidFill>
                <a:srgbClr val="FF7C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" name="Group 116">
            <a:extLst>
              <a:ext uri="{FF2B5EF4-FFF2-40B4-BE49-F238E27FC236}">
                <a16:creationId xmlns:a16="http://schemas.microsoft.com/office/drawing/2014/main" id="{8AADF2BB-4BC3-4A1C-8B75-D43562A7F366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2338388"/>
            <a:ext cx="5734050" cy="1246187"/>
            <a:chOff x="1016" y="1473"/>
            <a:chExt cx="3612" cy="785"/>
          </a:xfrm>
        </p:grpSpPr>
        <p:sp>
          <p:nvSpPr>
            <p:cNvPr id="28690" name="Rectangle 117">
              <a:extLst>
                <a:ext uri="{FF2B5EF4-FFF2-40B4-BE49-F238E27FC236}">
                  <a16:creationId xmlns:a16="http://schemas.microsoft.com/office/drawing/2014/main" id="{85784648-C17B-446A-9DB6-3717F44D0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1473"/>
              <a:ext cx="336" cy="768"/>
            </a:xfrm>
            <a:prstGeom prst="rect">
              <a:avLst/>
            </a:prstGeom>
            <a:noFill/>
            <a:ln w="38100">
              <a:solidFill>
                <a:srgbClr val="FF7C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1" name="Rectangle 118">
              <a:extLst>
                <a:ext uri="{FF2B5EF4-FFF2-40B4-BE49-F238E27FC236}">
                  <a16:creationId xmlns:a16="http://schemas.microsoft.com/office/drawing/2014/main" id="{BC55F1B7-A4A6-46C2-BA09-3410C711D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490"/>
              <a:ext cx="336" cy="768"/>
            </a:xfrm>
            <a:prstGeom prst="rect">
              <a:avLst/>
            </a:prstGeom>
            <a:noFill/>
            <a:ln w="38100">
              <a:solidFill>
                <a:srgbClr val="FF7C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67" name="Picture 7" descr="C:\Program Files\Common Files\Microsoft Shared\Clipart\cagcat50\pe02002_.wmf">
            <a:extLst>
              <a:ext uri="{FF2B5EF4-FFF2-40B4-BE49-F238E27FC236}">
                <a16:creationId xmlns:a16="http://schemas.microsoft.com/office/drawing/2014/main" id="{5C5CBC08-8478-44F7-B900-6E996EDED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316" y="5744284"/>
            <a:ext cx="7604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C9A4D055-5CE9-4002-A228-05A4A60FD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Collaborative Filtering Method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C561F29-D142-4F33-A4F4-D8E1500FC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Weight all users with respect to similarity with the active user.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Select a subset of the users (</a:t>
            </a:r>
            <a:r>
              <a:rPr lang="en-US" altLang="en-US" i="1"/>
              <a:t>neighbors</a:t>
            </a:r>
            <a:r>
              <a:rPr lang="en-US" altLang="en-US"/>
              <a:t>) to use as predictors.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Normalize ratings and compute a prediction from a weighted combination of the selected neighbors’ ratings.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Present items with highest predicted ratings as recommendations.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>
            <a:extLst>
              <a:ext uri="{FF2B5EF4-FFF2-40B4-BE49-F238E27FC236}">
                <a16:creationId xmlns:a16="http://schemas.microsoft.com/office/drawing/2014/main" id="{87826C36-03D5-4482-B15D-73B4805B3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5FC7A7-5CA3-490C-9E4C-335EE59147E0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9</a:t>
            </a:fld>
            <a:endParaRPr lang="en-US" altLang="en-US" sz="1200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AA0297BC-2923-414B-934B-C2F9B4426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Similarity Weighting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589A53CF-8D3D-4B22-BA1A-5CF994E1F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8788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Typically use Pearson correlation coefficient between ratings for active user,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and another user, </a:t>
            </a:r>
            <a:r>
              <a:rPr lang="en-US" altLang="en-US" sz="2800" i="1" dirty="0"/>
              <a:t>u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131428EE-FCEE-49F6-B724-CABED3B30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1150" y="2438400"/>
          <a:ext cx="29083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1155600" imgH="457200" progId="Equation.3">
                  <p:embed/>
                </p:oleObj>
              </mc:Choice>
              <mc:Fallback>
                <p:oleObj name="Equation" r:id="rId3" imgW="1155600" imgH="45720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131428EE-FCEE-49F6-B724-CABED3B306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2438400"/>
                        <a:ext cx="29083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5">
            <a:extLst>
              <a:ext uri="{FF2B5EF4-FFF2-40B4-BE49-F238E27FC236}">
                <a16:creationId xmlns:a16="http://schemas.microsoft.com/office/drawing/2014/main" id="{D043083E-AF1D-466F-AC98-9CE1438F3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711634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400" i="1" dirty="0"/>
              <a:t>r</a:t>
            </a:r>
            <a:r>
              <a:rPr lang="en-US" altLang="en-US" sz="2400" i="1" baseline="-25000" dirty="0"/>
              <a:t>a  </a:t>
            </a:r>
            <a:r>
              <a:rPr lang="en-US" altLang="en-US" sz="2400" dirty="0"/>
              <a:t>and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u</a:t>
            </a:r>
            <a:r>
              <a:rPr lang="en-US" altLang="en-US" sz="2400" dirty="0"/>
              <a:t> are the ratings vectors for the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items rated by </a:t>
            </a:r>
          </a:p>
          <a:p>
            <a:pPr algn="l" eaLnBrk="1" hangingPunct="1"/>
            <a:r>
              <a:rPr lang="en-US" altLang="en-US" sz="2400" dirty="0"/>
              <a:t>       </a:t>
            </a:r>
            <a:r>
              <a:rPr lang="en-US" altLang="en-US" sz="2400" b="1" dirty="0"/>
              <a:t>both</a:t>
            </a:r>
            <a:r>
              <a:rPr lang="en-US" altLang="en-US" sz="2400" dirty="0"/>
              <a:t> </a:t>
            </a:r>
            <a:r>
              <a:rPr lang="en-US" altLang="en-US" sz="2400" i="1" dirty="0"/>
              <a:t>a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u</a:t>
            </a:r>
            <a:r>
              <a:rPr lang="en-US" altLang="en-US" sz="24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1315</Words>
  <Application>Microsoft Office PowerPoint</Application>
  <PresentationFormat>On-screen Show (4:3)</PresentationFormat>
  <Paragraphs>276</Paragraphs>
  <Slides>27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Times New Roman</vt:lpstr>
      <vt:lpstr>Office Theme</vt:lpstr>
      <vt:lpstr>Equation</vt:lpstr>
      <vt:lpstr>Chart</vt:lpstr>
      <vt:lpstr>PowerPoint Presentation</vt:lpstr>
      <vt:lpstr>Recommender Systems</vt:lpstr>
      <vt:lpstr>Book Recommender</vt:lpstr>
      <vt:lpstr>Personalization</vt:lpstr>
      <vt:lpstr>Machine Learning and Personalization</vt:lpstr>
      <vt:lpstr>Collaborative Filtering</vt:lpstr>
      <vt:lpstr>Collaborative Filtering</vt:lpstr>
      <vt:lpstr>Collaborative Filtering Method</vt:lpstr>
      <vt:lpstr>Similarity Weighting</vt:lpstr>
      <vt:lpstr>Covariance and Standard Deviation</vt:lpstr>
      <vt:lpstr>Significance Weighting</vt:lpstr>
      <vt:lpstr>Neighbor Selection</vt:lpstr>
      <vt:lpstr>Rating Prediction</vt:lpstr>
      <vt:lpstr>Problems with Collaborative Filtering</vt:lpstr>
      <vt:lpstr>Content-Based Recommending</vt:lpstr>
      <vt:lpstr>Advantages of Content-Based Approach</vt:lpstr>
      <vt:lpstr>Disadvantages of Content-Based Method</vt:lpstr>
      <vt:lpstr>Combining Content and Collaboration</vt:lpstr>
      <vt:lpstr>Movie Domain</vt:lpstr>
      <vt:lpstr>Content-Boosted Collaborative Filtering</vt:lpstr>
      <vt:lpstr>Content-Boosted CF - I</vt:lpstr>
      <vt:lpstr>Content-Boosted CF - II</vt:lpstr>
      <vt:lpstr>Experimental Method</vt:lpstr>
      <vt:lpstr>Metrics</vt:lpstr>
      <vt:lpstr>Results - I</vt:lpstr>
      <vt:lpstr>Results - II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Haseeb Ahmad</dc:creator>
  <cp:lastModifiedBy>Haseeb Ahmad</cp:lastModifiedBy>
  <cp:revision>43</cp:revision>
  <dcterms:created xsi:type="dcterms:W3CDTF">2019-04-24T04:42:55Z</dcterms:created>
  <dcterms:modified xsi:type="dcterms:W3CDTF">2020-05-12T03:51:34Z</dcterms:modified>
</cp:coreProperties>
</file>