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99" r:id="rId2"/>
    <p:sldId id="293" r:id="rId3"/>
    <p:sldId id="274" r:id="rId4"/>
    <p:sldId id="365" r:id="rId5"/>
    <p:sldId id="325" r:id="rId6"/>
    <p:sldId id="324" r:id="rId7"/>
    <p:sldId id="326" r:id="rId8"/>
    <p:sldId id="323" r:id="rId9"/>
    <p:sldId id="316" r:id="rId10"/>
    <p:sldId id="310" r:id="rId11"/>
    <p:sldId id="317" r:id="rId12"/>
    <p:sldId id="311" r:id="rId13"/>
    <p:sldId id="318" r:id="rId14"/>
    <p:sldId id="312" r:id="rId15"/>
    <p:sldId id="319" r:id="rId16"/>
    <p:sldId id="313" r:id="rId17"/>
    <p:sldId id="320" r:id="rId18"/>
    <p:sldId id="314" r:id="rId19"/>
    <p:sldId id="321" r:id="rId20"/>
    <p:sldId id="315" r:id="rId21"/>
    <p:sldId id="322" r:id="rId22"/>
    <p:sldId id="295" r:id="rId23"/>
    <p:sldId id="366" r:id="rId24"/>
    <p:sldId id="349" r:id="rId25"/>
    <p:sldId id="350" r:id="rId26"/>
    <p:sldId id="351" r:id="rId27"/>
    <p:sldId id="352" r:id="rId28"/>
    <p:sldId id="296" r:id="rId29"/>
    <p:sldId id="353" r:id="rId30"/>
    <p:sldId id="354" r:id="rId31"/>
    <p:sldId id="355" r:id="rId32"/>
    <p:sldId id="364" r:id="rId33"/>
    <p:sldId id="356" r:id="rId34"/>
    <p:sldId id="363" r:id="rId35"/>
    <p:sldId id="357" r:id="rId36"/>
    <p:sldId id="358" r:id="rId37"/>
    <p:sldId id="367" r:id="rId38"/>
    <p:sldId id="361" r:id="rId39"/>
    <p:sldId id="359" r:id="rId40"/>
    <p:sldId id="360" r:id="rId41"/>
    <p:sldId id="36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23A8A"/>
    <a:srgbClr val="DC62E1"/>
    <a:srgbClr val="859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1095" autoAdjust="0"/>
  </p:normalViewPr>
  <p:slideViewPr>
    <p:cSldViewPr>
      <p:cViewPr varScale="1">
        <p:scale>
          <a:sx n="65" d="100"/>
          <a:sy n="65" d="100"/>
        </p:scale>
        <p:origin x="19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6E28EE-BA29-4401-BD5A-7C6D018C3FE2}" type="datetimeFigureOut">
              <a:rPr lang="en-US" smtClean="0"/>
              <a:t>3/9/2020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265537-8977-4085-8470-8324F5D5ADD1}" type="slidenum">
              <a:rPr lang="en-US" smtClean="0"/>
              <a:t>‹#›</a:t>
            </a:fld>
            <a:endParaRPr lang="en-US"/>
          </a:p>
        </p:txBody>
      </p:sp>
    </p:spTree>
    <p:extLst>
      <p:ext uri="{BB962C8B-B14F-4D97-AF65-F5344CB8AC3E}">
        <p14:creationId xmlns:p14="http://schemas.microsoft.com/office/powerpoint/2010/main" val="3648525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5537-8977-4085-8470-8324F5D5ADD1}" type="slidenum">
              <a:rPr lang="en-US" smtClean="0"/>
              <a:t>30</a:t>
            </a:fld>
            <a:endParaRPr lang="en-US"/>
          </a:p>
        </p:txBody>
      </p:sp>
    </p:spTree>
    <p:extLst>
      <p:ext uri="{BB962C8B-B14F-4D97-AF65-F5344CB8AC3E}">
        <p14:creationId xmlns:p14="http://schemas.microsoft.com/office/powerpoint/2010/main" val="75173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probability mass function</a:t>
            </a:r>
            <a:r>
              <a:rPr lang="en-US" sz="1200" b="0" i="0" kern="1200" dirty="0">
                <a:solidFill>
                  <a:schemeClr val="tx1"/>
                </a:solidFill>
                <a:effectLst/>
                <a:latin typeface="+mn-lt"/>
                <a:ea typeface="+mn-ea"/>
                <a:cs typeface="+mn-cs"/>
              </a:rPr>
              <a:t> is a function that gives the probability that a</a:t>
            </a:r>
            <a:r>
              <a:rPr lang="en-US" sz="1200" b="0" i="0" kern="1200" baseline="0" dirty="0">
                <a:solidFill>
                  <a:schemeClr val="tx1"/>
                </a:solidFill>
                <a:effectLst/>
                <a:latin typeface="+mn-lt"/>
                <a:ea typeface="+mn-ea"/>
                <a:cs typeface="+mn-cs"/>
              </a:rPr>
              <a:t> discrete random variable</a:t>
            </a:r>
            <a:r>
              <a:rPr lang="en-US" sz="1200" b="0" i="0" kern="1200" dirty="0">
                <a:solidFill>
                  <a:schemeClr val="tx1"/>
                </a:solidFill>
                <a:effectLst/>
                <a:latin typeface="+mn-lt"/>
                <a:ea typeface="+mn-ea"/>
                <a:cs typeface="+mn-cs"/>
              </a:rPr>
              <a:t> is exactly equal to some value. All the values of this function must be non-negative and sum up to 1.</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Probability distribution function </a:t>
            </a:r>
            <a:r>
              <a:rPr lang="en-US" sz="1200" b="0" i="0" kern="1200" dirty="0">
                <a:solidFill>
                  <a:schemeClr val="tx1"/>
                </a:solidFill>
                <a:effectLst/>
                <a:latin typeface="+mn-lt"/>
                <a:ea typeface="+mn-ea"/>
                <a:cs typeface="+mn-cs"/>
              </a:rPr>
              <a:t>is used to specify the probability of the random</a:t>
            </a:r>
            <a:r>
              <a:rPr lang="en-US" sz="1200" b="0" i="0" kern="1200" baseline="0" dirty="0">
                <a:solidFill>
                  <a:schemeClr val="tx1"/>
                </a:solidFill>
                <a:effectLst/>
                <a:latin typeface="+mn-lt"/>
                <a:ea typeface="+mn-ea"/>
                <a:cs typeface="+mn-cs"/>
              </a:rPr>
              <a:t> variable</a:t>
            </a:r>
            <a:r>
              <a:rPr lang="en-US" sz="1200" b="0" i="0" kern="1200" dirty="0">
                <a:solidFill>
                  <a:schemeClr val="tx1"/>
                </a:solidFill>
                <a:effectLst/>
                <a:latin typeface="+mn-lt"/>
                <a:ea typeface="+mn-ea"/>
                <a:cs typeface="+mn-cs"/>
              </a:rPr>
              <a:t> falling </a:t>
            </a:r>
            <a:r>
              <a:rPr lang="en-US" sz="1200" b="0" i="1" kern="1200" dirty="0">
                <a:solidFill>
                  <a:schemeClr val="tx1"/>
                </a:solidFill>
                <a:effectLst/>
                <a:latin typeface="+mn-lt"/>
                <a:ea typeface="+mn-ea"/>
                <a:cs typeface="+mn-cs"/>
              </a:rPr>
              <a:t>within a particular range of values</a:t>
            </a:r>
            <a:r>
              <a:rPr lang="en-US" sz="1200" b="0" i="0" kern="1200" dirty="0">
                <a:solidFill>
                  <a:schemeClr val="tx1"/>
                </a:solidFill>
                <a:effectLst/>
                <a:latin typeface="+mn-lt"/>
                <a:ea typeface="+mn-ea"/>
                <a:cs typeface="+mn-cs"/>
              </a:rPr>
              <a:t>, as opposed to taking on any one value.</a:t>
            </a:r>
            <a:endParaRPr lang="en-US" dirty="0"/>
          </a:p>
        </p:txBody>
      </p:sp>
      <p:sp>
        <p:nvSpPr>
          <p:cNvPr id="4" name="Slide Number Placeholder 3"/>
          <p:cNvSpPr>
            <a:spLocks noGrp="1"/>
          </p:cNvSpPr>
          <p:nvPr>
            <p:ph type="sldNum" sz="quarter" idx="10"/>
          </p:nvPr>
        </p:nvSpPr>
        <p:spPr/>
        <p:txBody>
          <a:bodyPr/>
          <a:lstStyle/>
          <a:p>
            <a:fld id="{29265537-8977-4085-8470-8324F5D5ADD1}" type="slidenum">
              <a:rPr lang="en-US" smtClean="0"/>
              <a:t>31</a:t>
            </a:fld>
            <a:endParaRPr lang="en-US"/>
          </a:p>
        </p:txBody>
      </p:sp>
    </p:spTree>
    <p:extLst>
      <p:ext uri="{BB962C8B-B14F-4D97-AF65-F5344CB8AC3E}">
        <p14:creationId xmlns:p14="http://schemas.microsoft.com/office/powerpoint/2010/main" val="1362985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5537-8977-4085-8470-8324F5D5ADD1}" type="slidenum">
              <a:rPr lang="en-US" smtClean="0"/>
              <a:t>33</a:t>
            </a:fld>
            <a:endParaRPr lang="en-US"/>
          </a:p>
        </p:txBody>
      </p:sp>
    </p:spTree>
    <p:extLst>
      <p:ext uri="{BB962C8B-B14F-4D97-AF65-F5344CB8AC3E}">
        <p14:creationId xmlns:p14="http://schemas.microsoft.com/office/powerpoint/2010/main" val="185216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5537-8977-4085-8470-8324F5D5ADD1}" type="slidenum">
              <a:rPr lang="en-US" smtClean="0"/>
              <a:t>35</a:t>
            </a:fld>
            <a:endParaRPr lang="en-US"/>
          </a:p>
        </p:txBody>
      </p:sp>
    </p:spTree>
    <p:extLst>
      <p:ext uri="{BB962C8B-B14F-4D97-AF65-F5344CB8AC3E}">
        <p14:creationId xmlns:p14="http://schemas.microsoft.com/office/powerpoint/2010/main" val="14171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5537-8977-4085-8470-8324F5D5ADD1}" type="slidenum">
              <a:rPr lang="en-US" smtClean="0"/>
              <a:t>36</a:t>
            </a:fld>
            <a:endParaRPr lang="en-US"/>
          </a:p>
        </p:txBody>
      </p:sp>
    </p:spTree>
    <p:extLst>
      <p:ext uri="{BB962C8B-B14F-4D97-AF65-F5344CB8AC3E}">
        <p14:creationId xmlns:p14="http://schemas.microsoft.com/office/powerpoint/2010/main" val="125574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5537-8977-4085-8470-8324F5D5ADD1}" type="slidenum">
              <a:rPr lang="en-US" smtClean="0"/>
              <a:t>37</a:t>
            </a:fld>
            <a:endParaRPr lang="en-US"/>
          </a:p>
        </p:txBody>
      </p:sp>
    </p:spTree>
    <p:extLst>
      <p:ext uri="{BB962C8B-B14F-4D97-AF65-F5344CB8AC3E}">
        <p14:creationId xmlns:p14="http://schemas.microsoft.com/office/powerpoint/2010/main" val="3862798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5537-8977-4085-8470-8324F5D5ADD1}" type="slidenum">
              <a:rPr lang="en-US" smtClean="0"/>
              <a:t>39</a:t>
            </a:fld>
            <a:endParaRPr lang="en-US"/>
          </a:p>
        </p:txBody>
      </p:sp>
    </p:spTree>
    <p:extLst>
      <p:ext uri="{BB962C8B-B14F-4D97-AF65-F5344CB8AC3E}">
        <p14:creationId xmlns:p14="http://schemas.microsoft.com/office/powerpoint/2010/main" val="455546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5537-8977-4085-8470-8324F5D5ADD1}" type="slidenum">
              <a:rPr lang="en-US" smtClean="0"/>
              <a:t>40</a:t>
            </a:fld>
            <a:endParaRPr lang="en-US"/>
          </a:p>
        </p:txBody>
      </p:sp>
    </p:spTree>
    <p:extLst>
      <p:ext uri="{BB962C8B-B14F-4D97-AF65-F5344CB8AC3E}">
        <p14:creationId xmlns:p14="http://schemas.microsoft.com/office/powerpoint/2010/main" val="1260537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5537-8977-4085-8470-8324F5D5ADD1}" type="slidenum">
              <a:rPr lang="en-US" smtClean="0"/>
              <a:t>41</a:t>
            </a:fld>
            <a:endParaRPr lang="en-US"/>
          </a:p>
        </p:txBody>
      </p:sp>
    </p:spTree>
    <p:extLst>
      <p:ext uri="{BB962C8B-B14F-4D97-AF65-F5344CB8AC3E}">
        <p14:creationId xmlns:p14="http://schemas.microsoft.com/office/powerpoint/2010/main" val="14160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3/9/2020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326864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3/9/2020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210421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3/9/2020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82675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3/9/2020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57305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3/9/2020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4272701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3/9/2020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407881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3/9/2020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108366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3/9/2020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196833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3/9/2020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399088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3/9/2020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292054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3/9/2020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367886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CE558-C476-4373-B415-9E6F3874DDF1}" type="slidenum">
              <a:rPr lang="en-US" smtClean="0"/>
              <a:t>‹#›</a:t>
            </a:fld>
            <a:endParaRPr lang="en-US"/>
          </a:p>
        </p:txBody>
      </p:sp>
    </p:spTree>
    <p:extLst>
      <p:ext uri="{BB962C8B-B14F-4D97-AF65-F5344CB8AC3E}">
        <p14:creationId xmlns:p14="http://schemas.microsoft.com/office/powerpoint/2010/main" val="563603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rgbClr val="7030A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6.tmp"/><Relationship Id="rId4" Type="http://schemas.openxmlformats.org/officeDocument/2006/relationships/image" Target="../media/image15.tmp"/></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22910" y="2084908"/>
            <a:ext cx="8298180" cy="9290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9600" b="0" i="0" u="none" strike="noStrike" kern="1200" cap="none" spc="0" normalizeH="0" baseline="0" noProof="0">
                <a:ln>
                  <a:noFill/>
                </a:ln>
                <a:solidFill>
                  <a:sysClr val="windowText" lastClr="000000"/>
                </a:solidFill>
                <a:effectLst/>
                <a:uLnTx/>
                <a:uFillTx/>
                <a:latin typeface="Calibri Light" panose="020F0302020204030204"/>
                <a:ea typeface=""/>
                <a:cs typeface=""/>
              </a:rPr>
              <a:t>Data Science</a:t>
            </a:r>
            <a:endParaRPr kumimoji="0" lang="en-US" sz="9600" b="0" i="0" u="none" strike="noStrike" kern="1200" cap="none" spc="0" normalizeH="0" baseline="0" noProof="0" dirty="0">
              <a:ln>
                <a:noFill/>
              </a:ln>
              <a:solidFill>
                <a:sysClr val="windowText" lastClr="000000"/>
              </a:solidFill>
              <a:effectLst/>
              <a:uLnTx/>
              <a:uFillTx/>
              <a:latin typeface="Calibri Light" panose="020F0302020204030204"/>
              <a:ea typeface=""/>
              <a:cs typeface=""/>
            </a:endParaRPr>
          </a:p>
        </p:txBody>
      </p:sp>
      <p:sp>
        <p:nvSpPr>
          <p:cNvPr id="5" name="Subtitle 2"/>
          <p:cNvSpPr txBox="1">
            <a:spLocks/>
          </p:cNvSpPr>
          <p:nvPr/>
        </p:nvSpPr>
        <p:spPr>
          <a:xfrm>
            <a:off x="1143000" y="3217586"/>
            <a:ext cx="7162800" cy="89721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
                <a:cs typeface=""/>
              </a:rPr>
              <a:t>CSE-4075</a:t>
            </a:r>
          </a:p>
          <a:p>
            <a:pPr>
              <a:defRPr/>
            </a:pPr>
            <a:r>
              <a:rPr lang="en-US" altLang="en-US" sz="2800" dirty="0">
                <a:solidFill>
                  <a:srgbClr val="00B0F0"/>
                </a:solidFill>
              </a:rPr>
              <a:t>(Probability)</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
              <a:cs typeface=""/>
            </a:endParaRPr>
          </a:p>
        </p:txBody>
      </p:sp>
    </p:spTree>
    <p:extLst>
      <p:ext uri="{BB962C8B-B14F-4D97-AF65-F5344CB8AC3E}">
        <p14:creationId xmlns:p14="http://schemas.microsoft.com/office/powerpoint/2010/main" val="197731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10AB108C-894A-492F-A308-82D831CE534C}"/>
              </a:ext>
            </a:extLst>
          </p:cNvPr>
          <p:cNvSpPr>
            <a:spLocks noGrp="1" noChangeArrowheads="1"/>
          </p:cNvSpPr>
          <p:nvPr>
            <p:ph type="ctrTitle"/>
          </p:nvPr>
        </p:nvSpPr>
        <p:spPr>
          <a:xfrm>
            <a:off x="685800" y="304800"/>
            <a:ext cx="7772400" cy="1470025"/>
          </a:xfrm>
          <a:noFill/>
          <a:ln/>
        </p:spPr>
        <p:txBody>
          <a:bodyPr/>
          <a:lstStyle/>
          <a:p>
            <a:r>
              <a:rPr lang="en-US" altLang="en-US" dirty="0">
                <a:solidFill>
                  <a:srgbClr val="00B0F0"/>
                </a:solidFill>
              </a:rPr>
              <a:t>Certain, Likely, Unlikely or Impossible?</a:t>
            </a:r>
          </a:p>
        </p:txBody>
      </p:sp>
      <p:sp>
        <p:nvSpPr>
          <p:cNvPr id="67587" name="Text Box 3">
            <a:extLst>
              <a:ext uri="{FF2B5EF4-FFF2-40B4-BE49-F238E27FC236}">
                <a16:creationId xmlns:a16="http://schemas.microsoft.com/office/drawing/2014/main" id="{E5A1C385-3FBC-4764-87FD-E881E5ADFFA6}"/>
              </a:ext>
            </a:extLst>
          </p:cNvPr>
          <p:cNvSpPr txBox="1">
            <a:spLocks noChangeArrowheads="1"/>
          </p:cNvSpPr>
          <p:nvPr/>
        </p:nvSpPr>
        <p:spPr bwMode="auto">
          <a:xfrm>
            <a:off x="457200" y="2667000"/>
            <a:ext cx="84582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6500"/>
              <a:t>This month is May, so next month will be June.</a:t>
            </a:r>
            <a:endParaRPr kumimoji="0" lang="en-US" altLang="en-US" sz="4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79AFFDA-F0B4-4846-A5A1-79D7AB4FC1F8}"/>
              </a:ext>
            </a:extLst>
          </p:cNvPr>
          <p:cNvSpPr>
            <a:spLocks noGrp="1" noChangeArrowheads="1"/>
          </p:cNvSpPr>
          <p:nvPr>
            <p:ph type="ctrTitle"/>
          </p:nvPr>
        </p:nvSpPr>
        <p:spPr>
          <a:xfrm>
            <a:off x="685800" y="380181"/>
            <a:ext cx="7772400" cy="1470025"/>
          </a:xfrm>
          <a:noFill/>
          <a:ln/>
        </p:spPr>
        <p:txBody>
          <a:bodyPr/>
          <a:lstStyle/>
          <a:p>
            <a:r>
              <a:rPr lang="en-US" altLang="en-US" dirty="0">
                <a:solidFill>
                  <a:srgbClr val="00B0F0"/>
                </a:solidFill>
              </a:rPr>
              <a:t>Certain, Likely, Unlikely or Impossible?</a:t>
            </a:r>
          </a:p>
        </p:txBody>
      </p:sp>
      <p:sp>
        <p:nvSpPr>
          <p:cNvPr id="74755" name="Text Box 3">
            <a:extLst>
              <a:ext uri="{FF2B5EF4-FFF2-40B4-BE49-F238E27FC236}">
                <a16:creationId xmlns:a16="http://schemas.microsoft.com/office/drawing/2014/main" id="{965516F9-F52C-426F-837E-B1E7526555BF}"/>
              </a:ext>
            </a:extLst>
          </p:cNvPr>
          <p:cNvSpPr txBox="1">
            <a:spLocks noChangeArrowheads="1"/>
          </p:cNvSpPr>
          <p:nvPr/>
        </p:nvSpPr>
        <p:spPr bwMode="auto">
          <a:xfrm>
            <a:off x="457200" y="2667000"/>
            <a:ext cx="84582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6500" dirty="0"/>
              <a:t>This month is May, so next month will be June.</a:t>
            </a:r>
            <a:endParaRPr kumimoji="0" lang="en-US" altLang="en-US" sz="4500" dirty="0"/>
          </a:p>
        </p:txBody>
      </p:sp>
      <p:sp>
        <p:nvSpPr>
          <p:cNvPr id="74756" name="Text Box 4">
            <a:extLst>
              <a:ext uri="{FF2B5EF4-FFF2-40B4-BE49-F238E27FC236}">
                <a16:creationId xmlns:a16="http://schemas.microsoft.com/office/drawing/2014/main" id="{EF09FB43-CFE2-4A69-A954-499D0942ED22}"/>
              </a:ext>
            </a:extLst>
          </p:cNvPr>
          <p:cNvSpPr txBox="1">
            <a:spLocks noChangeArrowheads="1"/>
          </p:cNvSpPr>
          <p:nvPr/>
        </p:nvSpPr>
        <p:spPr bwMode="auto">
          <a:xfrm>
            <a:off x="533400" y="4953000"/>
            <a:ext cx="57912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7000" b="1">
                <a:effectLst>
                  <a:outerShdw blurRad="38100" dist="38100" dir="2700000" algn="tl">
                    <a:srgbClr val="000000"/>
                  </a:outerShdw>
                </a:effectLst>
              </a:rPr>
              <a:t>Certain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56406E9-8635-4EC8-A9E8-7D98E1B59442}"/>
              </a:ext>
            </a:extLst>
          </p:cNvPr>
          <p:cNvSpPr>
            <a:spLocks noGrp="1" noChangeArrowheads="1"/>
          </p:cNvSpPr>
          <p:nvPr>
            <p:ph type="ctrTitle"/>
          </p:nvPr>
        </p:nvSpPr>
        <p:spPr>
          <a:xfrm>
            <a:off x="685800" y="381000"/>
            <a:ext cx="7772400" cy="1470025"/>
          </a:xfrm>
          <a:noFill/>
          <a:ln/>
        </p:spPr>
        <p:txBody>
          <a:bodyPr/>
          <a:lstStyle/>
          <a:p>
            <a:r>
              <a:rPr lang="en-US" altLang="en-US" dirty="0">
                <a:solidFill>
                  <a:srgbClr val="00B0F0"/>
                </a:solidFill>
              </a:rPr>
              <a:t>Certain, Likely, Unlikely or Impossible?</a:t>
            </a:r>
          </a:p>
        </p:txBody>
      </p:sp>
      <p:sp>
        <p:nvSpPr>
          <p:cNvPr id="68611" name="Text Box 3">
            <a:extLst>
              <a:ext uri="{FF2B5EF4-FFF2-40B4-BE49-F238E27FC236}">
                <a16:creationId xmlns:a16="http://schemas.microsoft.com/office/drawing/2014/main" id="{C799596E-AB03-4B11-80BE-9FDADFB9366E}"/>
              </a:ext>
            </a:extLst>
          </p:cNvPr>
          <p:cNvSpPr txBox="1">
            <a:spLocks noChangeArrowheads="1"/>
          </p:cNvSpPr>
          <p:nvPr/>
        </p:nvSpPr>
        <p:spPr bwMode="auto">
          <a:xfrm>
            <a:off x="457200" y="2667000"/>
            <a:ext cx="84582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5000"/>
              <a:t>Lucas rolls one of his dice.  What is the probability he will roll a number less than 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C3FA899-669F-4D1E-8C0F-B86F94C21BAD}"/>
              </a:ext>
            </a:extLst>
          </p:cNvPr>
          <p:cNvSpPr>
            <a:spLocks noGrp="1" noChangeArrowheads="1"/>
          </p:cNvSpPr>
          <p:nvPr>
            <p:ph type="ctrTitle"/>
          </p:nvPr>
        </p:nvSpPr>
        <p:spPr>
          <a:xfrm>
            <a:off x="800100" y="393700"/>
            <a:ext cx="7772400" cy="1470025"/>
          </a:xfrm>
          <a:noFill/>
          <a:ln/>
        </p:spPr>
        <p:txBody>
          <a:bodyPr/>
          <a:lstStyle/>
          <a:p>
            <a:r>
              <a:rPr lang="en-US" altLang="en-US" dirty="0">
                <a:solidFill>
                  <a:srgbClr val="00B0F0"/>
                </a:solidFill>
              </a:rPr>
              <a:t>Certain, Likely, Unlikely or Impossible?</a:t>
            </a:r>
          </a:p>
        </p:txBody>
      </p:sp>
      <p:sp>
        <p:nvSpPr>
          <p:cNvPr id="75779" name="Text Box 3">
            <a:extLst>
              <a:ext uri="{FF2B5EF4-FFF2-40B4-BE49-F238E27FC236}">
                <a16:creationId xmlns:a16="http://schemas.microsoft.com/office/drawing/2014/main" id="{C6F459B9-204C-4E84-AE2B-37430F04152B}"/>
              </a:ext>
            </a:extLst>
          </p:cNvPr>
          <p:cNvSpPr txBox="1">
            <a:spLocks noChangeArrowheads="1"/>
          </p:cNvSpPr>
          <p:nvPr/>
        </p:nvSpPr>
        <p:spPr bwMode="auto">
          <a:xfrm>
            <a:off x="457200" y="2667000"/>
            <a:ext cx="84582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5000"/>
              <a:t>Lucas rolls one of his dice.  What is the probability he will roll a number less than 2?</a:t>
            </a:r>
          </a:p>
        </p:txBody>
      </p:sp>
      <p:sp>
        <p:nvSpPr>
          <p:cNvPr id="75780" name="Text Box 4">
            <a:extLst>
              <a:ext uri="{FF2B5EF4-FFF2-40B4-BE49-F238E27FC236}">
                <a16:creationId xmlns:a16="http://schemas.microsoft.com/office/drawing/2014/main" id="{9401CC16-6845-4A9C-BC51-5871050DF57F}"/>
              </a:ext>
            </a:extLst>
          </p:cNvPr>
          <p:cNvSpPr txBox="1">
            <a:spLocks noChangeArrowheads="1"/>
          </p:cNvSpPr>
          <p:nvPr/>
        </p:nvSpPr>
        <p:spPr bwMode="auto">
          <a:xfrm>
            <a:off x="533400" y="5181600"/>
            <a:ext cx="57912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7000" b="1">
                <a:effectLst>
                  <a:outerShdw blurRad="38100" dist="38100" dir="2700000" algn="tl">
                    <a:srgbClr val="000000"/>
                  </a:outerShdw>
                </a:effectLst>
              </a:rPr>
              <a:t>Unlikely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2A06009-9A48-4FA6-B560-783F75904BEA}"/>
              </a:ext>
            </a:extLst>
          </p:cNvPr>
          <p:cNvSpPr>
            <a:spLocks noGrp="1" noChangeArrowheads="1"/>
          </p:cNvSpPr>
          <p:nvPr>
            <p:ph type="ctrTitle"/>
          </p:nvPr>
        </p:nvSpPr>
        <p:spPr>
          <a:xfrm>
            <a:off x="800100" y="363179"/>
            <a:ext cx="7772400" cy="1470025"/>
          </a:xfrm>
          <a:noFill/>
          <a:ln/>
        </p:spPr>
        <p:txBody>
          <a:bodyPr/>
          <a:lstStyle/>
          <a:p>
            <a:r>
              <a:rPr lang="en-US" altLang="en-US" dirty="0">
                <a:solidFill>
                  <a:srgbClr val="00B0F0"/>
                </a:solidFill>
              </a:rPr>
              <a:t>Certain, Likely, Unlikely or Impossible?</a:t>
            </a:r>
          </a:p>
        </p:txBody>
      </p:sp>
      <p:sp>
        <p:nvSpPr>
          <p:cNvPr id="69635" name="Text Box 3">
            <a:extLst>
              <a:ext uri="{FF2B5EF4-FFF2-40B4-BE49-F238E27FC236}">
                <a16:creationId xmlns:a16="http://schemas.microsoft.com/office/drawing/2014/main" id="{749B440E-AE9D-4B58-A1C5-08C7E3912967}"/>
              </a:ext>
            </a:extLst>
          </p:cNvPr>
          <p:cNvSpPr txBox="1">
            <a:spLocks noChangeArrowheads="1"/>
          </p:cNvSpPr>
          <p:nvPr/>
        </p:nvSpPr>
        <p:spPr bwMode="auto">
          <a:xfrm>
            <a:off x="457200" y="2667000"/>
            <a:ext cx="8458200" cy="1019175"/>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3000" dirty="0"/>
              <a:t>Situation:  </a:t>
            </a:r>
            <a:r>
              <a:rPr lang="en-US" altLang="en-US" sz="3000" dirty="0"/>
              <a:t>Ali</a:t>
            </a:r>
            <a:r>
              <a:rPr kumimoji="0" lang="en-US" altLang="en-US" sz="3000" dirty="0"/>
              <a:t> puts 6 yellow tiles, 2 red tiles, 6 blue tiles, and 21 green tiles in a bag.</a:t>
            </a:r>
          </a:p>
        </p:txBody>
      </p:sp>
      <p:sp>
        <p:nvSpPr>
          <p:cNvPr id="69636" name="Text Box 4">
            <a:extLst>
              <a:ext uri="{FF2B5EF4-FFF2-40B4-BE49-F238E27FC236}">
                <a16:creationId xmlns:a16="http://schemas.microsoft.com/office/drawing/2014/main" id="{06E8EE8B-98D4-4968-B0F4-9FCA448CF425}"/>
              </a:ext>
            </a:extLst>
          </p:cNvPr>
          <p:cNvSpPr txBox="1">
            <a:spLocks noChangeArrowheads="1"/>
          </p:cNvSpPr>
          <p:nvPr/>
        </p:nvSpPr>
        <p:spPr bwMode="auto">
          <a:xfrm>
            <a:off x="457200" y="3810000"/>
            <a:ext cx="6324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4000" dirty="0"/>
              <a:t>What is the probability that Ali will reach in and pull out a red tile?</a:t>
            </a:r>
            <a:endParaRPr kumimoji="0" lang="en-US" altLang="en-US" sz="3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18D06137-D2EE-4EC8-9ED8-C47AB745EBC5}"/>
              </a:ext>
            </a:extLst>
          </p:cNvPr>
          <p:cNvSpPr>
            <a:spLocks noGrp="1" noChangeArrowheads="1"/>
          </p:cNvSpPr>
          <p:nvPr>
            <p:ph type="ctrTitle"/>
          </p:nvPr>
        </p:nvSpPr>
        <p:spPr>
          <a:xfrm>
            <a:off x="685800" y="400050"/>
            <a:ext cx="7772400" cy="1470025"/>
          </a:xfrm>
          <a:noFill/>
          <a:ln/>
        </p:spPr>
        <p:txBody>
          <a:bodyPr/>
          <a:lstStyle/>
          <a:p>
            <a:r>
              <a:rPr lang="en-US" altLang="en-US" dirty="0">
                <a:solidFill>
                  <a:srgbClr val="00B0F0"/>
                </a:solidFill>
              </a:rPr>
              <a:t>Certain, Likely, Unlikely or Impossible?</a:t>
            </a:r>
          </a:p>
        </p:txBody>
      </p:sp>
      <p:sp>
        <p:nvSpPr>
          <p:cNvPr id="76803" name="Text Box 3">
            <a:extLst>
              <a:ext uri="{FF2B5EF4-FFF2-40B4-BE49-F238E27FC236}">
                <a16:creationId xmlns:a16="http://schemas.microsoft.com/office/drawing/2014/main" id="{8F01DBC5-296C-4443-837E-325F7342A1D4}"/>
              </a:ext>
            </a:extLst>
          </p:cNvPr>
          <p:cNvSpPr txBox="1">
            <a:spLocks noChangeArrowheads="1"/>
          </p:cNvSpPr>
          <p:nvPr/>
        </p:nvSpPr>
        <p:spPr bwMode="auto">
          <a:xfrm>
            <a:off x="457200" y="2667000"/>
            <a:ext cx="8458200" cy="1019175"/>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3000" dirty="0"/>
              <a:t>Situation:  Ali puts 6 yellow tiles, 2 red tiles, 6 blue tiles, and 21 green tiles in a bag.</a:t>
            </a:r>
          </a:p>
        </p:txBody>
      </p:sp>
      <p:sp>
        <p:nvSpPr>
          <p:cNvPr id="76804" name="Text Box 4">
            <a:extLst>
              <a:ext uri="{FF2B5EF4-FFF2-40B4-BE49-F238E27FC236}">
                <a16:creationId xmlns:a16="http://schemas.microsoft.com/office/drawing/2014/main" id="{B42A21AC-30BE-423D-A928-809BE0252A9C}"/>
              </a:ext>
            </a:extLst>
          </p:cNvPr>
          <p:cNvSpPr txBox="1">
            <a:spLocks noChangeArrowheads="1"/>
          </p:cNvSpPr>
          <p:nvPr/>
        </p:nvSpPr>
        <p:spPr bwMode="auto">
          <a:xfrm>
            <a:off x="457200" y="3810000"/>
            <a:ext cx="6324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4000" dirty="0"/>
              <a:t>What is the probability that Ali will reach in and pull out a red tile?</a:t>
            </a:r>
            <a:endParaRPr kumimoji="0" lang="en-US" altLang="en-US" sz="3500" dirty="0"/>
          </a:p>
        </p:txBody>
      </p:sp>
      <p:sp>
        <p:nvSpPr>
          <p:cNvPr id="76805" name="Text Box 5">
            <a:extLst>
              <a:ext uri="{FF2B5EF4-FFF2-40B4-BE49-F238E27FC236}">
                <a16:creationId xmlns:a16="http://schemas.microsoft.com/office/drawing/2014/main" id="{88E1F6BD-D581-4C4E-8CFC-7E89C51F9C03}"/>
              </a:ext>
            </a:extLst>
          </p:cNvPr>
          <p:cNvSpPr txBox="1">
            <a:spLocks noChangeArrowheads="1"/>
          </p:cNvSpPr>
          <p:nvPr/>
        </p:nvSpPr>
        <p:spPr bwMode="auto">
          <a:xfrm>
            <a:off x="533400" y="5699125"/>
            <a:ext cx="57912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7000" b="1">
                <a:effectLst>
                  <a:outerShdw blurRad="38100" dist="38100" dir="2700000" algn="tl">
                    <a:srgbClr val="000000"/>
                  </a:outerShdw>
                </a:effectLst>
              </a:rPr>
              <a:t>Unlikely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570CFC4-E248-4F0F-98CC-AACBA33E1E00}"/>
              </a:ext>
            </a:extLst>
          </p:cNvPr>
          <p:cNvSpPr>
            <a:spLocks noGrp="1" noChangeArrowheads="1"/>
          </p:cNvSpPr>
          <p:nvPr>
            <p:ph type="ctrTitle"/>
          </p:nvPr>
        </p:nvSpPr>
        <p:spPr>
          <a:xfrm>
            <a:off x="800100" y="400050"/>
            <a:ext cx="7772400" cy="1470025"/>
          </a:xfrm>
          <a:noFill/>
          <a:ln/>
        </p:spPr>
        <p:txBody>
          <a:bodyPr/>
          <a:lstStyle/>
          <a:p>
            <a:r>
              <a:rPr lang="en-US" altLang="en-US" dirty="0">
                <a:solidFill>
                  <a:srgbClr val="00B0F0"/>
                </a:solidFill>
              </a:rPr>
              <a:t>Certain, Likely, Unlikely or Impossible?</a:t>
            </a:r>
          </a:p>
        </p:txBody>
      </p:sp>
      <p:sp>
        <p:nvSpPr>
          <p:cNvPr id="70659" name="Text Box 3">
            <a:extLst>
              <a:ext uri="{FF2B5EF4-FFF2-40B4-BE49-F238E27FC236}">
                <a16:creationId xmlns:a16="http://schemas.microsoft.com/office/drawing/2014/main" id="{A39CAC52-3CCA-40A0-AF18-51998A6CB7DD}"/>
              </a:ext>
            </a:extLst>
          </p:cNvPr>
          <p:cNvSpPr txBox="1">
            <a:spLocks noChangeArrowheads="1"/>
          </p:cNvSpPr>
          <p:nvPr/>
        </p:nvSpPr>
        <p:spPr bwMode="auto">
          <a:xfrm>
            <a:off x="457200" y="2667000"/>
            <a:ext cx="8458200" cy="1019175"/>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3000" dirty="0"/>
              <a:t>Situation:  Ali puts 6 yellow tiles, 2 red tiles, 6 blue tiles, and 21 green tiles in a bag.</a:t>
            </a:r>
          </a:p>
        </p:txBody>
      </p:sp>
      <p:sp>
        <p:nvSpPr>
          <p:cNvPr id="70660" name="Text Box 4">
            <a:extLst>
              <a:ext uri="{FF2B5EF4-FFF2-40B4-BE49-F238E27FC236}">
                <a16:creationId xmlns:a16="http://schemas.microsoft.com/office/drawing/2014/main" id="{A2E7D72D-86C5-41EE-A639-B518B5997C8C}"/>
              </a:ext>
            </a:extLst>
          </p:cNvPr>
          <p:cNvSpPr txBox="1">
            <a:spLocks noChangeArrowheads="1"/>
          </p:cNvSpPr>
          <p:nvPr/>
        </p:nvSpPr>
        <p:spPr bwMode="auto">
          <a:xfrm>
            <a:off x="457200" y="3810000"/>
            <a:ext cx="6324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4000" dirty="0"/>
              <a:t>What is the probability that </a:t>
            </a:r>
            <a:r>
              <a:rPr lang="en-US" altLang="en-US" sz="4000" dirty="0"/>
              <a:t>Ali</a:t>
            </a:r>
            <a:r>
              <a:rPr kumimoji="0" lang="en-US" altLang="en-US" sz="4000" dirty="0"/>
              <a:t> will reach in and pull out a green tile?</a:t>
            </a:r>
            <a:endParaRPr kumimoji="0" lang="en-US" altLang="en-US" sz="3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360DD58C-8E14-4D59-8662-68905AF6D79A}"/>
              </a:ext>
            </a:extLst>
          </p:cNvPr>
          <p:cNvSpPr>
            <a:spLocks noGrp="1" noChangeArrowheads="1"/>
          </p:cNvSpPr>
          <p:nvPr>
            <p:ph type="ctrTitle"/>
          </p:nvPr>
        </p:nvSpPr>
        <p:spPr>
          <a:xfrm>
            <a:off x="800100" y="667774"/>
            <a:ext cx="7772400" cy="1470025"/>
          </a:xfrm>
          <a:noFill/>
          <a:ln/>
        </p:spPr>
        <p:txBody>
          <a:bodyPr/>
          <a:lstStyle/>
          <a:p>
            <a:r>
              <a:rPr lang="en-US" altLang="en-US" dirty="0">
                <a:solidFill>
                  <a:srgbClr val="00B0F0"/>
                </a:solidFill>
              </a:rPr>
              <a:t>Certain, Likely, Unlikely or Impossible?</a:t>
            </a:r>
          </a:p>
        </p:txBody>
      </p:sp>
      <p:sp>
        <p:nvSpPr>
          <p:cNvPr id="77827" name="Text Box 3">
            <a:extLst>
              <a:ext uri="{FF2B5EF4-FFF2-40B4-BE49-F238E27FC236}">
                <a16:creationId xmlns:a16="http://schemas.microsoft.com/office/drawing/2014/main" id="{58AB34BB-4706-4960-9556-943E7527A2CF}"/>
              </a:ext>
            </a:extLst>
          </p:cNvPr>
          <p:cNvSpPr txBox="1">
            <a:spLocks noChangeArrowheads="1"/>
          </p:cNvSpPr>
          <p:nvPr/>
        </p:nvSpPr>
        <p:spPr bwMode="auto">
          <a:xfrm>
            <a:off x="457200" y="2667000"/>
            <a:ext cx="8458200" cy="1019175"/>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3000" dirty="0"/>
              <a:t>Situation:  Ali puts 6 yellow tiles, 2 red tiles, 6 blue tiles, and 21 green tiles in a bag.</a:t>
            </a:r>
          </a:p>
        </p:txBody>
      </p:sp>
      <p:sp>
        <p:nvSpPr>
          <p:cNvPr id="77828" name="Text Box 4">
            <a:extLst>
              <a:ext uri="{FF2B5EF4-FFF2-40B4-BE49-F238E27FC236}">
                <a16:creationId xmlns:a16="http://schemas.microsoft.com/office/drawing/2014/main" id="{77D62BD7-3F50-4944-8A47-BA20CA59461C}"/>
              </a:ext>
            </a:extLst>
          </p:cNvPr>
          <p:cNvSpPr txBox="1">
            <a:spLocks noChangeArrowheads="1"/>
          </p:cNvSpPr>
          <p:nvPr/>
        </p:nvSpPr>
        <p:spPr bwMode="auto">
          <a:xfrm>
            <a:off x="457200" y="3810000"/>
            <a:ext cx="6324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4000" dirty="0"/>
              <a:t>What is the probability that Ali will reach in and pull out a green tile?</a:t>
            </a:r>
            <a:endParaRPr kumimoji="0" lang="en-US" altLang="en-US" sz="3500" dirty="0"/>
          </a:p>
        </p:txBody>
      </p:sp>
      <p:sp>
        <p:nvSpPr>
          <p:cNvPr id="77829" name="Text Box 5">
            <a:extLst>
              <a:ext uri="{FF2B5EF4-FFF2-40B4-BE49-F238E27FC236}">
                <a16:creationId xmlns:a16="http://schemas.microsoft.com/office/drawing/2014/main" id="{C376ABE3-C5CA-4442-9A0C-E931F97F7CFF}"/>
              </a:ext>
            </a:extLst>
          </p:cNvPr>
          <p:cNvSpPr txBox="1">
            <a:spLocks noChangeArrowheads="1"/>
          </p:cNvSpPr>
          <p:nvPr/>
        </p:nvSpPr>
        <p:spPr bwMode="auto">
          <a:xfrm>
            <a:off x="304800" y="5699125"/>
            <a:ext cx="57912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7000" b="1">
                <a:effectLst>
                  <a:outerShdw blurRad="38100" dist="38100" dir="2700000" algn="tl">
                    <a:srgbClr val="000000"/>
                  </a:outerShdw>
                </a:effectLst>
              </a:rPr>
              <a:t>Likely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270C078-FDF1-4440-ADEC-5574B7145B13}"/>
              </a:ext>
            </a:extLst>
          </p:cNvPr>
          <p:cNvSpPr>
            <a:spLocks noGrp="1" noChangeArrowheads="1"/>
          </p:cNvSpPr>
          <p:nvPr>
            <p:ph type="ctrTitle"/>
          </p:nvPr>
        </p:nvSpPr>
        <p:spPr>
          <a:xfrm>
            <a:off x="685800" y="533400"/>
            <a:ext cx="7772400" cy="1470025"/>
          </a:xfrm>
          <a:noFill/>
          <a:ln/>
        </p:spPr>
        <p:txBody>
          <a:bodyPr/>
          <a:lstStyle/>
          <a:p>
            <a:r>
              <a:rPr lang="en-US" altLang="en-US" dirty="0">
                <a:solidFill>
                  <a:srgbClr val="00B0F0"/>
                </a:solidFill>
              </a:rPr>
              <a:t>Certain, Likely, Unlikely or Impossible?</a:t>
            </a:r>
          </a:p>
        </p:txBody>
      </p:sp>
      <p:sp>
        <p:nvSpPr>
          <p:cNvPr id="71683" name="Text Box 3">
            <a:extLst>
              <a:ext uri="{FF2B5EF4-FFF2-40B4-BE49-F238E27FC236}">
                <a16:creationId xmlns:a16="http://schemas.microsoft.com/office/drawing/2014/main" id="{3924FFCC-4799-48A2-8BF7-73B222C9286E}"/>
              </a:ext>
            </a:extLst>
          </p:cNvPr>
          <p:cNvSpPr txBox="1">
            <a:spLocks noChangeArrowheads="1"/>
          </p:cNvSpPr>
          <p:nvPr/>
        </p:nvSpPr>
        <p:spPr bwMode="auto">
          <a:xfrm>
            <a:off x="457200" y="2667000"/>
            <a:ext cx="8458200" cy="1019175"/>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3000" dirty="0"/>
              <a:t>Situation:  Ali puts 6 yellow tiles, 2 red tiles, 6 blue tiles, and 21 green tiles in a bag.</a:t>
            </a:r>
          </a:p>
        </p:txBody>
      </p:sp>
      <p:sp>
        <p:nvSpPr>
          <p:cNvPr id="71684" name="Text Box 4">
            <a:extLst>
              <a:ext uri="{FF2B5EF4-FFF2-40B4-BE49-F238E27FC236}">
                <a16:creationId xmlns:a16="http://schemas.microsoft.com/office/drawing/2014/main" id="{995B8E33-0367-468C-AE56-FC2848282AD9}"/>
              </a:ext>
            </a:extLst>
          </p:cNvPr>
          <p:cNvSpPr txBox="1">
            <a:spLocks noChangeArrowheads="1"/>
          </p:cNvSpPr>
          <p:nvPr/>
        </p:nvSpPr>
        <p:spPr bwMode="auto">
          <a:xfrm>
            <a:off x="457200" y="3810000"/>
            <a:ext cx="6324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4000" dirty="0"/>
              <a:t>Which two color tiles is Ali equally likely to pull out?</a:t>
            </a:r>
            <a:endParaRPr kumimoji="0" lang="en-US" altLang="en-US" sz="3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5E68F3A1-93DA-43E9-A665-74CDDC3C6BB6}"/>
              </a:ext>
            </a:extLst>
          </p:cNvPr>
          <p:cNvSpPr>
            <a:spLocks noGrp="1" noChangeArrowheads="1"/>
          </p:cNvSpPr>
          <p:nvPr>
            <p:ph type="ctrTitle"/>
          </p:nvPr>
        </p:nvSpPr>
        <p:spPr>
          <a:xfrm>
            <a:off x="800100" y="323031"/>
            <a:ext cx="7772400" cy="1470025"/>
          </a:xfrm>
          <a:noFill/>
          <a:ln/>
        </p:spPr>
        <p:txBody>
          <a:bodyPr/>
          <a:lstStyle/>
          <a:p>
            <a:r>
              <a:rPr lang="en-US" altLang="en-US" dirty="0">
                <a:solidFill>
                  <a:srgbClr val="00B0F0"/>
                </a:solidFill>
              </a:rPr>
              <a:t>Certain, Likely, Unlikely or Impossible?</a:t>
            </a:r>
          </a:p>
        </p:txBody>
      </p:sp>
      <p:sp>
        <p:nvSpPr>
          <p:cNvPr id="78851" name="Text Box 3">
            <a:extLst>
              <a:ext uri="{FF2B5EF4-FFF2-40B4-BE49-F238E27FC236}">
                <a16:creationId xmlns:a16="http://schemas.microsoft.com/office/drawing/2014/main" id="{1C11476D-D51B-48A3-9B63-E8F9610ED032}"/>
              </a:ext>
            </a:extLst>
          </p:cNvPr>
          <p:cNvSpPr txBox="1">
            <a:spLocks noChangeArrowheads="1"/>
          </p:cNvSpPr>
          <p:nvPr/>
        </p:nvSpPr>
        <p:spPr bwMode="auto">
          <a:xfrm>
            <a:off x="457200" y="2667000"/>
            <a:ext cx="8458200" cy="1019175"/>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3000" dirty="0"/>
              <a:t>Situation:  Ali puts 6 yellow tiles, 2 red tiles, 6 blue tiles, and 21 green tiles in a bag.</a:t>
            </a:r>
          </a:p>
        </p:txBody>
      </p:sp>
      <p:sp>
        <p:nvSpPr>
          <p:cNvPr id="78852" name="Text Box 4">
            <a:extLst>
              <a:ext uri="{FF2B5EF4-FFF2-40B4-BE49-F238E27FC236}">
                <a16:creationId xmlns:a16="http://schemas.microsoft.com/office/drawing/2014/main" id="{08EC9624-55F6-403E-B121-64943F4161CC}"/>
              </a:ext>
            </a:extLst>
          </p:cNvPr>
          <p:cNvSpPr txBox="1">
            <a:spLocks noChangeArrowheads="1"/>
          </p:cNvSpPr>
          <p:nvPr/>
        </p:nvSpPr>
        <p:spPr bwMode="auto">
          <a:xfrm>
            <a:off x="457200" y="3810000"/>
            <a:ext cx="6324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4000" dirty="0"/>
              <a:t>Which two color tiles is Ali equally likely to pull out?</a:t>
            </a:r>
            <a:endParaRPr kumimoji="0" lang="en-US" altLang="en-US" sz="3500" dirty="0"/>
          </a:p>
        </p:txBody>
      </p:sp>
      <p:sp>
        <p:nvSpPr>
          <p:cNvPr id="78853" name="Text Box 5">
            <a:extLst>
              <a:ext uri="{FF2B5EF4-FFF2-40B4-BE49-F238E27FC236}">
                <a16:creationId xmlns:a16="http://schemas.microsoft.com/office/drawing/2014/main" id="{2CEC10E6-2635-4F1B-8596-1465016473D4}"/>
              </a:ext>
            </a:extLst>
          </p:cNvPr>
          <p:cNvSpPr txBox="1">
            <a:spLocks noChangeArrowheads="1"/>
          </p:cNvSpPr>
          <p:nvPr/>
        </p:nvSpPr>
        <p:spPr bwMode="auto">
          <a:xfrm>
            <a:off x="533400" y="5699125"/>
            <a:ext cx="57912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5500" b="1">
                <a:effectLst>
                  <a:outerShdw blurRad="38100" dist="38100" dir="2700000" algn="tl">
                    <a:srgbClr val="000000"/>
                  </a:outerShdw>
                </a:effectLst>
              </a:rPr>
              <a:t>Yellow and Blue</a:t>
            </a:r>
            <a:endParaRPr kumimoji="0" lang="en-US" altLang="en-US" sz="7000" b="1">
              <a:effectLst>
                <a:outerShdw blurRad="38100" dist="38100" dir="2700000" algn="tl">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3200400"/>
            <a:ext cx="8839200" cy="1661993"/>
          </a:xfrm>
          <a:prstGeom prst="rect">
            <a:avLst/>
          </a:prstGeom>
        </p:spPr>
        <p:txBody>
          <a:bodyPr wrap="square">
            <a:spAutoFit/>
          </a:bodyPr>
          <a:lstStyle/>
          <a:p>
            <a:r>
              <a:rPr lang="en-US" sz="2800" dirty="0">
                <a:solidFill>
                  <a:srgbClr val="00B0F0"/>
                </a:solidFill>
              </a:rPr>
              <a:t>The laws of probability, so true in general, so fallacious in particular.</a:t>
            </a:r>
          </a:p>
          <a:p>
            <a:pPr algn="r"/>
            <a:r>
              <a:rPr lang="en-US" sz="2800" dirty="0">
                <a:solidFill>
                  <a:srgbClr val="00B0F0"/>
                </a:solidFill>
              </a:rPr>
              <a:t>Edward Gibbon</a:t>
            </a:r>
          </a:p>
          <a:p>
            <a:endParaRPr lang="en-US" dirty="0"/>
          </a:p>
        </p:txBody>
      </p:sp>
    </p:spTree>
    <p:extLst>
      <p:ext uri="{BB962C8B-B14F-4D97-AF65-F5344CB8AC3E}">
        <p14:creationId xmlns:p14="http://schemas.microsoft.com/office/powerpoint/2010/main" val="1665602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D2ECEEF-C48F-4A06-84F6-AC908BC3714A}"/>
              </a:ext>
            </a:extLst>
          </p:cNvPr>
          <p:cNvSpPr>
            <a:spLocks noGrp="1" noChangeArrowheads="1"/>
          </p:cNvSpPr>
          <p:nvPr>
            <p:ph type="ctrTitle"/>
          </p:nvPr>
        </p:nvSpPr>
        <p:spPr>
          <a:xfrm>
            <a:off x="800100" y="280834"/>
            <a:ext cx="7772400" cy="1470025"/>
          </a:xfrm>
          <a:noFill/>
          <a:ln/>
        </p:spPr>
        <p:txBody>
          <a:bodyPr/>
          <a:lstStyle/>
          <a:p>
            <a:r>
              <a:rPr lang="en-US" altLang="en-US" dirty="0">
                <a:solidFill>
                  <a:srgbClr val="00B0F0"/>
                </a:solidFill>
              </a:rPr>
              <a:t>Certain, Likely, Unlikely or Impossible?</a:t>
            </a:r>
          </a:p>
        </p:txBody>
      </p:sp>
      <p:sp>
        <p:nvSpPr>
          <p:cNvPr id="72707" name="Text Box 3">
            <a:extLst>
              <a:ext uri="{FF2B5EF4-FFF2-40B4-BE49-F238E27FC236}">
                <a16:creationId xmlns:a16="http://schemas.microsoft.com/office/drawing/2014/main" id="{E03F53CB-6A65-4F23-B7DB-26FE0EAC32C6}"/>
              </a:ext>
            </a:extLst>
          </p:cNvPr>
          <p:cNvSpPr txBox="1">
            <a:spLocks noChangeArrowheads="1"/>
          </p:cNvSpPr>
          <p:nvPr/>
        </p:nvSpPr>
        <p:spPr bwMode="auto">
          <a:xfrm>
            <a:off x="457200" y="2667000"/>
            <a:ext cx="8458200" cy="1019175"/>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3000" dirty="0"/>
              <a:t>Situation:  Ali puts 6 yellow tiles, 2 red tiles, 6 blue tiles, and 21 green tiles in a bag.</a:t>
            </a:r>
          </a:p>
        </p:txBody>
      </p:sp>
      <p:sp>
        <p:nvSpPr>
          <p:cNvPr id="72708" name="Text Box 4">
            <a:extLst>
              <a:ext uri="{FF2B5EF4-FFF2-40B4-BE49-F238E27FC236}">
                <a16:creationId xmlns:a16="http://schemas.microsoft.com/office/drawing/2014/main" id="{FE3CF4A5-CCB9-4483-BB3F-27DCADDF6531}"/>
              </a:ext>
            </a:extLst>
          </p:cNvPr>
          <p:cNvSpPr txBox="1">
            <a:spLocks noChangeArrowheads="1"/>
          </p:cNvSpPr>
          <p:nvPr/>
        </p:nvSpPr>
        <p:spPr bwMode="auto">
          <a:xfrm>
            <a:off x="457200" y="4038600"/>
            <a:ext cx="6324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4000" dirty="0"/>
              <a:t>How many tiles did Ali put into the bag?</a:t>
            </a:r>
            <a:endParaRPr kumimoji="0" lang="en-US" altLang="en-US" sz="35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C4527DD-ADDC-406D-B528-9AFF3925EF2F}"/>
              </a:ext>
            </a:extLst>
          </p:cNvPr>
          <p:cNvSpPr>
            <a:spLocks noGrp="1" noChangeArrowheads="1"/>
          </p:cNvSpPr>
          <p:nvPr>
            <p:ph type="ctrTitle"/>
          </p:nvPr>
        </p:nvSpPr>
        <p:spPr>
          <a:xfrm>
            <a:off x="685800" y="441632"/>
            <a:ext cx="7772400" cy="1470025"/>
          </a:xfrm>
          <a:noFill/>
          <a:ln/>
        </p:spPr>
        <p:txBody>
          <a:bodyPr/>
          <a:lstStyle/>
          <a:p>
            <a:r>
              <a:rPr lang="en-US" altLang="en-US" dirty="0">
                <a:solidFill>
                  <a:srgbClr val="00B0F0"/>
                </a:solidFill>
              </a:rPr>
              <a:t>Certain, Likely, Unlikely or Impossible?</a:t>
            </a:r>
          </a:p>
        </p:txBody>
      </p:sp>
      <p:sp>
        <p:nvSpPr>
          <p:cNvPr id="79875" name="Text Box 3">
            <a:extLst>
              <a:ext uri="{FF2B5EF4-FFF2-40B4-BE49-F238E27FC236}">
                <a16:creationId xmlns:a16="http://schemas.microsoft.com/office/drawing/2014/main" id="{88637CFA-FB36-49BF-B2AD-FE55DE00E539}"/>
              </a:ext>
            </a:extLst>
          </p:cNvPr>
          <p:cNvSpPr txBox="1">
            <a:spLocks noChangeArrowheads="1"/>
          </p:cNvSpPr>
          <p:nvPr/>
        </p:nvSpPr>
        <p:spPr bwMode="auto">
          <a:xfrm>
            <a:off x="457200" y="2667000"/>
            <a:ext cx="8458200" cy="1019175"/>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3000" dirty="0"/>
              <a:t>Situation:  Ali puts 6 yellow tiles, 2 red tiles, 6 blue tiles, and 21 green tiles in a bag.</a:t>
            </a:r>
          </a:p>
        </p:txBody>
      </p:sp>
      <p:sp>
        <p:nvSpPr>
          <p:cNvPr id="79876" name="Text Box 4">
            <a:extLst>
              <a:ext uri="{FF2B5EF4-FFF2-40B4-BE49-F238E27FC236}">
                <a16:creationId xmlns:a16="http://schemas.microsoft.com/office/drawing/2014/main" id="{175C1ACB-5054-40EF-AD95-0653AB76E77E}"/>
              </a:ext>
            </a:extLst>
          </p:cNvPr>
          <p:cNvSpPr txBox="1">
            <a:spLocks noChangeArrowheads="1"/>
          </p:cNvSpPr>
          <p:nvPr/>
        </p:nvSpPr>
        <p:spPr bwMode="auto">
          <a:xfrm>
            <a:off x="457200" y="4038600"/>
            <a:ext cx="6324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4000" dirty="0"/>
              <a:t>How many tiles did Ali put into the bag?</a:t>
            </a:r>
            <a:endParaRPr kumimoji="0" lang="en-US" altLang="en-US" sz="3500" dirty="0"/>
          </a:p>
        </p:txBody>
      </p:sp>
      <p:sp>
        <p:nvSpPr>
          <p:cNvPr id="79877" name="Text Box 5">
            <a:extLst>
              <a:ext uri="{FF2B5EF4-FFF2-40B4-BE49-F238E27FC236}">
                <a16:creationId xmlns:a16="http://schemas.microsoft.com/office/drawing/2014/main" id="{2F9A04DA-3C99-48E6-BFAF-A09821CB6A17}"/>
              </a:ext>
            </a:extLst>
          </p:cNvPr>
          <p:cNvSpPr txBox="1">
            <a:spLocks noChangeArrowheads="1"/>
          </p:cNvSpPr>
          <p:nvPr/>
        </p:nvSpPr>
        <p:spPr bwMode="auto">
          <a:xfrm>
            <a:off x="457200" y="5410200"/>
            <a:ext cx="57912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7000" b="1">
                <a:effectLst>
                  <a:outerShdw blurRad="38100" dist="38100" dir="2700000" algn="tl">
                    <a:srgbClr val="000000"/>
                  </a:outerShdw>
                </a:effectLst>
              </a:rPr>
              <a:t>35 tiles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ectangle 2"/>
          <p:cNvSpPr txBox="1">
            <a:spLocks noChangeArrowheads="1"/>
          </p:cNvSpPr>
          <p:nvPr/>
        </p:nvSpPr>
        <p:spPr>
          <a:xfrm>
            <a:off x="0" y="304800"/>
            <a:ext cx="9144000" cy="762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Basic concepts about probability</a:t>
            </a:r>
          </a:p>
        </p:txBody>
      </p:sp>
      <p:sp>
        <p:nvSpPr>
          <p:cNvPr id="13" name="Rectangle 3"/>
          <p:cNvSpPr txBox="1">
            <a:spLocks noChangeArrowheads="1"/>
          </p:cNvSpPr>
          <p:nvPr/>
        </p:nvSpPr>
        <p:spPr>
          <a:xfrm>
            <a:off x="381000" y="1295400"/>
            <a:ext cx="83058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Pct val="80000"/>
              <a:buFontTx/>
              <a:buNone/>
              <a:tabLst/>
              <a:defRPr/>
            </a:pPr>
            <a:endParaRPr lang="en-US" altLang="en-US" sz="2000" dirty="0"/>
          </a:p>
        </p:txBody>
      </p:sp>
      <p:sp>
        <p:nvSpPr>
          <p:cNvPr id="4" name="Text Box 1028"/>
          <p:cNvSpPr txBox="1">
            <a:spLocks noChangeArrowheads="1"/>
          </p:cNvSpPr>
          <p:nvPr/>
        </p:nvSpPr>
        <p:spPr bwMode="auto">
          <a:xfrm>
            <a:off x="457200" y="1600200"/>
            <a:ext cx="8305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400" dirty="0"/>
              <a:t>A </a:t>
            </a:r>
            <a:r>
              <a:rPr lang="en-US" sz="2400" dirty="0">
                <a:solidFill>
                  <a:srgbClr val="00B0F0"/>
                </a:solidFill>
              </a:rPr>
              <a:t>random variable </a:t>
            </a:r>
            <a:r>
              <a:rPr lang="en-US" sz="2400" dirty="0">
                <a:latin typeface="medium-content-serif-font"/>
              </a:rPr>
              <a:t>(random quantity, aleatory variable, or stochastic variable)</a:t>
            </a:r>
            <a:r>
              <a:rPr lang="en-US" sz="2400" dirty="0">
                <a:solidFill>
                  <a:srgbClr val="00B0F0"/>
                </a:solidFill>
              </a:rPr>
              <a:t> </a:t>
            </a:r>
            <a:r>
              <a:rPr lang="en-US" sz="2400" dirty="0"/>
              <a:t>is a set of possible values from a random experiment.</a:t>
            </a:r>
            <a:endParaRPr lang="en-US" altLang="en-US" sz="2400" dirty="0">
              <a:solidFill>
                <a:srgbClr val="00B0F0"/>
              </a:solidFill>
            </a:endParaRPr>
          </a:p>
        </p:txBody>
      </p:sp>
      <p:pic>
        <p:nvPicPr>
          <p:cNvPr id="2" name="Picture 1">
            <a:extLst>
              <a:ext uri="{FF2B5EF4-FFF2-40B4-BE49-F238E27FC236}">
                <a16:creationId xmlns:a16="http://schemas.microsoft.com/office/drawing/2014/main" id="{A958B7C0-EEDE-453F-8740-50DC444A247B}"/>
              </a:ext>
            </a:extLst>
          </p:cNvPr>
          <p:cNvPicPr>
            <a:picLocks noChangeAspect="1"/>
          </p:cNvPicPr>
          <p:nvPr/>
        </p:nvPicPr>
        <p:blipFill>
          <a:blip r:embed="rId2"/>
          <a:stretch>
            <a:fillRect/>
          </a:stretch>
        </p:blipFill>
        <p:spPr>
          <a:xfrm>
            <a:off x="2300287" y="2778406"/>
            <a:ext cx="4543425" cy="2190750"/>
          </a:xfrm>
          <a:prstGeom prst="rect">
            <a:avLst/>
          </a:prstGeom>
        </p:spPr>
      </p:pic>
      <p:sp>
        <p:nvSpPr>
          <p:cNvPr id="3" name="Rectangle 2">
            <a:extLst>
              <a:ext uri="{FF2B5EF4-FFF2-40B4-BE49-F238E27FC236}">
                <a16:creationId xmlns:a16="http://schemas.microsoft.com/office/drawing/2014/main" id="{4F891370-B051-48F0-97D4-BF20E265292F}"/>
              </a:ext>
            </a:extLst>
          </p:cNvPr>
          <p:cNvSpPr/>
          <p:nvPr/>
        </p:nvSpPr>
        <p:spPr>
          <a:xfrm>
            <a:off x="332760" y="5537537"/>
            <a:ext cx="8610600" cy="1015663"/>
          </a:xfrm>
          <a:prstGeom prst="rect">
            <a:avLst/>
          </a:prstGeom>
        </p:spPr>
        <p:txBody>
          <a:bodyPr wrap="square">
            <a:spAutoFit/>
          </a:bodyPr>
          <a:lstStyle/>
          <a:p>
            <a:r>
              <a:rPr lang="en-US" sz="2000" dirty="0">
                <a:latin typeface="medium-content-serif-font"/>
              </a:rPr>
              <a:t>Random variables can be discrete or continuous. </a:t>
            </a:r>
            <a:r>
              <a:rPr lang="en-US" sz="2000" i="1" dirty="0">
                <a:latin typeface="medium-content-serif-font"/>
              </a:rPr>
              <a:t>Discrete random variables</a:t>
            </a:r>
            <a:r>
              <a:rPr lang="en-US" sz="2000" dirty="0">
                <a:latin typeface="medium-content-serif-font"/>
              </a:rPr>
              <a:t> can only take certain values while </a:t>
            </a:r>
            <a:r>
              <a:rPr lang="en-US" sz="2000" i="1" dirty="0">
                <a:latin typeface="medium-content-serif-font"/>
              </a:rPr>
              <a:t>continuous random variables</a:t>
            </a:r>
            <a:r>
              <a:rPr lang="en-US" sz="2000" dirty="0">
                <a:latin typeface="medium-content-serif-font"/>
              </a:rPr>
              <a:t> can take any value (within a range).</a:t>
            </a:r>
            <a:endParaRPr lang="en-US" sz="2000" dirty="0"/>
          </a:p>
        </p:txBody>
      </p:sp>
    </p:spTree>
    <p:extLst>
      <p:ext uri="{BB962C8B-B14F-4D97-AF65-F5344CB8AC3E}">
        <p14:creationId xmlns:p14="http://schemas.microsoft.com/office/powerpoint/2010/main" val="632120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ectangle 2"/>
          <p:cNvSpPr txBox="1">
            <a:spLocks noChangeArrowheads="1"/>
          </p:cNvSpPr>
          <p:nvPr/>
        </p:nvSpPr>
        <p:spPr>
          <a:xfrm>
            <a:off x="0" y="304800"/>
            <a:ext cx="9144000" cy="762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Basic concepts about probability</a:t>
            </a:r>
          </a:p>
        </p:txBody>
      </p:sp>
      <p:sp>
        <p:nvSpPr>
          <p:cNvPr id="13" name="Rectangle 3"/>
          <p:cNvSpPr txBox="1">
            <a:spLocks noChangeArrowheads="1"/>
          </p:cNvSpPr>
          <p:nvPr/>
        </p:nvSpPr>
        <p:spPr>
          <a:xfrm>
            <a:off x="381000" y="1295400"/>
            <a:ext cx="83058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Pct val="80000"/>
              <a:buFontTx/>
              <a:buNone/>
              <a:tabLst/>
              <a:defRPr/>
            </a:pPr>
            <a:endParaRPr lang="en-US" altLang="en-US" sz="2000" dirty="0"/>
          </a:p>
        </p:txBody>
      </p:sp>
      <p:sp>
        <p:nvSpPr>
          <p:cNvPr id="4" name="Text Box 1028"/>
          <p:cNvSpPr txBox="1">
            <a:spLocks noChangeArrowheads="1"/>
          </p:cNvSpPr>
          <p:nvPr/>
        </p:nvSpPr>
        <p:spPr bwMode="auto">
          <a:xfrm>
            <a:off x="457200" y="1600200"/>
            <a:ext cx="83058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en-US" sz="2000" dirty="0"/>
              <a:t>The </a:t>
            </a:r>
            <a:r>
              <a:rPr lang="en-US" altLang="en-US" sz="2000" b="1" dirty="0"/>
              <a:t>sample space, </a:t>
            </a:r>
            <a:r>
              <a:rPr lang="en-US" altLang="en-US" sz="2000" b="1" i="1" dirty="0"/>
              <a:t>S</a:t>
            </a:r>
            <a:r>
              <a:rPr lang="en-US" altLang="en-US" sz="2000" b="1" dirty="0"/>
              <a:t>, </a:t>
            </a:r>
            <a:r>
              <a:rPr lang="en-US" altLang="en-US" sz="2000" dirty="0"/>
              <a:t>of a probability experiment is the collection of all possible simple events.  In other words, the sample space is a list of all possible outcomes of a probability experiment. </a:t>
            </a:r>
          </a:p>
          <a:p>
            <a:pPr>
              <a:spcBef>
                <a:spcPct val="50000"/>
              </a:spcBef>
            </a:pPr>
            <a:endParaRPr lang="en-US" altLang="en-US" sz="2000" dirty="0"/>
          </a:p>
          <a:p>
            <a:pPr>
              <a:spcBef>
                <a:spcPct val="50000"/>
              </a:spcBef>
            </a:pPr>
            <a:r>
              <a:rPr lang="en-US" altLang="en-US" sz="2000" dirty="0"/>
              <a:t>Consider the probability experiment of having two flips of fair coin.</a:t>
            </a:r>
          </a:p>
          <a:p>
            <a:pPr marL="285750" indent="-285750">
              <a:spcBef>
                <a:spcPct val="50000"/>
              </a:spcBef>
              <a:buFont typeface="Arial" charset="0"/>
              <a:buChar char="•"/>
            </a:pPr>
            <a:r>
              <a:rPr lang="en-US" altLang="en-US" sz="2000" dirty="0">
                <a:solidFill>
                  <a:srgbClr val="FF0000"/>
                </a:solidFill>
              </a:rPr>
              <a:t>Determine the sample space.</a:t>
            </a:r>
          </a:p>
          <a:p>
            <a:pPr>
              <a:spcBef>
                <a:spcPct val="50000"/>
              </a:spcBef>
            </a:pPr>
            <a:r>
              <a:rPr lang="en-US" altLang="en-US" sz="2000" dirty="0">
                <a:solidFill>
                  <a:srgbClr val="00B0F0"/>
                </a:solidFill>
              </a:rPr>
              <a:t>S= {(Head, Tail), (Tail, Tail), (Head, Head), (Tail, Head)}</a:t>
            </a:r>
          </a:p>
          <a:p>
            <a:pPr>
              <a:spcBef>
                <a:spcPct val="50000"/>
              </a:spcBef>
            </a:pPr>
            <a:endParaRPr lang="en-US" altLang="en-US" sz="2000" dirty="0"/>
          </a:p>
          <a:p>
            <a:pPr>
              <a:spcBef>
                <a:spcPct val="50000"/>
              </a:spcBef>
            </a:pPr>
            <a:r>
              <a:rPr lang="en-US" altLang="en-US" sz="2000" dirty="0"/>
              <a:t>An </a:t>
            </a:r>
            <a:r>
              <a:rPr lang="en-US" altLang="en-US" sz="2000" b="1" dirty="0"/>
              <a:t>event </a:t>
            </a:r>
            <a:r>
              <a:rPr lang="en-US" altLang="en-US" sz="2000" dirty="0"/>
              <a:t>is any collection of outcomes from a probability experiment.  An event may consist of one or more simple events.  Events are denoted using capital letters such as </a:t>
            </a:r>
            <a:r>
              <a:rPr lang="en-US" altLang="en-US" sz="2000" i="1" dirty="0"/>
              <a:t>E</a:t>
            </a:r>
            <a:r>
              <a:rPr lang="en-US" altLang="en-US" sz="2000" dirty="0"/>
              <a:t>.</a:t>
            </a:r>
          </a:p>
          <a:p>
            <a:pPr marL="285750" indent="-285750">
              <a:spcBef>
                <a:spcPct val="50000"/>
              </a:spcBef>
              <a:buFont typeface="Arial" charset="0"/>
              <a:buChar char="•"/>
            </a:pPr>
            <a:r>
              <a:rPr lang="en-US" altLang="en-US" sz="2000" dirty="0">
                <a:solidFill>
                  <a:srgbClr val="FF0000"/>
                </a:solidFill>
              </a:rPr>
              <a:t>Define the event E = “have one Head”.</a:t>
            </a:r>
          </a:p>
          <a:p>
            <a:pPr>
              <a:spcBef>
                <a:spcPct val="50000"/>
              </a:spcBef>
            </a:pPr>
            <a:r>
              <a:rPr lang="en-US" altLang="en-US" sz="2000" dirty="0">
                <a:solidFill>
                  <a:srgbClr val="00B0F0"/>
                </a:solidFill>
              </a:rPr>
              <a:t>E= {(Head, Tail), (Head, Head), (Tail, Head)}</a:t>
            </a:r>
          </a:p>
        </p:txBody>
      </p:sp>
    </p:spTree>
    <p:extLst>
      <p:ext uri="{BB962C8B-B14F-4D97-AF65-F5344CB8AC3E}">
        <p14:creationId xmlns:p14="http://schemas.microsoft.com/office/powerpoint/2010/main" val="1338830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ectangle 2"/>
          <p:cNvSpPr txBox="1">
            <a:spLocks noChangeArrowheads="1"/>
          </p:cNvSpPr>
          <p:nvPr/>
        </p:nvSpPr>
        <p:spPr>
          <a:xfrm>
            <a:off x="0" y="304800"/>
            <a:ext cx="9144000" cy="762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latin typeface="+mn-lt"/>
              </a:rPr>
              <a:t>Basic concepts about probability</a:t>
            </a:r>
          </a:p>
        </p:txBody>
      </p:sp>
      <p:sp>
        <p:nvSpPr>
          <p:cNvPr id="13" name="Rectangle 3"/>
          <p:cNvSpPr txBox="1">
            <a:spLocks noChangeArrowheads="1"/>
          </p:cNvSpPr>
          <p:nvPr/>
        </p:nvSpPr>
        <p:spPr>
          <a:xfrm>
            <a:off x="381000" y="1295400"/>
            <a:ext cx="83058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Pct val="80000"/>
              <a:buFontTx/>
              <a:buNone/>
              <a:tabLst/>
              <a:defRPr/>
            </a:pPr>
            <a:endParaRPr lang="en-US" altLang="en-US" sz="2000" dirty="0"/>
          </a:p>
        </p:txBody>
      </p:sp>
      <p:sp>
        <p:nvSpPr>
          <p:cNvPr id="4" name="Text Box 1028"/>
          <p:cNvSpPr txBox="1">
            <a:spLocks noChangeArrowheads="1"/>
          </p:cNvSpPr>
          <p:nvPr/>
        </p:nvSpPr>
        <p:spPr bwMode="auto">
          <a:xfrm>
            <a:off x="457200" y="1600200"/>
            <a:ext cx="7848600"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en-US" sz="2000" dirty="0"/>
              <a:t>An experiment is said to have </a:t>
            </a:r>
            <a:r>
              <a:rPr lang="en-US" altLang="en-US" sz="2000" b="1" dirty="0"/>
              <a:t>equally likely outcomes </a:t>
            </a:r>
            <a:r>
              <a:rPr lang="en-US" altLang="en-US" sz="2000" dirty="0"/>
              <a:t>when each simple event has the same probability of occurring.</a:t>
            </a:r>
          </a:p>
          <a:p>
            <a:pPr>
              <a:spcBef>
                <a:spcPct val="50000"/>
              </a:spcBef>
            </a:pPr>
            <a:r>
              <a:rPr lang="en-US" altLang="en-US" sz="2000" dirty="0"/>
              <a:t>If an experiment has </a:t>
            </a:r>
            <a:r>
              <a:rPr lang="en-US" altLang="en-US" sz="2000" i="1" dirty="0"/>
              <a:t>n</a:t>
            </a:r>
            <a:r>
              <a:rPr lang="en-US" altLang="en-US" sz="2000" dirty="0"/>
              <a:t> equally likely simple events and if the number of ways that an event </a:t>
            </a:r>
            <a:r>
              <a:rPr lang="en-US" altLang="en-US" sz="2000" i="1" dirty="0"/>
              <a:t>E</a:t>
            </a:r>
            <a:r>
              <a:rPr lang="en-US" altLang="en-US" sz="2000" dirty="0"/>
              <a:t> can occur is </a:t>
            </a:r>
            <a:r>
              <a:rPr lang="en-US" altLang="en-US" sz="2000" i="1" dirty="0"/>
              <a:t>m</a:t>
            </a:r>
            <a:r>
              <a:rPr lang="en-US" altLang="en-US" sz="2000" dirty="0"/>
              <a:t>, then the probability of </a:t>
            </a:r>
            <a:r>
              <a:rPr lang="en-US" altLang="en-US" sz="2000" i="1" dirty="0"/>
              <a:t>E</a:t>
            </a:r>
            <a:r>
              <a:rPr lang="en-US" altLang="en-US" sz="2000" dirty="0"/>
              <a:t>, </a:t>
            </a:r>
            <a:r>
              <a:rPr lang="en-US" altLang="en-US" sz="2000" i="1" dirty="0"/>
              <a:t>P</a:t>
            </a:r>
            <a:r>
              <a:rPr lang="en-US" altLang="en-US" sz="2000" dirty="0"/>
              <a:t>(</a:t>
            </a:r>
            <a:r>
              <a:rPr lang="en-US" altLang="en-US" sz="2000" i="1" dirty="0"/>
              <a:t>E</a:t>
            </a:r>
            <a:r>
              <a:rPr lang="en-US" altLang="en-US" sz="2000" dirty="0"/>
              <a:t>), is</a:t>
            </a:r>
          </a:p>
          <a:p>
            <a:pPr>
              <a:spcBef>
                <a:spcPct val="50000"/>
              </a:spcBef>
            </a:pPr>
            <a:endParaRPr lang="en-US" altLang="en-US" dirty="0"/>
          </a:p>
          <a:p>
            <a:pPr>
              <a:spcBef>
                <a:spcPct val="50000"/>
              </a:spcBef>
            </a:pPr>
            <a:endParaRPr lang="en-US" altLang="en-US" dirty="0"/>
          </a:p>
          <a:p>
            <a:pPr>
              <a:spcBef>
                <a:spcPct val="50000"/>
              </a:spcBef>
            </a:pPr>
            <a:endParaRPr lang="en-US" altLang="en-US" dirty="0"/>
          </a:p>
        </p:txBody>
      </p:sp>
      <p:pic>
        <p:nvPicPr>
          <p:cNvPr id="8" name="Picture 22" descr="Imag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3343275"/>
            <a:ext cx="7143750" cy="923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57200" y="4840069"/>
            <a:ext cx="6400800" cy="400110"/>
          </a:xfrm>
          <a:prstGeom prst="rect">
            <a:avLst/>
          </a:prstGeom>
        </p:spPr>
        <p:txBody>
          <a:bodyPr wrap="square">
            <a:spAutoFit/>
          </a:bodyPr>
          <a:lstStyle/>
          <a:p>
            <a:pPr>
              <a:spcBef>
                <a:spcPct val="50000"/>
              </a:spcBef>
            </a:pPr>
            <a:r>
              <a:rPr lang="en-US" altLang="en-US" sz="2000" dirty="0"/>
              <a:t>So, if </a:t>
            </a:r>
            <a:r>
              <a:rPr lang="en-US" altLang="en-US" sz="2000" i="1" dirty="0"/>
              <a:t>S</a:t>
            </a:r>
            <a:r>
              <a:rPr lang="en-US" altLang="en-US" sz="2000" dirty="0"/>
              <a:t> is the sample space of this experiment, then</a:t>
            </a:r>
          </a:p>
        </p:txBody>
      </p:sp>
      <p:pic>
        <p:nvPicPr>
          <p:cNvPr id="10" name="Picture 23" descr="Imag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50" y="5229225"/>
            <a:ext cx="2247900" cy="101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75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ectangle 2"/>
          <p:cNvSpPr txBox="1">
            <a:spLocks noChangeArrowheads="1"/>
          </p:cNvSpPr>
          <p:nvPr/>
        </p:nvSpPr>
        <p:spPr>
          <a:xfrm>
            <a:off x="0" y="304800"/>
            <a:ext cx="9144000" cy="762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Basic concepts about probability</a:t>
            </a:r>
          </a:p>
        </p:txBody>
      </p:sp>
      <p:sp>
        <p:nvSpPr>
          <p:cNvPr id="13" name="Rectangle 3"/>
          <p:cNvSpPr txBox="1">
            <a:spLocks noChangeArrowheads="1"/>
          </p:cNvSpPr>
          <p:nvPr/>
        </p:nvSpPr>
        <p:spPr>
          <a:xfrm>
            <a:off x="381000" y="1295400"/>
            <a:ext cx="83058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Pct val="80000"/>
              <a:buFontTx/>
              <a:buNone/>
              <a:tabLst/>
              <a:defRPr/>
            </a:pPr>
            <a:endParaRPr lang="en-US" altLang="en-US" sz="2000" dirty="0"/>
          </a:p>
        </p:txBody>
      </p:sp>
      <p:sp>
        <p:nvSpPr>
          <p:cNvPr id="4" name="Text Box 1028"/>
          <p:cNvSpPr txBox="1">
            <a:spLocks noChangeArrowheads="1"/>
          </p:cNvSpPr>
          <p:nvPr/>
        </p:nvSpPr>
        <p:spPr bwMode="auto">
          <a:xfrm>
            <a:off x="609600" y="1311876"/>
            <a:ext cx="83058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fontAlgn="base" hangingPunct="0">
              <a:spcBef>
                <a:spcPct val="0"/>
              </a:spcBef>
              <a:spcAft>
                <a:spcPct val="0"/>
              </a:spcAft>
            </a:pPr>
            <a:r>
              <a:rPr lang="en-US" altLang="en-US" sz="2000" b="1" dirty="0">
                <a:solidFill>
                  <a:srgbClr val="00B0F0"/>
                </a:solidFill>
              </a:rPr>
              <a:t>Conditional Probability</a:t>
            </a:r>
          </a:p>
          <a:p>
            <a:pPr lvl="0" eaLnBrk="0" fontAlgn="base" hangingPunct="0">
              <a:spcBef>
                <a:spcPct val="0"/>
              </a:spcBef>
              <a:spcAft>
                <a:spcPct val="0"/>
              </a:spcAft>
            </a:pPr>
            <a:endParaRPr lang="en-US" altLang="en-US" sz="2000" b="1" dirty="0">
              <a:solidFill>
                <a:srgbClr val="000000"/>
              </a:solidFill>
            </a:endParaRPr>
          </a:p>
          <a:p>
            <a:pPr lvl="0" eaLnBrk="0" fontAlgn="base" hangingPunct="0">
              <a:spcBef>
                <a:spcPct val="0"/>
              </a:spcBef>
              <a:spcAft>
                <a:spcPct val="0"/>
              </a:spcAft>
            </a:pPr>
            <a:r>
              <a:rPr lang="en-US" altLang="en-US" sz="2000" dirty="0"/>
              <a:t>The notation P(F | E) is read “the probability of event F given event E”.  It is the probability of an event F given the occurrence of the event E. </a:t>
            </a:r>
          </a:p>
          <a:p>
            <a:pPr marL="0" lvl="1">
              <a:spcBef>
                <a:spcPct val="50000"/>
              </a:spcBef>
            </a:pPr>
            <a:r>
              <a:rPr lang="en-US" altLang="en-US" sz="2000" b="1" dirty="0">
                <a:solidFill>
                  <a:srgbClr val="00B0F0"/>
                </a:solidFill>
              </a:rPr>
              <a:t>Independent events</a:t>
            </a:r>
            <a:endParaRPr lang="en-US" altLang="en-US" sz="2000" dirty="0">
              <a:solidFill>
                <a:srgbClr val="00B0F0"/>
              </a:solidFill>
            </a:endParaRPr>
          </a:p>
          <a:p>
            <a:pPr>
              <a:spcBef>
                <a:spcPct val="50000"/>
              </a:spcBef>
            </a:pPr>
            <a:r>
              <a:rPr lang="en-US" altLang="en-US" sz="2000" dirty="0"/>
              <a:t>Two events </a:t>
            </a:r>
            <a:r>
              <a:rPr lang="en-US" altLang="en-US" sz="2000" i="1" dirty="0"/>
              <a:t>E</a:t>
            </a:r>
            <a:r>
              <a:rPr lang="en-US" altLang="en-US" sz="2000" dirty="0"/>
              <a:t> and </a:t>
            </a:r>
            <a:r>
              <a:rPr lang="en-US" altLang="en-US" sz="2000" i="1" dirty="0"/>
              <a:t>F</a:t>
            </a:r>
            <a:r>
              <a:rPr lang="en-US" altLang="en-US" sz="2000" dirty="0"/>
              <a:t> are </a:t>
            </a:r>
            <a:r>
              <a:rPr lang="en-US" altLang="en-US" sz="2000" b="1" dirty="0"/>
              <a:t>independent</a:t>
            </a:r>
            <a:r>
              <a:rPr lang="en-US" altLang="en-US" sz="2000" dirty="0"/>
              <a:t> if the occurrence of event </a:t>
            </a:r>
            <a:r>
              <a:rPr lang="en-US" altLang="en-US" sz="2000" i="1" dirty="0"/>
              <a:t>E</a:t>
            </a:r>
            <a:r>
              <a:rPr lang="en-US" altLang="en-US" sz="2000" dirty="0"/>
              <a:t> in a probability experiment does not affect the probability of event </a:t>
            </a:r>
            <a:r>
              <a:rPr lang="en-US" altLang="en-US" sz="2000" i="1" dirty="0"/>
              <a:t>F</a:t>
            </a:r>
            <a:r>
              <a:rPr lang="en-US" altLang="en-US" sz="2000" dirty="0"/>
              <a:t>. </a:t>
            </a:r>
          </a:p>
          <a:p>
            <a:pPr>
              <a:spcBef>
                <a:spcPct val="50000"/>
              </a:spcBef>
            </a:pPr>
            <a:endParaRPr lang="en-US" altLang="en-US" sz="2000" dirty="0"/>
          </a:p>
          <a:p>
            <a:r>
              <a:rPr lang="en-US" altLang="en-US" sz="2000" dirty="0"/>
              <a:t>Two events </a:t>
            </a:r>
            <a:r>
              <a:rPr lang="en-US" altLang="en-US" sz="2000" i="1" dirty="0"/>
              <a:t>E</a:t>
            </a:r>
            <a:r>
              <a:rPr lang="en-US" altLang="en-US" sz="2000" dirty="0"/>
              <a:t> and </a:t>
            </a:r>
            <a:r>
              <a:rPr lang="en-US" altLang="en-US" sz="2000" i="1" dirty="0"/>
              <a:t>F</a:t>
            </a:r>
            <a:r>
              <a:rPr lang="en-US" altLang="en-US" sz="2000" dirty="0"/>
              <a:t> are independent if and only if </a:t>
            </a:r>
          </a:p>
          <a:p>
            <a:endParaRPr lang="en-US" altLang="en-US" sz="2000" dirty="0"/>
          </a:p>
          <a:p>
            <a:pPr algn="ctr"/>
            <a:r>
              <a:rPr lang="en-US" altLang="en-US" sz="2000" i="1" dirty="0">
                <a:solidFill>
                  <a:srgbClr val="00B0F0"/>
                </a:solidFill>
              </a:rPr>
              <a:t>P</a:t>
            </a:r>
            <a:r>
              <a:rPr lang="en-US" altLang="en-US" sz="2000" dirty="0">
                <a:solidFill>
                  <a:srgbClr val="00B0F0"/>
                </a:solidFill>
              </a:rPr>
              <a:t>(</a:t>
            </a:r>
            <a:r>
              <a:rPr lang="en-US" altLang="en-US" sz="2000" i="1" dirty="0">
                <a:solidFill>
                  <a:srgbClr val="00B0F0"/>
                </a:solidFill>
              </a:rPr>
              <a:t>F </a:t>
            </a:r>
            <a:r>
              <a:rPr lang="en-US" altLang="en-US" sz="2000" dirty="0">
                <a:solidFill>
                  <a:srgbClr val="00B0F0"/>
                </a:solidFill>
              </a:rPr>
              <a:t>| </a:t>
            </a:r>
            <a:r>
              <a:rPr lang="en-US" altLang="en-US" sz="2000" i="1" dirty="0">
                <a:solidFill>
                  <a:srgbClr val="00B0F0"/>
                </a:solidFill>
              </a:rPr>
              <a:t>E</a:t>
            </a:r>
            <a:r>
              <a:rPr lang="en-US" altLang="en-US" sz="2000" dirty="0">
                <a:solidFill>
                  <a:srgbClr val="00B0F0"/>
                </a:solidFill>
              </a:rPr>
              <a:t>) = </a:t>
            </a:r>
            <a:r>
              <a:rPr lang="en-US" altLang="en-US" sz="2000" i="1" dirty="0">
                <a:solidFill>
                  <a:srgbClr val="00B0F0"/>
                </a:solidFill>
              </a:rPr>
              <a:t>P</a:t>
            </a:r>
            <a:r>
              <a:rPr lang="en-US" altLang="en-US" sz="2000" dirty="0">
                <a:solidFill>
                  <a:srgbClr val="00B0F0"/>
                </a:solidFill>
              </a:rPr>
              <a:t>(</a:t>
            </a:r>
            <a:r>
              <a:rPr lang="en-US" altLang="en-US" sz="2000" i="1" dirty="0">
                <a:solidFill>
                  <a:srgbClr val="00B0F0"/>
                </a:solidFill>
              </a:rPr>
              <a:t>F</a:t>
            </a:r>
            <a:r>
              <a:rPr lang="en-US" altLang="en-US" sz="2000" dirty="0">
                <a:solidFill>
                  <a:srgbClr val="00B0F0"/>
                </a:solidFill>
              </a:rPr>
              <a:t>) or </a:t>
            </a:r>
            <a:r>
              <a:rPr lang="en-US" altLang="en-US" sz="2000" i="1" dirty="0">
                <a:solidFill>
                  <a:srgbClr val="00B0F0"/>
                </a:solidFill>
              </a:rPr>
              <a:t>P</a:t>
            </a:r>
            <a:r>
              <a:rPr lang="en-US" altLang="en-US" sz="2000" dirty="0">
                <a:solidFill>
                  <a:srgbClr val="00B0F0"/>
                </a:solidFill>
              </a:rPr>
              <a:t>(</a:t>
            </a:r>
            <a:r>
              <a:rPr lang="en-US" altLang="en-US" sz="2000" i="1" dirty="0">
                <a:solidFill>
                  <a:srgbClr val="00B0F0"/>
                </a:solidFill>
              </a:rPr>
              <a:t>E</a:t>
            </a:r>
            <a:r>
              <a:rPr lang="en-US" altLang="en-US" sz="2000" dirty="0">
                <a:solidFill>
                  <a:srgbClr val="00B0F0"/>
                </a:solidFill>
              </a:rPr>
              <a:t> | </a:t>
            </a:r>
            <a:r>
              <a:rPr lang="en-US" altLang="en-US" sz="2000" i="1" dirty="0">
                <a:solidFill>
                  <a:srgbClr val="00B0F0"/>
                </a:solidFill>
              </a:rPr>
              <a:t>F</a:t>
            </a:r>
            <a:r>
              <a:rPr lang="en-US" altLang="en-US" sz="2000" dirty="0">
                <a:solidFill>
                  <a:srgbClr val="00B0F0"/>
                </a:solidFill>
              </a:rPr>
              <a:t>) = </a:t>
            </a:r>
            <a:r>
              <a:rPr lang="en-US" altLang="en-US" sz="2000" i="1" dirty="0">
                <a:solidFill>
                  <a:srgbClr val="00B0F0"/>
                </a:solidFill>
              </a:rPr>
              <a:t>P</a:t>
            </a:r>
            <a:r>
              <a:rPr lang="en-US" altLang="en-US" sz="2000" dirty="0">
                <a:solidFill>
                  <a:srgbClr val="00B0F0"/>
                </a:solidFill>
              </a:rPr>
              <a:t>(</a:t>
            </a:r>
            <a:r>
              <a:rPr lang="en-US" altLang="en-US" sz="2000" i="1" dirty="0">
                <a:solidFill>
                  <a:srgbClr val="00B0F0"/>
                </a:solidFill>
              </a:rPr>
              <a:t>E</a:t>
            </a:r>
            <a:r>
              <a:rPr lang="en-US" altLang="en-US" sz="2000" dirty="0">
                <a:solidFill>
                  <a:srgbClr val="00B0F0"/>
                </a:solidFill>
              </a:rPr>
              <a:t>)</a:t>
            </a:r>
            <a:endParaRPr lang="en-US" altLang="en-US" sz="2000" dirty="0"/>
          </a:p>
          <a:p>
            <a:pPr marL="0" lvl="1">
              <a:spcBef>
                <a:spcPct val="50000"/>
              </a:spcBef>
            </a:pPr>
            <a:r>
              <a:rPr lang="en-US" altLang="en-US" sz="2000" b="1" dirty="0">
                <a:solidFill>
                  <a:srgbClr val="00B0F0"/>
                </a:solidFill>
              </a:rPr>
              <a:t>Dependent events</a:t>
            </a:r>
            <a:endParaRPr lang="en-US" altLang="en-US" sz="2000" dirty="0">
              <a:solidFill>
                <a:srgbClr val="00B0F0"/>
              </a:solidFill>
            </a:endParaRPr>
          </a:p>
          <a:p>
            <a:pPr>
              <a:spcBef>
                <a:spcPct val="50000"/>
              </a:spcBef>
            </a:pPr>
            <a:r>
              <a:rPr lang="en-US" altLang="en-US" sz="2000" dirty="0"/>
              <a:t>Two events are </a:t>
            </a:r>
            <a:r>
              <a:rPr lang="en-US" altLang="en-US" sz="2000" b="1" dirty="0"/>
              <a:t>dependent</a:t>
            </a:r>
            <a:r>
              <a:rPr lang="en-US" altLang="en-US" sz="2000" dirty="0"/>
              <a:t> if the occurrence of event </a:t>
            </a:r>
            <a:r>
              <a:rPr lang="en-US" altLang="en-US" sz="2000" i="1" dirty="0"/>
              <a:t>E</a:t>
            </a:r>
            <a:r>
              <a:rPr lang="en-US" altLang="en-US" sz="2000" dirty="0"/>
              <a:t> in a probability experiment affects the probability of event </a:t>
            </a:r>
            <a:r>
              <a:rPr lang="en-US" altLang="en-US" sz="2000" i="1" dirty="0"/>
              <a:t>F</a:t>
            </a:r>
            <a:r>
              <a:rPr lang="en-US" altLang="en-US" sz="2000" dirty="0"/>
              <a:t>.</a:t>
            </a:r>
          </a:p>
        </p:txBody>
      </p:sp>
    </p:spTree>
    <p:extLst>
      <p:ext uri="{BB962C8B-B14F-4D97-AF65-F5344CB8AC3E}">
        <p14:creationId xmlns:p14="http://schemas.microsoft.com/office/powerpoint/2010/main" val="886549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ectangle 2"/>
          <p:cNvSpPr txBox="1">
            <a:spLocks noChangeArrowheads="1"/>
          </p:cNvSpPr>
          <p:nvPr/>
        </p:nvSpPr>
        <p:spPr>
          <a:xfrm>
            <a:off x="0" y="304800"/>
            <a:ext cx="9144000" cy="762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Basic concepts about probability</a:t>
            </a:r>
          </a:p>
        </p:txBody>
      </p:sp>
      <p:sp>
        <p:nvSpPr>
          <p:cNvPr id="13" name="Rectangle 3"/>
          <p:cNvSpPr txBox="1">
            <a:spLocks noChangeArrowheads="1"/>
          </p:cNvSpPr>
          <p:nvPr/>
        </p:nvSpPr>
        <p:spPr>
          <a:xfrm>
            <a:off x="381000" y="1295400"/>
            <a:ext cx="83058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Pct val="80000"/>
              <a:buFontTx/>
              <a:buNone/>
              <a:tabLst/>
              <a:defRPr/>
            </a:pPr>
            <a:endParaRPr lang="en-US" altLang="en-US" sz="2000" dirty="0"/>
          </a:p>
        </p:txBody>
      </p:sp>
      <p:sp>
        <p:nvSpPr>
          <p:cNvPr id="4" name="Text Box 1028"/>
          <p:cNvSpPr txBox="1">
            <a:spLocks noChangeArrowheads="1"/>
          </p:cNvSpPr>
          <p:nvPr/>
        </p:nvSpPr>
        <p:spPr bwMode="auto">
          <a:xfrm>
            <a:off x="609600" y="1311876"/>
            <a:ext cx="8305800" cy="512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spcBef>
                <a:spcPct val="50000"/>
              </a:spcBef>
            </a:pPr>
            <a:r>
              <a:rPr lang="en-US" altLang="en-US" sz="2000" dirty="0"/>
              <a:t>The probability that a randomly selected murder victim was male is 0.7515.  The probability that a randomly selected murder victim was less than 18 years old given that he was male was 0.1020.  What is the probability that a randomly selected murder victim is male and is less than 18 years old?</a:t>
            </a:r>
          </a:p>
          <a:p>
            <a:pPr>
              <a:spcBef>
                <a:spcPct val="50000"/>
              </a:spcBef>
            </a:pPr>
            <a:r>
              <a:rPr lang="en-US" altLang="en-US" sz="2000" dirty="0">
                <a:solidFill>
                  <a:srgbClr val="00B0F0"/>
                </a:solidFill>
              </a:rPr>
              <a:t>P(male and &lt;18)=p(male)*P(&lt;18|male) </a:t>
            </a:r>
          </a:p>
          <a:p>
            <a:pPr>
              <a:spcBef>
                <a:spcPct val="50000"/>
              </a:spcBef>
            </a:pPr>
            <a:r>
              <a:rPr lang="en-US" altLang="en-US" sz="2000" dirty="0">
                <a:solidFill>
                  <a:srgbClr val="00B0F0"/>
                </a:solidFill>
              </a:rPr>
              <a:t>	           =0.7515*0.1020=0.076653</a:t>
            </a:r>
          </a:p>
          <a:p>
            <a:pPr>
              <a:spcBef>
                <a:spcPct val="50000"/>
              </a:spcBef>
            </a:pPr>
            <a:endParaRPr lang="en-US" altLang="en-US" sz="2000" dirty="0"/>
          </a:p>
          <a:p>
            <a:pPr>
              <a:spcBef>
                <a:spcPct val="50000"/>
              </a:spcBef>
            </a:pPr>
            <a:r>
              <a:rPr lang="en-US" altLang="en-US" sz="2000" dirty="0"/>
              <a:t>Since</a:t>
            </a:r>
            <a:r>
              <a:rPr lang="en-US" altLang="en-US" sz="2000" dirty="0">
                <a:solidFill>
                  <a:srgbClr val="00B0F0"/>
                </a:solidFill>
              </a:rPr>
              <a:t> P(male) = 0.7515 and </a:t>
            </a:r>
          </a:p>
          <a:p>
            <a:pPr>
              <a:spcBef>
                <a:spcPct val="50000"/>
              </a:spcBef>
            </a:pPr>
            <a:r>
              <a:rPr lang="en-US" altLang="en-US" sz="2000" dirty="0">
                <a:solidFill>
                  <a:srgbClr val="00B0F0"/>
                </a:solidFill>
              </a:rPr>
              <a:t>P(&lt; 18 |male ) = 0.1020, </a:t>
            </a:r>
          </a:p>
          <a:p>
            <a:pPr algn="just">
              <a:spcBef>
                <a:spcPct val="50000"/>
              </a:spcBef>
            </a:pPr>
            <a:r>
              <a:rPr lang="en-US" altLang="en-US" sz="2000" dirty="0"/>
              <a:t>the events “male” and “less than 18 years old” are not independent.  In fact, knowing the victim is male decreases the probability that the victim is less than 18 years old . </a:t>
            </a:r>
          </a:p>
          <a:p>
            <a:pPr>
              <a:spcBef>
                <a:spcPct val="50000"/>
              </a:spcBef>
            </a:pPr>
            <a:endParaRPr lang="en-US" altLang="en-US" dirty="0"/>
          </a:p>
        </p:txBody>
      </p:sp>
    </p:spTree>
    <p:extLst>
      <p:ext uri="{BB962C8B-B14F-4D97-AF65-F5344CB8AC3E}">
        <p14:creationId xmlns:p14="http://schemas.microsoft.com/office/powerpoint/2010/main" val="1437458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ectangle 2"/>
          <p:cNvSpPr txBox="1">
            <a:spLocks noChangeArrowheads="1"/>
          </p:cNvSpPr>
          <p:nvPr/>
        </p:nvSpPr>
        <p:spPr>
          <a:xfrm>
            <a:off x="0" y="304800"/>
            <a:ext cx="9144000" cy="762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Basic concepts about probability</a:t>
            </a:r>
          </a:p>
        </p:txBody>
      </p:sp>
      <p:sp>
        <p:nvSpPr>
          <p:cNvPr id="13" name="Rectangle 3"/>
          <p:cNvSpPr txBox="1">
            <a:spLocks noChangeArrowheads="1"/>
          </p:cNvSpPr>
          <p:nvPr/>
        </p:nvSpPr>
        <p:spPr>
          <a:xfrm>
            <a:off x="381000" y="1295400"/>
            <a:ext cx="83058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Pct val="80000"/>
              <a:buFontTx/>
              <a:buNone/>
              <a:tabLst/>
              <a:defRPr/>
            </a:pPr>
            <a:endParaRPr lang="en-US" altLang="en-US" sz="2000" dirty="0"/>
          </a:p>
        </p:txBody>
      </p:sp>
      <p:sp>
        <p:nvSpPr>
          <p:cNvPr id="4" name="Text Box 1028"/>
          <p:cNvSpPr txBox="1">
            <a:spLocks noChangeArrowheads="1"/>
          </p:cNvSpPr>
          <p:nvPr/>
        </p:nvSpPr>
        <p:spPr bwMode="auto">
          <a:xfrm>
            <a:off x="609600" y="1311876"/>
            <a:ext cx="8305800" cy="533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spcBef>
                <a:spcPct val="50000"/>
              </a:spcBef>
            </a:pPr>
            <a:r>
              <a:rPr lang="en-US" altLang="en-US" sz="2200" dirty="0"/>
              <a:t>IF </a:t>
            </a:r>
            <a:r>
              <a:rPr lang="en-US" altLang="en-US" sz="2200" i="1" dirty="0"/>
              <a:t>E</a:t>
            </a:r>
            <a:r>
              <a:rPr lang="en-US" altLang="en-US" sz="2200" dirty="0"/>
              <a:t> and </a:t>
            </a:r>
            <a:r>
              <a:rPr lang="en-US" altLang="en-US" sz="2200" i="1" dirty="0"/>
              <a:t>F</a:t>
            </a:r>
            <a:r>
              <a:rPr lang="en-US" altLang="en-US" sz="2200" dirty="0"/>
              <a:t> are both independent events, the probability </a:t>
            </a:r>
            <a:r>
              <a:rPr lang="en-US" altLang="en-US" sz="2200" i="1" dirty="0"/>
              <a:t>E</a:t>
            </a:r>
            <a:r>
              <a:rPr lang="en-US" altLang="en-US" sz="2200" dirty="0"/>
              <a:t> and </a:t>
            </a:r>
            <a:r>
              <a:rPr lang="en-US" altLang="en-US" sz="2200" i="1" dirty="0"/>
              <a:t>F</a:t>
            </a:r>
            <a:r>
              <a:rPr lang="en-US" altLang="en-US" sz="2200" dirty="0"/>
              <a:t> both occur is:</a:t>
            </a:r>
            <a:endParaRPr lang="en-US" altLang="en-US" sz="2200" i="1" dirty="0">
              <a:solidFill>
                <a:srgbClr val="00B0F0"/>
              </a:solidFill>
            </a:endParaRPr>
          </a:p>
          <a:p>
            <a:pPr algn="ctr"/>
            <a:r>
              <a:rPr lang="en-US" altLang="en-US" sz="2200" i="1" dirty="0">
                <a:solidFill>
                  <a:srgbClr val="00B0F0"/>
                </a:solidFill>
              </a:rPr>
              <a:t>P</a:t>
            </a:r>
            <a:r>
              <a:rPr lang="en-US" altLang="en-US" sz="2200" dirty="0">
                <a:solidFill>
                  <a:srgbClr val="00B0F0"/>
                </a:solidFill>
              </a:rPr>
              <a:t>(</a:t>
            </a:r>
            <a:r>
              <a:rPr lang="en-US" altLang="en-US" sz="2200" i="1" dirty="0">
                <a:solidFill>
                  <a:srgbClr val="00B0F0"/>
                </a:solidFill>
              </a:rPr>
              <a:t>E</a:t>
            </a:r>
            <a:r>
              <a:rPr lang="en-US" altLang="en-US" sz="2200" dirty="0">
                <a:solidFill>
                  <a:srgbClr val="00B0F0"/>
                </a:solidFill>
              </a:rPr>
              <a:t> and </a:t>
            </a:r>
            <a:r>
              <a:rPr lang="en-US" altLang="en-US" sz="2200" i="1" dirty="0">
                <a:solidFill>
                  <a:srgbClr val="00B0F0"/>
                </a:solidFill>
              </a:rPr>
              <a:t>F</a:t>
            </a:r>
            <a:r>
              <a:rPr lang="en-US" altLang="en-US" sz="2200" dirty="0">
                <a:solidFill>
                  <a:srgbClr val="00B0F0"/>
                </a:solidFill>
              </a:rPr>
              <a:t>) = </a:t>
            </a:r>
            <a:r>
              <a:rPr lang="en-US" altLang="en-US" sz="2200" i="1" dirty="0">
                <a:solidFill>
                  <a:srgbClr val="00B0F0"/>
                </a:solidFill>
              </a:rPr>
              <a:t>P</a:t>
            </a:r>
            <a:r>
              <a:rPr lang="en-US" altLang="en-US" sz="2200" dirty="0">
                <a:solidFill>
                  <a:srgbClr val="00B0F0"/>
                </a:solidFill>
              </a:rPr>
              <a:t>(</a:t>
            </a:r>
            <a:r>
              <a:rPr lang="en-US" altLang="en-US" sz="2200" i="1" dirty="0">
                <a:solidFill>
                  <a:srgbClr val="00B0F0"/>
                </a:solidFill>
              </a:rPr>
              <a:t>E</a:t>
            </a:r>
            <a:r>
              <a:rPr lang="en-US" altLang="en-US" sz="2200" dirty="0">
                <a:solidFill>
                  <a:srgbClr val="00B0F0"/>
                </a:solidFill>
              </a:rPr>
              <a:t>).</a:t>
            </a:r>
            <a:r>
              <a:rPr lang="en-US" altLang="en-US" sz="2200" i="1" dirty="0">
                <a:solidFill>
                  <a:srgbClr val="00B0F0"/>
                </a:solidFill>
              </a:rPr>
              <a:t> P</a:t>
            </a:r>
            <a:r>
              <a:rPr lang="en-US" altLang="en-US" sz="2200" dirty="0">
                <a:solidFill>
                  <a:srgbClr val="00B0F0"/>
                </a:solidFill>
              </a:rPr>
              <a:t>(</a:t>
            </a:r>
            <a:r>
              <a:rPr lang="en-US" altLang="en-US" sz="2200" i="1" dirty="0">
                <a:solidFill>
                  <a:srgbClr val="00B0F0"/>
                </a:solidFill>
              </a:rPr>
              <a:t>F</a:t>
            </a:r>
            <a:r>
              <a:rPr lang="en-US" altLang="en-US" sz="2200" dirty="0">
                <a:solidFill>
                  <a:srgbClr val="00B0F0"/>
                </a:solidFill>
              </a:rPr>
              <a:t>)</a:t>
            </a:r>
          </a:p>
          <a:p>
            <a:pPr algn="ctr"/>
            <a:endParaRPr lang="en-US" altLang="en-US" sz="2200" dirty="0"/>
          </a:p>
          <a:p>
            <a:pPr>
              <a:spcBef>
                <a:spcPct val="50000"/>
              </a:spcBef>
            </a:pPr>
            <a:r>
              <a:rPr lang="en-US" altLang="en-US" sz="2200" dirty="0"/>
              <a:t>The probability that a randomly selected female aged 60 years old will survive the year is 99.186% according to the National Vital Statistics Report, Vol. 47, No. 28.  What is the probability that two randomly selected 60 year old females will survive the year?</a:t>
            </a:r>
          </a:p>
          <a:p>
            <a:pPr algn="ctr">
              <a:spcBef>
                <a:spcPct val="50000"/>
              </a:spcBef>
            </a:pPr>
            <a:r>
              <a:rPr lang="en-US" altLang="en-US" sz="2200" i="1" dirty="0">
                <a:solidFill>
                  <a:srgbClr val="00B0F0"/>
                </a:solidFill>
              </a:rPr>
              <a:t>P</a:t>
            </a:r>
            <a:r>
              <a:rPr lang="en-US" altLang="en-US" sz="2200" dirty="0">
                <a:solidFill>
                  <a:srgbClr val="00B0F0"/>
                </a:solidFill>
              </a:rPr>
              <a:t>(</a:t>
            </a:r>
            <a:r>
              <a:rPr lang="en-US" altLang="en-US" sz="2200" i="1" dirty="0">
                <a:solidFill>
                  <a:srgbClr val="00B0F0"/>
                </a:solidFill>
              </a:rPr>
              <a:t>E</a:t>
            </a:r>
            <a:r>
              <a:rPr lang="en-US" altLang="en-US" sz="2200" dirty="0">
                <a:solidFill>
                  <a:srgbClr val="00B0F0"/>
                </a:solidFill>
              </a:rPr>
              <a:t> and </a:t>
            </a:r>
            <a:r>
              <a:rPr lang="en-US" altLang="en-US" sz="2200" i="1" dirty="0">
                <a:solidFill>
                  <a:srgbClr val="00B0F0"/>
                </a:solidFill>
              </a:rPr>
              <a:t>F</a:t>
            </a:r>
            <a:r>
              <a:rPr lang="en-US" altLang="en-US" sz="2200" dirty="0">
                <a:solidFill>
                  <a:srgbClr val="00B0F0"/>
                </a:solidFill>
              </a:rPr>
              <a:t>) = 99.186% * 99.186% =98.38%</a:t>
            </a:r>
          </a:p>
          <a:p>
            <a:pPr algn="ctr">
              <a:spcBef>
                <a:spcPct val="50000"/>
              </a:spcBef>
            </a:pPr>
            <a:endParaRPr lang="en-US" altLang="en-US" sz="2200" dirty="0">
              <a:solidFill>
                <a:srgbClr val="00B0F0"/>
              </a:solidFill>
            </a:endParaRPr>
          </a:p>
          <a:p>
            <a:pPr>
              <a:spcBef>
                <a:spcPct val="50000"/>
              </a:spcBef>
            </a:pPr>
            <a:r>
              <a:rPr lang="en-US" altLang="en-US" sz="2200" dirty="0"/>
              <a:t>What is the probability that at least one of 500 randomly selected 60 year old females will die during the course of the year?</a:t>
            </a:r>
          </a:p>
          <a:p>
            <a:pPr algn="ctr">
              <a:spcBef>
                <a:spcPct val="50000"/>
              </a:spcBef>
            </a:pPr>
            <a:r>
              <a:rPr lang="en-US" altLang="en-US" sz="2200" dirty="0">
                <a:solidFill>
                  <a:srgbClr val="00B0F0"/>
                </a:solidFill>
              </a:rPr>
              <a:t>1-P(All Survived)=1-0.99186^500=50.4%</a:t>
            </a:r>
          </a:p>
        </p:txBody>
      </p:sp>
    </p:spTree>
    <p:extLst>
      <p:ext uri="{BB962C8B-B14F-4D97-AF65-F5344CB8AC3E}">
        <p14:creationId xmlns:p14="http://schemas.microsoft.com/office/powerpoint/2010/main" val="96754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304800" y="1524000"/>
            <a:ext cx="8458200" cy="34290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Rectangle 1"/>
          <p:cNvSpPr/>
          <p:nvPr/>
        </p:nvSpPr>
        <p:spPr>
          <a:xfrm>
            <a:off x="304800" y="1862078"/>
            <a:ext cx="8229600" cy="4154984"/>
          </a:xfrm>
          <a:prstGeom prst="rect">
            <a:avLst/>
          </a:prstGeom>
        </p:spPr>
        <p:txBody>
          <a:bodyPr wrap="square">
            <a:spAutoFit/>
          </a:bodyPr>
          <a:lstStyle/>
          <a:p>
            <a:pPr marL="342900" indent="-342900">
              <a:buFont typeface="+mj-lt"/>
              <a:buAutoNum type="arabicPeriod"/>
            </a:pPr>
            <a:r>
              <a:rPr lang="en-US" altLang="en-US" sz="2400" dirty="0"/>
              <a:t>The probability of any event </a:t>
            </a:r>
            <a:r>
              <a:rPr lang="en-US" altLang="en-US" sz="2400" i="1" dirty="0"/>
              <a:t>E</a:t>
            </a:r>
            <a:r>
              <a:rPr lang="en-US" altLang="en-US" sz="2400" dirty="0"/>
              <a:t>, </a:t>
            </a:r>
            <a:r>
              <a:rPr lang="en-US" altLang="en-US" sz="2400" i="1" dirty="0"/>
              <a:t>P</a:t>
            </a:r>
            <a:r>
              <a:rPr lang="en-US" altLang="en-US" sz="2400" dirty="0"/>
              <a:t>(</a:t>
            </a:r>
            <a:r>
              <a:rPr lang="en-US" altLang="en-US" sz="2400" i="1" dirty="0"/>
              <a:t>E</a:t>
            </a:r>
            <a:r>
              <a:rPr lang="en-US" altLang="en-US" sz="2400" dirty="0"/>
              <a:t>), must be between 0 and 1 inclusive.  That is,  </a:t>
            </a:r>
          </a:p>
          <a:p>
            <a:pPr algn="ctr"/>
            <a:r>
              <a:rPr lang="en-US" altLang="en-US" sz="2400" dirty="0"/>
              <a:t>0 </a:t>
            </a:r>
            <a:r>
              <a:rPr lang="en-US" altLang="en-US" sz="2400" u="sng" dirty="0"/>
              <a:t>&lt;</a:t>
            </a:r>
            <a:r>
              <a:rPr lang="en-US" altLang="en-US" sz="2400" dirty="0"/>
              <a:t> </a:t>
            </a:r>
            <a:r>
              <a:rPr lang="en-US" altLang="en-US" sz="2400" i="1" dirty="0"/>
              <a:t>P</a:t>
            </a:r>
            <a:r>
              <a:rPr lang="en-US" altLang="en-US" sz="2400" dirty="0"/>
              <a:t>(</a:t>
            </a:r>
            <a:r>
              <a:rPr lang="en-US" altLang="en-US" sz="2400" i="1" dirty="0"/>
              <a:t>E</a:t>
            </a:r>
            <a:r>
              <a:rPr lang="en-US" altLang="en-US" sz="2400" dirty="0"/>
              <a:t>) </a:t>
            </a:r>
            <a:r>
              <a:rPr lang="en-US" altLang="en-US" sz="2400" u="sng" dirty="0"/>
              <a:t>&lt;</a:t>
            </a:r>
            <a:r>
              <a:rPr lang="en-US" altLang="en-US" sz="2400" dirty="0"/>
              <a:t> 1.</a:t>
            </a:r>
          </a:p>
          <a:p>
            <a:endParaRPr lang="en-US" altLang="en-US" sz="2400" dirty="0"/>
          </a:p>
          <a:p>
            <a:r>
              <a:rPr lang="en-US" altLang="en-US" sz="2400" dirty="0"/>
              <a:t>2. If an event is </a:t>
            </a:r>
            <a:r>
              <a:rPr lang="en-US" altLang="en-US" sz="2400" b="1" dirty="0"/>
              <a:t>impossible</a:t>
            </a:r>
            <a:r>
              <a:rPr lang="en-US" altLang="en-US" sz="2400" dirty="0"/>
              <a:t>, the probability of the event is 0.</a:t>
            </a:r>
          </a:p>
          <a:p>
            <a:endParaRPr lang="en-US" altLang="en-US" sz="2400" dirty="0"/>
          </a:p>
          <a:p>
            <a:r>
              <a:rPr lang="en-US" altLang="en-US" sz="2400" dirty="0"/>
              <a:t>3. If an event is a </a:t>
            </a:r>
            <a:r>
              <a:rPr lang="en-US" altLang="en-US" sz="2400" b="1" dirty="0"/>
              <a:t>certainty, </a:t>
            </a:r>
            <a:r>
              <a:rPr lang="en-US" altLang="en-US" sz="2400" dirty="0"/>
              <a:t>the probability of the event is 1.</a:t>
            </a:r>
          </a:p>
          <a:p>
            <a:endParaRPr lang="en-US" altLang="en-US" sz="2400" dirty="0"/>
          </a:p>
          <a:p>
            <a:r>
              <a:rPr lang="en-US" altLang="en-US" sz="2400" dirty="0"/>
              <a:t>4. If </a:t>
            </a:r>
            <a:r>
              <a:rPr lang="en-US" altLang="en-US" sz="2400" i="1" dirty="0"/>
              <a:t>S</a:t>
            </a:r>
            <a:r>
              <a:rPr lang="en-US" altLang="en-US" sz="2400" dirty="0"/>
              <a:t> = {</a:t>
            </a:r>
            <a:r>
              <a:rPr lang="en-US" altLang="en-US" sz="2400" i="1" dirty="0"/>
              <a:t>e</a:t>
            </a:r>
            <a:r>
              <a:rPr lang="en-US" altLang="en-US" sz="2400" baseline="-25000" dirty="0"/>
              <a:t>1</a:t>
            </a:r>
            <a:r>
              <a:rPr lang="en-US" altLang="en-US" sz="2400" dirty="0"/>
              <a:t>, </a:t>
            </a:r>
            <a:r>
              <a:rPr lang="en-US" altLang="en-US" sz="2400" i="1" dirty="0"/>
              <a:t>e</a:t>
            </a:r>
            <a:r>
              <a:rPr lang="en-US" altLang="en-US" sz="2400" baseline="-25000" dirty="0"/>
              <a:t>2</a:t>
            </a:r>
            <a:r>
              <a:rPr lang="en-US" altLang="en-US" sz="2400" dirty="0"/>
              <a:t>, …, </a:t>
            </a:r>
            <a:r>
              <a:rPr lang="en-US" altLang="en-US" sz="2400" i="1" dirty="0" err="1"/>
              <a:t>e</a:t>
            </a:r>
            <a:r>
              <a:rPr lang="en-US" altLang="en-US" sz="2400" i="1" baseline="-25000" dirty="0" err="1"/>
              <a:t>n</a:t>
            </a:r>
            <a:r>
              <a:rPr lang="en-US" altLang="en-US" sz="2400" dirty="0"/>
              <a:t>}, then </a:t>
            </a:r>
          </a:p>
          <a:p>
            <a:endParaRPr lang="en-US" altLang="en-US" sz="2400" dirty="0"/>
          </a:p>
          <a:p>
            <a:r>
              <a:rPr lang="en-US" altLang="en-US" sz="2400" dirty="0"/>
              <a:t>			</a:t>
            </a:r>
            <a:r>
              <a:rPr lang="en-US" altLang="en-US" sz="2400" i="1" dirty="0"/>
              <a:t>P</a:t>
            </a:r>
            <a:r>
              <a:rPr lang="en-US" altLang="en-US" sz="2400" dirty="0"/>
              <a:t>(</a:t>
            </a:r>
            <a:r>
              <a:rPr lang="en-US" altLang="en-US" sz="2400" i="1" dirty="0"/>
              <a:t>e</a:t>
            </a:r>
            <a:r>
              <a:rPr lang="en-US" altLang="en-US" sz="2400" baseline="-25000" dirty="0"/>
              <a:t>1</a:t>
            </a:r>
            <a:r>
              <a:rPr lang="en-US" altLang="en-US" sz="2400" dirty="0"/>
              <a:t>) + </a:t>
            </a:r>
            <a:r>
              <a:rPr lang="en-US" altLang="en-US" sz="2400" i="1" dirty="0"/>
              <a:t>P</a:t>
            </a:r>
            <a:r>
              <a:rPr lang="en-US" altLang="en-US" sz="2400" dirty="0"/>
              <a:t>(</a:t>
            </a:r>
            <a:r>
              <a:rPr lang="en-US" altLang="en-US" sz="2400" i="1" dirty="0"/>
              <a:t>e</a:t>
            </a:r>
            <a:r>
              <a:rPr lang="en-US" altLang="en-US" sz="2400" baseline="-25000" dirty="0"/>
              <a:t>2</a:t>
            </a:r>
            <a:r>
              <a:rPr lang="en-US" altLang="en-US" sz="2400" dirty="0"/>
              <a:t>) + … + </a:t>
            </a:r>
            <a:r>
              <a:rPr lang="en-US" altLang="en-US" sz="2400" i="1" dirty="0"/>
              <a:t>P</a:t>
            </a:r>
            <a:r>
              <a:rPr lang="en-US" altLang="en-US" sz="2400" dirty="0"/>
              <a:t>(</a:t>
            </a:r>
            <a:r>
              <a:rPr lang="en-US" altLang="en-US" sz="2400" i="1" dirty="0" err="1"/>
              <a:t>e</a:t>
            </a:r>
            <a:r>
              <a:rPr lang="en-US" altLang="en-US" sz="2400" i="1" baseline="-25000" dirty="0" err="1"/>
              <a:t>n</a:t>
            </a:r>
            <a:r>
              <a:rPr lang="en-US" altLang="en-US" sz="2400" dirty="0"/>
              <a:t>) = 1. </a:t>
            </a:r>
          </a:p>
        </p:txBody>
      </p:sp>
      <p:sp>
        <p:nvSpPr>
          <p:cNvPr id="22" name="Rectangle 2"/>
          <p:cNvSpPr txBox="1">
            <a:spLocks noChangeArrowheads="1"/>
          </p:cNvSpPr>
          <p:nvPr/>
        </p:nvSpPr>
        <p:spPr>
          <a:xfrm>
            <a:off x="0" y="304800"/>
            <a:ext cx="9144000" cy="762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Properties of probability</a:t>
            </a:r>
          </a:p>
        </p:txBody>
      </p:sp>
    </p:spTree>
    <p:extLst>
      <p:ext uri="{BB962C8B-B14F-4D97-AF65-F5344CB8AC3E}">
        <p14:creationId xmlns:p14="http://schemas.microsoft.com/office/powerpoint/2010/main" val="1991389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304800" y="1524000"/>
            <a:ext cx="8458200" cy="34290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Rectangle 2"/>
          <p:cNvSpPr txBox="1">
            <a:spLocks noChangeArrowheads="1"/>
          </p:cNvSpPr>
          <p:nvPr/>
        </p:nvSpPr>
        <p:spPr>
          <a:xfrm>
            <a:off x="685800" y="304800"/>
            <a:ext cx="7772400" cy="1143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Bayes Theorem</a:t>
            </a:r>
          </a:p>
        </p:txBody>
      </p:sp>
      <p:sp>
        <p:nvSpPr>
          <p:cNvPr id="6" name="Rectangle 3"/>
          <p:cNvSpPr txBox="1">
            <a:spLocks noChangeArrowheads="1"/>
          </p:cNvSpPr>
          <p:nvPr/>
        </p:nvSpPr>
        <p:spPr>
          <a:xfrm>
            <a:off x="685800" y="4191000"/>
            <a:ext cx="7772400" cy="1143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1800" dirty="0"/>
              <a:t>can be derived from the basic equation for conditional probabilities</a:t>
            </a:r>
          </a:p>
        </p:txBody>
      </p:sp>
      <p:graphicFrame>
        <p:nvGraphicFramePr>
          <p:cNvPr id="7" name="Object 4"/>
          <p:cNvGraphicFramePr>
            <a:graphicFrameLocks noChangeAspect="1"/>
          </p:cNvGraphicFramePr>
          <p:nvPr/>
        </p:nvGraphicFramePr>
        <p:xfrm>
          <a:off x="1676400" y="2322513"/>
          <a:ext cx="5486400" cy="877887"/>
        </p:xfrm>
        <a:graphic>
          <a:graphicData uri="http://schemas.openxmlformats.org/presentationml/2006/ole">
            <mc:AlternateContent xmlns:mc="http://schemas.openxmlformats.org/markup-compatibility/2006">
              <mc:Choice xmlns:v="urn:schemas-microsoft-com:vml" Requires="v">
                <p:oleObj spid="_x0000_s81056" name="Equation" r:id="rId3" imgW="2616120" imgH="419040" progId="Equation.3">
                  <p:embed/>
                </p:oleObj>
              </mc:Choice>
              <mc:Fallback>
                <p:oleObj name="Equation" r:id="rId3" imgW="26161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322513"/>
                        <a:ext cx="5486400"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90622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12F0DEC-3432-4F19-95E3-F090192D10BF}"/>
              </a:ext>
            </a:extLst>
          </p:cNvPr>
          <p:cNvSpPr>
            <a:spLocks noGrp="1" noChangeArrowheads="1"/>
          </p:cNvSpPr>
          <p:nvPr>
            <p:ph type="title"/>
          </p:nvPr>
        </p:nvSpPr>
        <p:spPr>
          <a:noFill/>
          <a:ln/>
        </p:spPr>
        <p:txBody>
          <a:bodyPr/>
          <a:lstStyle/>
          <a:p>
            <a:r>
              <a:rPr lang="en-US" altLang="en-US" dirty="0">
                <a:solidFill>
                  <a:srgbClr val="00B0F0"/>
                </a:solidFill>
              </a:rPr>
              <a:t>Probability</a:t>
            </a:r>
          </a:p>
        </p:txBody>
      </p:sp>
      <p:sp>
        <p:nvSpPr>
          <p:cNvPr id="28675" name="Text Box 3">
            <a:extLst>
              <a:ext uri="{FF2B5EF4-FFF2-40B4-BE49-F238E27FC236}">
                <a16:creationId xmlns:a16="http://schemas.microsoft.com/office/drawing/2014/main" id="{2D133988-84E2-474D-80DD-1E160A6D40D0}"/>
              </a:ext>
            </a:extLst>
          </p:cNvPr>
          <p:cNvSpPr txBox="1">
            <a:spLocks noChangeArrowheads="1"/>
          </p:cNvSpPr>
          <p:nvPr/>
        </p:nvSpPr>
        <p:spPr bwMode="auto">
          <a:xfrm>
            <a:off x="449826" y="1752600"/>
            <a:ext cx="8458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sz="2800" dirty="0"/>
              <a:t>Probability is the chance that something will happen — how likely it is that some event will happen.</a:t>
            </a:r>
            <a:endParaRPr kumimoji="0" lang="en-US" altLang="en-US" sz="2800" dirty="0"/>
          </a:p>
        </p:txBody>
      </p:sp>
      <p:pic>
        <p:nvPicPr>
          <p:cNvPr id="3" name="Picture 2">
            <a:extLst>
              <a:ext uri="{FF2B5EF4-FFF2-40B4-BE49-F238E27FC236}">
                <a16:creationId xmlns:a16="http://schemas.microsoft.com/office/drawing/2014/main" id="{01F31215-0FD9-43E2-8829-A26EB4CED905}"/>
              </a:ext>
            </a:extLst>
          </p:cNvPr>
          <p:cNvPicPr>
            <a:picLocks noChangeAspect="1"/>
          </p:cNvPicPr>
          <p:nvPr/>
        </p:nvPicPr>
        <p:blipFill>
          <a:blip r:embed="rId2"/>
          <a:stretch>
            <a:fillRect/>
          </a:stretch>
        </p:blipFill>
        <p:spPr>
          <a:xfrm>
            <a:off x="990600" y="3041669"/>
            <a:ext cx="6960394" cy="282806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304800" y="1524000"/>
            <a:ext cx="8458200" cy="34290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Rectangle 2"/>
          <p:cNvSpPr txBox="1">
            <a:spLocks noChangeArrowheads="1"/>
          </p:cNvSpPr>
          <p:nvPr/>
        </p:nvSpPr>
        <p:spPr>
          <a:xfrm>
            <a:off x="685800" y="304800"/>
            <a:ext cx="7772400" cy="1143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Bayes Theorem</a:t>
            </a:r>
          </a:p>
        </p:txBody>
      </p:sp>
      <p:sp>
        <p:nvSpPr>
          <p:cNvPr id="6" name="Rectangle 3"/>
          <p:cNvSpPr txBox="1">
            <a:spLocks noChangeArrowheads="1"/>
          </p:cNvSpPr>
          <p:nvPr/>
        </p:nvSpPr>
        <p:spPr>
          <a:xfrm>
            <a:off x="304800" y="1123562"/>
            <a:ext cx="6553200" cy="13148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Arial" charset="0"/>
              <a:buChar char="•"/>
            </a:pPr>
            <a:r>
              <a:rPr lang="en-US" altLang="en-US" sz="2800" dirty="0">
                <a:ea typeface="Times New Roman" charset="0"/>
                <a:cs typeface="Times New Roman" charset="0"/>
              </a:rPr>
              <a:t>75% of assemblage are </a:t>
            </a:r>
            <a:r>
              <a:rPr lang="en-US" altLang="en-US" sz="2800" u="sng" dirty="0">
                <a:ea typeface="Times New Roman" charset="0"/>
                <a:cs typeface="Times New Roman" charset="0"/>
              </a:rPr>
              <a:t>bowls</a:t>
            </a:r>
            <a:r>
              <a:rPr lang="en-US" altLang="en-US" sz="2800" dirty="0">
                <a:ea typeface="Times New Roman" charset="0"/>
                <a:cs typeface="Times New Roman" charset="0"/>
              </a:rPr>
              <a:t>, 25% </a:t>
            </a:r>
            <a:r>
              <a:rPr lang="en-US" altLang="en-US" sz="2800" u="sng" dirty="0">
                <a:ea typeface="Times New Roman" charset="0"/>
                <a:cs typeface="Times New Roman" charset="0"/>
              </a:rPr>
              <a:t>jars</a:t>
            </a:r>
          </a:p>
          <a:p>
            <a:pPr>
              <a:lnSpc>
                <a:spcPct val="90000"/>
              </a:lnSpc>
              <a:buFont typeface="Arial" charset="0"/>
              <a:buChar char="•"/>
            </a:pPr>
            <a:r>
              <a:rPr lang="en-US" altLang="en-US" sz="2800" dirty="0">
                <a:ea typeface="Times New Roman" charset="0"/>
                <a:cs typeface="Times New Roman" charset="0"/>
              </a:rPr>
              <a:t>of the </a:t>
            </a:r>
            <a:r>
              <a:rPr lang="en-US" altLang="en-US" sz="2800" u="sng" dirty="0">
                <a:ea typeface="Times New Roman" charset="0"/>
                <a:cs typeface="Times New Roman" charset="0"/>
              </a:rPr>
              <a:t>bowls</a:t>
            </a:r>
            <a:r>
              <a:rPr lang="en-US" altLang="en-US" sz="2800" dirty="0">
                <a:ea typeface="Times New Roman" charset="0"/>
                <a:cs typeface="Times New Roman" charset="0"/>
              </a:rPr>
              <a:t>, about 50% are </a:t>
            </a:r>
            <a:r>
              <a:rPr lang="en-US" altLang="en-US" sz="2800" u="sng" dirty="0">
                <a:ea typeface="Times New Roman" charset="0"/>
                <a:cs typeface="Times New Roman" charset="0"/>
              </a:rPr>
              <a:t>decorated</a:t>
            </a:r>
          </a:p>
          <a:p>
            <a:pPr>
              <a:lnSpc>
                <a:spcPct val="90000"/>
              </a:lnSpc>
              <a:buFont typeface="Arial" charset="0"/>
              <a:buChar char="•"/>
            </a:pPr>
            <a:r>
              <a:rPr lang="en-US" altLang="en-US" sz="2800" dirty="0">
                <a:ea typeface="Times New Roman" charset="0"/>
                <a:cs typeface="Times New Roman" charset="0"/>
              </a:rPr>
              <a:t>of the </a:t>
            </a:r>
            <a:r>
              <a:rPr lang="en-US" altLang="en-US" sz="2800" u="sng" dirty="0">
                <a:ea typeface="Times New Roman" charset="0"/>
                <a:cs typeface="Times New Roman" charset="0"/>
              </a:rPr>
              <a:t>jars</a:t>
            </a:r>
            <a:r>
              <a:rPr lang="en-US" altLang="en-US" sz="2800" dirty="0">
                <a:ea typeface="Times New Roman" charset="0"/>
                <a:cs typeface="Times New Roman" charset="0"/>
              </a:rPr>
              <a:t>, only about 20% are </a:t>
            </a:r>
            <a:r>
              <a:rPr lang="en-US" altLang="en-US" sz="2800" u="sng" dirty="0">
                <a:ea typeface="Times New Roman" charset="0"/>
                <a:cs typeface="Times New Roman" charset="0"/>
              </a:rPr>
              <a:t>decorated</a:t>
            </a:r>
          </a:p>
          <a:p>
            <a:pPr>
              <a:lnSpc>
                <a:spcPct val="90000"/>
              </a:lnSpc>
            </a:pPr>
            <a:endParaRPr lang="en-US" altLang="en-US" sz="2400" dirty="0"/>
          </a:p>
          <a:p>
            <a:pPr>
              <a:lnSpc>
                <a:spcPct val="90000"/>
              </a:lnSpc>
            </a:pPr>
            <a:r>
              <a:rPr lang="en-US" altLang="en-US" sz="2400" dirty="0"/>
              <a:t>events: B = “</a:t>
            </a:r>
            <a:r>
              <a:rPr lang="en-US" altLang="en-US" sz="2400" dirty="0" err="1"/>
              <a:t>bowlness</a:t>
            </a:r>
            <a:r>
              <a:rPr lang="en-US" altLang="en-US" sz="2400" dirty="0"/>
              <a:t>”; A = “</a:t>
            </a:r>
            <a:r>
              <a:rPr lang="en-US" altLang="en-US" sz="2400" dirty="0" err="1"/>
              <a:t>decoratedness</a:t>
            </a:r>
            <a:r>
              <a:rPr lang="en-US" altLang="en-US" sz="2400" dirty="0"/>
              <a:t>”</a:t>
            </a:r>
          </a:p>
          <a:p>
            <a:pPr>
              <a:lnSpc>
                <a:spcPct val="90000"/>
              </a:lnSpc>
            </a:pPr>
            <a:r>
              <a:rPr lang="en-US" altLang="en-US" sz="2400" dirty="0"/>
              <a:t>P(B)=??; P(A|B)=??</a:t>
            </a:r>
          </a:p>
          <a:p>
            <a:pPr>
              <a:lnSpc>
                <a:spcPct val="90000"/>
              </a:lnSpc>
            </a:pPr>
            <a:r>
              <a:rPr lang="en-US" altLang="en-US" sz="2400" dirty="0"/>
              <a:t>P(B)=.75; P(A|B)=.50</a:t>
            </a:r>
          </a:p>
          <a:p>
            <a:pPr>
              <a:lnSpc>
                <a:spcPct val="90000"/>
              </a:lnSpc>
            </a:pPr>
            <a:r>
              <a:rPr lang="en-US" altLang="en-US" sz="2400" dirty="0"/>
              <a:t>P(~B)=.25; P(A|~B)=.20</a:t>
            </a:r>
          </a:p>
          <a:p>
            <a:pPr>
              <a:lnSpc>
                <a:spcPct val="90000"/>
              </a:lnSpc>
            </a:pPr>
            <a:endParaRPr lang="en-US" altLang="en-US" sz="2400" dirty="0"/>
          </a:p>
          <a:p>
            <a:pPr>
              <a:lnSpc>
                <a:spcPct val="90000"/>
              </a:lnSpc>
            </a:pPr>
            <a:endParaRPr lang="en-US" altLang="en-US" sz="2400" dirty="0"/>
          </a:p>
          <a:p>
            <a:pPr>
              <a:lnSpc>
                <a:spcPct val="90000"/>
              </a:lnSpc>
            </a:pPr>
            <a:endParaRPr lang="en-US" altLang="en-US" sz="2400" dirty="0"/>
          </a:p>
          <a:p>
            <a:pPr marL="0" indent="0">
              <a:lnSpc>
                <a:spcPct val="90000"/>
              </a:lnSpc>
              <a:buNone/>
            </a:pPr>
            <a:r>
              <a:rPr lang="en-US" altLang="en-US" sz="2400" dirty="0">
                <a:solidFill>
                  <a:srgbClr val="00B0F0"/>
                </a:solidFill>
              </a:rPr>
              <a:t>P(B|A)=.75*.50 </a:t>
            </a:r>
            <a:r>
              <a:rPr lang="en-US" altLang="en-US" sz="2400" b="1" dirty="0">
                <a:solidFill>
                  <a:srgbClr val="00B0F0"/>
                </a:solidFill>
              </a:rPr>
              <a:t>/</a:t>
            </a:r>
            <a:r>
              <a:rPr lang="en-US" altLang="en-US" sz="2400" dirty="0">
                <a:solidFill>
                  <a:srgbClr val="00B0F0"/>
                </a:solidFill>
              </a:rPr>
              <a:t> ((.75*50)+(.25*.20))</a:t>
            </a:r>
          </a:p>
          <a:p>
            <a:pPr marL="0" indent="0">
              <a:lnSpc>
                <a:spcPct val="90000"/>
              </a:lnSpc>
              <a:buNone/>
            </a:pPr>
            <a:r>
              <a:rPr lang="en-US" altLang="en-US" sz="2400" dirty="0">
                <a:solidFill>
                  <a:srgbClr val="00B0F0"/>
                </a:solidFill>
              </a:rPr>
              <a:t>P(B|A)=.88</a:t>
            </a:r>
          </a:p>
          <a:p>
            <a:pPr marL="457200" lvl="1" indent="0">
              <a:lnSpc>
                <a:spcPct val="90000"/>
              </a:lnSpc>
              <a:buNone/>
            </a:pPr>
            <a:r>
              <a:rPr lang="en-US" altLang="en-US" sz="2400" dirty="0"/>
              <a:t> </a:t>
            </a:r>
          </a:p>
        </p:txBody>
      </p:sp>
      <p:graphicFrame>
        <p:nvGraphicFramePr>
          <p:cNvPr id="8" name="Object 68"/>
          <p:cNvGraphicFramePr>
            <a:graphicFrameLocks noChangeAspect="1"/>
          </p:cNvGraphicFramePr>
          <p:nvPr>
            <p:extLst>
              <p:ext uri="{D42A27DB-BD31-4B8C-83A1-F6EECF244321}">
                <p14:modId xmlns:p14="http://schemas.microsoft.com/office/powerpoint/2010/main" val="1492798223"/>
              </p:ext>
            </p:extLst>
          </p:nvPr>
        </p:nvGraphicFramePr>
        <p:xfrm>
          <a:off x="838200" y="4800600"/>
          <a:ext cx="4038600" cy="646924"/>
        </p:xfrm>
        <a:graphic>
          <a:graphicData uri="http://schemas.openxmlformats.org/presentationml/2006/ole">
            <mc:AlternateContent xmlns:mc="http://schemas.openxmlformats.org/markup-compatibility/2006">
              <mc:Choice xmlns:v="urn:schemas-microsoft-com:vml" Requires="v">
                <p:oleObj spid="_x0000_s82072" name="Equation" r:id="rId4" imgW="2616120" imgH="419040" progId="Equation.3">
                  <p:embed/>
                </p:oleObj>
              </mc:Choice>
              <mc:Fallback>
                <p:oleObj name="Equation" r:id="rId4" imgW="261612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800600"/>
                        <a:ext cx="4038600" cy="646924"/>
                      </a:xfrm>
                      <a:prstGeom prst="rect">
                        <a:avLst/>
                      </a:prstGeom>
                      <a:noFill/>
                      <a:ln>
                        <a:noFill/>
                      </a:ln>
                      <a:effectLst/>
                    </p:spPr>
                  </p:pic>
                </p:oleObj>
              </mc:Fallback>
            </mc:AlternateContent>
          </a:graphicData>
        </a:graphic>
      </p:graphicFrame>
      <p:pic>
        <p:nvPicPr>
          <p:cNvPr id="2" name="Picture 1">
            <a:extLst>
              <a:ext uri="{FF2B5EF4-FFF2-40B4-BE49-F238E27FC236}">
                <a16:creationId xmlns:a16="http://schemas.microsoft.com/office/drawing/2014/main" id="{48B29F02-2249-42A8-B4EF-4EBBE1298D89}"/>
              </a:ext>
            </a:extLst>
          </p:cNvPr>
          <p:cNvPicPr>
            <a:picLocks noChangeAspect="1"/>
          </p:cNvPicPr>
          <p:nvPr/>
        </p:nvPicPr>
        <p:blipFill>
          <a:blip r:embed="rId6"/>
          <a:stretch>
            <a:fillRect/>
          </a:stretch>
        </p:blipFill>
        <p:spPr>
          <a:xfrm>
            <a:off x="4935179" y="3429000"/>
            <a:ext cx="3965473" cy="1762432"/>
          </a:xfrm>
          <a:prstGeom prst="rect">
            <a:avLst/>
          </a:prstGeom>
        </p:spPr>
      </p:pic>
    </p:spTree>
    <p:extLst>
      <p:ext uri="{BB962C8B-B14F-4D97-AF65-F5344CB8AC3E}">
        <p14:creationId xmlns:p14="http://schemas.microsoft.com/office/powerpoint/2010/main" val="195374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304800" y="1524000"/>
            <a:ext cx="8458200" cy="34290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Rectangle 2"/>
          <p:cNvSpPr txBox="1">
            <a:spLocks noChangeArrowheads="1"/>
          </p:cNvSpPr>
          <p:nvPr/>
        </p:nvSpPr>
        <p:spPr>
          <a:xfrm>
            <a:off x="685800" y="304800"/>
            <a:ext cx="7772400" cy="1143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Probability distribution</a:t>
            </a:r>
          </a:p>
        </p:txBody>
      </p:sp>
      <p:sp>
        <p:nvSpPr>
          <p:cNvPr id="6" name="Rectangle 3"/>
          <p:cNvSpPr txBox="1">
            <a:spLocks noChangeArrowheads="1"/>
          </p:cNvSpPr>
          <p:nvPr/>
        </p:nvSpPr>
        <p:spPr>
          <a:xfrm>
            <a:off x="304800" y="1236528"/>
            <a:ext cx="7772400" cy="1143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90000"/>
              </a:lnSpc>
              <a:buNone/>
            </a:pPr>
            <a:r>
              <a:rPr lang="en-US" altLang="en-US" sz="2400" dirty="0"/>
              <a:t> </a:t>
            </a:r>
          </a:p>
        </p:txBody>
      </p:sp>
      <p:sp>
        <p:nvSpPr>
          <p:cNvPr id="2" name="Rectangle 1"/>
          <p:cNvSpPr/>
          <p:nvPr/>
        </p:nvSpPr>
        <p:spPr>
          <a:xfrm>
            <a:off x="533400" y="1346363"/>
            <a:ext cx="7924800" cy="5016758"/>
          </a:xfrm>
          <a:prstGeom prst="rect">
            <a:avLst/>
          </a:prstGeom>
        </p:spPr>
        <p:txBody>
          <a:bodyPr wrap="square">
            <a:spAutoFit/>
          </a:bodyPr>
          <a:lstStyle/>
          <a:p>
            <a:r>
              <a:rPr lang="en-US" sz="2000" b="1" dirty="0">
                <a:solidFill>
                  <a:srgbClr val="222222"/>
                </a:solidFill>
              </a:rPr>
              <a:t>Probability distribution</a:t>
            </a:r>
            <a:r>
              <a:rPr lang="en-US" sz="2000" dirty="0">
                <a:solidFill>
                  <a:srgbClr val="222222"/>
                </a:solidFill>
              </a:rPr>
              <a:t> is a mathematical function that can be thought of as providing the probabilities of occurrence of different possible outcomes in an experiment.</a:t>
            </a:r>
          </a:p>
          <a:p>
            <a:endParaRPr lang="en-US" sz="2000" dirty="0">
              <a:solidFill>
                <a:srgbClr val="222222"/>
              </a:solidFill>
            </a:endParaRPr>
          </a:p>
          <a:p>
            <a:endParaRPr lang="en-US" sz="2000" dirty="0">
              <a:solidFill>
                <a:srgbClr val="222222"/>
              </a:solidFill>
            </a:endParaRPr>
          </a:p>
          <a:p>
            <a:pPr algn="just"/>
            <a:r>
              <a:rPr lang="en-US" sz="2000" dirty="0"/>
              <a:t>A </a:t>
            </a:r>
            <a:r>
              <a:rPr lang="en-US" sz="2000" b="1" dirty="0"/>
              <a:t>discrete probability distribution</a:t>
            </a:r>
            <a:r>
              <a:rPr lang="en-US" sz="2000" dirty="0"/>
              <a:t> can be encoded by a discrete list of the probabilities of the outcomes, known as a probability mass function. (Applicable to the scenarios where the set of possible outcomes is discrete, such as a coin toss or a roll of dice) .</a:t>
            </a:r>
          </a:p>
          <a:p>
            <a:pPr algn="just"/>
            <a:endParaRPr lang="en-US" sz="2000" dirty="0">
              <a:solidFill>
                <a:srgbClr val="222222"/>
              </a:solidFill>
            </a:endParaRPr>
          </a:p>
          <a:p>
            <a:pPr algn="just"/>
            <a:endParaRPr lang="en-US" sz="2000" dirty="0">
              <a:solidFill>
                <a:srgbClr val="222222"/>
              </a:solidFill>
            </a:endParaRPr>
          </a:p>
          <a:p>
            <a:pPr algn="just"/>
            <a:r>
              <a:rPr lang="en-US" sz="2000" dirty="0"/>
              <a:t>A </a:t>
            </a:r>
            <a:r>
              <a:rPr lang="en-US" sz="2000" b="1" dirty="0"/>
              <a:t>continuous probability distribution</a:t>
            </a:r>
            <a:r>
              <a:rPr lang="en-US" sz="2000" dirty="0"/>
              <a:t> is typically described by probability density functions with the probability of any individual outcome actually being 0.  (Applicable to the scenarios where the set of possible outcomes can take on values in a continuous range (e.g. real numbers), such as the rain on a given day).</a:t>
            </a:r>
            <a:endParaRPr lang="en-US" sz="2000" dirty="0">
              <a:solidFill>
                <a:srgbClr val="222222"/>
              </a:solidFill>
            </a:endParaRPr>
          </a:p>
        </p:txBody>
      </p:sp>
    </p:spTree>
    <p:extLst>
      <p:ext uri="{BB962C8B-B14F-4D97-AF65-F5344CB8AC3E}">
        <p14:creationId xmlns:p14="http://schemas.microsoft.com/office/powerpoint/2010/main" val="168049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BFB2C1-BBBE-45F3-ABDE-C3DEB0565144}"/>
              </a:ext>
            </a:extLst>
          </p:cNvPr>
          <p:cNvPicPr>
            <a:picLocks noChangeAspect="1"/>
          </p:cNvPicPr>
          <p:nvPr/>
        </p:nvPicPr>
        <p:blipFill>
          <a:blip r:embed="rId2"/>
          <a:stretch>
            <a:fillRect/>
          </a:stretch>
        </p:blipFill>
        <p:spPr>
          <a:xfrm>
            <a:off x="0" y="2286000"/>
            <a:ext cx="3063080" cy="3886200"/>
          </a:xfrm>
          <a:prstGeom prst="rect">
            <a:avLst/>
          </a:prstGeom>
        </p:spPr>
      </p:pic>
      <p:pic>
        <p:nvPicPr>
          <p:cNvPr id="3" name="Picture 2">
            <a:extLst>
              <a:ext uri="{FF2B5EF4-FFF2-40B4-BE49-F238E27FC236}">
                <a16:creationId xmlns:a16="http://schemas.microsoft.com/office/drawing/2014/main" id="{9DC75DC7-1BCA-4834-A9E3-2CCF43E51502}"/>
              </a:ext>
            </a:extLst>
          </p:cNvPr>
          <p:cNvPicPr>
            <a:picLocks noChangeAspect="1"/>
          </p:cNvPicPr>
          <p:nvPr/>
        </p:nvPicPr>
        <p:blipFill>
          <a:blip r:embed="rId3"/>
          <a:stretch>
            <a:fillRect/>
          </a:stretch>
        </p:blipFill>
        <p:spPr>
          <a:xfrm>
            <a:off x="3082745" y="2286000"/>
            <a:ext cx="6061255" cy="3886200"/>
          </a:xfrm>
          <a:prstGeom prst="rect">
            <a:avLst/>
          </a:prstGeom>
        </p:spPr>
      </p:pic>
      <p:sp>
        <p:nvSpPr>
          <p:cNvPr id="4" name="Rectangle 2">
            <a:extLst>
              <a:ext uri="{FF2B5EF4-FFF2-40B4-BE49-F238E27FC236}">
                <a16:creationId xmlns:a16="http://schemas.microsoft.com/office/drawing/2014/main" id="{2B42FAC5-C0D9-4968-BC4C-D360301CC6FE}"/>
              </a:ext>
            </a:extLst>
          </p:cNvPr>
          <p:cNvSpPr txBox="1">
            <a:spLocks noChangeArrowheads="1"/>
          </p:cNvSpPr>
          <p:nvPr/>
        </p:nvSpPr>
        <p:spPr>
          <a:xfrm>
            <a:off x="152400" y="304800"/>
            <a:ext cx="8991600" cy="14478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Discrete vs Continuous probability distribution</a:t>
            </a:r>
          </a:p>
        </p:txBody>
      </p:sp>
    </p:spTree>
    <p:extLst>
      <p:ext uri="{BB962C8B-B14F-4D97-AF65-F5344CB8AC3E}">
        <p14:creationId xmlns:p14="http://schemas.microsoft.com/office/powerpoint/2010/main" val="588587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304800" y="1524000"/>
            <a:ext cx="8458200" cy="34290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Rectangle 2"/>
          <p:cNvSpPr txBox="1">
            <a:spLocks noChangeArrowheads="1"/>
          </p:cNvSpPr>
          <p:nvPr/>
        </p:nvSpPr>
        <p:spPr>
          <a:xfrm>
            <a:off x="533400" y="-76200"/>
            <a:ext cx="7772400" cy="1143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Normal distribution</a:t>
            </a:r>
          </a:p>
        </p:txBody>
      </p:sp>
      <p:sp>
        <p:nvSpPr>
          <p:cNvPr id="6" name="Rectangle 3"/>
          <p:cNvSpPr txBox="1">
            <a:spLocks noChangeArrowheads="1"/>
          </p:cNvSpPr>
          <p:nvPr/>
        </p:nvSpPr>
        <p:spPr>
          <a:xfrm>
            <a:off x="304800" y="1236528"/>
            <a:ext cx="7772400" cy="1143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90000"/>
              </a:lnSpc>
              <a:buNone/>
            </a:pPr>
            <a:r>
              <a:rPr lang="en-US" altLang="en-US" sz="2400" dirty="0"/>
              <a:t> </a:t>
            </a:r>
          </a:p>
        </p:txBody>
      </p:sp>
      <p:sp>
        <p:nvSpPr>
          <p:cNvPr id="2" name="Rectangle 1"/>
          <p:cNvSpPr/>
          <p:nvPr/>
        </p:nvSpPr>
        <p:spPr>
          <a:xfrm>
            <a:off x="457200" y="554504"/>
            <a:ext cx="7924800" cy="1938992"/>
          </a:xfrm>
          <a:prstGeom prst="rect">
            <a:avLst/>
          </a:prstGeom>
        </p:spPr>
        <p:txBody>
          <a:bodyPr wrap="square">
            <a:spAutoFit/>
          </a:bodyPr>
          <a:lstStyle/>
          <a:p>
            <a:pPr marL="342900" indent="-342900">
              <a:buFont typeface="Arial" charset="0"/>
              <a:buChar char="•"/>
            </a:pPr>
            <a:r>
              <a:rPr lang="en-US" sz="2000" dirty="0">
                <a:solidFill>
                  <a:srgbClr val="222222"/>
                </a:solidFill>
              </a:rPr>
              <a:t>The king of distributions, also called </a:t>
            </a:r>
            <a:r>
              <a:rPr lang="en-US" sz="2000" dirty="0" err="1">
                <a:solidFill>
                  <a:srgbClr val="222222"/>
                </a:solidFill>
              </a:rPr>
              <a:t>Gaussain</a:t>
            </a:r>
            <a:r>
              <a:rPr lang="en-US" sz="2000" dirty="0">
                <a:solidFill>
                  <a:srgbClr val="222222"/>
                </a:solidFill>
              </a:rPr>
              <a:t> distribution. </a:t>
            </a:r>
          </a:p>
          <a:p>
            <a:pPr marL="342900" indent="-342900">
              <a:buFont typeface="Arial" charset="0"/>
              <a:buChar char="•"/>
            </a:pPr>
            <a:r>
              <a:rPr lang="en-US" sz="2000" dirty="0">
                <a:solidFill>
                  <a:srgbClr val="222222"/>
                </a:solidFill>
              </a:rPr>
              <a:t>Classic bell curve–shaped distribution </a:t>
            </a:r>
          </a:p>
          <a:p>
            <a:pPr marL="342900" indent="-342900">
              <a:buFont typeface="Arial" charset="0"/>
              <a:buChar char="•"/>
            </a:pPr>
            <a:r>
              <a:rPr lang="en-US" sz="2000" dirty="0">
                <a:solidFill>
                  <a:srgbClr val="222222"/>
                </a:solidFill>
              </a:rPr>
              <a:t>Completely determined by two parameters: its mean (mu) and its</a:t>
            </a:r>
          </a:p>
          <a:p>
            <a:r>
              <a:rPr lang="en-US" sz="2000" dirty="0">
                <a:solidFill>
                  <a:srgbClr val="222222"/>
                </a:solidFill>
              </a:rPr>
              <a:t>standard deviation (sigma). </a:t>
            </a:r>
          </a:p>
          <a:p>
            <a:pPr marL="342900" indent="-342900">
              <a:buFont typeface="Arial" charset="0"/>
              <a:buChar char="•"/>
            </a:pPr>
            <a:r>
              <a:rPr lang="en-US" sz="2000" dirty="0">
                <a:solidFill>
                  <a:srgbClr val="222222"/>
                </a:solidFill>
              </a:rPr>
              <a:t>The mean indicates where the bell is centered, and the</a:t>
            </a:r>
          </a:p>
          <a:p>
            <a:r>
              <a:rPr lang="en-US" sz="2000" dirty="0">
                <a:solidFill>
                  <a:srgbClr val="222222"/>
                </a:solidFill>
              </a:rPr>
              <a:t>standard deviation how “wide” it 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943" y="2405204"/>
            <a:ext cx="5644113" cy="4452796"/>
          </a:xfrm>
          <a:prstGeom prst="rect">
            <a:avLst/>
          </a:prstGeom>
        </p:spPr>
      </p:pic>
    </p:spTree>
    <p:extLst>
      <p:ext uri="{BB962C8B-B14F-4D97-AF65-F5344CB8AC3E}">
        <p14:creationId xmlns:p14="http://schemas.microsoft.com/office/powerpoint/2010/main" val="1352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5060164-C105-4871-9B10-F92FAD7A723F}"/>
              </a:ext>
            </a:extLst>
          </p:cNvPr>
          <p:cNvSpPr txBox="1">
            <a:spLocks noChangeArrowheads="1"/>
          </p:cNvSpPr>
          <p:nvPr/>
        </p:nvSpPr>
        <p:spPr>
          <a:xfrm>
            <a:off x="0" y="381000"/>
            <a:ext cx="9144000" cy="6096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sz="3200" dirty="0"/>
              <a:t>    </a:t>
            </a:r>
            <a:r>
              <a:rPr lang="en-US" altLang="en-US" sz="3200" dirty="0">
                <a:solidFill>
                  <a:srgbClr val="00B0F0"/>
                </a:solidFill>
              </a:rPr>
              <a:t>Properties of Normal Distribution Curve</a:t>
            </a:r>
          </a:p>
        </p:txBody>
      </p:sp>
      <p:sp>
        <p:nvSpPr>
          <p:cNvPr id="3" name="Rectangle 3">
            <a:extLst>
              <a:ext uri="{FF2B5EF4-FFF2-40B4-BE49-F238E27FC236}">
                <a16:creationId xmlns:a16="http://schemas.microsoft.com/office/drawing/2014/main" id="{3D1A49E4-FBEE-4581-8A09-8223E5C782EE}"/>
              </a:ext>
            </a:extLst>
          </p:cNvPr>
          <p:cNvSpPr txBox="1">
            <a:spLocks noChangeArrowheads="1"/>
          </p:cNvSpPr>
          <p:nvPr/>
        </p:nvSpPr>
        <p:spPr>
          <a:xfrm>
            <a:off x="304800" y="1447800"/>
            <a:ext cx="8686800" cy="2514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a:solidFill>
                  <a:schemeClr val="tx2"/>
                </a:solidFill>
              </a:rPr>
              <a:t>The normal (distribution) curve</a:t>
            </a:r>
          </a:p>
          <a:p>
            <a:pPr lvl="1"/>
            <a:r>
              <a:rPr lang="en-US" altLang="en-US" sz="2400">
                <a:solidFill>
                  <a:schemeClr val="tx2"/>
                </a:solidFill>
              </a:rPr>
              <a:t>From </a:t>
            </a:r>
            <a:r>
              <a:rPr lang="el-GR" altLang="en-US" sz="2400">
                <a:solidFill>
                  <a:schemeClr val="tx2"/>
                </a:solidFill>
              </a:rPr>
              <a:t>μ</a:t>
            </a:r>
            <a:r>
              <a:rPr lang="en-US" altLang="en-US" sz="2400">
                <a:solidFill>
                  <a:schemeClr val="tx2"/>
                </a:solidFill>
              </a:rPr>
              <a:t>–</a:t>
            </a:r>
            <a:r>
              <a:rPr lang="el-GR" altLang="en-US" sz="2400">
                <a:solidFill>
                  <a:schemeClr val="tx2"/>
                </a:solidFill>
              </a:rPr>
              <a:t>σ</a:t>
            </a:r>
            <a:r>
              <a:rPr lang="en-US" altLang="en-US" sz="2400">
                <a:solidFill>
                  <a:schemeClr val="tx2"/>
                </a:solidFill>
              </a:rPr>
              <a:t> to </a:t>
            </a:r>
            <a:r>
              <a:rPr lang="el-GR" altLang="en-US" sz="2400">
                <a:solidFill>
                  <a:schemeClr val="tx2"/>
                </a:solidFill>
              </a:rPr>
              <a:t>μ</a:t>
            </a:r>
            <a:r>
              <a:rPr lang="en-US" altLang="en-US" sz="2400">
                <a:solidFill>
                  <a:schemeClr val="tx2"/>
                </a:solidFill>
              </a:rPr>
              <a:t>+</a:t>
            </a:r>
            <a:r>
              <a:rPr lang="el-GR" altLang="en-US" sz="2400">
                <a:solidFill>
                  <a:schemeClr val="tx2"/>
                </a:solidFill>
              </a:rPr>
              <a:t>σ</a:t>
            </a:r>
            <a:r>
              <a:rPr lang="en-US" altLang="en-US" sz="2400">
                <a:solidFill>
                  <a:schemeClr val="tx2"/>
                </a:solidFill>
              </a:rPr>
              <a:t>: contains about 68% of the measurements  (</a:t>
            </a:r>
            <a:r>
              <a:rPr lang="el-GR" altLang="en-US" sz="2400">
                <a:solidFill>
                  <a:schemeClr val="tx2"/>
                </a:solidFill>
              </a:rPr>
              <a:t>μ</a:t>
            </a:r>
            <a:r>
              <a:rPr lang="en-US" altLang="en-US" sz="2400">
                <a:solidFill>
                  <a:schemeClr val="tx2"/>
                </a:solidFill>
              </a:rPr>
              <a:t>: mean, </a:t>
            </a:r>
            <a:r>
              <a:rPr lang="el-GR" altLang="en-US" sz="2400">
                <a:solidFill>
                  <a:schemeClr val="tx2"/>
                </a:solidFill>
              </a:rPr>
              <a:t>σ</a:t>
            </a:r>
            <a:r>
              <a:rPr lang="en-US" altLang="en-US" sz="2400">
                <a:solidFill>
                  <a:schemeClr val="tx2"/>
                </a:solidFill>
              </a:rPr>
              <a:t>: standard deviation)</a:t>
            </a:r>
          </a:p>
          <a:p>
            <a:pPr lvl="1"/>
            <a:r>
              <a:rPr lang="en-US" altLang="en-US" sz="2400">
                <a:solidFill>
                  <a:schemeClr val="tx2"/>
                </a:solidFill>
              </a:rPr>
              <a:t> From </a:t>
            </a:r>
            <a:r>
              <a:rPr lang="el-GR" altLang="en-US" sz="2400">
                <a:solidFill>
                  <a:schemeClr val="tx2"/>
                </a:solidFill>
              </a:rPr>
              <a:t>μ</a:t>
            </a:r>
            <a:r>
              <a:rPr lang="en-US" altLang="en-US" sz="2400">
                <a:solidFill>
                  <a:schemeClr val="tx2"/>
                </a:solidFill>
              </a:rPr>
              <a:t>–2</a:t>
            </a:r>
            <a:r>
              <a:rPr lang="el-GR" altLang="en-US" sz="2400">
                <a:solidFill>
                  <a:schemeClr val="tx2"/>
                </a:solidFill>
              </a:rPr>
              <a:t>σ</a:t>
            </a:r>
            <a:r>
              <a:rPr lang="en-US" altLang="en-US" sz="2400">
                <a:solidFill>
                  <a:schemeClr val="tx2"/>
                </a:solidFill>
              </a:rPr>
              <a:t> to </a:t>
            </a:r>
            <a:r>
              <a:rPr lang="el-GR" altLang="en-US" sz="2400">
                <a:solidFill>
                  <a:schemeClr val="tx2"/>
                </a:solidFill>
              </a:rPr>
              <a:t>μ</a:t>
            </a:r>
            <a:r>
              <a:rPr lang="en-US" altLang="en-US" sz="2400">
                <a:solidFill>
                  <a:schemeClr val="tx2"/>
                </a:solidFill>
              </a:rPr>
              <a:t>+2</a:t>
            </a:r>
            <a:r>
              <a:rPr lang="el-GR" altLang="en-US" sz="2400">
                <a:solidFill>
                  <a:schemeClr val="tx2"/>
                </a:solidFill>
              </a:rPr>
              <a:t>σ</a:t>
            </a:r>
            <a:r>
              <a:rPr lang="en-US" altLang="en-US" sz="2400">
                <a:solidFill>
                  <a:schemeClr val="tx2"/>
                </a:solidFill>
              </a:rPr>
              <a:t>: contains about 95% of it</a:t>
            </a:r>
          </a:p>
          <a:p>
            <a:pPr lvl="1"/>
            <a:r>
              <a:rPr lang="en-US" altLang="en-US" sz="2400">
                <a:solidFill>
                  <a:schemeClr val="tx2"/>
                </a:solidFill>
              </a:rPr>
              <a:t>From </a:t>
            </a:r>
            <a:r>
              <a:rPr lang="el-GR" altLang="en-US" sz="2400">
                <a:solidFill>
                  <a:schemeClr val="tx2"/>
                </a:solidFill>
              </a:rPr>
              <a:t>μ</a:t>
            </a:r>
            <a:r>
              <a:rPr lang="en-US" altLang="en-US" sz="2400">
                <a:solidFill>
                  <a:schemeClr val="tx2"/>
                </a:solidFill>
              </a:rPr>
              <a:t>–3</a:t>
            </a:r>
            <a:r>
              <a:rPr lang="el-GR" altLang="en-US" sz="2400">
                <a:solidFill>
                  <a:schemeClr val="tx2"/>
                </a:solidFill>
              </a:rPr>
              <a:t>σ</a:t>
            </a:r>
            <a:r>
              <a:rPr lang="en-US" altLang="en-US" sz="2400">
                <a:solidFill>
                  <a:schemeClr val="tx2"/>
                </a:solidFill>
              </a:rPr>
              <a:t> to </a:t>
            </a:r>
            <a:r>
              <a:rPr lang="el-GR" altLang="en-US" sz="2400">
                <a:solidFill>
                  <a:schemeClr val="tx2"/>
                </a:solidFill>
              </a:rPr>
              <a:t>μ</a:t>
            </a:r>
            <a:r>
              <a:rPr lang="en-US" altLang="en-US" sz="2400">
                <a:solidFill>
                  <a:schemeClr val="tx2"/>
                </a:solidFill>
              </a:rPr>
              <a:t>+3</a:t>
            </a:r>
            <a:r>
              <a:rPr lang="el-GR" altLang="en-US" sz="2400">
                <a:solidFill>
                  <a:schemeClr val="tx2"/>
                </a:solidFill>
              </a:rPr>
              <a:t>σ</a:t>
            </a:r>
            <a:r>
              <a:rPr lang="en-US" altLang="en-US" sz="2400">
                <a:solidFill>
                  <a:schemeClr val="tx2"/>
                </a:solidFill>
              </a:rPr>
              <a:t>: contains about 99.7% of it</a:t>
            </a:r>
          </a:p>
          <a:p>
            <a:pPr lvl="1"/>
            <a:endParaRPr lang="en-US" altLang="en-US" sz="2400">
              <a:solidFill>
                <a:schemeClr val="tx2"/>
              </a:solidFill>
            </a:endParaRPr>
          </a:p>
          <a:p>
            <a:pPr>
              <a:buFont typeface="Wingdings" panose="05000000000000000000" pitchFamily="2" charset="2"/>
              <a:buNone/>
            </a:pPr>
            <a:endParaRPr lang="en-US" altLang="en-US" sz="2000">
              <a:solidFill>
                <a:schemeClr val="hlink"/>
              </a:solidFill>
            </a:endParaRPr>
          </a:p>
          <a:p>
            <a:pPr>
              <a:buFont typeface="Wingdings" panose="05000000000000000000" pitchFamily="2" charset="2"/>
              <a:buNone/>
            </a:pPr>
            <a:endParaRPr lang="en-US" altLang="en-US" sz="2000"/>
          </a:p>
        </p:txBody>
      </p:sp>
      <p:pic>
        <p:nvPicPr>
          <p:cNvPr id="4" name="Picture 5" descr="normal1-95">
            <a:extLst>
              <a:ext uri="{FF2B5EF4-FFF2-40B4-BE49-F238E27FC236}">
                <a16:creationId xmlns:a16="http://schemas.microsoft.com/office/drawing/2014/main" id="{2E01366F-73DB-42C5-98D4-940DA3466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124200" y="3729038"/>
            <a:ext cx="2895600" cy="2590800"/>
          </a:xfrm>
          <a:prstGeom prst="rect">
            <a:avLst/>
          </a:prstGeom>
          <a:noFill/>
        </p:spPr>
      </p:pic>
      <p:pic>
        <p:nvPicPr>
          <p:cNvPr id="5" name="Picture 7" descr="normal1-68">
            <a:extLst>
              <a:ext uri="{FF2B5EF4-FFF2-40B4-BE49-F238E27FC236}">
                <a16:creationId xmlns:a16="http://schemas.microsoft.com/office/drawing/2014/main" id="{A052857F-AA6A-4B27-8FE5-A122C7885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86200"/>
            <a:ext cx="29860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normal1-99">
            <a:extLst>
              <a:ext uri="{FF2B5EF4-FFF2-40B4-BE49-F238E27FC236}">
                <a16:creationId xmlns:a16="http://schemas.microsoft.com/office/drawing/2014/main" id="{6D5ABD4E-B84B-4449-91FA-EF5A7751E4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913" y="3810000"/>
            <a:ext cx="298608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6129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304800" y="1524000"/>
            <a:ext cx="8458200" cy="34290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Rectangle 2"/>
          <p:cNvSpPr txBox="1">
            <a:spLocks noChangeArrowheads="1"/>
          </p:cNvSpPr>
          <p:nvPr/>
        </p:nvSpPr>
        <p:spPr>
          <a:xfrm>
            <a:off x="381000" y="352760"/>
            <a:ext cx="7772400" cy="1143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Normal distribution</a:t>
            </a:r>
          </a:p>
        </p:txBody>
      </p:sp>
      <p:sp>
        <p:nvSpPr>
          <p:cNvPr id="6" name="Rectangle 3"/>
          <p:cNvSpPr txBox="1">
            <a:spLocks noChangeArrowheads="1"/>
          </p:cNvSpPr>
          <p:nvPr/>
        </p:nvSpPr>
        <p:spPr>
          <a:xfrm>
            <a:off x="304800" y="1236528"/>
            <a:ext cx="7772400" cy="1143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90000"/>
              </a:lnSpc>
              <a:buNone/>
            </a:pPr>
            <a:r>
              <a:rPr lang="en-US" altLang="en-US" sz="2400" dirty="0"/>
              <a:t> </a:t>
            </a:r>
          </a:p>
        </p:txBody>
      </p:sp>
      <p:sp>
        <p:nvSpPr>
          <p:cNvPr id="2" name="Rectangle 1"/>
          <p:cNvSpPr/>
          <p:nvPr/>
        </p:nvSpPr>
        <p:spPr>
          <a:xfrm>
            <a:off x="381000" y="1180209"/>
            <a:ext cx="7924800" cy="1261884"/>
          </a:xfrm>
          <a:prstGeom prst="rect">
            <a:avLst/>
          </a:prstGeom>
        </p:spPr>
        <p:txBody>
          <a:bodyPr wrap="square">
            <a:spAutoFit/>
          </a:bodyPr>
          <a:lstStyle/>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2000" dirty="0">
                <a:solidFill>
                  <a:srgbClr val="00B0F0"/>
                </a:solidFill>
              </a:rPr>
              <a:t>Probability distribution function:</a:t>
            </a:r>
          </a:p>
          <a:p>
            <a:r>
              <a:rPr lang="en-US" dirty="0"/>
              <a:t>summarizes how odds</a:t>
            </a:r>
            <a:r>
              <a:rPr lang="en-US" b="1" dirty="0"/>
              <a:t>/</a:t>
            </a:r>
            <a:r>
              <a:rPr lang="en-US" dirty="0"/>
              <a:t> probabilities are distributed among the events that can arise from a series of trials</a:t>
            </a:r>
          </a:p>
          <a:p>
            <a:pPr marL="342900" marR="0" lvl="0" indent="-342900" defTabSz="914400" eaLnBrk="1" fontAlgn="auto" latinLnBrk="0" hangingPunct="1">
              <a:lnSpc>
                <a:spcPct val="100000"/>
              </a:lnSpc>
              <a:spcBef>
                <a:spcPts val="0"/>
              </a:spcBef>
              <a:spcAft>
                <a:spcPts val="0"/>
              </a:spcAft>
              <a:buClrTx/>
              <a:buSzTx/>
              <a:buFont typeface="Arial" charset="0"/>
              <a:buNone/>
              <a:tabLst/>
              <a:defRPr/>
            </a:pPr>
            <a:endParaRPr lang="en-US" sz="2000" dirty="0">
              <a:solidFill>
                <a:srgbClr val="00B0F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 y="2806700"/>
            <a:ext cx="7861300" cy="1244600"/>
          </a:xfrm>
          <a:prstGeom prst="rect">
            <a:avLst/>
          </a:prstGeom>
        </p:spPr>
      </p:pic>
    </p:spTree>
    <p:extLst>
      <p:ext uri="{BB962C8B-B14F-4D97-AF65-F5344CB8AC3E}">
        <p14:creationId xmlns:p14="http://schemas.microsoft.com/office/powerpoint/2010/main" val="172903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304800" y="1524000"/>
            <a:ext cx="8458200" cy="34290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Rectangle 2"/>
          <p:cNvSpPr txBox="1">
            <a:spLocks noChangeArrowheads="1"/>
          </p:cNvSpPr>
          <p:nvPr/>
        </p:nvSpPr>
        <p:spPr>
          <a:xfrm>
            <a:off x="381000" y="352760"/>
            <a:ext cx="7772400" cy="1143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Central Limit Theorem</a:t>
            </a:r>
          </a:p>
        </p:txBody>
      </p:sp>
      <p:sp>
        <p:nvSpPr>
          <p:cNvPr id="6" name="Rectangle 3"/>
          <p:cNvSpPr txBox="1">
            <a:spLocks noChangeArrowheads="1"/>
          </p:cNvSpPr>
          <p:nvPr/>
        </p:nvSpPr>
        <p:spPr>
          <a:xfrm>
            <a:off x="304800" y="1236528"/>
            <a:ext cx="7772400" cy="1143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90000"/>
              </a:lnSpc>
              <a:buNone/>
            </a:pPr>
            <a:r>
              <a:rPr lang="en-US" altLang="en-US" sz="2400" dirty="0"/>
              <a:t> </a:t>
            </a:r>
          </a:p>
        </p:txBody>
      </p:sp>
      <p:sp>
        <p:nvSpPr>
          <p:cNvPr id="2" name="Rectangle 1"/>
          <p:cNvSpPr/>
          <p:nvPr/>
        </p:nvSpPr>
        <p:spPr>
          <a:xfrm>
            <a:off x="304800" y="1267420"/>
            <a:ext cx="8458200" cy="1323439"/>
          </a:xfrm>
          <a:prstGeom prst="rect">
            <a:avLst/>
          </a:prstGeom>
        </p:spPr>
        <p:txBody>
          <a:bodyPr wrap="square">
            <a:spAutoFit/>
          </a:bodyPr>
          <a:lstStyle/>
          <a:p>
            <a:pPr marL="342900" lvl="0" indent="-342900" algn="just"/>
            <a:r>
              <a:rPr lang="en-US" sz="2000" dirty="0"/>
              <a:t>	The </a:t>
            </a:r>
            <a:r>
              <a:rPr lang="en-US" sz="2000" b="1" dirty="0"/>
              <a:t>central limit theorem</a:t>
            </a:r>
            <a:r>
              <a:rPr lang="en-US" sz="2000" dirty="0"/>
              <a:t> (</a:t>
            </a:r>
            <a:r>
              <a:rPr lang="en-US" sz="2000" b="1" dirty="0"/>
              <a:t>CLT</a:t>
            </a:r>
            <a:r>
              <a:rPr lang="en-US" sz="2000" dirty="0"/>
              <a:t>) establishes that, in most situations, when independent random variable are added, their properly normalized sum tends toward a normal distribution (informally a "</a:t>
            </a:r>
            <a:r>
              <a:rPr lang="en-US" sz="2000" i="1" dirty="0"/>
              <a:t>bell curve</a:t>
            </a:r>
            <a:r>
              <a:rPr lang="en-US" sz="2000" dirty="0"/>
              <a:t>") even if the original variables themselves are not normally distributed.</a:t>
            </a:r>
            <a:endParaRPr lang="en-US" sz="2000" dirty="0">
              <a:solidFill>
                <a:srgbClr val="00B0F0"/>
              </a:solidFill>
            </a:endParaRPr>
          </a:p>
        </p:txBody>
      </p:sp>
      <p:sp>
        <p:nvSpPr>
          <p:cNvPr id="3" name="Rectangle 2"/>
          <p:cNvSpPr/>
          <p:nvPr/>
        </p:nvSpPr>
        <p:spPr>
          <a:xfrm>
            <a:off x="685800" y="3505519"/>
            <a:ext cx="8077200" cy="923330"/>
          </a:xfrm>
          <a:prstGeom prst="rect">
            <a:avLst/>
          </a:prstGeom>
        </p:spPr>
        <p:txBody>
          <a:bodyPr wrap="square">
            <a:spAutoFit/>
          </a:bodyPr>
          <a:lstStyle/>
          <a:p>
            <a:pPr algn="just"/>
            <a:r>
              <a:rPr lang="en-US" dirty="0">
                <a:solidFill>
                  <a:srgbClr val="222222"/>
                </a:solidFill>
                <a:latin typeface="Arial" charset="0"/>
              </a:rPr>
              <a:t>If one flips a coin many times, the probability of getting a given number of heads in a series of flips will approach a normal curve, with mean equal to half the total number of flips in each series.</a:t>
            </a:r>
            <a:endParaRPr lang="en-US" dirty="0"/>
          </a:p>
        </p:txBody>
      </p:sp>
    </p:spTree>
    <p:extLst>
      <p:ext uri="{BB962C8B-B14F-4D97-AF65-F5344CB8AC3E}">
        <p14:creationId xmlns:p14="http://schemas.microsoft.com/office/powerpoint/2010/main" val="127173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304800" y="1524000"/>
            <a:ext cx="8458200" cy="34290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Rectangle 2"/>
          <p:cNvSpPr txBox="1">
            <a:spLocks noChangeArrowheads="1"/>
          </p:cNvSpPr>
          <p:nvPr/>
        </p:nvSpPr>
        <p:spPr>
          <a:xfrm>
            <a:off x="381000" y="352760"/>
            <a:ext cx="7772400" cy="1143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Central Limit Theorem</a:t>
            </a:r>
          </a:p>
        </p:txBody>
      </p:sp>
      <p:sp>
        <p:nvSpPr>
          <p:cNvPr id="6" name="Rectangle 3"/>
          <p:cNvSpPr txBox="1">
            <a:spLocks noChangeArrowheads="1"/>
          </p:cNvSpPr>
          <p:nvPr/>
        </p:nvSpPr>
        <p:spPr>
          <a:xfrm>
            <a:off x="304800" y="1236528"/>
            <a:ext cx="7772400" cy="1143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90000"/>
              </a:lnSpc>
              <a:buNone/>
            </a:pPr>
            <a:r>
              <a:rPr lang="en-US" altLang="en-US" sz="2400" dirty="0"/>
              <a:t> </a:t>
            </a:r>
          </a:p>
        </p:txBody>
      </p:sp>
      <p:pic>
        <p:nvPicPr>
          <p:cNvPr id="7" name="Picture 6">
            <a:extLst>
              <a:ext uri="{FF2B5EF4-FFF2-40B4-BE49-F238E27FC236}">
                <a16:creationId xmlns:a16="http://schemas.microsoft.com/office/drawing/2014/main" id="{8803E969-61F3-44ED-8409-7924685B8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17" y="1114129"/>
            <a:ext cx="3896269" cy="2124371"/>
          </a:xfrm>
          <a:prstGeom prst="rect">
            <a:avLst/>
          </a:prstGeom>
        </p:spPr>
      </p:pic>
      <p:pic>
        <p:nvPicPr>
          <p:cNvPr id="9" name="Picture 8">
            <a:extLst>
              <a:ext uri="{FF2B5EF4-FFF2-40B4-BE49-F238E27FC236}">
                <a16:creationId xmlns:a16="http://schemas.microsoft.com/office/drawing/2014/main" id="{96BF2D0C-73D2-4F44-889B-AFE39F961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031" y="2372248"/>
            <a:ext cx="4534533" cy="2162477"/>
          </a:xfrm>
          <a:prstGeom prst="rect">
            <a:avLst/>
          </a:prstGeom>
        </p:spPr>
      </p:pic>
      <p:pic>
        <p:nvPicPr>
          <p:cNvPr id="11" name="Picture 10">
            <a:extLst>
              <a:ext uri="{FF2B5EF4-FFF2-40B4-BE49-F238E27FC236}">
                <a16:creationId xmlns:a16="http://schemas.microsoft.com/office/drawing/2014/main" id="{161A9603-EC3C-40BA-9355-75EB804D10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017" y="4621451"/>
            <a:ext cx="4582164" cy="2210108"/>
          </a:xfrm>
          <a:prstGeom prst="rect">
            <a:avLst/>
          </a:prstGeom>
        </p:spPr>
      </p:pic>
    </p:spTree>
    <p:extLst>
      <p:ext uri="{BB962C8B-B14F-4D97-AF65-F5344CB8AC3E}">
        <p14:creationId xmlns:p14="http://schemas.microsoft.com/office/powerpoint/2010/main" val="227153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a:solidFill>
                  <a:srgbClr val="00B0F0"/>
                </a:solidFill>
              </a:rPr>
              <a:t>Implementation</a:t>
            </a:r>
          </a:p>
        </p:txBody>
      </p:sp>
    </p:spTree>
    <p:extLst>
      <p:ext uri="{BB962C8B-B14F-4D97-AF65-F5344CB8AC3E}">
        <p14:creationId xmlns:p14="http://schemas.microsoft.com/office/powerpoint/2010/main" val="1366130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304800" y="1524000"/>
            <a:ext cx="8458200" cy="34290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Rectangle 2"/>
          <p:cNvSpPr txBox="1">
            <a:spLocks noChangeArrowheads="1"/>
          </p:cNvSpPr>
          <p:nvPr/>
        </p:nvSpPr>
        <p:spPr>
          <a:xfrm>
            <a:off x="381000" y="352760"/>
            <a:ext cx="7772400" cy="1143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Conditional probability</a:t>
            </a:r>
          </a:p>
        </p:txBody>
      </p:sp>
      <p:sp>
        <p:nvSpPr>
          <p:cNvPr id="6" name="Rectangle 3"/>
          <p:cNvSpPr txBox="1">
            <a:spLocks noChangeArrowheads="1"/>
          </p:cNvSpPr>
          <p:nvPr/>
        </p:nvSpPr>
        <p:spPr>
          <a:xfrm>
            <a:off x="304800" y="1236528"/>
            <a:ext cx="7772400" cy="1143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90000"/>
              </a:lnSpc>
              <a:buNone/>
            </a:pPr>
            <a:r>
              <a:rPr lang="en-US" altLang="en-US" sz="2400" dirty="0"/>
              <a:t> </a:t>
            </a:r>
          </a:p>
        </p:txBody>
      </p:sp>
      <p:sp>
        <p:nvSpPr>
          <p:cNvPr id="7" name="Rectangle 6"/>
          <p:cNvSpPr/>
          <p:nvPr/>
        </p:nvSpPr>
        <p:spPr>
          <a:xfrm>
            <a:off x="381000" y="1305342"/>
            <a:ext cx="8458200" cy="4247317"/>
          </a:xfrm>
          <a:prstGeom prst="rect">
            <a:avLst/>
          </a:prstGeom>
        </p:spPr>
        <p:txBody>
          <a:bodyPr wrap="square">
            <a:spAutoFit/>
          </a:bodyPr>
          <a:lstStyle/>
          <a:p>
            <a:r>
              <a:rPr lang="en-US" dirty="0"/>
              <a:t>A family is having two (unknown) children.</a:t>
            </a:r>
          </a:p>
          <a:p>
            <a:r>
              <a:rPr lang="en-US" dirty="0"/>
              <a:t>If we assume that:</a:t>
            </a:r>
          </a:p>
          <a:p>
            <a:r>
              <a:rPr lang="en-US" dirty="0"/>
              <a:t>1. Each child is equally likely to be a boy or a girl</a:t>
            </a:r>
          </a:p>
          <a:p>
            <a:r>
              <a:rPr lang="en-US" dirty="0"/>
              <a:t>2. The gender of the second child is independent of the gender of the first child</a:t>
            </a:r>
          </a:p>
          <a:p>
            <a:r>
              <a:rPr lang="en-US" dirty="0"/>
              <a:t>then the event “no girls” has probability 1/4, the event “one girl, one boy” has probability 1/2, and the event “two girls” has probability 1/4.</a:t>
            </a:r>
          </a:p>
          <a:p>
            <a:endParaRPr lang="en-US" dirty="0">
              <a:solidFill>
                <a:srgbClr val="FF0000"/>
              </a:solidFill>
            </a:endParaRPr>
          </a:p>
          <a:p>
            <a:r>
              <a:rPr lang="en-US" dirty="0">
                <a:solidFill>
                  <a:srgbClr val="FF0000"/>
                </a:solidFill>
              </a:rPr>
              <a:t>What is the probability of the event “both children are girls” (B), conditional on the event “the older child is a girl” (G)? </a:t>
            </a: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What is the probability of the event “both children are girls” (B), conditional on the event “at least one of the children is a girl” (L). </a:t>
            </a:r>
          </a:p>
          <a:p>
            <a:endParaRPr lang="en-US" dirty="0">
              <a:solidFill>
                <a:srgbClr val="FF000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3959479"/>
            <a:ext cx="7772400" cy="3937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 y="5425130"/>
            <a:ext cx="7835900" cy="508000"/>
          </a:xfrm>
          <a:prstGeom prst="rect">
            <a:avLst/>
          </a:prstGeom>
        </p:spPr>
      </p:pic>
    </p:spTree>
    <p:extLst>
      <p:ext uri="{BB962C8B-B14F-4D97-AF65-F5344CB8AC3E}">
        <p14:creationId xmlns:p14="http://schemas.microsoft.com/office/powerpoint/2010/main" val="78634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12F0DEC-3432-4F19-95E3-F090192D10BF}"/>
              </a:ext>
            </a:extLst>
          </p:cNvPr>
          <p:cNvSpPr>
            <a:spLocks noGrp="1" noChangeArrowheads="1"/>
          </p:cNvSpPr>
          <p:nvPr>
            <p:ph type="title"/>
          </p:nvPr>
        </p:nvSpPr>
        <p:spPr>
          <a:noFill/>
          <a:ln/>
        </p:spPr>
        <p:txBody>
          <a:bodyPr/>
          <a:lstStyle/>
          <a:p>
            <a:r>
              <a:rPr lang="en-US" altLang="en-US" dirty="0">
                <a:solidFill>
                  <a:srgbClr val="00B0F0"/>
                </a:solidFill>
              </a:rPr>
              <a:t>Possible Outcomes...</a:t>
            </a:r>
          </a:p>
        </p:txBody>
      </p:sp>
      <p:sp>
        <p:nvSpPr>
          <p:cNvPr id="28675" name="Text Box 3">
            <a:extLst>
              <a:ext uri="{FF2B5EF4-FFF2-40B4-BE49-F238E27FC236}">
                <a16:creationId xmlns:a16="http://schemas.microsoft.com/office/drawing/2014/main" id="{2D133988-84E2-474D-80DD-1E160A6D40D0}"/>
              </a:ext>
            </a:extLst>
          </p:cNvPr>
          <p:cNvSpPr txBox="1">
            <a:spLocks noChangeArrowheads="1"/>
          </p:cNvSpPr>
          <p:nvPr/>
        </p:nvSpPr>
        <p:spPr bwMode="auto">
          <a:xfrm>
            <a:off x="457200" y="2667000"/>
            <a:ext cx="84582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6500"/>
              <a:t>Tossing a coin</a:t>
            </a:r>
            <a:endParaRPr kumimoji="0" lang="en-US" altLang="en-US" sz="4500"/>
          </a:p>
        </p:txBody>
      </p:sp>
    </p:spTree>
    <p:extLst>
      <p:ext uri="{BB962C8B-B14F-4D97-AF65-F5344CB8AC3E}">
        <p14:creationId xmlns:p14="http://schemas.microsoft.com/office/powerpoint/2010/main" val="4234358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304800" y="1524000"/>
            <a:ext cx="8458200" cy="34290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Rectangle 2"/>
          <p:cNvSpPr txBox="1">
            <a:spLocks noChangeArrowheads="1"/>
          </p:cNvSpPr>
          <p:nvPr/>
        </p:nvSpPr>
        <p:spPr>
          <a:xfrm>
            <a:off x="381000" y="352760"/>
            <a:ext cx="7772400" cy="1143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Conditional probability</a:t>
            </a:r>
          </a:p>
        </p:txBody>
      </p:sp>
      <p:sp>
        <p:nvSpPr>
          <p:cNvPr id="6" name="Rectangle 3"/>
          <p:cNvSpPr txBox="1">
            <a:spLocks noChangeArrowheads="1"/>
          </p:cNvSpPr>
          <p:nvPr/>
        </p:nvSpPr>
        <p:spPr>
          <a:xfrm>
            <a:off x="304800" y="1236528"/>
            <a:ext cx="7772400" cy="1143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90000"/>
              </a:lnSpc>
              <a:buNone/>
            </a:pPr>
            <a:r>
              <a:rPr lang="en-US" altLang="en-US" sz="2400" dirty="0"/>
              <a:t> </a:t>
            </a:r>
          </a:p>
        </p:txBody>
      </p:sp>
      <p:sp>
        <p:nvSpPr>
          <p:cNvPr id="2" name="Rectangle 1"/>
          <p:cNvSpPr/>
          <p:nvPr/>
        </p:nvSpPr>
        <p:spPr>
          <a:xfrm>
            <a:off x="304800" y="1267420"/>
            <a:ext cx="8458200" cy="5324535"/>
          </a:xfrm>
          <a:prstGeom prst="rect">
            <a:avLst/>
          </a:prstGeom>
        </p:spPr>
        <p:txBody>
          <a:bodyPr wrap="square">
            <a:spAutoFit/>
          </a:bodyPr>
          <a:lstStyle/>
          <a:p>
            <a:pPr marL="342900" lvl="0" indent="-342900" algn="just"/>
            <a:r>
              <a:rPr lang="en-US" sz="2000" dirty="0"/>
              <a:t>import </a:t>
            </a:r>
            <a:r>
              <a:rPr lang="en-US" sz="2000" dirty="0" err="1"/>
              <a:t>randomdef</a:t>
            </a:r>
            <a:r>
              <a:rPr lang="en-US" sz="2000" dirty="0"/>
              <a:t> </a:t>
            </a:r>
            <a:r>
              <a:rPr lang="en-US" sz="2000" dirty="0" err="1"/>
              <a:t>random_kid</a:t>
            </a:r>
            <a:r>
              <a:rPr lang="en-US" sz="2000" dirty="0"/>
              <a:t>():    </a:t>
            </a:r>
          </a:p>
          <a:p>
            <a:pPr marL="342900" lvl="0" indent="-342900" algn="just"/>
            <a:r>
              <a:rPr lang="en-US" sz="2000" dirty="0"/>
              <a:t>	return </a:t>
            </a:r>
            <a:r>
              <a:rPr lang="en-US" sz="2000" dirty="0" err="1"/>
              <a:t>random.choice</a:t>
            </a:r>
            <a:r>
              <a:rPr lang="en-US" sz="2000" dirty="0"/>
              <a:t>(["boy", "girl"])</a:t>
            </a:r>
          </a:p>
          <a:p>
            <a:pPr marL="342900" lvl="0" indent="-342900" algn="just"/>
            <a:r>
              <a:rPr lang="en-US" sz="2000" dirty="0" err="1"/>
              <a:t>both_irls</a:t>
            </a:r>
            <a:r>
              <a:rPr lang="en-US" sz="2000" dirty="0"/>
              <a:t> = 0</a:t>
            </a:r>
          </a:p>
          <a:p>
            <a:pPr marL="342900" lvl="0" indent="-342900" algn="just"/>
            <a:r>
              <a:rPr lang="en-US" sz="2000" dirty="0" err="1"/>
              <a:t>older_girl</a:t>
            </a:r>
            <a:r>
              <a:rPr lang="en-US" sz="2000" dirty="0"/>
              <a:t> = 0</a:t>
            </a:r>
          </a:p>
          <a:p>
            <a:pPr marL="342900" lvl="0" indent="-342900" algn="just"/>
            <a:r>
              <a:rPr lang="en-US" sz="2000" dirty="0" err="1"/>
              <a:t>either_girl</a:t>
            </a:r>
            <a:r>
              <a:rPr lang="en-US" sz="2000" dirty="0"/>
              <a:t> = 0</a:t>
            </a:r>
          </a:p>
          <a:p>
            <a:pPr marL="342900" lvl="0" indent="-342900" algn="just"/>
            <a:r>
              <a:rPr lang="en-US" sz="2000" dirty="0" err="1"/>
              <a:t>random.seed</a:t>
            </a:r>
            <a:r>
              <a:rPr lang="en-US" sz="2000" dirty="0"/>
              <a:t>(0)</a:t>
            </a:r>
          </a:p>
          <a:p>
            <a:pPr marL="342900" lvl="0" indent="-342900" algn="just"/>
            <a:r>
              <a:rPr lang="en-US" sz="2000" dirty="0"/>
              <a:t>for _ in range(10000):    </a:t>
            </a:r>
          </a:p>
          <a:p>
            <a:pPr marL="342900" lvl="0" indent="-342900" algn="just"/>
            <a:r>
              <a:rPr lang="en-US" sz="2000" dirty="0"/>
              <a:t>	younger = </a:t>
            </a:r>
            <a:r>
              <a:rPr lang="en-US" sz="2000" dirty="0" err="1"/>
              <a:t>random_kid</a:t>
            </a:r>
            <a:r>
              <a:rPr lang="en-US" sz="2000" dirty="0"/>
              <a:t>()    </a:t>
            </a:r>
          </a:p>
          <a:p>
            <a:pPr marL="342900" lvl="0" indent="-342900" algn="just"/>
            <a:r>
              <a:rPr lang="en-US" sz="2000" dirty="0"/>
              <a:t>	older = </a:t>
            </a:r>
            <a:r>
              <a:rPr lang="en-US" sz="2000" dirty="0" err="1"/>
              <a:t>random_kid</a:t>
            </a:r>
            <a:r>
              <a:rPr lang="en-US" sz="2000" dirty="0"/>
              <a:t>()    </a:t>
            </a:r>
          </a:p>
          <a:p>
            <a:pPr marL="342900" lvl="0" indent="-342900" algn="just"/>
            <a:r>
              <a:rPr lang="en-US" sz="2000" dirty="0"/>
              <a:t>	if older == "girl":            </a:t>
            </a:r>
          </a:p>
          <a:p>
            <a:pPr marL="342900" lvl="0" indent="-342900" algn="just"/>
            <a:r>
              <a:rPr lang="en-US" sz="2000" dirty="0"/>
              <a:t>		</a:t>
            </a:r>
            <a:r>
              <a:rPr lang="en-US" sz="2000" dirty="0" err="1"/>
              <a:t>older_girl</a:t>
            </a:r>
            <a:r>
              <a:rPr lang="en-US" sz="2000" dirty="0"/>
              <a:t> += 1    </a:t>
            </a:r>
          </a:p>
          <a:p>
            <a:pPr marL="342900" lvl="0" indent="-342900" algn="just"/>
            <a:r>
              <a:rPr lang="en-US" sz="2000" dirty="0"/>
              <a:t>	if older == "girl" and younger == "girl":            </a:t>
            </a:r>
          </a:p>
          <a:p>
            <a:pPr marL="342900" lvl="0" indent="-342900" algn="just"/>
            <a:r>
              <a:rPr lang="en-US" sz="2000" dirty="0"/>
              <a:t>		</a:t>
            </a:r>
            <a:r>
              <a:rPr lang="en-US" sz="2000" dirty="0" err="1"/>
              <a:t>both_girls</a:t>
            </a:r>
            <a:r>
              <a:rPr lang="en-US" sz="2000" dirty="0"/>
              <a:t> += 1    </a:t>
            </a:r>
          </a:p>
          <a:p>
            <a:pPr marL="342900" lvl="0" indent="-342900" algn="just"/>
            <a:r>
              <a:rPr lang="en-US" sz="2000" dirty="0"/>
              <a:t>	if older == "girl" or younger == "girl":            </a:t>
            </a:r>
          </a:p>
          <a:p>
            <a:pPr marL="342900" lvl="0" indent="-342900" algn="just"/>
            <a:r>
              <a:rPr lang="en-US" sz="2000" dirty="0"/>
              <a:t>		</a:t>
            </a:r>
            <a:r>
              <a:rPr lang="en-US" sz="2000" dirty="0" err="1"/>
              <a:t>either_girl</a:t>
            </a:r>
            <a:r>
              <a:rPr lang="en-US" sz="2000" dirty="0"/>
              <a:t> += 1</a:t>
            </a:r>
          </a:p>
          <a:p>
            <a:pPr marL="342900" lvl="0" indent="-342900" algn="just"/>
            <a:r>
              <a:rPr lang="en-US" sz="2000" dirty="0"/>
              <a:t>print ("P(both | older):", </a:t>
            </a:r>
            <a:r>
              <a:rPr lang="en-US" sz="2000" dirty="0" err="1"/>
              <a:t>both_girls</a:t>
            </a:r>
            <a:r>
              <a:rPr lang="en-US" sz="2000" dirty="0"/>
              <a:t> / </a:t>
            </a:r>
            <a:r>
              <a:rPr lang="en-US" sz="2000" dirty="0" err="1"/>
              <a:t>older_girl</a:t>
            </a:r>
            <a:r>
              <a:rPr lang="en-US" sz="2000" dirty="0"/>
              <a:t>)</a:t>
            </a:r>
          </a:p>
          <a:p>
            <a:pPr marL="342900" lvl="0" indent="-342900" algn="just"/>
            <a:r>
              <a:rPr lang="en-US" sz="2000" dirty="0"/>
              <a:t>print ("P(both | either): ", </a:t>
            </a:r>
            <a:r>
              <a:rPr lang="en-US" sz="2000" dirty="0" err="1"/>
              <a:t>both_girls</a:t>
            </a:r>
            <a:r>
              <a:rPr lang="en-US" sz="2000" dirty="0"/>
              <a:t> / </a:t>
            </a:r>
            <a:r>
              <a:rPr lang="en-US" sz="2000" dirty="0" err="1"/>
              <a:t>either_girl</a:t>
            </a:r>
            <a:r>
              <a:rPr lang="en-US" sz="2000" dirty="0"/>
              <a:t>)</a:t>
            </a:r>
          </a:p>
        </p:txBody>
      </p:sp>
      <p:sp>
        <p:nvSpPr>
          <p:cNvPr id="4" name="Rectangle 3"/>
          <p:cNvSpPr/>
          <p:nvPr/>
        </p:nvSpPr>
        <p:spPr>
          <a:xfrm>
            <a:off x="4533900" y="2667935"/>
            <a:ext cx="4572000" cy="646331"/>
          </a:xfrm>
          <a:prstGeom prst="rect">
            <a:avLst/>
          </a:prstGeom>
        </p:spPr>
        <p:txBody>
          <a:bodyPr>
            <a:spAutoFit/>
          </a:bodyPr>
          <a:lstStyle/>
          <a:p>
            <a:r>
              <a:rPr lang="en-US" dirty="0">
                <a:solidFill>
                  <a:srgbClr val="00B0F0"/>
                </a:solidFill>
              </a:rPr>
              <a:t>P(both | older): 0.5007089325501317</a:t>
            </a:r>
          </a:p>
          <a:p>
            <a:r>
              <a:rPr lang="en-US" dirty="0">
                <a:solidFill>
                  <a:srgbClr val="00B0F0"/>
                </a:solidFill>
              </a:rPr>
              <a:t>P(both | either):  0.3311897106109325</a:t>
            </a:r>
          </a:p>
        </p:txBody>
      </p:sp>
    </p:spTree>
    <p:extLst>
      <p:ext uri="{BB962C8B-B14F-4D97-AF65-F5344CB8AC3E}">
        <p14:creationId xmlns:p14="http://schemas.microsoft.com/office/powerpoint/2010/main" val="180320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304800" y="1524000"/>
            <a:ext cx="8458200" cy="34290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Rectangle 2"/>
          <p:cNvSpPr txBox="1">
            <a:spLocks noChangeArrowheads="1"/>
          </p:cNvSpPr>
          <p:nvPr/>
        </p:nvSpPr>
        <p:spPr>
          <a:xfrm>
            <a:off x="381000" y="352760"/>
            <a:ext cx="7772400" cy="1143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Conditional probability</a:t>
            </a:r>
          </a:p>
        </p:txBody>
      </p:sp>
      <p:sp>
        <p:nvSpPr>
          <p:cNvPr id="6" name="Rectangle 3"/>
          <p:cNvSpPr txBox="1">
            <a:spLocks noChangeArrowheads="1"/>
          </p:cNvSpPr>
          <p:nvPr/>
        </p:nvSpPr>
        <p:spPr>
          <a:xfrm>
            <a:off x="304800" y="1236528"/>
            <a:ext cx="7772400" cy="1143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90000"/>
              </a:lnSpc>
              <a:buNone/>
            </a:pPr>
            <a:r>
              <a:rPr lang="en-US" altLang="en-US" sz="2400" dirty="0"/>
              <a:t> </a:t>
            </a:r>
          </a:p>
        </p:txBody>
      </p:sp>
      <p:sp>
        <p:nvSpPr>
          <p:cNvPr id="2" name="Rectangle 1"/>
          <p:cNvSpPr/>
          <p:nvPr/>
        </p:nvSpPr>
        <p:spPr>
          <a:xfrm>
            <a:off x="304800" y="1267420"/>
            <a:ext cx="8458200" cy="4093428"/>
          </a:xfrm>
          <a:prstGeom prst="rect">
            <a:avLst/>
          </a:prstGeom>
        </p:spPr>
        <p:txBody>
          <a:bodyPr wrap="square">
            <a:spAutoFit/>
          </a:bodyPr>
          <a:lstStyle/>
          <a:p>
            <a:pPr marL="342900" lvl="0" indent="-342900" algn="just"/>
            <a:r>
              <a:rPr lang="en-US" sz="2000" dirty="0"/>
              <a:t>import </a:t>
            </a:r>
            <a:r>
              <a:rPr lang="en-US" sz="2000" dirty="0" err="1"/>
              <a:t>matplotlib.pyplot</a:t>
            </a:r>
            <a:r>
              <a:rPr lang="en-US" sz="2000" dirty="0"/>
              <a:t> as </a:t>
            </a:r>
            <a:r>
              <a:rPr lang="en-US" sz="2000" dirty="0" err="1"/>
              <a:t>plt</a:t>
            </a:r>
            <a:r>
              <a:rPr lang="en-US" sz="2000" dirty="0"/>
              <a:t> </a:t>
            </a:r>
          </a:p>
          <a:p>
            <a:pPr marL="342900" lvl="0" indent="-342900" algn="just"/>
            <a:r>
              <a:rPr lang="en-US" sz="2000" dirty="0"/>
              <a:t>import math</a:t>
            </a:r>
          </a:p>
          <a:p>
            <a:pPr marL="342900" lvl="0" indent="-342900" algn="just"/>
            <a:r>
              <a:rPr lang="en-US" sz="2000" dirty="0" err="1"/>
              <a:t>def</a:t>
            </a:r>
            <a:r>
              <a:rPr lang="en-US" sz="2000" dirty="0"/>
              <a:t> </a:t>
            </a:r>
            <a:r>
              <a:rPr lang="en-US" sz="2000" dirty="0" err="1"/>
              <a:t>normal_pdf</a:t>
            </a:r>
            <a:r>
              <a:rPr lang="en-US" sz="2000" dirty="0"/>
              <a:t>(x, mu=0, sigma=1):    </a:t>
            </a:r>
          </a:p>
          <a:p>
            <a:pPr marL="342900" lvl="0" indent="-342900" algn="just"/>
            <a:r>
              <a:rPr lang="en-US" sz="2000" dirty="0"/>
              <a:t>	</a:t>
            </a:r>
            <a:r>
              <a:rPr lang="en-US" sz="2000" dirty="0" err="1"/>
              <a:t>sqrt_two_pi</a:t>
            </a:r>
            <a:r>
              <a:rPr lang="en-US" sz="2000" dirty="0"/>
              <a:t> = </a:t>
            </a:r>
            <a:r>
              <a:rPr lang="en-US" sz="2000" dirty="0" err="1"/>
              <a:t>math.sqrt</a:t>
            </a:r>
            <a:r>
              <a:rPr lang="en-US" sz="2000" dirty="0"/>
              <a:t>(2 * </a:t>
            </a:r>
            <a:r>
              <a:rPr lang="en-US" sz="2000" dirty="0" err="1"/>
              <a:t>math.pi</a:t>
            </a:r>
            <a:r>
              <a:rPr lang="en-US" sz="2000" dirty="0"/>
              <a:t>)    </a:t>
            </a:r>
          </a:p>
          <a:p>
            <a:pPr marL="342900" lvl="0" indent="-342900" algn="just"/>
            <a:r>
              <a:rPr lang="en-US" sz="2000" dirty="0"/>
              <a:t>	return (</a:t>
            </a:r>
            <a:r>
              <a:rPr lang="en-US" sz="2000" dirty="0" err="1"/>
              <a:t>math.exp</a:t>
            </a:r>
            <a:r>
              <a:rPr lang="en-US" sz="2000" dirty="0"/>
              <a:t>(-(x-mu) ** 2 / 2 / sigma ** 2) / (</a:t>
            </a:r>
            <a:r>
              <a:rPr lang="en-US" sz="2000" dirty="0" err="1"/>
              <a:t>sqrt_two_pi</a:t>
            </a:r>
            <a:r>
              <a:rPr lang="en-US" sz="2000" dirty="0"/>
              <a:t> * sigma))</a:t>
            </a:r>
          </a:p>
          <a:p>
            <a:pPr marL="342900" lvl="0" indent="-342900" algn="just"/>
            <a:r>
              <a:rPr lang="en-US" sz="2000" dirty="0" err="1"/>
              <a:t>xs</a:t>
            </a:r>
            <a:r>
              <a:rPr lang="en-US" sz="2000" dirty="0"/>
              <a:t> = [x / 10.0 for x in range(-50, 50)]</a:t>
            </a:r>
          </a:p>
          <a:p>
            <a:pPr marL="342900" lvl="0" indent="-342900" algn="just"/>
            <a:r>
              <a:rPr lang="en-US" sz="2000" dirty="0" err="1"/>
              <a:t>plt.plot</a:t>
            </a:r>
            <a:r>
              <a:rPr lang="en-US" sz="2000" dirty="0"/>
              <a:t>(</a:t>
            </a:r>
            <a:r>
              <a:rPr lang="en-US" sz="2000" dirty="0" err="1"/>
              <a:t>xs</a:t>
            </a:r>
            <a:r>
              <a:rPr lang="en-US" sz="2000" dirty="0"/>
              <a:t>,[</a:t>
            </a:r>
            <a:r>
              <a:rPr lang="en-US" sz="2000" dirty="0" err="1"/>
              <a:t>normal_pdf</a:t>
            </a:r>
            <a:r>
              <a:rPr lang="en-US" sz="2000" dirty="0"/>
              <a:t>(</a:t>
            </a:r>
            <a:r>
              <a:rPr lang="en-US" sz="2000" dirty="0" err="1"/>
              <a:t>x,sigma</a:t>
            </a:r>
            <a:r>
              <a:rPr lang="en-US" sz="2000" dirty="0"/>
              <a:t>=1) for x in </a:t>
            </a:r>
            <a:r>
              <a:rPr lang="en-US" sz="2000" dirty="0" err="1"/>
              <a:t>xs</a:t>
            </a:r>
            <a:r>
              <a:rPr lang="en-US" sz="2000" dirty="0"/>
              <a:t>],'-',label='mu=0,sigma=1')</a:t>
            </a:r>
          </a:p>
          <a:p>
            <a:pPr marL="342900" lvl="0" indent="-342900" algn="just"/>
            <a:r>
              <a:rPr lang="en-US" sz="2000" dirty="0" err="1"/>
              <a:t>plt.plot</a:t>
            </a:r>
            <a:r>
              <a:rPr lang="en-US" sz="2000" dirty="0"/>
              <a:t>(</a:t>
            </a:r>
            <a:r>
              <a:rPr lang="en-US" sz="2000" dirty="0" err="1"/>
              <a:t>xs</a:t>
            </a:r>
            <a:r>
              <a:rPr lang="en-US" sz="2000" dirty="0"/>
              <a:t>,[</a:t>
            </a:r>
            <a:r>
              <a:rPr lang="en-US" sz="2000" dirty="0" err="1"/>
              <a:t>normal_pdf</a:t>
            </a:r>
            <a:r>
              <a:rPr lang="en-US" sz="2000" dirty="0"/>
              <a:t>(</a:t>
            </a:r>
            <a:r>
              <a:rPr lang="en-US" sz="2000" dirty="0" err="1"/>
              <a:t>x,sigma</a:t>
            </a:r>
            <a:r>
              <a:rPr lang="en-US" sz="2000" dirty="0"/>
              <a:t>=2) for x in </a:t>
            </a:r>
            <a:r>
              <a:rPr lang="en-US" sz="2000" dirty="0" err="1"/>
              <a:t>xs</a:t>
            </a:r>
            <a:r>
              <a:rPr lang="en-US" sz="2000" dirty="0"/>
              <a:t>],'--',label='mu=0,sigma=2')</a:t>
            </a:r>
          </a:p>
          <a:p>
            <a:pPr marL="342900" lvl="0" indent="-342900" algn="just"/>
            <a:r>
              <a:rPr lang="en-US" sz="2000" dirty="0" err="1"/>
              <a:t>plt.plot</a:t>
            </a:r>
            <a:r>
              <a:rPr lang="en-US" sz="2000" dirty="0"/>
              <a:t>(</a:t>
            </a:r>
            <a:r>
              <a:rPr lang="en-US" sz="2000" dirty="0" err="1"/>
              <a:t>xs</a:t>
            </a:r>
            <a:r>
              <a:rPr lang="en-US" sz="2000" dirty="0"/>
              <a:t>,[</a:t>
            </a:r>
            <a:r>
              <a:rPr lang="en-US" sz="2000" dirty="0" err="1"/>
              <a:t>normal_pdf</a:t>
            </a:r>
            <a:r>
              <a:rPr lang="en-US" sz="2000" dirty="0"/>
              <a:t>(</a:t>
            </a:r>
            <a:r>
              <a:rPr lang="en-US" sz="2000" dirty="0" err="1"/>
              <a:t>x,sigma</a:t>
            </a:r>
            <a:r>
              <a:rPr lang="en-US" sz="2000" dirty="0"/>
              <a:t>=0.5) for x in </a:t>
            </a:r>
            <a:r>
              <a:rPr lang="en-US" sz="2000" dirty="0" err="1"/>
              <a:t>xs</a:t>
            </a:r>
            <a:r>
              <a:rPr lang="en-US" sz="2000" dirty="0"/>
              <a:t>],':',label='mu=0,sigma=0.5')</a:t>
            </a:r>
          </a:p>
          <a:p>
            <a:pPr marL="342900" lvl="0" indent="-342900" algn="just"/>
            <a:r>
              <a:rPr lang="en-US" sz="2000" dirty="0" err="1"/>
              <a:t>plt.plot</a:t>
            </a:r>
            <a:r>
              <a:rPr lang="en-US" sz="2000" dirty="0"/>
              <a:t>(</a:t>
            </a:r>
            <a:r>
              <a:rPr lang="en-US" sz="2000" dirty="0" err="1"/>
              <a:t>xs</a:t>
            </a:r>
            <a:r>
              <a:rPr lang="en-US" sz="2000" dirty="0"/>
              <a:t>,[</a:t>
            </a:r>
            <a:r>
              <a:rPr lang="en-US" sz="2000" dirty="0" err="1"/>
              <a:t>normal_pdf</a:t>
            </a:r>
            <a:r>
              <a:rPr lang="en-US" sz="2000" dirty="0"/>
              <a:t>(</a:t>
            </a:r>
            <a:r>
              <a:rPr lang="en-US" sz="2000" dirty="0" err="1"/>
              <a:t>x,mu</a:t>
            </a:r>
            <a:r>
              <a:rPr lang="en-US" sz="2000" dirty="0"/>
              <a:t>=-1) for x in </a:t>
            </a:r>
            <a:r>
              <a:rPr lang="en-US" sz="2000" dirty="0" err="1"/>
              <a:t>xs</a:t>
            </a:r>
            <a:r>
              <a:rPr lang="en-US" sz="2000" dirty="0"/>
              <a:t>],'-.',label='mu=-1,sigma=1')</a:t>
            </a:r>
          </a:p>
          <a:p>
            <a:pPr marL="342900" lvl="0" indent="-342900" algn="just"/>
            <a:r>
              <a:rPr lang="en-US" sz="2000" dirty="0" err="1"/>
              <a:t>plt.legend</a:t>
            </a:r>
            <a:r>
              <a:rPr lang="en-US" sz="2000" dirty="0"/>
              <a:t>()</a:t>
            </a:r>
          </a:p>
          <a:p>
            <a:pPr marL="342900" lvl="0" indent="-342900" algn="just"/>
            <a:r>
              <a:rPr lang="en-US" sz="2000" dirty="0" err="1"/>
              <a:t>plt.title</a:t>
            </a:r>
            <a:r>
              <a:rPr lang="en-US" sz="2000" dirty="0"/>
              <a:t>("Various Normal pdfs")</a:t>
            </a:r>
          </a:p>
          <a:p>
            <a:pPr marL="342900" lvl="0" indent="-342900" algn="just"/>
            <a:r>
              <a:rPr lang="en-US" sz="2000" dirty="0" err="1"/>
              <a:t>plt.show</a:t>
            </a:r>
            <a:r>
              <a:rPr lang="en-US" sz="2000" dirty="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4368270"/>
            <a:ext cx="3505200" cy="2467661"/>
          </a:xfrm>
          <a:prstGeom prst="rect">
            <a:avLst/>
          </a:prstGeom>
        </p:spPr>
      </p:pic>
    </p:spTree>
    <p:extLst>
      <p:ext uri="{BB962C8B-B14F-4D97-AF65-F5344CB8AC3E}">
        <p14:creationId xmlns:p14="http://schemas.microsoft.com/office/powerpoint/2010/main" val="88407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1708D2A4-A2A8-4CF3-B2D8-BC2F6037F346}"/>
              </a:ext>
            </a:extLst>
          </p:cNvPr>
          <p:cNvSpPr>
            <a:spLocks noGrp="1" noChangeArrowheads="1"/>
          </p:cNvSpPr>
          <p:nvPr>
            <p:ph type="title"/>
          </p:nvPr>
        </p:nvSpPr>
        <p:spPr>
          <a:noFill/>
          <a:ln/>
        </p:spPr>
        <p:txBody>
          <a:bodyPr/>
          <a:lstStyle/>
          <a:p>
            <a:r>
              <a:rPr lang="en-US" altLang="en-US" dirty="0">
                <a:solidFill>
                  <a:srgbClr val="00B0F0"/>
                </a:solidFill>
              </a:rPr>
              <a:t>Possible Outcomes...</a:t>
            </a:r>
          </a:p>
        </p:txBody>
      </p:sp>
      <p:sp>
        <p:nvSpPr>
          <p:cNvPr id="82947" name="Text Box 3">
            <a:extLst>
              <a:ext uri="{FF2B5EF4-FFF2-40B4-BE49-F238E27FC236}">
                <a16:creationId xmlns:a16="http://schemas.microsoft.com/office/drawing/2014/main" id="{B8FB2709-A25D-49B8-9FF5-63754E2D5203}"/>
              </a:ext>
            </a:extLst>
          </p:cNvPr>
          <p:cNvSpPr txBox="1">
            <a:spLocks noChangeArrowheads="1"/>
          </p:cNvSpPr>
          <p:nvPr/>
        </p:nvSpPr>
        <p:spPr bwMode="auto">
          <a:xfrm>
            <a:off x="457200" y="2667000"/>
            <a:ext cx="84582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6500"/>
              <a:t>Tossing a coin</a:t>
            </a:r>
            <a:endParaRPr kumimoji="0" lang="en-US" altLang="en-US" sz="4500"/>
          </a:p>
        </p:txBody>
      </p:sp>
      <p:sp>
        <p:nvSpPr>
          <p:cNvPr id="82948" name="Text Box 4">
            <a:extLst>
              <a:ext uri="{FF2B5EF4-FFF2-40B4-BE49-F238E27FC236}">
                <a16:creationId xmlns:a16="http://schemas.microsoft.com/office/drawing/2014/main" id="{00BEC61E-FDAE-4994-9CEB-E40151BDB8FC}"/>
              </a:ext>
            </a:extLst>
          </p:cNvPr>
          <p:cNvSpPr txBox="1">
            <a:spLocks noChangeArrowheads="1"/>
          </p:cNvSpPr>
          <p:nvPr/>
        </p:nvSpPr>
        <p:spPr bwMode="auto">
          <a:xfrm>
            <a:off x="1676400" y="4267200"/>
            <a:ext cx="57912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7000" b="1" dirty="0">
                <a:effectLst>
                  <a:outerShdw blurRad="38100" dist="38100" dir="2700000" algn="tl">
                    <a:srgbClr val="000000"/>
                  </a:outerShdw>
                </a:effectLst>
              </a:rPr>
              <a:t>Heads, Tails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0407767-6AD8-4C80-94D0-4BF4C856A754}"/>
              </a:ext>
            </a:extLst>
          </p:cNvPr>
          <p:cNvSpPr>
            <a:spLocks noGrp="1" noChangeArrowheads="1"/>
          </p:cNvSpPr>
          <p:nvPr>
            <p:ph type="ctrTitle"/>
          </p:nvPr>
        </p:nvSpPr>
        <p:spPr>
          <a:xfrm>
            <a:off x="685800" y="163512"/>
            <a:ext cx="7772400" cy="1470025"/>
          </a:xfrm>
          <a:noFill/>
          <a:ln/>
        </p:spPr>
        <p:txBody>
          <a:bodyPr/>
          <a:lstStyle/>
          <a:p>
            <a:r>
              <a:rPr lang="en-US" altLang="en-US" dirty="0">
                <a:solidFill>
                  <a:srgbClr val="00B0F0"/>
                </a:solidFill>
              </a:rPr>
              <a:t>Possible Outcomes...</a:t>
            </a:r>
          </a:p>
        </p:txBody>
      </p:sp>
      <p:sp>
        <p:nvSpPr>
          <p:cNvPr id="81923" name="Text Box 3">
            <a:extLst>
              <a:ext uri="{FF2B5EF4-FFF2-40B4-BE49-F238E27FC236}">
                <a16:creationId xmlns:a16="http://schemas.microsoft.com/office/drawing/2014/main" id="{37993D1C-B971-4CAF-AD39-3607479E344B}"/>
              </a:ext>
            </a:extLst>
          </p:cNvPr>
          <p:cNvSpPr txBox="1">
            <a:spLocks noChangeArrowheads="1"/>
          </p:cNvSpPr>
          <p:nvPr/>
        </p:nvSpPr>
        <p:spPr bwMode="auto">
          <a:xfrm>
            <a:off x="457200" y="2286000"/>
            <a:ext cx="84582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6500" dirty="0"/>
              <a:t>Rolling one of the six-sided dice</a:t>
            </a:r>
            <a:endParaRPr kumimoji="0" lang="en-US" altLang="en-US" sz="4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BCF400A6-44C8-4E91-899D-3C51C665B7AE}"/>
              </a:ext>
            </a:extLst>
          </p:cNvPr>
          <p:cNvSpPr>
            <a:spLocks noGrp="1" noChangeArrowheads="1"/>
          </p:cNvSpPr>
          <p:nvPr>
            <p:ph type="ctrTitle"/>
          </p:nvPr>
        </p:nvSpPr>
        <p:spPr>
          <a:xfrm>
            <a:off x="720213" y="178595"/>
            <a:ext cx="7772400" cy="1470025"/>
          </a:xfrm>
          <a:noFill/>
          <a:ln/>
        </p:spPr>
        <p:txBody>
          <a:bodyPr/>
          <a:lstStyle/>
          <a:p>
            <a:r>
              <a:rPr lang="en-US" altLang="en-US" dirty="0">
                <a:solidFill>
                  <a:srgbClr val="00B0F0"/>
                </a:solidFill>
              </a:rPr>
              <a:t>Possible Outcomes...</a:t>
            </a:r>
          </a:p>
        </p:txBody>
      </p:sp>
      <p:sp>
        <p:nvSpPr>
          <p:cNvPr id="83971" name="Text Box 3">
            <a:extLst>
              <a:ext uri="{FF2B5EF4-FFF2-40B4-BE49-F238E27FC236}">
                <a16:creationId xmlns:a16="http://schemas.microsoft.com/office/drawing/2014/main" id="{8EBCDB98-3028-4865-AE67-00938F3C37DA}"/>
              </a:ext>
            </a:extLst>
          </p:cNvPr>
          <p:cNvSpPr txBox="1">
            <a:spLocks noChangeArrowheads="1"/>
          </p:cNvSpPr>
          <p:nvPr/>
        </p:nvSpPr>
        <p:spPr bwMode="auto">
          <a:xfrm>
            <a:off x="720213" y="1875503"/>
            <a:ext cx="84582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6500" dirty="0"/>
              <a:t>Rolling one of the six-sided dice</a:t>
            </a:r>
            <a:endParaRPr kumimoji="0" lang="en-US" altLang="en-US" sz="4500" dirty="0"/>
          </a:p>
        </p:txBody>
      </p:sp>
      <p:sp>
        <p:nvSpPr>
          <p:cNvPr id="83972" name="Text Box 4">
            <a:extLst>
              <a:ext uri="{FF2B5EF4-FFF2-40B4-BE49-F238E27FC236}">
                <a16:creationId xmlns:a16="http://schemas.microsoft.com/office/drawing/2014/main" id="{3C829BD7-6263-49F4-902D-E73DB3E351AF}"/>
              </a:ext>
            </a:extLst>
          </p:cNvPr>
          <p:cNvSpPr txBox="1">
            <a:spLocks noChangeArrowheads="1"/>
          </p:cNvSpPr>
          <p:nvPr/>
        </p:nvSpPr>
        <p:spPr bwMode="auto">
          <a:xfrm>
            <a:off x="1710813" y="4419600"/>
            <a:ext cx="5791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6000" b="1" dirty="0">
                <a:effectLst>
                  <a:outerShdw blurRad="38100" dist="38100" dir="2700000" algn="tl">
                    <a:srgbClr val="000000"/>
                  </a:outerShdw>
                </a:effectLst>
              </a:rPr>
              <a:t>Rolling 1, 2, 3</a:t>
            </a:r>
            <a:r>
              <a:rPr kumimoji="0" lang="en-US" altLang="en-US" sz="6000" b="1">
                <a:effectLst>
                  <a:outerShdw blurRad="38100" dist="38100" dir="2700000" algn="tl">
                    <a:srgbClr val="000000"/>
                  </a:outerShdw>
                </a:effectLst>
              </a:rPr>
              <a:t>, 4, 5</a:t>
            </a:r>
            <a:r>
              <a:rPr kumimoji="0" lang="en-US" altLang="en-US" sz="6000" b="1" dirty="0">
                <a:effectLst>
                  <a:outerShdw blurRad="38100" dist="38100" dir="2700000" algn="tl">
                    <a:srgbClr val="000000"/>
                  </a:outerShdw>
                </a:effectLst>
              </a:rPr>
              <a:t>, or 6</a:t>
            </a:r>
            <a:endParaRPr kumimoji="0" lang="en-US" altLang="en-US" sz="7000" b="1" dirty="0">
              <a:effectLst>
                <a:outerShdw blurRad="38100" dist="38100" dir="2700000" algn="tl">
                  <a:srgbClr val="000000"/>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E497C48-3EE9-42BD-BC99-C38007259443}"/>
              </a:ext>
            </a:extLst>
          </p:cNvPr>
          <p:cNvSpPr>
            <a:spLocks noGrp="1" noChangeArrowheads="1"/>
          </p:cNvSpPr>
          <p:nvPr>
            <p:ph type="ctrTitle"/>
          </p:nvPr>
        </p:nvSpPr>
        <p:spPr>
          <a:xfrm>
            <a:off x="685800" y="304800"/>
            <a:ext cx="7772400" cy="1470025"/>
          </a:xfrm>
          <a:noFill/>
          <a:ln/>
        </p:spPr>
        <p:txBody>
          <a:bodyPr/>
          <a:lstStyle/>
          <a:p>
            <a:r>
              <a:rPr lang="en-US" altLang="en-US" dirty="0">
                <a:solidFill>
                  <a:srgbClr val="00B0F0"/>
                </a:solidFill>
              </a:rPr>
              <a:t>Certain, Likely, Unlikely or Impossible?</a:t>
            </a:r>
          </a:p>
        </p:txBody>
      </p:sp>
      <p:sp>
        <p:nvSpPr>
          <p:cNvPr id="80899" name="Text Box 3">
            <a:extLst>
              <a:ext uri="{FF2B5EF4-FFF2-40B4-BE49-F238E27FC236}">
                <a16:creationId xmlns:a16="http://schemas.microsoft.com/office/drawing/2014/main" id="{3937C693-3587-45A2-9FD0-6727CB499434}"/>
              </a:ext>
            </a:extLst>
          </p:cNvPr>
          <p:cNvSpPr txBox="1">
            <a:spLocks noChangeArrowheads="1"/>
          </p:cNvSpPr>
          <p:nvPr/>
        </p:nvSpPr>
        <p:spPr bwMode="auto">
          <a:xfrm>
            <a:off x="457200" y="2667000"/>
            <a:ext cx="84582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6500" dirty="0"/>
              <a:t>They will be serving some kind of vegetable in the cafeteria at lunchtime.</a:t>
            </a:r>
            <a:endParaRPr kumimoji="0" lang="en-US" altLang="en-US" sz="4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962041A-F29D-4D8E-A958-11175C859CDB}"/>
              </a:ext>
            </a:extLst>
          </p:cNvPr>
          <p:cNvSpPr>
            <a:spLocks noGrp="1" noChangeArrowheads="1"/>
          </p:cNvSpPr>
          <p:nvPr>
            <p:ph type="ctrTitle"/>
          </p:nvPr>
        </p:nvSpPr>
        <p:spPr>
          <a:xfrm>
            <a:off x="914400" y="418281"/>
            <a:ext cx="7772400" cy="1470025"/>
          </a:xfrm>
          <a:noFill/>
          <a:ln/>
        </p:spPr>
        <p:txBody>
          <a:bodyPr/>
          <a:lstStyle/>
          <a:p>
            <a:r>
              <a:rPr lang="en-US" altLang="en-US" dirty="0">
                <a:solidFill>
                  <a:srgbClr val="00B0F0"/>
                </a:solidFill>
              </a:rPr>
              <a:t>Certain, Likely, Unlikely or Impossible?</a:t>
            </a:r>
          </a:p>
        </p:txBody>
      </p:sp>
      <p:sp>
        <p:nvSpPr>
          <p:cNvPr id="73731" name="Text Box 3">
            <a:extLst>
              <a:ext uri="{FF2B5EF4-FFF2-40B4-BE49-F238E27FC236}">
                <a16:creationId xmlns:a16="http://schemas.microsoft.com/office/drawing/2014/main" id="{29DF92FF-A8CB-479C-A21D-15C99536515A}"/>
              </a:ext>
            </a:extLst>
          </p:cNvPr>
          <p:cNvSpPr txBox="1">
            <a:spLocks noChangeArrowheads="1"/>
          </p:cNvSpPr>
          <p:nvPr/>
        </p:nvSpPr>
        <p:spPr bwMode="auto">
          <a:xfrm>
            <a:off x="457200" y="2667000"/>
            <a:ext cx="8458200"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4500" dirty="0"/>
              <a:t>They will be serving some kind of vegetable in the cafeteria at lunchtime.</a:t>
            </a:r>
          </a:p>
        </p:txBody>
      </p:sp>
      <p:sp>
        <p:nvSpPr>
          <p:cNvPr id="73732" name="Text Box 4">
            <a:extLst>
              <a:ext uri="{FF2B5EF4-FFF2-40B4-BE49-F238E27FC236}">
                <a16:creationId xmlns:a16="http://schemas.microsoft.com/office/drawing/2014/main" id="{8235B3BB-E425-417E-9DBE-E4519F249E2C}"/>
              </a:ext>
            </a:extLst>
          </p:cNvPr>
          <p:cNvSpPr txBox="1">
            <a:spLocks noChangeArrowheads="1"/>
          </p:cNvSpPr>
          <p:nvPr/>
        </p:nvSpPr>
        <p:spPr bwMode="auto">
          <a:xfrm>
            <a:off x="533400" y="4953000"/>
            <a:ext cx="57912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0" lang="en-US" altLang="en-US" sz="7000" b="1">
                <a:effectLst>
                  <a:outerShdw blurRad="38100" dist="38100" dir="2700000" algn="tl">
                    <a:srgbClr val="000000"/>
                  </a:outerShdw>
                </a:effectLst>
              </a:rPr>
              <a:t>Likely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34669</TotalTime>
  <Words>2502</Words>
  <Application>Microsoft Office PowerPoint</Application>
  <PresentationFormat>On-screen Show (4:3)</PresentationFormat>
  <Paragraphs>231</Paragraphs>
  <Slides>41</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8" baseType="lpstr">
      <vt:lpstr>Arial</vt:lpstr>
      <vt:lpstr>Calibri</vt:lpstr>
      <vt:lpstr>Calibri Light</vt:lpstr>
      <vt:lpstr>medium-content-serif-font</vt:lpstr>
      <vt:lpstr>Wingdings</vt:lpstr>
      <vt:lpstr>Office Theme</vt:lpstr>
      <vt:lpstr>Equation</vt:lpstr>
      <vt:lpstr>PowerPoint Presentation</vt:lpstr>
      <vt:lpstr>PowerPoint Presentation</vt:lpstr>
      <vt:lpstr>Probability</vt:lpstr>
      <vt:lpstr>Possible Outcomes...</vt:lpstr>
      <vt:lpstr>Possible Outcomes...</vt:lpstr>
      <vt:lpstr>Possible Outcomes...</vt:lpstr>
      <vt:lpstr>Possible Outcomes...</vt:lpstr>
      <vt:lpstr>Certain, Likely, Unlikely or Impossible?</vt:lpstr>
      <vt:lpstr>Certain, Likely, Unlikely or Impossible?</vt:lpstr>
      <vt:lpstr>Certain, Likely, Unlikely or Impossible?</vt:lpstr>
      <vt:lpstr>Certain, Likely, Unlikely or Impossible?</vt:lpstr>
      <vt:lpstr>Certain, Likely, Unlikely or Impossible?</vt:lpstr>
      <vt:lpstr>Certain, Likely, Unlikely or Impossible?</vt:lpstr>
      <vt:lpstr>Certain, Likely, Unlikely or Impossible?</vt:lpstr>
      <vt:lpstr>Certain, Likely, Unlikely or Impossible?</vt:lpstr>
      <vt:lpstr>Certain, Likely, Unlikely or Impossible?</vt:lpstr>
      <vt:lpstr>Certain, Likely, Unlikely or Impossible?</vt:lpstr>
      <vt:lpstr>Certain, Likely, Unlikely or Impossible?</vt:lpstr>
      <vt:lpstr>Certain, Likely, Unlikely or Impossible?</vt:lpstr>
      <vt:lpstr>Certain, Likely, Unlikely or Impossible?</vt:lpstr>
      <vt:lpstr>Certain, Likely, Unlikely or Impossible?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D Ernst</dc:creator>
  <cp:lastModifiedBy>Haseeb Ahmad</cp:lastModifiedBy>
  <cp:revision>990</cp:revision>
  <cp:lastPrinted>2012-07-23T05:21:44Z</cp:lastPrinted>
  <dcterms:created xsi:type="dcterms:W3CDTF">2012-06-20T04:14:54Z</dcterms:created>
  <dcterms:modified xsi:type="dcterms:W3CDTF">2020-03-09T09:14:53Z</dcterms:modified>
</cp:coreProperties>
</file>