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99" r:id="rId2"/>
    <p:sldId id="295" r:id="rId3"/>
    <p:sldId id="367" r:id="rId4"/>
    <p:sldId id="363" r:id="rId5"/>
    <p:sldId id="364" r:id="rId6"/>
    <p:sldId id="365" r:id="rId7"/>
    <p:sldId id="366" r:id="rId8"/>
    <p:sldId id="383" r:id="rId9"/>
    <p:sldId id="384" r:id="rId10"/>
    <p:sldId id="368" r:id="rId11"/>
    <p:sldId id="369" r:id="rId12"/>
    <p:sldId id="370" r:id="rId13"/>
    <p:sldId id="349" r:id="rId14"/>
    <p:sldId id="350" r:id="rId15"/>
    <p:sldId id="351" r:id="rId16"/>
    <p:sldId id="352" r:id="rId17"/>
    <p:sldId id="371" r:id="rId18"/>
    <p:sldId id="372" r:id="rId19"/>
    <p:sldId id="373" r:id="rId20"/>
    <p:sldId id="385" r:id="rId21"/>
    <p:sldId id="386" r:id="rId22"/>
    <p:sldId id="374" r:id="rId23"/>
    <p:sldId id="375" r:id="rId24"/>
    <p:sldId id="376" r:id="rId25"/>
    <p:sldId id="377" r:id="rId26"/>
    <p:sldId id="378" r:id="rId27"/>
    <p:sldId id="379" r:id="rId28"/>
    <p:sldId id="380" r:id="rId29"/>
    <p:sldId id="381" r:id="rId30"/>
    <p:sldId id="382"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A23A8A"/>
    <a:srgbClr val="DC62E1"/>
    <a:srgbClr val="8590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382" autoAdjust="0"/>
    <p:restoredTop sz="92857"/>
  </p:normalViewPr>
  <p:slideViewPr>
    <p:cSldViewPr>
      <p:cViewPr varScale="1">
        <p:scale>
          <a:sx n="66" d="100"/>
          <a:sy n="66" d="100"/>
        </p:scale>
        <p:origin x="1584"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image" Target="../media/image9.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16E28EE-BA29-4401-BD5A-7C6D018C3FE2}" type="datetimeFigureOut">
              <a:rPr lang="en-US" smtClean="0"/>
              <a:t>3/10/2020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9265537-8977-4085-8470-8324F5D5ADD1}" type="slidenum">
              <a:rPr lang="en-US" smtClean="0"/>
              <a:t>‹#›</a:t>
            </a:fld>
            <a:endParaRPr lang="en-US"/>
          </a:p>
        </p:txBody>
      </p:sp>
    </p:spTree>
    <p:extLst>
      <p:ext uri="{BB962C8B-B14F-4D97-AF65-F5344CB8AC3E}">
        <p14:creationId xmlns:p14="http://schemas.microsoft.com/office/powerpoint/2010/main" val="36485259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2"/>
          <p:cNvSpPr>
            <a:spLocks noGrp="1" noRot="1" noChangeAspect="1" noChangeArrowheads="1" noTextEdit="1"/>
          </p:cNvSpPr>
          <p:nvPr>
            <p:ph type="sldImg"/>
          </p:nvPr>
        </p:nvSpPr>
        <p:spPr>
          <a:xfrm>
            <a:off x="1150938" y="692150"/>
            <a:ext cx="4556125" cy="3416300"/>
          </a:xfrm>
          <a:ln/>
        </p:spPr>
      </p:sp>
      <p:sp>
        <p:nvSpPr>
          <p:cNvPr id="19251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8945621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866" name="Rectangle 2"/>
          <p:cNvSpPr>
            <a:spLocks noGrp="1" noRot="1" noChangeAspect="1" noChangeArrowheads="1" noTextEdit="1"/>
          </p:cNvSpPr>
          <p:nvPr>
            <p:ph type="sldImg"/>
          </p:nvPr>
        </p:nvSpPr>
        <p:spPr>
          <a:xfrm>
            <a:off x="1150938" y="692150"/>
            <a:ext cx="4556125" cy="3416300"/>
          </a:xfrm>
          <a:ln/>
        </p:spPr>
      </p:sp>
      <p:sp>
        <p:nvSpPr>
          <p:cNvPr id="29286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498429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2"/>
          <p:cNvSpPr>
            <a:spLocks noGrp="1" noRot="1" noChangeAspect="1" noChangeArrowheads="1" noTextEdit="1"/>
          </p:cNvSpPr>
          <p:nvPr>
            <p:ph type="sldImg"/>
          </p:nvPr>
        </p:nvSpPr>
        <p:spPr>
          <a:xfrm>
            <a:off x="1150938" y="692150"/>
            <a:ext cx="4556125" cy="3416300"/>
          </a:xfrm>
          <a:ln/>
        </p:spPr>
      </p:sp>
      <p:sp>
        <p:nvSpPr>
          <p:cNvPr id="20275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6965577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2"/>
          <p:cNvSpPr>
            <a:spLocks noGrp="1" noRot="1" noChangeAspect="1" noChangeArrowheads="1" noTextEdit="1"/>
          </p:cNvSpPr>
          <p:nvPr>
            <p:ph type="sldImg"/>
          </p:nvPr>
        </p:nvSpPr>
        <p:spPr>
          <a:xfrm>
            <a:off x="1150938" y="692150"/>
            <a:ext cx="4556125" cy="3416300"/>
          </a:xfrm>
          <a:ln/>
        </p:spPr>
      </p:sp>
      <p:sp>
        <p:nvSpPr>
          <p:cNvPr id="19353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9756221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78" name="Rectangle 2"/>
          <p:cNvSpPr>
            <a:spLocks noGrp="1" noRot="1" noChangeAspect="1" noChangeArrowheads="1" noTextEdit="1"/>
          </p:cNvSpPr>
          <p:nvPr>
            <p:ph type="sldImg"/>
          </p:nvPr>
        </p:nvSpPr>
        <p:spPr>
          <a:xfrm>
            <a:off x="1150938" y="692150"/>
            <a:ext cx="4556125" cy="3416300"/>
          </a:xfrm>
          <a:ln/>
        </p:spPr>
      </p:sp>
      <p:sp>
        <p:nvSpPr>
          <p:cNvPr id="28057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5278872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602" name="Rectangle 2"/>
          <p:cNvSpPr>
            <a:spLocks noGrp="1" noRot="1" noChangeAspect="1" noChangeArrowheads="1" noTextEdit="1"/>
          </p:cNvSpPr>
          <p:nvPr>
            <p:ph type="sldImg"/>
          </p:nvPr>
        </p:nvSpPr>
        <p:spPr>
          <a:xfrm>
            <a:off x="1150938" y="692150"/>
            <a:ext cx="4556125" cy="3416300"/>
          </a:xfrm>
          <a:ln/>
        </p:spPr>
      </p:sp>
      <p:sp>
        <p:nvSpPr>
          <p:cNvPr id="28160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7581264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2"/>
          <p:cNvSpPr>
            <a:spLocks noGrp="1" noRot="1" noChangeAspect="1" noChangeArrowheads="1" noTextEdit="1"/>
          </p:cNvSpPr>
          <p:nvPr>
            <p:ph type="sldImg"/>
          </p:nvPr>
        </p:nvSpPr>
        <p:spPr>
          <a:xfrm>
            <a:off x="1150938" y="692150"/>
            <a:ext cx="4556125" cy="3416300"/>
          </a:xfrm>
          <a:ln/>
        </p:spPr>
      </p:sp>
      <p:sp>
        <p:nvSpPr>
          <p:cNvPr id="19456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5859507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spect="1" noChangeArrowheads="1" noTextEdit="1"/>
          </p:cNvSpPr>
          <p:nvPr>
            <p:ph type="sldImg"/>
          </p:nvPr>
        </p:nvSpPr>
        <p:spPr>
          <a:xfrm>
            <a:off x="1150938" y="692150"/>
            <a:ext cx="4556125" cy="3416300"/>
          </a:xfrm>
          <a:ln/>
        </p:spPr>
      </p:sp>
      <p:sp>
        <p:nvSpPr>
          <p:cNvPr id="5222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5597693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2"/>
          <p:cNvSpPr>
            <a:spLocks noGrp="1" noRot="1" noChangeAspect="1" noChangeArrowheads="1" noTextEdit="1"/>
          </p:cNvSpPr>
          <p:nvPr>
            <p:ph type="sldImg"/>
          </p:nvPr>
        </p:nvSpPr>
        <p:spPr>
          <a:xfrm>
            <a:off x="1150938" y="692150"/>
            <a:ext cx="4556125" cy="3416300"/>
          </a:xfrm>
          <a:ln/>
        </p:spPr>
      </p:sp>
      <p:sp>
        <p:nvSpPr>
          <p:cNvPr id="20173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214888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818" name="Rectangle 2"/>
          <p:cNvSpPr>
            <a:spLocks noGrp="1" noRot="1" noChangeAspect="1" noChangeArrowheads="1" noTextEdit="1"/>
          </p:cNvSpPr>
          <p:nvPr>
            <p:ph type="sldImg"/>
          </p:nvPr>
        </p:nvSpPr>
        <p:spPr>
          <a:xfrm>
            <a:off x="1150938" y="692150"/>
            <a:ext cx="4556125" cy="3416300"/>
          </a:xfrm>
          <a:ln/>
        </p:spPr>
      </p:sp>
      <p:sp>
        <p:nvSpPr>
          <p:cNvPr id="29081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7397039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842" name="Rectangle 2"/>
          <p:cNvSpPr>
            <a:spLocks noGrp="1" noRot="1" noChangeAspect="1" noChangeArrowheads="1" noTextEdit="1"/>
          </p:cNvSpPr>
          <p:nvPr>
            <p:ph type="sldImg"/>
          </p:nvPr>
        </p:nvSpPr>
        <p:spPr>
          <a:xfrm>
            <a:off x="1150938" y="692150"/>
            <a:ext cx="4556125" cy="3416300"/>
          </a:xfrm>
          <a:ln/>
        </p:spPr>
      </p:sp>
      <p:sp>
        <p:nvSpPr>
          <p:cNvPr id="2918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641753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dirty="0"/>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8F79FE5D-4A83-4095-8235-CEA9DAF1EDC5}" type="datetimeFigureOut">
              <a:rPr lang="en-US" smtClean="0"/>
              <a:t>3/10/2020</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788CE558-C476-4373-B415-9E6F3874DDF1}" type="slidenum">
              <a:rPr lang="en-US" smtClean="0"/>
              <a:t>‹#›</a:t>
            </a:fld>
            <a:endParaRPr lang="en-US"/>
          </a:p>
        </p:txBody>
      </p:sp>
    </p:spTree>
    <p:extLst>
      <p:ext uri="{BB962C8B-B14F-4D97-AF65-F5344CB8AC3E}">
        <p14:creationId xmlns:p14="http://schemas.microsoft.com/office/powerpoint/2010/main" val="32686486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8F79FE5D-4A83-4095-8235-CEA9DAF1EDC5}" type="datetimeFigureOut">
              <a:rPr lang="en-US" smtClean="0"/>
              <a:t>3/10/2020</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788CE558-C476-4373-B415-9E6F3874DDF1}" type="slidenum">
              <a:rPr lang="en-US" smtClean="0"/>
              <a:t>‹#›</a:t>
            </a:fld>
            <a:endParaRPr lang="en-US"/>
          </a:p>
        </p:txBody>
      </p:sp>
    </p:spTree>
    <p:extLst>
      <p:ext uri="{BB962C8B-B14F-4D97-AF65-F5344CB8AC3E}">
        <p14:creationId xmlns:p14="http://schemas.microsoft.com/office/powerpoint/2010/main" val="21042177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8F79FE5D-4A83-4095-8235-CEA9DAF1EDC5}" type="datetimeFigureOut">
              <a:rPr lang="en-US" smtClean="0"/>
              <a:t>3/10/2020</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788CE558-C476-4373-B415-9E6F3874DDF1}" type="slidenum">
              <a:rPr lang="en-US" smtClean="0"/>
              <a:t>‹#›</a:t>
            </a:fld>
            <a:endParaRPr lang="en-US"/>
          </a:p>
        </p:txBody>
      </p:sp>
    </p:spTree>
    <p:extLst>
      <p:ext uri="{BB962C8B-B14F-4D97-AF65-F5344CB8AC3E}">
        <p14:creationId xmlns:p14="http://schemas.microsoft.com/office/powerpoint/2010/main" val="8267578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8F79FE5D-4A83-4095-8235-CEA9DAF1EDC5}" type="datetimeFigureOut">
              <a:rPr lang="en-US" smtClean="0"/>
              <a:t>3/10/2020</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788CE558-C476-4373-B415-9E6F3874DDF1}" type="slidenum">
              <a:rPr lang="en-US" smtClean="0"/>
              <a:t>‹#›</a:t>
            </a:fld>
            <a:endParaRPr lang="en-US"/>
          </a:p>
        </p:txBody>
      </p:sp>
    </p:spTree>
    <p:extLst>
      <p:ext uri="{BB962C8B-B14F-4D97-AF65-F5344CB8AC3E}">
        <p14:creationId xmlns:p14="http://schemas.microsoft.com/office/powerpoint/2010/main" val="5730555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8F79FE5D-4A83-4095-8235-CEA9DAF1EDC5}" type="datetimeFigureOut">
              <a:rPr lang="en-US" smtClean="0"/>
              <a:t>3/10/2020</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788CE558-C476-4373-B415-9E6F3874DDF1}" type="slidenum">
              <a:rPr lang="en-US" smtClean="0"/>
              <a:t>‹#›</a:t>
            </a:fld>
            <a:endParaRPr lang="en-US"/>
          </a:p>
        </p:txBody>
      </p:sp>
    </p:spTree>
    <p:extLst>
      <p:ext uri="{BB962C8B-B14F-4D97-AF65-F5344CB8AC3E}">
        <p14:creationId xmlns:p14="http://schemas.microsoft.com/office/powerpoint/2010/main" val="42727016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8F79FE5D-4A83-4095-8235-CEA9DAF1EDC5}" type="datetimeFigureOut">
              <a:rPr lang="en-US" smtClean="0"/>
              <a:t>3/10/2020</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788CE558-C476-4373-B415-9E6F3874DDF1}" type="slidenum">
              <a:rPr lang="en-US" smtClean="0"/>
              <a:t>‹#›</a:t>
            </a:fld>
            <a:endParaRPr lang="en-US"/>
          </a:p>
        </p:txBody>
      </p:sp>
    </p:spTree>
    <p:extLst>
      <p:ext uri="{BB962C8B-B14F-4D97-AF65-F5344CB8AC3E}">
        <p14:creationId xmlns:p14="http://schemas.microsoft.com/office/powerpoint/2010/main" val="40788195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8F79FE5D-4A83-4095-8235-CEA9DAF1EDC5}" type="datetimeFigureOut">
              <a:rPr lang="en-US" smtClean="0"/>
              <a:t>3/10/2020</a:t>
            </a:fld>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788CE558-C476-4373-B415-9E6F3874DDF1}" type="slidenum">
              <a:rPr lang="en-US" smtClean="0"/>
              <a:t>‹#›</a:t>
            </a:fld>
            <a:endParaRPr lang="en-US"/>
          </a:p>
        </p:txBody>
      </p:sp>
    </p:spTree>
    <p:extLst>
      <p:ext uri="{BB962C8B-B14F-4D97-AF65-F5344CB8AC3E}">
        <p14:creationId xmlns:p14="http://schemas.microsoft.com/office/powerpoint/2010/main" val="10836604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8F79FE5D-4A83-4095-8235-CEA9DAF1EDC5}" type="datetimeFigureOut">
              <a:rPr lang="en-US" smtClean="0"/>
              <a:t>3/10/2020</a:t>
            </a:fld>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788CE558-C476-4373-B415-9E6F3874DDF1}" type="slidenum">
              <a:rPr lang="en-US" smtClean="0"/>
              <a:t>‹#›</a:t>
            </a:fld>
            <a:endParaRPr lang="en-US"/>
          </a:p>
        </p:txBody>
      </p:sp>
    </p:spTree>
    <p:extLst>
      <p:ext uri="{BB962C8B-B14F-4D97-AF65-F5344CB8AC3E}">
        <p14:creationId xmlns:p14="http://schemas.microsoft.com/office/powerpoint/2010/main" val="19683316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8F79FE5D-4A83-4095-8235-CEA9DAF1EDC5}" type="datetimeFigureOut">
              <a:rPr lang="en-US" smtClean="0"/>
              <a:t>3/10/2020</a:t>
            </a:fld>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788CE558-C476-4373-B415-9E6F3874DDF1}" type="slidenum">
              <a:rPr lang="en-US" smtClean="0"/>
              <a:t>‹#›</a:t>
            </a:fld>
            <a:endParaRPr lang="en-US"/>
          </a:p>
        </p:txBody>
      </p:sp>
    </p:spTree>
    <p:extLst>
      <p:ext uri="{BB962C8B-B14F-4D97-AF65-F5344CB8AC3E}">
        <p14:creationId xmlns:p14="http://schemas.microsoft.com/office/powerpoint/2010/main" val="39908812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8F79FE5D-4A83-4095-8235-CEA9DAF1EDC5}" type="datetimeFigureOut">
              <a:rPr lang="en-US" smtClean="0"/>
              <a:t>3/10/2020</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788CE558-C476-4373-B415-9E6F3874DDF1}" type="slidenum">
              <a:rPr lang="en-US" smtClean="0"/>
              <a:t>‹#›</a:t>
            </a:fld>
            <a:endParaRPr lang="en-US"/>
          </a:p>
        </p:txBody>
      </p:sp>
    </p:spTree>
    <p:extLst>
      <p:ext uri="{BB962C8B-B14F-4D97-AF65-F5344CB8AC3E}">
        <p14:creationId xmlns:p14="http://schemas.microsoft.com/office/powerpoint/2010/main" val="29205422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8F79FE5D-4A83-4095-8235-CEA9DAF1EDC5}" type="datetimeFigureOut">
              <a:rPr lang="en-US" smtClean="0"/>
              <a:t>3/10/2020</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788CE558-C476-4373-B415-9E6F3874DDF1}" type="slidenum">
              <a:rPr lang="en-US" smtClean="0"/>
              <a:t>‹#›</a:t>
            </a:fld>
            <a:endParaRPr lang="en-US"/>
          </a:p>
        </p:txBody>
      </p:sp>
    </p:spTree>
    <p:extLst>
      <p:ext uri="{BB962C8B-B14F-4D97-AF65-F5344CB8AC3E}">
        <p14:creationId xmlns:p14="http://schemas.microsoft.com/office/powerpoint/2010/main" val="36788605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88CE558-C476-4373-B415-9E6F3874DDF1}" type="slidenum">
              <a:rPr lang="en-US" smtClean="0"/>
              <a:t>‹#›</a:t>
            </a:fld>
            <a:endParaRPr lang="en-US"/>
          </a:p>
        </p:txBody>
      </p:sp>
    </p:spTree>
    <p:extLst>
      <p:ext uri="{BB962C8B-B14F-4D97-AF65-F5344CB8AC3E}">
        <p14:creationId xmlns:p14="http://schemas.microsoft.com/office/powerpoint/2010/main" val="5636034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b="1" kern="1200">
          <a:solidFill>
            <a:srgbClr val="7030A0"/>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1.e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image" Target="../media/image2.e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3.vml"/><Relationship Id="rId4" Type="http://schemas.openxmlformats.org/officeDocument/2006/relationships/image" Target="../media/image3.e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7.xml"/><Relationship Id="rId1" Type="http://schemas.openxmlformats.org/officeDocument/2006/relationships/vmlDrawing" Target="../drawings/vmlDrawing4.vml"/><Relationship Id="rId4" Type="http://schemas.openxmlformats.org/officeDocument/2006/relationships/image" Target="../media/image4.emf"/></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vmlDrawing" Target="../drawings/vmlDrawing5.vml"/><Relationship Id="rId5" Type="http://schemas.openxmlformats.org/officeDocument/2006/relationships/image" Target="../media/image5.emf"/><Relationship Id="rId4" Type="http://schemas.openxmlformats.org/officeDocument/2006/relationships/oleObject" Target="../embeddings/oleObject5.bin"/></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vmlDrawing" Target="../drawings/vmlDrawing6.vml"/><Relationship Id="rId5" Type="http://schemas.openxmlformats.org/officeDocument/2006/relationships/image" Target="../media/image8.emf"/><Relationship Id="rId4" Type="http://schemas.openxmlformats.org/officeDocument/2006/relationships/oleObject" Target="../embeddings/oleObject6.bin"/></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8.xml"/><Relationship Id="rId7" Type="http://schemas.openxmlformats.org/officeDocument/2006/relationships/image" Target="../media/image10.emf"/><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oleObject" Target="../embeddings/oleObject8.bin"/><Relationship Id="rId5" Type="http://schemas.openxmlformats.org/officeDocument/2006/relationships/image" Target="../media/image9.emf"/><Relationship Id="rId4" Type="http://schemas.openxmlformats.org/officeDocument/2006/relationships/oleObject" Target="../embeddings/oleObject7.bin"/></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7.xml"/><Relationship Id="rId1" Type="http://schemas.openxmlformats.org/officeDocument/2006/relationships/vmlDrawing" Target="../drawings/vmlDrawing8.vml"/><Relationship Id="rId4" Type="http://schemas.openxmlformats.org/officeDocument/2006/relationships/image" Target="../media/image11.e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22910" y="2084908"/>
            <a:ext cx="8298180" cy="92902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9600" b="0" i="0" u="none" strike="noStrike" kern="1200" cap="none" spc="0" normalizeH="0" baseline="0" noProof="0">
                <a:ln>
                  <a:noFill/>
                </a:ln>
                <a:solidFill>
                  <a:sysClr val="windowText" lastClr="000000"/>
                </a:solidFill>
                <a:effectLst/>
                <a:uLnTx/>
                <a:uFillTx/>
                <a:latin typeface="Calibri Light" panose="020F0302020204030204"/>
                <a:ea typeface=""/>
                <a:cs typeface=""/>
              </a:rPr>
              <a:t>Data Science</a:t>
            </a:r>
            <a:endParaRPr kumimoji="0" lang="en-US" sz="9600" b="0" i="0" u="none" strike="noStrike" kern="1200" cap="none" spc="0" normalizeH="0" baseline="0" noProof="0" dirty="0">
              <a:ln>
                <a:noFill/>
              </a:ln>
              <a:solidFill>
                <a:sysClr val="windowText" lastClr="000000"/>
              </a:solidFill>
              <a:effectLst/>
              <a:uLnTx/>
              <a:uFillTx/>
              <a:latin typeface="Calibri Light" panose="020F0302020204030204"/>
              <a:ea typeface=""/>
              <a:cs typeface=""/>
            </a:endParaRPr>
          </a:p>
        </p:txBody>
      </p:sp>
      <p:sp>
        <p:nvSpPr>
          <p:cNvPr id="5" name="Subtitle 2"/>
          <p:cNvSpPr txBox="1">
            <a:spLocks/>
          </p:cNvSpPr>
          <p:nvPr/>
        </p:nvSpPr>
        <p:spPr>
          <a:xfrm>
            <a:off x="1143000" y="3217586"/>
            <a:ext cx="7162800" cy="897213"/>
          </a:xfrm>
          <a:prstGeom prst="rect">
            <a:avLst/>
          </a:prstGeom>
        </p:spPr>
        <p:txBody>
          <a:bodyPr vert="horz" lIns="91440" tIns="45720" rIns="91440" bIns="45720" rtlCol="0">
            <a:normAutofit fontScale="925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800" b="0" i="0" u="none" strike="noStrike" kern="1200" cap="none" spc="0" normalizeH="0" baseline="0" noProof="0" dirty="0">
                <a:ln>
                  <a:noFill/>
                </a:ln>
                <a:solidFill>
                  <a:sysClr val="windowText" lastClr="000000"/>
                </a:solidFill>
                <a:effectLst/>
                <a:uLnTx/>
                <a:uFillTx/>
                <a:latin typeface="Calibri" panose="020F0502020204030204"/>
                <a:ea typeface=""/>
                <a:cs typeface=""/>
              </a:rPr>
              <a:t>CSE-4075</a:t>
            </a:r>
          </a:p>
          <a:p>
            <a:pPr>
              <a:defRPr/>
            </a:pPr>
            <a:r>
              <a:rPr lang="en-US" altLang="en-US" sz="2800" dirty="0">
                <a:solidFill>
                  <a:srgbClr val="00B0F0"/>
                </a:solidFill>
              </a:rPr>
              <a:t>(Hypothesis Testing)</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2800" b="0" i="0" u="none" strike="noStrike" kern="1200" cap="none" spc="0" normalizeH="0" baseline="0" noProof="0" dirty="0">
              <a:ln>
                <a:noFill/>
              </a:ln>
              <a:solidFill>
                <a:sysClr val="windowText" lastClr="000000"/>
              </a:solidFill>
              <a:effectLst/>
              <a:uLnTx/>
              <a:uFillTx/>
              <a:latin typeface="Calibri" panose="020F0502020204030204"/>
              <a:ea typeface=""/>
              <a:cs typeface=""/>
            </a:endParaRPr>
          </a:p>
        </p:txBody>
      </p:sp>
    </p:spTree>
    <p:extLst>
      <p:ext uri="{BB962C8B-B14F-4D97-AF65-F5344CB8AC3E}">
        <p14:creationId xmlns:p14="http://schemas.microsoft.com/office/powerpoint/2010/main" val="19773100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6" name="Rectangle 6"/>
          <p:cNvSpPr>
            <a:spLocks noChangeArrowheads="1"/>
          </p:cNvSpPr>
          <p:nvPr/>
        </p:nvSpPr>
        <p:spPr bwMode="auto">
          <a:xfrm>
            <a:off x="1009650" y="2774950"/>
            <a:ext cx="7315200" cy="1111250"/>
          </a:xfrm>
          <a:prstGeom prst="rect">
            <a:avLst/>
          </a:prstGeom>
          <a:noFill/>
          <a:ln w="12700">
            <a:no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
                <a:srgbClr val="66FFFF"/>
              </a:buClr>
              <a:buSzPct val="125000"/>
              <a:buFontTx/>
              <a:buNone/>
              <a:tabLst/>
              <a:defRPr/>
            </a:pPr>
            <a:endParaRPr lang="en-US" sz="2400" dirty="0">
              <a:effectLst>
                <a:outerShdw blurRad="38100" dist="38100" dir="2700000" algn="tl">
                  <a:srgbClr val="000000"/>
                </a:outerShdw>
              </a:effectLst>
              <a:latin typeface="Book Antiqua" pitchFamily="18" charset="0"/>
            </a:endParaRPr>
          </a:p>
        </p:txBody>
      </p:sp>
      <p:sp>
        <p:nvSpPr>
          <p:cNvPr id="5" name="Rectangle 5"/>
          <p:cNvSpPr>
            <a:spLocks noChangeArrowheads="1"/>
          </p:cNvSpPr>
          <p:nvPr/>
        </p:nvSpPr>
        <p:spPr bwMode="auto">
          <a:xfrm>
            <a:off x="708454" y="444971"/>
            <a:ext cx="7772400" cy="966788"/>
          </a:xfrm>
          <a:prstGeom prst="rect">
            <a:avLst/>
          </a:prstGeom>
          <a:noFill/>
          <a:ln w="12700">
            <a:noFill/>
            <a:miter lim="800000"/>
            <a:headEnd/>
            <a:tailEnd/>
          </a:ln>
          <a:effectLst/>
        </p:spPr>
        <p:txBody>
          <a:bodyPr lIns="90488" tIns="44450" rIns="90488" bIns="44450" anchor="ctr"/>
          <a:lstStyle/>
          <a:p>
            <a:pPr algn="ctr"/>
            <a:r>
              <a:rPr lang="en-US" sz="3600" b="1" dirty="0">
                <a:solidFill>
                  <a:srgbClr val="00B0F0"/>
                </a:solidFill>
                <a:latin typeface="+mj-lt"/>
              </a:rPr>
              <a:t>p-Value Approach to</a:t>
            </a:r>
          </a:p>
          <a:p>
            <a:pPr algn="ctr"/>
            <a:r>
              <a:rPr lang="en-US" sz="3600" b="1" dirty="0">
                <a:solidFill>
                  <a:srgbClr val="00B0F0"/>
                </a:solidFill>
                <a:latin typeface="+mj-lt"/>
              </a:rPr>
              <a:t>One-Tailed Hypothesis Testing</a:t>
            </a:r>
          </a:p>
        </p:txBody>
      </p:sp>
      <p:sp>
        <p:nvSpPr>
          <p:cNvPr id="7" name="Rectangle 7"/>
          <p:cNvSpPr>
            <a:spLocks noChangeArrowheads="1"/>
          </p:cNvSpPr>
          <p:nvPr/>
        </p:nvSpPr>
        <p:spPr bwMode="auto">
          <a:xfrm>
            <a:off x="685800" y="1485900"/>
            <a:ext cx="8077200" cy="4800599"/>
          </a:xfrm>
          <a:prstGeom prst="rect">
            <a:avLst/>
          </a:prstGeom>
          <a:noFill/>
          <a:ln w="12700">
            <a:noFill/>
            <a:miter lim="800000"/>
            <a:headEnd/>
            <a:tailEnd/>
          </a:ln>
          <a:effectLst/>
        </p:spPr>
        <p:txBody>
          <a:bodyPr wrap="none" anchor="ctr"/>
          <a:lstStyle/>
          <a:p>
            <a:pPr algn="just">
              <a:lnSpc>
                <a:spcPct val="110000"/>
              </a:lnSpc>
              <a:buClr>
                <a:srgbClr val="66FFFF"/>
              </a:buClr>
              <a:buSzPct val="125000"/>
            </a:pPr>
            <a:r>
              <a:rPr lang="en-US" sz="2000" dirty="0">
                <a:effectLst>
                  <a:outerShdw blurRad="38100" dist="38100" dir="2700000" algn="tl">
                    <a:srgbClr val="000000"/>
                  </a:outerShdw>
                </a:effectLst>
              </a:rPr>
              <a:t> </a:t>
            </a:r>
            <a:r>
              <a:rPr lang="en-US" sz="2000" dirty="0"/>
              <a:t>The p-value is the probability, computed using the test statistic, that measures </a:t>
            </a:r>
          </a:p>
          <a:p>
            <a:pPr algn="just">
              <a:lnSpc>
                <a:spcPct val="110000"/>
              </a:lnSpc>
              <a:buClr>
                <a:srgbClr val="66FFFF"/>
              </a:buClr>
              <a:buSzPct val="125000"/>
            </a:pPr>
            <a:r>
              <a:rPr lang="en-US" sz="2000" dirty="0"/>
              <a:t>the support (or lack of support) provided by the sample for the </a:t>
            </a:r>
          </a:p>
          <a:p>
            <a:pPr algn="just">
              <a:lnSpc>
                <a:spcPct val="110000"/>
              </a:lnSpc>
              <a:buClr>
                <a:srgbClr val="66FFFF"/>
              </a:buClr>
              <a:buSzPct val="125000"/>
            </a:pPr>
            <a:r>
              <a:rPr lang="en-US" sz="2000" dirty="0"/>
              <a:t>null hypothesis.</a:t>
            </a:r>
          </a:p>
          <a:p>
            <a:pPr algn="just">
              <a:lnSpc>
                <a:spcPct val="110000"/>
              </a:lnSpc>
              <a:buClr>
                <a:srgbClr val="66FFFF"/>
              </a:buClr>
              <a:buSzPct val="125000"/>
            </a:pPr>
            <a:endParaRPr lang="en-US" sz="2000" dirty="0"/>
          </a:p>
          <a:p>
            <a:pPr algn="just">
              <a:lnSpc>
                <a:spcPct val="110000"/>
              </a:lnSpc>
              <a:buClr>
                <a:srgbClr val="66FFFF"/>
              </a:buClr>
              <a:buSzPct val="125000"/>
              <a:buFont typeface="Wingdings" pitchFamily="2" charset="2"/>
              <a:buNone/>
            </a:pPr>
            <a:r>
              <a:rPr lang="en-US" sz="2000" dirty="0"/>
              <a:t>If the p-value is less than or equal to the level of significance </a:t>
            </a:r>
            <a:r>
              <a:rPr lang="en-US" sz="2000" i="1" dirty="0">
                <a:effectLst>
                  <a:outerShdw blurRad="38100" dist="38100" dir="2700000" algn="tl">
                    <a:srgbClr val="000000"/>
                  </a:outerShdw>
                </a:effectLst>
                <a:latin typeface="Symbol" pitchFamily="18" charset="2"/>
              </a:rPr>
              <a:t></a:t>
            </a:r>
            <a:r>
              <a:rPr lang="en-US" sz="2000" dirty="0"/>
              <a:t>, the value of </a:t>
            </a:r>
          </a:p>
          <a:p>
            <a:pPr algn="just">
              <a:lnSpc>
                <a:spcPct val="110000"/>
              </a:lnSpc>
              <a:buClr>
                <a:srgbClr val="66FFFF"/>
              </a:buClr>
              <a:buSzPct val="125000"/>
              <a:buFont typeface="Wingdings" pitchFamily="2" charset="2"/>
              <a:buNone/>
            </a:pPr>
            <a:r>
              <a:rPr lang="en-US" sz="2000" dirty="0"/>
              <a:t>the test statistic is in the rejection region.</a:t>
            </a:r>
          </a:p>
          <a:p>
            <a:pPr algn="just">
              <a:lnSpc>
                <a:spcPct val="110000"/>
              </a:lnSpc>
              <a:buClr>
                <a:srgbClr val="66FFFF"/>
              </a:buClr>
              <a:buSzPct val="125000"/>
              <a:buFont typeface="Wingdings" pitchFamily="2" charset="2"/>
              <a:buNone/>
            </a:pPr>
            <a:endParaRPr lang="en-US" sz="2000" dirty="0"/>
          </a:p>
          <a:p>
            <a:pPr algn="just">
              <a:lnSpc>
                <a:spcPct val="90000"/>
              </a:lnSpc>
              <a:spcBef>
                <a:spcPct val="20000"/>
              </a:spcBef>
              <a:buClr>
                <a:srgbClr val="66FFFF"/>
              </a:buClr>
              <a:buSzPct val="125000"/>
            </a:pPr>
            <a:r>
              <a:rPr lang="en-US" sz="2000" dirty="0"/>
              <a:t>Reject H</a:t>
            </a:r>
            <a:r>
              <a:rPr lang="en-US" sz="2000" baseline="-25000" dirty="0"/>
              <a:t>0</a:t>
            </a:r>
            <a:r>
              <a:rPr lang="en-US" sz="2000" dirty="0"/>
              <a:t> if the p-value &lt;= </a:t>
            </a:r>
            <a:r>
              <a:rPr lang="en-US" sz="2000" i="1" dirty="0">
                <a:effectLst>
                  <a:outerShdw blurRad="38100" dist="38100" dir="2700000" algn="tl">
                    <a:srgbClr val="000000"/>
                  </a:outerShdw>
                </a:effectLst>
                <a:latin typeface="Symbol" pitchFamily="18" charset="2"/>
              </a:rPr>
              <a:t></a:t>
            </a:r>
            <a:r>
              <a:rPr lang="en-US" sz="2000" dirty="0"/>
              <a:t>  .</a:t>
            </a:r>
          </a:p>
          <a:p>
            <a:pPr>
              <a:lnSpc>
                <a:spcPct val="90000"/>
              </a:lnSpc>
              <a:spcBef>
                <a:spcPct val="20000"/>
              </a:spcBef>
              <a:buClr>
                <a:srgbClr val="66FFFF"/>
              </a:buClr>
              <a:buSzPct val="125000"/>
            </a:pPr>
            <a:endParaRPr lang="en-US" sz="2000" dirty="0"/>
          </a:p>
          <a:p>
            <a:pPr algn="l">
              <a:lnSpc>
                <a:spcPct val="110000"/>
              </a:lnSpc>
              <a:buClr>
                <a:srgbClr val="66FFFF"/>
              </a:buClr>
              <a:buFont typeface="Wingdings" pitchFamily="2" charset="2"/>
              <a:buNone/>
            </a:pPr>
            <a:endParaRPr lang="en-US" sz="2000" dirty="0">
              <a:effectLst>
                <a:outerShdw blurRad="38100" dist="38100" dir="2700000" algn="tl">
                  <a:srgbClr val="000000"/>
                </a:outerShdw>
              </a:effectLst>
            </a:endParaRPr>
          </a:p>
        </p:txBody>
      </p:sp>
    </p:spTree>
    <p:extLst>
      <p:ext uri="{BB962C8B-B14F-4D97-AF65-F5344CB8AC3E}">
        <p14:creationId xmlns:p14="http://schemas.microsoft.com/office/powerpoint/2010/main" val="732620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grpId="0" nodeType="clickEffect" nodePh="1">
                                  <p:stCondLst>
                                    <p:cond delay="0"/>
                                  </p:stCondLst>
                                  <p:endCondLst>
                                    <p:cond evt="begin" delay="0">
                                      <p:tn val="5"/>
                                    </p:cond>
                                  </p:endCondLst>
                                  <p:childTnLst>
                                    <p:set>
                                      <p:cBhvr>
                                        <p:cTn id="6" dur="1" fill="hold">
                                          <p:stCondLst>
                                            <p:cond delay="0"/>
                                          </p:stCondLst>
                                        </p:cTn>
                                        <p:tgtEl>
                                          <p:spTgt spid="26"/>
                                        </p:tgtEl>
                                        <p:attrNameLst>
                                          <p:attrName>style.visibility</p:attrName>
                                        </p:attrNameLst>
                                      </p:cBhvr>
                                      <p:to>
                                        <p:strVal val="visible"/>
                                      </p:to>
                                    </p:set>
                                    <p:animEffect transition="in" filter="slide(fromTop)">
                                      <p:cBhvr>
                                        <p:cTn id="7" dur="500"/>
                                        <p:tgtEl>
                                          <p:spTgt spid="26"/>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1"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slide(fromTop)">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utoUpdateAnimBg="0"/>
      <p:bldP spid="7" grpId="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6" name="Rectangle 2"/>
          <p:cNvSpPr>
            <a:spLocks noChangeArrowheads="1"/>
          </p:cNvSpPr>
          <p:nvPr/>
        </p:nvSpPr>
        <p:spPr bwMode="auto">
          <a:xfrm>
            <a:off x="685800" y="79375"/>
            <a:ext cx="8305800" cy="762000"/>
          </a:xfrm>
          <a:prstGeom prst="rect">
            <a:avLst/>
          </a:prstGeom>
          <a:noFill/>
          <a:ln w="12700">
            <a:noFill/>
            <a:miter lim="800000"/>
            <a:headEnd/>
            <a:tailEnd/>
          </a:ln>
          <a:effectLst/>
        </p:spPr>
        <p:txBody>
          <a:bodyPr lIns="90488" tIns="44450" rIns="90488" bIns="44450" anchor="ctr"/>
          <a:lstStyle/>
          <a:p>
            <a:pPr>
              <a:spcBef>
                <a:spcPct val="20000"/>
              </a:spcBef>
              <a:buClr>
                <a:srgbClr val="66FFFF"/>
              </a:buClr>
              <a:buSzPct val="75000"/>
            </a:pPr>
            <a:r>
              <a:rPr lang="en-US" sz="3200" b="1" dirty="0">
                <a:solidFill>
                  <a:srgbClr val="00B0F0"/>
                </a:solidFill>
                <a:latin typeface="+mj-lt"/>
              </a:rPr>
              <a:t>Suggested Guidelines for Interpreting p-Values</a:t>
            </a:r>
          </a:p>
        </p:txBody>
      </p:sp>
      <p:sp>
        <p:nvSpPr>
          <p:cNvPr id="8" name="Rectangle 4"/>
          <p:cNvSpPr>
            <a:spLocks noChangeArrowheads="1"/>
          </p:cNvSpPr>
          <p:nvPr/>
        </p:nvSpPr>
        <p:spPr bwMode="auto">
          <a:xfrm>
            <a:off x="714983" y="1066800"/>
            <a:ext cx="7315200" cy="4316639"/>
          </a:xfrm>
          <a:prstGeom prst="rect">
            <a:avLst/>
          </a:prstGeom>
          <a:noFill/>
          <a:ln w="12700">
            <a:noFill/>
            <a:miter lim="800000"/>
            <a:headEnd/>
            <a:tailEnd/>
          </a:ln>
          <a:effectLst/>
        </p:spPr>
        <p:txBody>
          <a:bodyPr wrap="none" anchor="ctr"/>
          <a:lstStyle/>
          <a:p>
            <a:pPr>
              <a:buClr>
                <a:srgbClr val="66FFFF"/>
              </a:buClr>
              <a:buSzPct val="90000"/>
            </a:pPr>
            <a:r>
              <a:rPr lang="en-US" sz="2000" u="sng" dirty="0">
                <a:solidFill>
                  <a:srgbClr val="00B0F0"/>
                </a:solidFill>
              </a:rPr>
              <a:t>Less than .01</a:t>
            </a:r>
          </a:p>
          <a:p>
            <a:pPr>
              <a:buClr>
                <a:srgbClr val="66FFFF"/>
              </a:buClr>
              <a:buSzPct val="90000"/>
            </a:pPr>
            <a:r>
              <a:rPr lang="en-US" sz="2000" dirty="0"/>
              <a:t>          Overwhelming evidence to conclude H</a:t>
            </a:r>
            <a:r>
              <a:rPr lang="en-US" sz="2000" baseline="-25000" dirty="0"/>
              <a:t>1</a:t>
            </a:r>
            <a:r>
              <a:rPr lang="en-US" sz="2000" dirty="0"/>
              <a:t> is true.</a:t>
            </a:r>
          </a:p>
          <a:p>
            <a:pPr>
              <a:spcBef>
                <a:spcPct val="20000"/>
              </a:spcBef>
              <a:buClr>
                <a:srgbClr val="66FFFF"/>
              </a:buClr>
              <a:buSzPct val="75000"/>
            </a:pPr>
            <a:r>
              <a:rPr lang="en-US" sz="2000" u="sng" dirty="0">
                <a:solidFill>
                  <a:srgbClr val="00B0F0"/>
                </a:solidFill>
              </a:rPr>
              <a:t>Between  .01 and .05</a:t>
            </a:r>
          </a:p>
          <a:p>
            <a:pPr>
              <a:spcBef>
                <a:spcPct val="20000"/>
              </a:spcBef>
              <a:buClr>
                <a:srgbClr val="66FFFF"/>
              </a:buClr>
              <a:buSzPct val="75000"/>
            </a:pPr>
            <a:r>
              <a:rPr lang="en-US" sz="2000" dirty="0"/>
              <a:t>          Strong evidence to conclude H</a:t>
            </a:r>
            <a:r>
              <a:rPr lang="en-US" sz="2000" baseline="-25000" dirty="0"/>
              <a:t>1</a:t>
            </a:r>
            <a:r>
              <a:rPr lang="en-US" sz="2000" dirty="0"/>
              <a:t> is true.</a:t>
            </a:r>
          </a:p>
          <a:p>
            <a:pPr>
              <a:spcBef>
                <a:spcPct val="20000"/>
              </a:spcBef>
              <a:buClr>
                <a:srgbClr val="66FFFF"/>
              </a:buClr>
              <a:buSzPct val="75000"/>
            </a:pPr>
            <a:r>
              <a:rPr lang="en-US" sz="2000" u="sng" dirty="0">
                <a:solidFill>
                  <a:srgbClr val="00B0F0"/>
                </a:solidFill>
              </a:rPr>
              <a:t>Between .05 and .10</a:t>
            </a:r>
          </a:p>
          <a:p>
            <a:pPr>
              <a:spcBef>
                <a:spcPct val="20000"/>
              </a:spcBef>
              <a:buClr>
                <a:srgbClr val="66FFFF"/>
              </a:buClr>
              <a:buSzPct val="75000"/>
            </a:pPr>
            <a:r>
              <a:rPr lang="en-US" sz="2000" dirty="0"/>
              <a:t>          Weak evidence to conclude H</a:t>
            </a:r>
            <a:r>
              <a:rPr lang="en-US" sz="2000" baseline="-25000" dirty="0"/>
              <a:t>1</a:t>
            </a:r>
            <a:r>
              <a:rPr lang="en-US" sz="2000" dirty="0"/>
              <a:t> is true.</a:t>
            </a:r>
          </a:p>
          <a:p>
            <a:pPr>
              <a:spcBef>
                <a:spcPct val="20000"/>
              </a:spcBef>
              <a:buClr>
                <a:srgbClr val="66FFFF"/>
              </a:buClr>
              <a:buSzPct val="75000"/>
            </a:pPr>
            <a:r>
              <a:rPr lang="en-US" sz="2000" u="sng" dirty="0">
                <a:solidFill>
                  <a:srgbClr val="00B0F0"/>
                </a:solidFill>
              </a:rPr>
              <a:t>Greater than .10</a:t>
            </a:r>
          </a:p>
          <a:p>
            <a:pPr>
              <a:spcBef>
                <a:spcPct val="20000"/>
              </a:spcBef>
              <a:buClr>
                <a:srgbClr val="66FFFF"/>
              </a:buClr>
              <a:buSzPct val="75000"/>
            </a:pPr>
            <a:r>
              <a:rPr lang="en-US" sz="2000" dirty="0"/>
              <a:t>          Insufficient evidence to conclude H</a:t>
            </a:r>
            <a:r>
              <a:rPr lang="en-US" sz="2000" baseline="-25000" dirty="0"/>
              <a:t>1</a:t>
            </a:r>
            <a:r>
              <a:rPr lang="en-US" sz="2000" dirty="0"/>
              <a:t> is true</a:t>
            </a:r>
          </a:p>
        </p:txBody>
      </p:sp>
    </p:spTree>
    <p:extLst>
      <p:ext uri="{BB962C8B-B14F-4D97-AF65-F5344CB8AC3E}">
        <p14:creationId xmlns:p14="http://schemas.microsoft.com/office/powerpoint/2010/main" val="1466128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slide(fromTop)">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1139825" y="1574800"/>
            <a:ext cx="6877050" cy="4597400"/>
          </a:xfrm>
          <a:prstGeom prst="rect">
            <a:avLst/>
          </a:prstGeom>
          <a:gradFill rotWithShape="0">
            <a:gsLst>
              <a:gs pos="0">
                <a:srgbClr val="006699">
                  <a:gamma/>
                  <a:shade val="46275"/>
                  <a:invGamma/>
                </a:srgbClr>
              </a:gs>
              <a:gs pos="50000">
                <a:srgbClr val="006699"/>
              </a:gs>
              <a:gs pos="100000">
                <a:srgbClr val="006699">
                  <a:gamma/>
                  <a:shade val="46275"/>
                  <a:invGamma/>
                </a:srgbClr>
              </a:gs>
            </a:gsLst>
            <a:lin ang="5400000" scaled="1"/>
          </a:gradFill>
          <a:ln w="6350">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l"/>
            <a:endParaRPr lang="en-US" sz="2400">
              <a:effectLst>
                <a:outerShdw blurRad="38100" dist="38100" dir="2700000" algn="tl">
                  <a:srgbClr val="000000"/>
                </a:outerShdw>
              </a:effectLst>
              <a:latin typeface="Book Antiqua" pitchFamily="18" charset="0"/>
            </a:endParaRPr>
          </a:p>
        </p:txBody>
      </p:sp>
      <p:sp>
        <p:nvSpPr>
          <p:cNvPr id="3" name="Rectangle 3"/>
          <p:cNvSpPr>
            <a:spLocks noChangeArrowheads="1"/>
          </p:cNvSpPr>
          <p:nvPr/>
        </p:nvSpPr>
        <p:spPr bwMode="auto">
          <a:xfrm>
            <a:off x="706438" y="1090613"/>
            <a:ext cx="4332287" cy="571500"/>
          </a:xfrm>
          <a:prstGeom prst="rect">
            <a:avLst/>
          </a:prstGeom>
          <a:noFill/>
          <a:ln w="12700">
            <a:noFill/>
            <a:miter lim="800000"/>
            <a:headEnd/>
            <a:tailEnd/>
          </a:ln>
          <a:effectLst>
            <a:outerShdw dist="17961" dir="2700000" algn="ctr" rotWithShape="0">
              <a:srgbClr val="000000"/>
            </a:outerShdw>
          </a:effectLst>
        </p:spPr>
        <p:txBody>
          <a:bodyPr lIns="90488" tIns="44450" rIns="90488" bIns="44450"/>
          <a:lstStyle/>
          <a:p>
            <a:pPr>
              <a:spcBef>
                <a:spcPct val="20000"/>
              </a:spcBef>
              <a:buClr>
                <a:srgbClr val="66FFFF"/>
              </a:buClr>
              <a:buSzPct val="75000"/>
            </a:pPr>
            <a:r>
              <a:rPr lang="en-US" sz="2000" b="1" dirty="0">
                <a:solidFill>
                  <a:srgbClr val="00B0F0"/>
                </a:solidFill>
              </a:rPr>
              <a:t>p-Value Approach</a:t>
            </a:r>
          </a:p>
        </p:txBody>
      </p:sp>
      <p:sp>
        <p:nvSpPr>
          <p:cNvPr id="4" name="Freeform 4"/>
          <p:cNvSpPr>
            <a:spLocks/>
          </p:cNvSpPr>
          <p:nvPr/>
        </p:nvSpPr>
        <p:spPr bwMode="auto">
          <a:xfrm>
            <a:off x="2533650" y="1892300"/>
            <a:ext cx="4508500" cy="3059113"/>
          </a:xfrm>
          <a:custGeom>
            <a:avLst/>
            <a:gdLst/>
            <a:ahLst/>
            <a:cxnLst>
              <a:cxn ang="0">
                <a:pos x="1356" y="8"/>
              </a:cxn>
              <a:cxn ang="0">
                <a:pos x="1262" y="96"/>
              </a:cxn>
              <a:cxn ang="0">
                <a:pos x="1203" y="196"/>
              </a:cxn>
              <a:cxn ang="0">
                <a:pos x="1144" y="304"/>
              </a:cxn>
              <a:cxn ang="0">
                <a:pos x="1098" y="406"/>
              </a:cxn>
              <a:cxn ang="0">
                <a:pos x="1059" y="508"/>
              </a:cxn>
              <a:cxn ang="0">
                <a:pos x="1014" y="625"/>
              </a:cxn>
              <a:cxn ang="0">
                <a:pos x="975" y="748"/>
              </a:cxn>
              <a:cxn ang="0">
                <a:pos x="948" y="853"/>
              </a:cxn>
              <a:cxn ang="0">
                <a:pos x="922" y="965"/>
              </a:cxn>
              <a:cxn ang="0">
                <a:pos x="885" y="1072"/>
              </a:cxn>
              <a:cxn ang="0">
                <a:pos x="844" y="1177"/>
              </a:cxn>
              <a:cxn ang="0">
                <a:pos x="812" y="1282"/>
              </a:cxn>
              <a:cxn ang="0">
                <a:pos x="748" y="1402"/>
              </a:cxn>
              <a:cxn ang="0">
                <a:pos x="677" y="1516"/>
              </a:cxn>
              <a:cxn ang="0">
                <a:pos x="605" y="1613"/>
              </a:cxn>
              <a:cxn ang="0">
                <a:pos x="504" y="1686"/>
              </a:cxn>
              <a:cxn ang="0">
                <a:pos x="396" y="1740"/>
              </a:cxn>
              <a:cxn ang="0">
                <a:pos x="293" y="1783"/>
              </a:cxn>
              <a:cxn ang="0">
                <a:pos x="204" y="1813"/>
              </a:cxn>
              <a:cxn ang="0">
                <a:pos x="81" y="1849"/>
              </a:cxn>
              <a:cxn ang="0">
                <a:pos x="2" y="1876"/>
              </a:cxn>
              <a:cxn ang="0">
                <a:pos x="2840" y="1924"/>
              </a:cxn>
              <a:cxn ang="0">
                <a:pos x="2796" y="1863"/>
              </a:cxn>
              <a:cxn ang="0">
                <a:pos x="2694" y="1834"/>
              </a:cxn>
              <a:cxn ang="0">
                <a:pos x="2574" y="1792"/>
              </a:cxn>
              <a:cxn ang="0">
                <a:pos x="2460" y="1744"/>
              </a:cxn>
              <a:cxn ang="0">
                <a:pos x="2342" y="1688"/>
              </a:cxn>
              <a:cxn ang="0">
                <a:pos x="2293" y="1658"/>
              </a:cxn>
              <a:cxn ang="0">
                <a:pos x="2212" y="1584"/>
              </a:cxn>
              <a:cxn ang="0">
                <a:pos x="2140" y="1500"/>
              </a:cxn>
              <a:cxn ang="0">
                <a:pos x="2078" y="1402"/>
              </a:cxn>
              <a:cxn ang="0">
                <a:pos x="2024" y="1300"/>
              </a:cxn>
              <a:cxn ang="0">
                <a:pos x="1978" y="1200"/>
              </a:cxn>
              <a:cxn ang="0">
                <a:pos x="1942" y="1106"/>
              </a:cxn>
              <a:cxn ang="0">
                <a:pos x="1910" y="1012"/>
              </a:cxn>
              <a:cxn ang="0">
                <a:pos x="1870" y="890"/>
              </a:cxn>
              <a:cxn ang="0">
                <a:pos x="1840" y="776"/>
              </a:cxn>
              <a:cxn ang="0">
                <a:pos x="1798" y="640"/>
              </a:cxn>
              <a:cxn ang="0">
                <a:pos x="1748" y="507"/>
              </a:cxn>
              <a:cxn ang="0">
                <a:pos x="1704" y="396"/>
              </a:cxn>
              <a:cxn ang="0">
                <a:pos x="1672" y="318"/>
              </a:cxn>
              <a:cxn ang="0">
                <a:pos x="1630" y="232"/>
              </a:cxn>
              <a:cxn ang="0">
                <a:pos x="1598" y="180"/>
              </a:cxn>
              <a:cxn ang="0">
                <a:pos x="1560" y="124"/>
              </a:cxn>
              <a:cxn ang="0">
                <a:pos x="1546" y="106"/>
              </a:cxn>
              <a:cxn ang="0">
                <a:pos x="1490" y="42"/>
              </a:cxn>
              <a:cxn ang="0">
                <a:pos x="1448" y="8"/>
              </a:cxn>
            </a:cxnLst>
            <a:rect l="0" t="0" r="r" b="b"/>
            <a:pathLst>
              <a:path w="2840" h="1927">
                <a:moveTo>
                  <a:pt x="1416" y="0"/>
                </a:moveTo>
                <a:lnTo>
                  <a:pt x="1384" y="0"/>
                </a:lnTo>
                <a:lnTo>
                  <a:pt x="1356" y="8"/>
                </a:lnTo>
                <a:lnTo>
                  <a:pt x="1324" y="30"/>
                </a:lnTo>
                <a:lnTo>
                  <a:pt x="1299" y="55"/>
                </a:lnTo>
                <a:lnTo>
                  <a:pt x="1262" y="96"/>
                </a:lnTo>
                <a:lnTo>
                  <a:pt x="1242" y="128"/>
                </a:lnTo>
                <a:lnTo>
                  <a:pt x="1218" y="162"/>
                </a:lnTo>
                <a:lnTo>
                  <a:pt x="1203" y="196"/>
                </a:lnTo>
                <a:lnTo>
                  <a:pt x="1185" y="232"/>
                </a:lnTo>
                <a:lnTo>
                  <a:pt x="1164" y="268"/>
                </a:lnTo>
                <a:lnTo>
                  <a:pt x="1144" y="304"/>
                </a:lnTo>
                <a:lnTo>
                  <a:pt x="1128" y="343"/>
                </a:lnTo>
                <a:lnTo>
                  <a:pt x="1112" y="372"/>
                </a:lnTo>
                <a:lnTo>
                  <a:pt x="1098" y="406"/>
                </a:lnTo>
                <a:lnTo>
                  <a:pt x="1086" y="439"/>
                </a:lnTo>
                <a:lnTo>
                  <a:pt x="1071" y="475"/>
                </a:lnTo>
                <a:lnTo>
                  <a:pt x="1059" y="508"/>
                </a:lnTo>
                <a:lnTo>
                  <a:pt x="1041" y="547"/>
                </a:lnTo>
                <a:lnTo>
                  <a:pt x="1026" y="589"/>
                </a:lnTo>
                <a:lnTo>
                  <a:pt x="1014" y="625"/>
                </a:lnTo>
                <a:lnTo>
                  <a:pt x="1002" y="664"/>
                </a:lnTo>
                <a:lnTo>
                  <a:pt x="990" y="709"/>
                </a:lnTo>
                <a:lnTo>
                  <a:pt x="975" y="748"/>
                </a:lnTo>
                <a:lnTo>
                  <a:pt x="966" y="784"/>
                </a:lnTo>
                <a:lnTo>
                  <a:pt x="954" y="823"/>
                </a:lnTo>
                <a:lnTo>
                  <a:pt x="948" y="853"/>
                </a:lnTo>
                <a:lnTo>
                  <a:pt x="936" y="892"/>
                </a:lnTo>
                <a:lnTo>
                  <a:pt x="927" y="931"/>
                </a:lnTo>
                <a:lnTo>
                  <a:pt x="922" y="965"/>
                </a:lnTo>
                <a:lnTo>
                  <a:pt x="909" y="1003"/>
                </a:lnTo>
                <a:lnTo>
                  <a:pt x="897" y="1036"/>
                </a:lnTo>
                <a:lnTo>
                  <a:pt x="885" y="1072"/>
                </a:lnTo>
                <a:lnTo>
                  <a:pt x="873" y="1108"/>
                </a:lnTo>
                <a:lnTo>
                  <a:pt x="860" y="1144"/>
                </a:lnTo>
                <a:lnTo>
                  <a:pt x="844" y="1177"/>
                </a:lnTo>
                <a:lnTo>
                  <a:pt x="832" y="1218"/>
                </a:lnTo>
                <a:lnTo>
                  <a:pt x="822" y="1246"/>
                </a:lnTo>
                <a:lnTo>
                  <a:pt x="812" y="1282"/>
                </a:lnTo>
                <a:lnTo>
                  <a:pt x="789" y="1324"/>
                </a:lnTo>
                <a:lnTo>
                  <a:pt x="768" y="1363"/>
                </a:lnTo>
                <a:lnTo>
                  <a:pt x="748" y="1402"/>
                </a:lnTo>
                <a:lnTo>
                  <a:pt x="730" y="1437"/>
                </a:lnTo>
                <a:lnTo>
                  <a:pt x="708" y="1478"/>
                </a:lnTo>
                <a:lnTo>
                  <a:pt x="677" y="1516"/>
                </a:lnTo>
                <a:lnTo>
                  <a:pt x="653" y="1547"/>
                </a:lnTo>
                <a:lnTo>
                  <a:pt x="632" y="1578"/>
                </a:lnTo>
                <a:lnTo>
                  <a:pt x="605" y="1613"/>
                </a:lnTo>
                <a:lnTo>
                  <a:pt x="580" y="1632"/>
                </a:lnTo>
                <a:lnTo>
                  <a:pt x="551" y="1656"/>
                </a:lnTo>
                <a:lnTo>
                  <a:pt x="504" y="1686"/>
                </a:lnTo>
                <a:lnTo>
                  <a:pt x="458" y="1710"/>
                </a:lnTo>
                <a:lnTo>
                  <a:pt x="424" y="1726"/>
                </a:lnTo>
                <a:lnTo>
                  <a:pt x="396" y="1740"/>
                </a:lnTo>
                <a:lnTo>
                  <a:pt x="364" y="1752"/>
                </a:lnTo>
                <a:lnTo>
                  <a:pt x="328" y="1768"/>
                </a:lnTo>
                <a:lnTo>
                  <a:pt x="293" y="1783"/>
                </a:lnTo>
                <a:lnTo>
                  <a:pt x="264" y="1789"/>
                </a:lnTo>
                <a:lnTo>
                  <a:pt x="237" y="1801"/>
                </a:lnTo>
                <a:lnTo>
                  <a:pt x="204" y="1813"/>
                </a:lnTo>
                <a:lnTo>
                  <a:pt x="160" y="1826"/>
                </a:lnTo>
                <a:lnTo>
                  <a:pt x="114" y="1843"/>
                </a:lnTo>
                <a:lnTo>
                  <a:pt x="81" y="1849"/>
                </a:lnTo>
                <a:lnTo>
                  <a:pt x="48" y="1861"/>
                </a:lnTo>
                <a:lnTo>
                  <a:pt x="21" y="1867"/>
                </a:lnTo>
                <a:lnTo>
                  <a:pt x="2" y="1876"/>
                </a:lnTo>
                <a:lnTo>
                  <a:pt x="0" y="1927"/>
                </a:lnTo>
                <a:lnTo>
                  <a:pt x="0" y="1924"/>
                </a:lnTo>
                <a:lnTo>
                  <a:pt x="2840" y="1924"/>
                </a:lnTo>
                <a:lnTo>
                  <a:pt x="2838" y="1886"/>
                </a:lnTo>
                <a:lnTo>
                  <a:pt x="2832" y="1867"/>
                </a:lnTo>
                <a:lnTo>
                  <a:pt x="2796" y="1863"/>
                </a:lnTo>
                <a:lnTo>
                  <a:pt x="2754" y="1863"/>
                </a:lnTo>
                <a:lnTo>
                  <a:pt x="2718" y="1837"/>
                </a:lnTo>
                <a:lnTo>
                  <a:pt x="2694" y="1834"/>
                </a:lnTo>
                <a:lnTo>
                  <a:pt x="2670" y="1828"/>
                </a:lnTo>
                <a:lnTo>
                  <a:pt x="2622" y="1810"/>
                </a:lnTo>
                <a:lnTo>
                  <a:pt x="2574" y="1792"/>
                </a:lnTo>
                <a:lnTo>
                  <a:pt x="2535" y="1774"/>
                </a:lnTo>
                <a:lnTo>
                  <a:pt x="2499" y="1759"/>
                </a:lnTo>
                <a:lnTo>
                  <a:pt x="2460" y="1744"/>
                </a:lnTo>
                <a:lnTo>
                  <a:pt x="2424" y="1730"/>
                </a:lnTo>
                <a:lnTo>
                  <a:pt x="2379" y="1708"/>
                </a:lnTo>
                <a:lnTo>
                  <a:pt x="2342" y="1688"/>
                </a:lnTo>
                <a:lnTo>
                  <a:pt x="2322" y="1676"/>
                </a:lnTo>
                <a:lnTo>
                  <a:pt x="2308" y="1666"/>
                </a:lnTo>
                <a:lnTo>
                  <a:pt x="2293" y="1658"/>
                </a:lnTo>
                <a:lnTo>
                  <a:pt x="2266" y="1636"/>
                </a:lnTo>
                <a:lnTo>
                  <a:pt x="2245" y="1613"/>
                </a:lnTo>
                <a:lnTo>
                  <a:pt x="2212" y="1584"/>
                </a:lnTo>
                <a:lnTo>
                  <a:pt x="2191" y="1565"/>
                </a:lnTo>
                <a:lnTo>
                  <a:pt x="2161" y="1528"/>
                </a:lnTo>
                <a:lnTo>
                  <a:pt x="2140" y="1500"/>
                </a:lnTo>
                <a:lnTo>
                  <a:pt x="2120" y="1466"/>
                </a:lnTo>
                <a:lnTo>
                  <a:pt x="2098" y="1434"/>
                </a:lnTo>
                <a:lnTo>
                  <a:pt x="2078" y="1402"/>
                </a:lnTo>
                <a:lnTo>
                  <a:pt x="2058" y="1362"/>
                </a:lnTo>
                <a:lnTo>
                  <a:pt x="2042" y="1332"/>
                </a:lnTo>
                <a:lnTo>
                  <a:pt x="2024" y="1300"/>
                </a:lnTo>
                <a:lnTo>
                  <a:pt x="2006" y="1270"/>
                </a:lnTo>
                <a:lnTo>
                  <a:pt x="1996" y="1238"/>
                </a:lnTo>
                <a:lnTo>
                  <a:pt x="1978" y="1200"/>
                </a:lnTo>
                <a:lnTo>
                  <a:pt x="1964" y="1164"/>
                </a:lnTo>
                <a:lnTo>
                  <a:pt x="1952" y="1134"/>
                </a:lnTo>
                <a:lnTo>
                  <a:pt x="1942" y="1106"/>
                </a:lnTo>
                <a:lnTo>
                  <a:pt x="1934" y="1080"/>
                </a:lnTo>
                <a:lnTo>
                  <a:pt x="1924" y="1058"/>
                </a:lnTo>
                <a:lnTo>
                  <a:pt x="1910" y="1012"/>
                </a:lnTo>
                <a:lnTo>
                  <a:pt x="1896" y="970"/>
                </a:lnTo>
                <a:lnTo>
                  <a:pt x="1884" y="930"/>
                </a:lnTo>
                <a:lnTo>
                  <a:pt x="1870" y="890"/>
                </a:lnTo>
                <a:lnTo>
                  <a:pt x="1862" y="850"/>
                </a:lnTo>
                <a:lnTo>
                  <a:pt x="1852" y="814"/>
                </a:lnTo>
                <a:lnTo>
                  <a:pt x="1840" y="776"/>
                </a:lnTo>
                <a:lnTo>
                  <a:pt x="1828" y="734"/>
                </a:lnTo>
                <a:lnTo>
                  <a:pt x="1816" y="694"/>
                </a:lnTo>
                <a:lnTo>
                  <a:pt x="1798" y="640"/>
                </a:lnTo>
                <a:lnTo>
                  <a:pt x="1784" y="598"/>
                </a:lnTo>
                <a:lnTo>
                  <a:pt x="1766" y="550"/>
                </a:lnTo>
                <a:lnTo>
                  <a:pt x="1748" y="507"/>
                </a:lnTo>
                <a:lnTo>
                  <a:pt x="1734" y="474"/>
                </a:lnTo>
                <a:lnTo>
                  <a:pt x="1722" y="432"/>
                </a:lnTo>
                <a:lnTo>
                  <a:pt x="1704" y="396"/>
                </a:lnTo>
                <a:lnTo>
                  <a:pt x="1686" y="348"/>
                </a:lnTo>
                <a:lnTo>
                  <a:pt x="1698" y="372"/>
                </a:lnTo>
                <a:lnTo>
                  <a:pt x="1672" y="318"/>
                </a:lnTo>
                <a:lnTo>
                  <a:pt x="1654" y="284"/>
                </a:lnTo>
                <a:lnTo>
                  <a:pt x="1642" y="256"/>
                </a:lnTo>
                <a:lnTo>
                  <a:pt x="1630" y="232"/>
                </a:lnTo>
                <a:lnTo>
                  <a:pt x="1612" y="206"/>
                </a:lnTo>
                <a:lnTo>
                  <a:pt x="1606" y="196"/>
                </a:lnTo>
                <a:lnTo>
                  <a:pt x="1598" y="180"/>
                </a:lnTo>
                <a:lnTo>
                  <a:pt x="1586" y="160"/>
                </a:lnTo>
                <a:lnTo>
                  <a:pt x="1574" y="142"/>
                </a:lnTo>
                <a:lnTo>
                  <a:pt x="1560" y="124"/>
                </a:lnTo>
                <a:lnTo>
                  <a:pt x="1552" y="114"/>
                </a:lnTo>
                <a:lnTo>
                  <a:pt x="1568" y="136"/>
                </a:lnTo>
                <a:lnTo>
                  <a:pt x="1546" y="106"/>
                </a:lnTo>
                <a:lnTo>
                  <a:pt x="1530" y="86"/>
                </a:lnTo>
                <a:lnTo>
                  <a:pt x="1512" y="62"/>
                </a:lnTo>
                <a:lnTo>
                  <a:pt x="1490" y="42"/>
                </a:lnTo>
                <a:lnTo>
                  <a:pt x="1476" y="28"/>
                </a:lnTo>
                <a:lnTo>
                  <a:pt x="1464" y="16"/>
                </a:lnTo>
                <a:lnTo>
                  <a:pt x="1448" y="8"/>
                </a:lnTo>
                <a:lnTo>
                  <a:pt x="1432" y="2"/>
                </a:lnTo>
              </a:path>
            </a:pathLst>
          </a:custGeom>
          <a:gradFill flip="none" rotWithShape="1">
            <a:gsLst>
              <a:gs pos="0">
                <a:srgbClr val="72AF2F">
                  <a:shade val="30000"/>
                  <a:satMod val="115000"/>
                </a:srgbClr>
              </a:gs>
              <a:gs pos="50000">
                <a:srgbClr val="72AF2F">
                  <a:shade val="67500"/>
                  <a:satMod val="115000"/>
                </a:srgbClr>
              </a:gs>
              <a:gs pos="100000">
                <a:srgbClr val="72AF2F">
                  <a:shade val="100000"/>
                  <a:satMod val="115000"/>
                </a:srgbClr>
              </a:gs>
            </a:gsLst>
            <a:lin ang="16200000" scaled="1"/>
            <a:tileRect/>
          </a:gradFill>
          <a:ln w="12700" cap="rnd" cmpd="sng">
            <a:noFill/>
            <a:prstDash val="solid"/>
            <a:round/>
            <a:headEnd type="none" w="med" len="med"/>
            <a:tailEnd type="none" w="med" len="med"/>
          </a:ln>
          <a:effectLst/>
        </p:spPr>
        <p:txBody>
          <a:bodyPr/>
          <a:lstStyle/>
          <a:p>
            <a:endParaRPr lang="en-US"/>
          </a:p>
        </p:txBody>
      </p:sp>
      <p:sp>
        <p:nvSpPr>
          <p:cNvPr id="5" name="Rectangle 5"/>
          <p:cNvSpPr>
            <a:spLocks noChangeArrowheads="1"/>
          </p:cNvSpPr>
          <p:nvPr/>
        </p:nvSpPr>
        <p:spPr bwMode="auto">
          <a:xfrm>
            <a:off x="1395413" y="3494088"/>
            <a:ext cx="1177925" cy="819150"/>
          </a:xfrm>
          <a:prstGeom prst="rect">
            <a:avLst/>
          </a:prstGeom>
          <a:noFill/>
          <a:ln w="12700">
            <a:noFill/>
            <a:miter lim="800000"/>
            <a:headEnd/>
            <a:tailEnd/>
          </a:ln>
          <a:effectLst>
            <a:outerShdw dist="17961" dir="2700000" algn="ctr" rotWithShape="0">
              <a:srgbClr val="000000"/>
            </a:outerShdw>
          </a:effectLst>
        </p:spPr>
        <p:txBody>
          <a:bodyPr wrap="none" lIns="90488" tIns="44450" rIns="90488" bIns="44450">
            <a:spAutoFit/>
          </a:bodyPr>
          <a:lstStyle/>
          <a:p>
            <a:pPr algn="l"/>
            <a:r>
              <a:rPr lang="en-US" sz="2400" i="1">
                <a:solidFill>
                  <a:srgbClr val="66FFFF"/>
                </a:solidFill>
                <a:effectLst/>
                <a:latin typeface="Book Antiqua" pitchFamily="18" charset="0"/>
              </a:rPr>
              <a:t>p</a:t>
            </a:r>
            <a:r>
              <a:rPr lang="en-US" sz="2400">
                <a:solidFill>
                  <a:srgbClr val="66FFFF"/>
                </a:solidFill>
                <a:effectLst/>
                <a:latin typeface="Book Antiqua" pitchFamily="18" charset="0"/>
              </a:rPr>
              <a:t>-value</a:t>
            </a:r>
          </a:p>
          <a:p>
            <a:pPr algn="l"/>
            <a:r>
              <a:rPr lang="en-US" sz="2400" i="1">
                <a:solidFill>
                  <a:srgbClr val="66FFFF"/>
                </a:solidFill>
                <a:effectLst/>
                <a:latin typeface="Symbol" pitchFamily="18" charset="2"/>
              </a:rPr>
              <a:t> </a:t>
            </a:r>
            <a:r>
              <a:rPr lang="en-US" sz="2400">
                <a:solidFill>
                  <a:srgbClr val="66FFFF"/>
                </a:solidFill>
                <a:effectLst/>
                <a:latin typeface="Symbol" pitchFamily="18" charset="2"/>
              </a:rPr>
              <a:t>72</a:t>
            </a:r>
          </a:p>
        </p:txBody>
      </p:sp>
      <p:sp>
        <p:nvSpPr>
          <p:cNvPr id="6" name="Line 7"/>
          <p:cNvSpPr>
            <a:spLocks noChangeShapeType="1"/>
          </p:cNvSpPr>
          <p:nvPr/>
        </p:nvSpPr>
        <p:spPr bwMode="auto">
          <a:xfrm flipH="1">
            <a:off x="2901950" y="2422525"/>
            <a:ext cx="647700" cy="0"/>
          </a:xfrm>
          <a:prstGeom prst="line">
            <a:avLst/>
          </a:prstGeom>
          <a:noFill/>
          <a:ln w="12700">
            <a:solidFill>
              <a:schemeClr val="tx1"/>
            </a:solidFill>
            <a:round/>
            <a:headEnd/>
            <a:tailEnd type="triangle" w="med" len="med"/>
          </a:ln>
          <a:effectLst>
            <a:outerShdw dist="17961" dir="2700000" algn="ctr" rotWithShape="0">
              <a:srgbClr val="000000"/>
            </a:outerShdw>
          </a:effectLst>
        </p:spPr>
        <p:txBody>
          <a:bodyPr wrap="none" anchor="ctr"/>
          <a:lstStyle/>
          <a:p>
            <a:endParaRPr lang="en-US"/>
          </a:p>
        </p:txBody>
      </p:sp>
      <p:sp>
        <p:nvSpPr>
          <p:cNvPr id="7" name="Rectangle 8"/>
          <p:cNvSpPr>
            <a:spLocks noChangeArrowheads="1"/>
          </p:cNvSpPr>
          <p:nvPr/>
        </p:nvSpPr>
        <p:spPr bwMode="auto">
          <a:xfrm>
            <a:off x="4629150" y="5289550"/>
            <a:ext cx="336632" cy="459100"/>
          </a:xfrm>
          <a:prstGeom prst="rect">
            <a:avLst/>
          </a:prstGeom>
          <a:noFill/>
          <a:ln w="12700">
            <a:noFill/>
            <a:miter lim="800000"/>
            <a:headEnd/>
            <a:tailEnd/>
          </a:ln>
          <a:effectLst>
            <a:outerShdw dist="17961" dir="2700000" algn="ctr" rotWithShape="0">
              <a:srgbClr val="000000"/>
            </a:outerShdw>
          </a:effectLst>
        </p:spPr>
        <p:txBody>
          <a:bodyPr wrap="none" lIns="90488" tIns="44450" rIns="90488" bIns="44450">
            <a:spAutoFit/>
          </a:bodyPr>
          <a:lstStyle/>
          <a:p>
            <a:pPr algn="l"/>
            <a:r>
              <a:rPr lang="en-US" sz="2400">
                <a:solidFill>
                  <a:schemeClr val="bg1"/>
                </a:solidFill>
                <a:effectLst/>
                <a:latin typeface="Book Antiqua" pitchFamily="18" charset="0"/>
              </a:rPr>
              <a:t>0</a:t>
            </a:r>
          </a:p>
        </p:txBody>
      </p:sp>
      <p:sp>
        <p:nvSpPr>
          <p:cNvPr id="8" name="Rectangle 9"/>
          <p:cNvSpPr>
            <a:spLocks noChangeArrowheads="1"/>
          </p:cNvSpPr>
          <p:nvPr/>
        </p:nvSpPr>
        <p:spPr bwMode="auto">
          <a:xfrm>
            <a:off x="3376613" y="5284788"/>
            <a:ext cx="900889" cy="757964"/>
          </a:xfrm>
          <a:prstGeom prst="rect">
            <a:avLst/>
          </a:prstGeom>
          <a:noFill/>
          <a:ln w="12700">
            <a:noFill/>
            <a:miter lim="800000"/>
            <a:headEnd/>
            <a:tailEnd/>
          </a:ln>
          <a:effectLst>
            <a:outerShdw dist="17961" dir="2700000" algn="ctr" rotWithShape="0">
              <a:srgbClr val="000000"/>
            </a:outerShdw>
          </a:effectLst>
        </p:spPr>
        <p:txBody>
          <a:bodyPr wrap="none" lIns="90488" tIns="44450" rIns="90488" bIns="44450">
            <a:spAutoFit/>
          </a:bodyPr>
          <a:lstStyle/>
          <a:p>
            <a:pPr algn="l">
              <a:lnSpc>
                <a:spcPct val="90000"/>
              </a:lnSpc>
            </a:pPr>
            <a:r>
              <a:rPr lang="en-US" sz="2400" dirty="0">
                <a:effectLst/>
                <a:latin typeface="Book Antiqua" pitchFamily="18" charset="0"/>
              </a:rPr>
              <a:t> -</a:t>
            </a:r>
            <a:r>
              <a:rPr lang="en-US" sz="2400" i="1" dirty="0" err="1">
                <a:solidFill>
                  <a:schemeClr val="bg1"/>
                </a:solidFill>
                <a:effectLst/>
                <a:latin typeface="Book Antiqua" pitchFamily="18" charset="0"/>
              </a:rPr>
              <a:t>z</a:t>
            </a:r>
            <a:r>
              <a:rPr lang="en-US" sz="2400" i="1" baseline="-25000" dirty="0" err="1">
                <a:solidFill>
                  <a:schemeClr val="bg1"/>
                </a:solidFill>
                <a:effectLst/>
                <a:latin typeface="Symbol" pitchFamily="18" charset="2"/>
              </a:rPr>
              <a:t>a</a:t>
            </a:r>
            <a:r>
              <a:rPr lang="en-US" sz="2400" dirty="0">
                <a:solidFill>
                  <a:schemeClr val="bg1"/>
                </a:solidFill>
                <a:effectLst/>
                <a:latin typeface="Book Antiqua" pitchFamily="18" charset="0"/>
              </a:rPr>
              <a:t> =</a:t>
            </a:r>
          </a:p>
          <a:p>
            <a:pPr algn="l">
              <a:lnSpc>
                <a:spcPct val="90000"/>
              </a:lnSpc>
            </a:pPr>
            <a:r>
              <a:rPr lang="en-US" sz="2400" dirty="0">
                <a:solidFill>
                  <a:schemeClr val="bg1"/>
                </a:solidFill>
                <a:effectLst/>
                <a:latin typeface="Book Antiqua" pitchFamily="18" charset="0"/>
              </a:rPr>
              <a:t> -1.28</a:t>
            </a:r>
          </a:p>
        </p:txBody>
      </p:sp>
      <p:sp>
        <p:nvSpPr>
          <p:cNvPr id="9" name="Rectangle 10"/>
          <p:cNvSpPr>
            <a:spLocks noChangeArrowheads="1"/>
          </p:cNvSpPr>
          <p:nvPr/>
        </p:nvSpPr>
        <p:spPr bwMode="auto">
          <a:xfrm>
            <a:off x="1776413" y="2198688"/>
            <a:ext cx="1101265" cy="459100"/>
          </a:xfrm>
          <a:prstGeom prst="rect">
            <a:avLst/>
          </a:prstGeom>
          <a:noFill/>
          <a:ln w="12700">
            <a:noFill/>
            <a:miter lim="800000"/>
            <a:headEnd/>
            <a:tailEnd/>
          </a:ln>
          <a:effectLst>
            <a:outerShdw dist="17961" dir="2700000" algn="ctr" rotWithShape="0">
              <a:srgbClr val="000000"/>
            </a:outerShdw>
          </a:effectLst>
        </p:spPr>
        <p:txBody>
          <a:bodyPr wrap="none" lIns="90488" tIns="44450" rIns="90488" bIns="44450">
            <a:spAutoFit/>
          </a:bodyPr>
          <a:lstStyle/>
          <a:p>
            <a:pPr algn="l"/>
            <a:r>
              <a:rPr lang="en-US" sz="2400" i="1" dirty="0">
                <a:solidFill>
                  <a:schemeClr val="bg1"/>
                </a:solidFill>
                <a:effectLst/>
                <a:latin typeface="Symbol" pitchFamily="18" charset="2"/>
              </a:rPr>
              <a:t>a</a:t>
            </a:r>
            <a:r>
              <a:rPr lang="en-US" sz="2400" dirty="0">
                <a:solidFill>
                  <a:schemeClr val="bg1"/>
                </a:solidFill>
                <a:effectLst/>
                <a:latin typeface="Book Antiqua" pitchFamily="18" charset="0"/>
              </a:rPr>
              <a:t> = .10</a:t>
            </a:r>
            <a:endParaRPr lang="en-US" sz="2400" baseline="-25000" dirty="0">
              <a:solidFill>
                <a:schemeClr val="bg1"/>
              </a:solidFill>
              <a:effectLst/>
              <a:latin typeface="Book Antiqua" pitchFamily="18" charset="0"/>
            </a:endParaRPr>
          </a:p>
        </p:txBody>
      </p:sp>
      <p:sp>
        <p:nvSpPr>
          <p:cNvPr id="10" name="Line 11"/>
          <p:cNvSpPr>
            <a:spLocks noChangeShapeType="1"/>
          </p:cNvSpPr>
          <p:nvPr/>
        </p:nvSpPr>
        <p:spPr bwMode="auto">
          <a:xfrm>
            <a:off x="2297113" y="4954588"/>
            <a:ext cx="5002212" cy="0"/>
          </a:xfrm>
          <a:prstGeom prst="line">
            <a:avLst/>
          </a:prstGeom>
          <a:noFill/>
          <a:ln w="12700">
            <a:solidFill>
              <a:schemeClr val="tx1"/>
            </a:solidFill>
            <a:round/>
            <a:headEnd/>
            <a:tailEnd/>
          </a:ln>
          <a:effectLst>
            <a:outerShdw dist="17961" dir="2700000" algn="ctr" rotWithShape="0">
              <a:srgbClr val="000000"/>
            </a:outerShdw>
          </a:effectLst>
        </p:spPr>
        <p:txBody>
          <a:bodyPr wrap="none" anchor="ctr"/>
          <a:lstStyle/>
          <a:p>
            <a:endParaRPr lang="en-US"/>
          </a:p>
        </p:txBody>
      </p:sp>
      <p:sp>
        <p:nvSpPr>
          <p:cNvPr id="11" name="Rectangle 12"/>
          <p:cNvSpPr>
            <a:spLocks noChangeArrowheads="1"/>
          </p:cNvSpPr>
          <p:nvPr/>
        </p:nvSpPr>
        <p:spPr bwMode="auto">
          <a:xfrm>
            <a:off x="7396163" y="4732338"/>
            <a:ext cx="318999" cy="459100"/>
          </a:xfrm>
          <a:prstGeom prst="rect">
            <a:avLst/>
          </a:prstGeom>
          <a:noFill/>
          <a:ln w="12700">
            <a:noFill/>
            <a:miter lim="800000"/>
            <a:headEnd/>
            <a:tailEnd/>
          </a:ln>
          <a:effectLst>
            <a:outerShdw dist="17961" dir="2700000" algn="ctr" rotWithShape="0">
              <a:srgbClr val="000000"/>
            </a:outerShdw>
          </a:effectLst>
        </p:spPr>
        <p:txBody>
          <a:bodyPr wrap="none" lIns="90488" tIns="44450" rIns="90488" bIns="44450">
            <a:spAutoFit/>
          </a:bodyPr>
          <a:lstStyle/>
          <a:p>
            <a:pPr algn="l"/>
            <a:r>
              <a:rPr lang="en-US" sz="2400" i="1" dirty="0">
                <a:solidFill>
                  <a:schemeClr val="bg1"/>
                </a:solidFill>
                <a:effectLst/>
                <a:latin typeface="Book Antiqua" pitchFamily="18" charset="0"/>
              </a:rPr>
              <a:t>z</a:t>
            </a:r>
          </a:p>
        </p:txBody>
      </p:sp>
      <p:sp>
        <p:nvSpPr>
          <p:cNvPr id="12" name="Rectangle 13"/>
          <p:cNvSpPr>
            <a:spLocks noChangeArrowheads="1"/>
          </p:cNvSpPr>
          <p:nvPr/>
        </p:nvSpPr>
        <p:spPr bwMode="auto">
          <a:xfrm>
            <a:off x="2595563" y="5284788"/>
            <a:ext cx="815975" cy="746125"/>
          </a:xfrm>
          <a:prstGeom prst="rect">
            <a:avLst/>
          </a:prstGeom>
          <a:noFill/>
          <a:ln w="12700">
            <a:noFill/>
            <a:miter lim="800000"/>
            <a:headEnd/>
            <a:tailEnd/>
          </a:ln>
          <a:effectLst>
            <a:outerShdw dist="17961" dir="2700000" algn="ctr" rotWithShape="0">
              <a:srgbClr val="000000"/>
            </a:outerShdw>
          </a:effectLst>
        </p:spPr>
        <p:txBody>
          <a:bodyPr wrap="none" lIns="90488" tIns="44450" rIns="90488" bIns="44450">
            <a:spAutoFit/>
          </a:bodyPr>
          <a:lstStyle/>
          <a:p>
            <a:pPr algn="l">
              <a:lnSpc>
                <a:spcPct val="90000"/>
              </a:lnSpc>
            </a:pPr>
            <a:r>
              <a:rPr lang="en-US" sz="2400" i="1">
                <a:solidFill>
                  <a:srgbClr val="66FFFF"/>
                </a:solidFill>
                <a:effectLst/>
                <a:latin typeface="Book Antiqua" pitchFamily="18" charset="0"/>
              </a:rPr>
              <a:t> z</a:t>
            </a:r>
            <a:r>
              <a:rPr lang="en-US" sz="2400">
                <a:solidFill>
                  <a:srgbClr val="66FFFF"/>
                </a:solidFill>
                <a:effectLst/>
                <a:latin typeface="Book Antiqua" pitchFamily="18" charset="0"/>
              </a:rPr>
              <a:t> =</a:t>
            </a:r>
          </a:p>
          <a:p>
            <a:pPr algn="l">
              <a:lnSpc>
                <a:spcPct val="90000"/>
              </a:lnSpc>
            </a:pPr>
            <a:r>
              <a:rPr lang="en-US" sz="2400">
                <a:solidFill>
                  <a:srgbClr val="66FFFF"/>
                </a:solidFill>
                <a:effectLst/>
                <a:latin typeface="Book Antiqua" pitchFamily="18" charset="0"/>
              </a:rPr>
              <a:t>-1.46</a:t>
            </a:r>
          </a:p>
        </p:txBody>
      </p:sp>
      <p:sp>
        <p:nvSpPr>
          <p:cNvPr id="13" name="Freeform 14"/>
          <p:cNvSpPr>
            <a:spLocks noChangeArrowheads="1"/>
          </p:cNvSpPr>
          <p:nvPr/>
        </p:nvSpPr>
        <p:spPr bwMode="auto">
          <a:xfrm>
            <a:off x="4792663" y="4829175"/>
            <a:ext cx="1587" cy="428625"/>
          </a:xfrm>
          <a:custGeom>
            <a:avLst/>
            <a:gdLst/>
            <a:ahLst/>
            <a:cxnLst>
              <a:cxn ang="0">
                <a:pos x="0" y="0"/>
              </a:cxn>
              <a:cxn ang="0">
                <a:pos x="1" y="270"/>
              </a:cxn>
            </a:cxnLst>
            <a:rect l="0" t="0" r="r" b="b"/>
            <a:pathLst>
              <a:path w="1" h="270">
                <a:moveTo>
                  <a:pt x="0" y="0"/>
                </a:moveTo>
                <a:lnTo>
                  <a:pt x="1" y="270"/>
                </a:lnTo>
              </a:path>
            </a:pathLst>
          </a:custGeom>
          <a:noFill/>
          <a:ln w="12700">
            <a:solidFill>
              <a:schemeClr val="tx1"/>
            </a:solidFill>
            <a:round/>
            <a:headEnd/>
            <a:tailEnd/>
          </a:ln>
          <a:effectLst>
            <a:outerShdw dist="17961" dir="2700000" algn="ctr" rotWithShape="0">
              <a:srgbClr val="000000"/>
            </a:outerShdw>
          </a:effectLst>
        </p:spPr>
        <p:txBody>
          <a:bodyPr wrap="none" anchor="ctr"/>
          <a:lstStyle/>
          <a:p>
            <a:endParaRPr lang="en-US"/>
          </a:p>
        </p:txBody>
      </p:sp>
      <p:sp>
        <p:nvSpPr>
          <p:cNvPr id="14" name="Freeform 35"/>
          <p:cNvSpPr>
            <a:spLocks/>
          </p:cNvSpPr>
          <p:nvPr/>
        </p:nvSpPr>
        <p:spPr bwMode="auto">
          <a:xfrm>
            <a:off x="2530475" y="4616450"/>
            <a:ext cx="703263" cy="330200"/>
          </a:xfrm>
          <a:custGeom>
            <a:avLst/>
            <a:gdLst/>
            <a:ahLst/>
            <a:cxnLst>
              <a:cxn ang="0">
                <a:pos x="438" y="10"/>
              </a:cxn>
              <a:cxn ang="0">
                <a:pos x="438" y="25"/>
              </a:cxn>
              <a:cxn ang="0">
                <a:pos x="439" y="52"/>
              </a:cxn>
              <a:cxn ang="0">
                <a:pos x="439" y="71"/>
              </a:cxn>
              <a:cxn ang="0">
                <a:pos x="438" y="91"/>
              </a:cxn>
              <a:cxn ang="0">
                <a:pos x="438" y="108"/>
              </a:cxn>
              <a:cxn ang="0">
                <a:pos x="438" y="124"/>
              </a:cxn>
              <a:cxn ang="0">
                <a:pos x="438" y="141"/>
              </a:cxn>
              <a:cxn ang="0">
                <a:pos x="438" y="200"/>
              </a:cxn>
              <a:cxn ang="0">
                <a:pos x="0" y="198"/>
              </a:cxn>
              <a:cxn ang="0">
                <a:pos x="0" y="184"/>
              </a:cxn>
              <a:cxn ang="0">
                <a:pos x="0" y="166"/>
              </a:cxn>
              <a:cxn ang="0">
                <a:pos x="2" y="154"/>
              </a:cxn>
              <a:cxn ang="0">
                <a:pos x="30" y="144"/>
              </a:cxn>
              <a:cxn ang="0">
                <a:pos x="56" y="138"/>
              </a:cxn>
              <a:cxn ang="0">
                <a:pos x="90" y="127"/>
              </a:cxn>
              <a:cxn ang="0">
                <a:pos x="122" y="118"/>
              </a:cxn>
              <a:cxn ang="0">
                <a:pos x="152" y="106"/>
              </a:cxn>
              <a:cxn ang="0">
                <a:pos x="174" y="102"/>
              </a:cxn>
              <a:cxn ang="0">
                <a:pos x="206" y="92"/>
              </a:cxn>
              <a:cxn ang="0">
                <a:pos x="246" y="78"/>
              </a:cxn>
              <a:cxn ang="0">
                <a:pos x="272" y="72"/>
              </a:cxn>
              <a:cxn ang="0">
                <a:pos x="290" y="61"/>
              </a:cxn>
              <a:cxn ang="0">
                <a:pos x="310" y="56"/>
              </a:cxn>
              <a:cxn ang="0">
                <a:pos x="326" y="50"/>
              </a:cxn>
              <a:cxn ang="0">
                <a:pos x="342" y="42"/>
              </a:cxn>
              <a:cxn ang="0">
                <a:pos x="362" y="32"/>
              </a:cxn>
              <a:cxn ang="0">
                <a:pos x="377" y="28"/>
              </a:cxn>
              <a:cxn ang="0">
                <a:pos x="400" y="13"/>
              </a:cxn>
              <a:cxn ang="0">
                <a:pos x="420" y="6"/>
              </a:cxn>
              <a:cxn ang="0">
                <a:pos x="436" y="0"/>
              </a:cxn>
              <a:cxn ang="0">
                <a:pos x="436" y="2"/>
              </a:cxn>
            </a:cxnLst>
            <a:rect l="0" t="0" r="r" b="b"/>
            <a:pathLst>
              <a:path w="439" h="200">
                <a:moveTo>
                  <a:pt x="438" y="10"/>
                </a:moveTo>
                <a:lnTo>
                  <a:pt x="438" y="25"/>
                </a:lnTo>
                <a:lnTo>
                  <a:pt x="439" y="52"/>
                </a:lnTo>
                <a:lnTo>
                  <a:pt x="439" y="71"/>
                </a:lnTo>
                <a:lnTo>
                  <a:pt x="438" y="91"/>
                </a:lnTo>
                <a:lnTo>
                  <a:pt x="438" y="108"/>
                </a:lnTo>
                <a:lnTo>
                  <a:pt x="438" y="124"/>
                </a:lnTo>
                <a:lnTo>
                  <a:pt x="438" y="141"/>
                </a:lnTo>
                <a:lnTo>
                  <a:pt x="438" y="200"/>
                </a:lnTo>
                <a:lnTo>
                  <a:pt x="0" y="198"/>
                </a:lnTo>
                <a:lnTo>
                  <a:pt x="0" y="184"/>
                </a:lnTo>
                <a:lnTo>
                  <a:pt x="0" y="166"/>
                </a:lnTo>
                <a:lnTo>
                  <a:pt x="2" y="154"/>
                </a:lnTo>
                <a:lnTo>
                  <a:pt x="30" y="144"/>
                </a:lnTo>
                <a:lnTo>
                  <a:pt x="56" y="138"/>
                </a:lnTo>
                <a:lnTo>
                  <a:pt x="90" y="127"/>
                </a:lnTo>
                <a:lnTo>
                  <a:pt x="122" y="118"/>
                </a:lnTo>
                <a:lnTo>
                  <a:pt x="152" y="106"/>
                </a:lnTo>
                <a:lnTo>
                  <a:pt x="174" y="102"/>
                </a:lnTo>
                <a:lnTo>
                  <a:pt x="206" y="92"/>
                </a:lnTo>
                <a:lnTo>
                  <a:pt x="246" y="78"/>
                </a:lnTo>
                <a:lnTo>
                  <a:pt x="272" y="72"/>
                </a:lnTo>
                <a:lnTo>
                  <a:pt x="290" y="61"/>
                </a:lnTo>
                <a:lnTo>
                  <a:pt x="310" y="56"/>
                </a:lnTo>
                <a:lnTo>
                  <a:pt x="326" y="50"/>
                </a:lnTo>
                <a:lnTo>
                  <a:pt x="342" y="42"/>
                </a:lnTo>
                <a:lnTo>
                  <a:pt x="362" y="32"/>
                </a:lnTo>
                <a:lnTo>
                  <a:pt x="377" y="28"/>
                </a:lnTo>
                <a:lnTo>
                  <a:pt x="400" y="13"/>
                </a:lnTo>
                <a:lnTo>
                  <a:pt x="420" y="6"/>
                </a:lnTo>
                <a:lnTo>
                  <a:pt x="436" y="0"/>
                </a:lnTo>
                <a:lnTo>
                  <a:pt x="436" y="2"/>
                </a:lnTo>
              </a:path>
            </a:pathLst>
          </a:custGeom>
          <a:solidFill>
            <a:srgbClr val="002060"/>
          </a:solidFill>
          <a:ln w="12700" cap="rnd" cmpd="sng">
            <a:noFill/>
            <a:prstDash val="solid"/>
            <a:round/>
            <a:headEnd type="none" w="med" len="med"/>
            <a:tailEnd type="none" w="med" len="med"/>
          </a:ln>
          <a:effectLst/>
        </p:spPr>
        <p:txBody>
          <a:bodyPr/>
          <a:lstStyle/>
          <a:p>
            <a:endParaRPr lang="en-US"/>
          </a:p>
        </p:txBody>
      </p:sp>
      <p:grpSp>
        <p:nvGrpSpPr>
          <p:cNvPr id="15" name="Group 15"/>
          <p:cNvGrpSpPr>
            <a:grpSpLocks/>
          </p:cNvGrpSpPr>
          <p:nvPr/>
        </p:nvGrpSpPr>
        <p:grpSpPr bwMode="auto">
          <a:xfrm>
            <a:off x="2433638" y="1825625"/>
            <a:ext cx="4773612" cy="2936875"/>
            <a:chOff x="981" y="1178"/>
            <a:chExt cx="3007" cy="1850"/>
          </a:xfrm>
        </p:grpSpPr>
        <p:sp>
          <p:nvSpPr>
            <p:cNvPr id="16" name="Arc 16"/>
            <p:cNvSpPr>
              <a:spLocks/>
            </p:cNvSpPr>
            <p:nvPr/>
          </p:nvSpPr>
          <p:spPr bwMode="auto">
            <a:xfrm rot="4500000">
              <a:off x="2754" y="2296"/>
              <a:ext cx="790" cy="284"/>
            </a:xfrm>
            <a:custGeom>
              <a:avLst/>
              <a:gdLst>
                <a:gd name="G0" fmla="+- 0 0 0"/>
                <a:gd name="G1" fmla="+- 0 0 0"/>
                <a:gd name="G2" fmla="+- 21600 0 0"/>
                <a:gd name="T0" fmla="*/ 19428 w 19428"/>
                <a:gd name="T1" fmla="*/ 9440 h 21600"/>
                <a:gd name="T2" fmla="*/ 0 w 19428"/>
                <a:gd name="T3" fmla="*/ 21600 h 21600"/>
                <a:gd name="T4" fmla="*/ 0 w 19428"/>
                <a:gd name="T5" fmla="*/ 0 h 21600"/>
              </a:gdLst>
              <a:ahLst/>
              <a:cxnLst>
                <a:cxn ang="0">
                  <a:pos x="T0" y="T1"/>
                </a:cxn>
                <a:cxn ang="0">
                  <a:pos x="T2" y="T3"/>
                </a:cxn>
                <a:cxn ang="0">
                  <a:pos x="T4" y="T5"/>
                </a:cxn>
              </a:cxnLst>
              <a:rect l="0" t="0" r="r" b="b"/>
              <a:pathLst>
                <a:path w="19428" h="21600" fill="none" extrusionOk="0">
                  <a:moveTo>
                    <a:pt x="19427" y="9439"/>
                  </a:moveTo>
                  <a:cubicBezTo>
                    <a:pt x="15813" y="16878"/>
                    <a:pt x="8269" y="21599"/>
                    <a:pt x="0" y="21600"/>
                  </a:cubicBezTo>
                </a:path>
                <a:path w="19428" h="21600" stroke="0" extrusionOk="0">
                  <a:moveTo>
                    <a:pt x="19427" y="9439"/>
                  </a:moveTo>
                  <a:cubicBezTo>
                    <a:pt x="15813" y="16878"/>
                    <a:pt x="8269" y="21599"/>
                    <a:pt x="0" y="21600"/>
                  </a:cubicBezTo>
                  <a:lnTo>
                    <a:pt x="0" y="0"/>
                  </a:lnTo>
                  <a:close/>
                </a:path>
              </a:pathLst>
            </a:custGeom>
            <a:noFill/>
            <a:ln w="12700" cap="rnd">
              <a:solidFill>
                <a:schemeClr val="tx1"/>
              </a:solidFill>
              <a:round/>
              <a:headEnd/>
              <a:tailEnd/>
            </a:ln>
            <a:effectLst/>
          </p:spPr>
          <p:txBody>
            <a:bodyPr wrap="none" anchor="ctr"/>
            <a:lstStyle/>
            <a:p>
              <a:endParaRPr lang="en-US"/>
            </a:p>
          </p:txBody>
        </p:sp>
        <p:sp>
          <p:nvSpPr>
            <p:cNvPr id="17" name="Arc 17"/>
            <p:cNvSpPr>
              <a:spLocks/>
            </p:cNvSpPr>
            <p:nvPr/>
          </p:nvSpPr>
          <p:spPr bwMode="auto">
            <a:xfrm rot="6300000">
              <a:off x="1738" y="1544"/>
              <a:ext cx="956" cy="224"/>
            </a:xfrm>
            <a:custGeom>
              <a:avLst/>
              <a:gdLst>
                <a:gd name="G0" fmla="+- 21600 0 0"/>
                <a:gd name="G1" fmla="+- 0 0 0"/>
                <a:gd name="G2" fmla="+- 21600 0 0"/>
                <a:gd name="T0" fmla="*/ 21600 w 21600"/>
                <a:gd name="T1" fmla="*/ 21600 h 21600"/>
                <a:gd name="T2" fmla="*/ 0 w 21600"/>
                <a:gd name="T3" fmla="*/ 0 h 21600"/>
                <a:gd name="T4" fmla="*/ 21600 w 21600"/>
                <a:gd name="T5" fmla="*/ 0 h 21600"/>
              </a:gdLst>
              <a:ahLst/>
              <a:cxnLst>
                <a:cxn ang="0">
                  <a:pos x="T0" y="T1"/>
                </a:cxn>
                <a:cxn ang="0">
                  <a:pos x="T2" y="T3"/>
                </a:cxn>
                <a:cxn ang="0">
                  <a:pos x="T4" y="T5"/>
                </a:cxn>
              </a:cxnLst>
              <a:rect l="0" t="0" r="r" b="b"/>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12700" cap="rnd">
              <a:solidFill>
                <a:schemeClr val="tx1"/>
              </a:solidFill>
              <a:round/>
              <a:headEnd/>
              <a:tailEnd/>
            </a:ln>
            <a:effectLst/>
          </p:spPr>
          <p:txBody>
            <a:bodyPr wrap="none" anchor="ctr"/>
            <a:lstStyle/>
            <a:p>
              <a:endParaRPr lang="en-US"/>
            </a:p>
          </p:txBody>
        </p:sp>
        <p:sp>
          <p:nvSpPr>
            <p:cNvPr id="18" name="Arc 18"/>
            <p:cNvSpPr>
              <a:spLocks/>
            </p:cNvSpPr>
            <p:nvPr/>
          </p:nvSpPr>
          <p:spPr bwMode="auto">
            <a:xfrm rot="16980000">
              <a:off x="1362" y="2302"/>
              <a:ext cx="790" cy="284"/>
            </a:xfrm>
            <a:custGeom>
              <a:avLst/>
              <a:gdLst>
                <a:gd name="G0" fmla="+- 19433 0 0"/>
                <a:gd name="G1" fmla="+- 0 0 0"/>
                <a:gd name="G2" fmla="+- 21600 0 0"/>
                <a:gd name="T0" fmla="*/ 19433 w 19433"/>
                <a:gd name="T1" fmla="*/ 21600 h 21600"/>
                <a:gd name="T2" fmla="*/ 0 w 19433"/>
                <a:gd name="T3" fmla="*/ 9430 h 21600"/>
                <a:gd name="T4" fmla="*/ 19433 w 19433"/>
                <a:gd name="T5" fmla="*/ 0 h 21600"/>
              </a:gdLst>
              <a:ahLst/>
              <a:cxnLst>
                <a:cxn ang="0">
                  <a:pos x="T0" y="T1"/>
                </a:cxn>
                <a:cxn ang="0">
                  <a:pos x="T2" y="T3"/>
                </a:cxn>
                <a:cxn ang="0">
                  <a:pos x="T4" y="T5"/>
                </a:cxn>
              </a:cxnLst>
              <a:rect l="0" t="0" r="r" b="b"/>
              <a:pathLst>
                <a:path w="19433" h="21600" fill="none" extrusionOk="0">
                  <a:moveTo>
                    <a:pt x="19433" y="21600"/>
                  </a:moveTo>
                  <a:cubicBezTo>
                    <a:pt x="11159" y="21600"/>
                    <a:pt x="3612" y="16873"/>
                    <a:pt x="0" y="9429"/>
                  </a:cubicBezTo>
                </a:path>
                <a:path w="19433" h="21600" stroke="0" extrusionOk="0">
                  <a:moveTo>
                    <a:pt x="19433" y="21600"/>
                  </a:moveTo>
                  <a:cubicBezTo>
                    <a:pt x="11159" y="21600"/>
                    <a:pt x="3612" y="16873"/>
                    <a:pt x="0" y="9429"/>
                  </a:cubicBezTo>
                  <a:lnTo>
                    <a:pt x="19433" y="0"/>
                  </a:lnTo>
                  <a:close/>
                </a:path>
              </a:pathLst>
            </a:custGeom>
            <a:noFill/>
            <a:ln w="12700" cap="rnd">
              <a:solidFill>
                <a:schemeClr val="tx1"/>
              </a:solidFill>
              <a:round/>
              <a:headEnd/>
              <a:tailEnd/>
            </a:ln>
            <a:effectLst/>
          </p:spPr>
          <p:txBody>
            <a:bodyPr wrap="none" anchor="ctr"/>
            <a:lstStyle/>
            <a:p>
              <a:endParaRPr lang="en-US"/>
            </a:p>
          </p:txBody>
        </p:sp>
        <p:sp>
          <p:nvSpPr>
            <p:cNvPr id="19" name="Arc 19"/>
            <p:cNvSpPr>
              <a:spLocks/>
            </p:cNvSpPr>
            <p:nvPr/>
          </p:nvSpPr>
          <p:spPr bwMode="auto">
            <a:xfrm rot="20760000">
              <a:off x="981" y="2854"/>
              <a:ext cx="697" cy="164"/>
            </a:xfrm>
            <a:custGeom>
              <a:avLst/>
              <a:gdLst>
                <a:gd name="G0" fmla="+- 0 0 0"/>
                <a:gd name="G1" fmla="+- 0 0 0"/>
                <a:gd name="G2" fmla="+- 21600 0 0"/>
                <a:gd name="T0" fmla="*/ 20693 w 20693"/>
                <a:gd name="T1" fmla="*/ 6194 h 21576"/>
                <a:gd name="T2" fmla="*/ 1014 w 20693"/>
                <a:gd name="T3" fmla="*/ 21576 h 21576"/>
                <a:gd name="T4" fmla="*/ 0 w 20693"/>
                <a:gd name="T5" fmla="*/ 0 h 21576"/>
              </a:gdLst>
              <a:ahLst/>
              <a:cxnLst>
                <a:cxn ang="0">
                  <a:pos x="T0" y="T1"/>
                </a:cxn>
                <a:cxn ang="0">
                  <a:pos x="T2" y="T3"/>
                </a:cxn>
                <a:cxn ang="0">
                  <a:pos x="T4" y="T5"/>
                </a:cxn>
              </a:cxnLst>
              <a:rect l="0" t="0" r="r" b="b"/>
              <a:pathLst>
                <a:path w="20693" h="21576" fill="none" extrusionOk="0">
                  <a:moveTo>
                    <a:pt x="20692" y="6193"/>
                  </a:moveTo>
                  <a:cubicBezTo>
                    <a:pt x="18063" y="14978"/>
                    <a:pt x="10173" y="21145"/>
                    <a:pt x="1014" y="21576"/>
                  </a:cubicBezTo>
                </a:path>
                <a:path w="20693" h="21576" stroke="0" extrusionOk="0">
                  <a:moveTo>
                    <a:pt x="20692" y="6193"/>
                  </a:moveTo>
                  <a:cubicBezTo>
                    <a:pt x="18063" y="14978"/>
                    <a:pt x="10173" y="21145"/>
                    <a:pt x="1014" y="21576"/>
                  </a:cubicBezTo>
                  <a:lnTo>
                    <a:pt x="0" y="0"/>
                  </a:lnTo>
                  <a:close/>
                </a:path>
              </a:pathLst>
            </a:custGeom>
            <a:noFill/>
            <a:ln w="12700" cap="rnd">
              <a:solidFill>
                <a:schemeClr val="tx1"/>
              </a:solidFill>
              <a:round/>
              <a:headEnd/>
              <a:tailEnd/>
            </a:ln>
            <a:effectLst/>
          </p:spPr>
          <p:txBody>
            <a:bodyPr wrap="none" anchor="ctr"/>
            <a:lstStyle/>
            <a:p>
              <a:endParaRPr lang="en-US"/>
            </a:p>
          </p:txBody>
        </p:sp>
        <p:sp>
          <p:nvSpPr>
            <p:cNvPr id="20" name="Arc 20"/>
            <p:cNvSpPr>
              <a:spLocks/>
            </p:cNvSpPr>
            <p:nvPr/>
          </p:nvSpPr>
          <p:spPr bwMode="auto">
            <a:xfrm rot="15300000">
              <a:off x="2199" y="1546"/>
              <a:ext cx="957" cy="225"/>
            </a:xfrm>
            <a:custGeom>
              <a:avLst/>
              <a:gdLst>
                <a:gd name="G0" fmla="+- 0 0 0"/>
                <a:gd name="G1" fmla="+- 96 0 0"/>
                <a:gd name="G2" fmla="+- 21600 0 0"/>
                <a:gd name="T0" fmla="*/ 21600 w 21600"/>
                <a:gd name="T1" fmla="*/ 0 h 21696"/>
                <a:gd name="T2" fmla="*/ 0 w 21600"/>
                <a:gd name="T3" fmla="*/ 21696 h 21696"/>
                <a:gd name="T4" fmla="*/ 0 w 21600"/>
                <a:gd name="T5" fmla="*/ 96 h 21696"/>
              </a:gdLst>
              <a:ahLst/>
              <a:cxnLst>
                <a:cxn ang="0">
                  <a:pos x="T0" y="T1"/>
                </a:cxn>
                <a:cxn ang="0">
                  <a:pos x="T2" y="T3"/>
                </a:cxn>
                <a:cxn ang="0">
                  <a:pos x="T4" y="T5"/>
                </a:cxn>
              </a:cxnLst>
              <a:rect l="0" t="0" r="r" b="b"/>
              <a:pathLst>
                <a:path w="21600" h="21696" fill="none" extrusionOk="0">
                  <a:moveTo>
                    <a:pt x="21599" y="0"/>
                  </a:moveTo>
                  <a:cubicBezTo>
                    <a:pt x="21599" y="32"/>
                    <a:pt x="21600" y="64"/>
                    <a:pt x="21600" y="96"/>
                  </a:cubicBezTo>
                  <a:cubicBezTo>
                    <a:pt x="21600" y="12025"/>
                    <a:pt x="11929" y="21695"/>
                    <a:pt x="0" y="21696"/>
                  </a:cubicBezTo>
                </a:path>
                <a:path w="21600" h="21696" stroke="0" extrusionOk="0">
                  <a:moveTo>
                    <a:pt x="21599" y="0"/>
                  </a:moveTo>
                  <a:cubicBezTo>
                    <a:pt x="21599" y="32"/>
                    <a:pt x="21600" y="64"/>
                    <a:pt x="21600" y="96"/>
                  </a:cubicBezTo>
                  <a:cubicBezTo>
                    <a:pt x="21600" y="12025"/>
                    <a:pt x="11929" y="21695"/>
                    <a:pt x="0" y="21696"/>
                  </a:cubicBezTo>
                  <a:lnTo>
                    <a:pt x="0" y="96"/>
                  </a:lnTo>
                  <a:close/>
                </a:path>
              </a:pathLst>
            </a:custGeom>
            <a:noFill/>
            <a:ln w="12700" cap="rnd">
              <a:solidFill>
                <a:schemeClr val="tx1"/>
              </a:solidFill>
              <a:round/>
              <a:headEnd/>
              <a:tailEnd/>
            </a:ln>
            <a:effectLst/>
          </p:spPr>
          <p:txBody>
            <a:bodyPr wrap="none" anchor="ctr"/>
            <a:lstStyle/>
            <a:p>
              <a:endParaRPr lang="en-US"/>
            </a:p>
          </p:txBody>
        </p:sp>
        <p:sp>
          <p:nvSpPr>
            <p:cNvPr id="21" name="Arc 21"/>
            <p:cNvSpPr>
              <a:spLocks/>
            </p:cNvSpPr>
            <p:nvPr/>
          </p:nvSpPr>
          <p:spPr bwMode="auto">
            <a:xfrm rot="720000">
              <a:off x="3252" y="2824"/>
              <a:ext cx="736" cy="204"/>
            </a:xfrm>
            <a:custGeom>
              <a:avLst/>
              <a:gdLst>
                <a:gd name="G0" fmla="+- 20480 0 0"/>
                <a:gd name="G1" fmla="+- 0 0 0"/>
                <a:gd name="G2" fmla="+- 21600 0 0"/>
                <a:gd name="T0" fmla="*/ 18341 w 20480"/>
                <a:gd name="T1" fmla="*/ 21494 h 21494"/>
                <a:gd name="T2" fmla="*/ 0 w 20480"/>
                <a:gd name="T3" fmla="*/ 6865 h 21494"/>
                <a:gd name="T4" fmla="*/ 20480 w 20480"/>
                <a:gd name="T5" fmla="*/ 0 h 21494"/>
              </a:gdLst>
              <a:ahLst/>
              <a:cxnLst>
                <a:cxn ang="0">
                  <a:pos x="T0" y="T1"/>
                </a:cxn>
                <a:cxn ang="0">
                  <a:pos x="T2" y="T3"/>
                </a:cxn>
                <a:cxn ang="0">
                  <a:pos x="T4" y="T5"/>
                </a:cxn>
              </a:cxnLst>
              <a:rect l="0" t="0" r="r" b="b"/>
              <a:pathLst>
                <a:path w="20480" h="21494" fill="none" extrusionOk="0">
                  <a:moveTo>
                    <a:pt x="18341" y="21493"/>
                  </a:moveTo>
                  <a:cubicBezTo>
                    <a:pt x="9881" y="20651"/>
                    <a:pt x="2701" y="14925"/>
                    <a:pt x="-1" y="6865"/>
                  </a:cubicBezTo>
                </a:path>
                <a:path w="20480" h="21494" stroke="0" extrusionOk="0">
                  <a:moveTo>
                    <a:pt x="18341" y="21493"/>
                  </a:moveTo>
                  <a:cubicBezTo>
                    <a:pt x="9881" y="20651"/>
                    <a:pt x="2701" y="14925"/>
                    <a:pt x="-1" y="6865"/>
                  </a:cubicBezTo>
                  <a:lnTo>
                    <a:pt x="20480" y="0"/>
                  </a:lnTo>
                  <a:close/>
                </a:path>
              </a:pathLst>
            </a:custGeom>
            <a:noFill/>
            <a:ln w="12700" cap="rnd">
              <a:solidFill>
                <a:schemeClr val="tx1"/>
              </a:solidFill>
              <a:round/>
              <a:headEnd/>
              <a:tailEnd/>
            </a:ln>
            <a:effectLst/>
          </p:spPr>
          <p:txBody>
            <a:bodyPr wrap="none" anchor="ctr"/>
            <a:lstStyle/>
            <a:p>
              <a:endParaRPr lang="en-US"/>
            </a:p>
          </p:txBody>
        </p:sp>
      </p:grpSp>
      <p:grpSp>
        <p:nvGrpSpPr>
          <p:cNvPr id="22" name="Group 22"/>
          <p:cNvGrpSpPr>
            <a:grpSpLocks/>
          </p:cNvGrpSpPr>
          <p:nvPr/>
        </p:nvGrpSpPr>
        <p:grpSpPr bwMode="auto">
          <a:xfrm flipH="1">
            <a:off x="3138488" y="3536950"/>
            <a:ext cx="176212" cy="1765300"/>
            <a:chOff x="3645" y="2256"/>
            <a:chExt cx="111" cy="1112"/>
          </a:xfrm>
        </p:grpSpPr>
        <p:sp>
          <p:nvSpPr>
            <p:cNvPr id="23" name="Freeform 23"/>
            <p:cNvSpPr>
              <a:spLocks noChangeArrowheads="1"/>
            </p:cNvSpPr>
            <p:nvPr/>
          </p:nvSpPr>
          <p:spPr bwMode="auto">
            <a:xfrm flipH="1">
              <a:off x="3645" y="2256"/>
              <a:ext cx="47" cy="959"/>
            </a:xfrm>
            <a:custGeom>
              <a:avLst/>
              <a:gdLst/>
              <a:ahLst/>
              <a:cxnLst>
                <a:cxn ang="0">
                  <a:pos x="0" y="0"/>
                </a:cxn>
                <a:cxn ang="0">
                  <a:pos x="0" y="263"/>
                </a:cxn>
              </a:cxnLst>
              <a:rect l="0" t="0" r="r" b="b"/>
              <a:pathLst>
                <a:path w="1" h="263">
                  <a:moveTo>
                    <a:pt x="0" y="0"/>
                  </a:moveTo>
                  <a:lnTo>
                    <a:pt x="0" y="263"/>
                  </a:lnTo>
                </a:path>
              </a:pathLst>
            </a:custGeom>
            <a:noFill/>
            <a:ln w="12700">
              <a:solidFill>
                <a:srgbClr val="66FFFF"/>
              </a:solidFill>
              <a:round/>
              <a:headEnd/>
              <a:tailEnd/>
            </a:ln>
            <a:effectLst>
              <a:outerShdw dist="17961" dir="2700000" algn="ctr" rotWithShape="0">
                <a:srgbClr val="000000"/>
              </a:outerShdw>
            </a:effectLst>
          </p:spPr>
          <p:txBody>
            <a:bodyPr wrap="none" anchor="ctr"/>
            <a:lstStyle/>
            <a:p>
              <a:endParaRPr lang="en-US"/>
            </a:p>
          </p:txBody>
        </p:sp>
        <p:sp>
          <p:nvSpPr>
            <p:cNvPr id="24" name="Line 24"/>
            <p:cNvSpPr>
              <a:spLocks noChangeShapeType="1"/>
            </p:cNvSpPr>
            <p:nvPr/>
          </p:nvSpPr>
          <p:spPr bwMode="auto">
            <a:xfrm>
              <a:off x="3692" y="3216"/>
              <a:ext cx="64" cy="152"/>
            </a:xfrm>
            <a:prstGeom prst="line">
              <a:avLst/>
            </a:prstGeom>
            <a:noFill/>
            <a:ln w="12700">
              <a:solidFill>
                <a:srgbClr val="66FFFF"/>
              </a:solidFill>
              <a:round/>
              <a:headEnd/>
              <a:tailEnd/>
            </a:ln>
            <a:effectLst>
              <a:outerShdw dist="17961" dir="2700000" algn="ctr" rotWithShape="0">
                <a:srgbClr val="000000"/>
              </a:outerShdw>
            </a:effectLst>
          </p:spPr>
          <p:txBody>
            <a:bodyPr/>
            <a:lstStyle/>
            <a:p>
              <a:endParaRPr lang="en-US"/>
            </a:p>
          </p:txBody>
        </p:sp>
      </p:grpSp>
      <p:grpSp>
        <p:nvGrpSpPr>
          <p:cNvPr id="25" name="Group 25"/>
          <p:cNvGrpSpPr>
            <a:grpSpLocks/>
          </p:cNvGrpSpPr>
          <p:nvPr/>
        </p:nvGrpSpPr>
        <p:grpSpPr bwMode="auto">
          <a:xfrm flipH="1">
            <a:off x="3536950" y="2238375"/>
            <a:ext cx="101600" cy="3076575"/>
            <a:chOff x="3380" y="1438"/>
            <a:chExt cx="64" cy="1938"/>
          </a:xfrm>
        </p:grpSpPr>
        <p:sp>
          <p:nvSpPr>
            <p:cNvPr id="26" name="Line 26"/>
            <p:cNvSpPr>
              <a:spLocks noChangeShapeType="1"/>
            </p:cNvSpPr>
            <p:nvPr/>
          </p:nvSpPr>
          <p:spPr bwMode="auto">
            <a:xfrm>
              <a:off x="3444" y="1438"/>
              <a:ext cx="0" cy="1792"/>
            </a:xfrm>
            <a:prstGeom prst="line">
              <a:avLst/>
            </a:prstGeom>
            <a:noFill/>
            <a:ln w="12700">
              <a:solidFill>
                <a:schemeClr val="tx1"/>
              </a:solidFill>
              <a:round/>
              <a:headEnd/>
              <a:tailEnd/>
            </a:ln>
            <a:effectLst>
              <a:outerShdw dist="17961" dir="2700000" algn="ctr" rotWithShape="0">
                <a:srgbClr val="000000"/>
              </a:outerShdw>
            </a:effectLst>
          </p:spPr>
          <p:txBody>
            <a:bodyPr wrap="none" anchor="ctr"/>
            <a:lstStyle/>
            <a:p>
              <a:endParaRPr lang="en-US"/>
            </a:p>
          </p:txBody>
        </p:sp>
        <p:sp>
          <p:nvSpPr>
            <p:cNvPr id="27" name="Line 27"/>
            <p:cNvSpPr>
              <a:spLocks noChangeShapeType="1"/>
            </p:cNvSpPr>
            <p:nvPr/>
          </p:nvSpPr>
          <p:spPr bwMode="auto">
            <a:xfrm flipH="1">
              <a:off x="3380" y="3224"/>
              <a:ext cx="64" cy="152"/>
            </a:xfrm>
            <a:prstGeom prst="line">
              <a:avLst/>
            </a:prstGeom>
            <a:noFill/>
            <a:ln w="12700">
              <a:solidFill>
                <a:schemeClr val="tx1"/>
              </a:solidFill>
              <a:round/>
              <a:headEnd/>
              <a:tailEnd/>
            </a:ln>
            <a:effectLst>
              <a:outerShdw dist="17961" dir="2700000" algn="ctr" rotWithShape="0">
                <a:srgbClr val="000000"/>
              </a:outerShdw>
            </a:effectLst>
          </p:spPr>
          <p:txBody>
            <a:bodyPr/>
            <a:lstStyle/>
            <a:p>
              <a:endParaRPr lang="en-US"/>
            </a:p>
          </p:txBody>
        </p:sp>
      </p:grpSp>
      <p:sp>
        <p:nvSpPr>
          <p:cNvPr id="28" name="Line 28"/>
          <p:cNvSpPr>
            <a:spLocks noChangeShapeType="1"/>
          </p:cNvSpPr>
          <p:nvPr/>
        </p:nvSpPr>
        <p:spPr bwMode="auto">
          <a:xfrm flipH="1">
            <a:off x="2597150" y="3736975"/>
            <a:ext cx="647700" cy="0"/>
          </a:xfrm>
          <a:prstGeom prst="line">
            <a:avLst/>
          </a:prstGeom>
          <a:noFill/>
          <a:ln w="12700">
            <a:solidFill>
              <a:srgbClr val="66FFFF"/>
            </a:solidFill>
            <a:round/>
            <a:headEnd/>
            <a:tailEnd type="triangle" w="med" len="med"/>
          </a:ln>
          <a:effectLst>
            <a:outerShdw dist="17961" dir="2700000" algn="ctr" rotWithShape="0">
              <a:srgbClr val="000000"/>
            </a:outerShdw>
          </a:effectLst>
        </p:spPr>
        <p:txBody>
          <a:bodyPr wrap="none" anchor="ctr"/>
          <a:lstStyle/>
          <a:p>
            <a:endParaRPr lang="en-US"/>
          </a:p>
        </p:txBody>
      </p:sp>
      <p:sp>
        <p:nvSpPr>
          <p:cNvPr id="31" name="Rectangle 31"/>
          <p:cNvSpPr>
            <a:spLocks noChangeArrowheads="1"/>
          </p:cNvSpPr>
          <p:nvPr/>
        </p:nvSpPr>
        <p:spPr bwMode="auto">
          <a:xfrm>
            <a:off x="457200" y="68306"/>
            <a:ext cx="8686800" cy="814387"/>
          </a:xfrm>
          <a:prstGeom prst="rect">
            <a:avLst/>
          </a:prstGeom>
          <a:noFill/>
          <a:ln w="12700">
            <a:noFill/>
            <a:miter lim="800000"/>
            <a:headEnd/>
            <a:tailEnd/>
          </a:ln>
          <a:effectLst/>
        </p:spPr>
        <p:txBody>
          <a:bodyPr lIns="90488" tIns="44450" rIns="90488" bIns="44450" anchor="ctr"/>
          <a:lstStyle/>
          <a:p>
            <a:r>
              <a:rPr lang="en-US" sz="2800" b="1" dirty="0">
                <a:solidFill>
                  <a:srgbClr val="00B0F0"/>
                </a:solidFill>
              </a:rPr>
              <a:t>Lower-Tailed Test About a Population Mean:</a:t>
            </a:r>
            <a:r>
              <a:rPr lang="en-US" sz="2800" i="1" dirty="0">
                <a:solidFill>
                  <a:srgbClr val="66FFFF"/>
                </a:solidFill>
                <a:effectLst>
                  <a:outerShdw blurRad="38100" dist="38100" dir="2700000" algn="tl">
                    <a:srgbClr val="000000"/>
                  </a:outerShdw>
                </a:effectLst>
                <a:latin typeface="Symbol" pitchFamily="18" charset="2"/>
              </a:rPr>
              <a:t> s</a:t>
            </a:r>
            <a:r>
              <a:rPr lang="en-US" sz="2800" b="1" dirty="0">
                <a:solidFill>
                  <a:srgbClr val="00B0F0"/>
                </a:solidFill>
              </a:rPr>
              <a:t>  Known</a:t>
            </a:r>
          </a:p>
        </p:txBody>
      </p:sp>
      <p:grpSp>
        <p:nvGrpSpPr>
          <p:cNvPr id="32" name="Group 32"/>
          <p:cNvGrpSpPr>
            <a:grpSpLocks/>
          </p:cNvGrpSpPr>
          <p:nvPr/>
        </p:nvGrpSpPr>
        <p:grpSpPr bwMode="auto">
          <a:xfrm>
            <a:off x="5973761" y="2214563"/>
            <a:ext cx="1797049" cy="1379537"/>
            <a:chOff x="3571" y="1663"/>
            <a:chExt cx="1132" cy="869"/>
          </a:xfrm>
        </p:grpSpPr>
        <p:sp>
          <p:nvSpPr>
            <p:cNvPr id="33" name="Rectangle 33"/>
            <p:cNvSpPr>
              <a:spLocks noChangeArrowheads="1"/>
            </p:cNvSpPr>
            <p:nvPr/>
          </p:nvSpPr>
          <p:spPr bwMode="auto">
            <a:xfrm>
              <a:off x="3571" y="1663"/>
              <a:ext cx="1132" cy="813"/>
            </a:xfrm>
            <a:prstGeom prst="rect">
              <a:avLst/>
            </a:prstGeom>
            <a:noFill/>
            <a:ln w="12700">
              <a:noFill/>
              <a:miter lim="800000"/>
              <a:headEnd/>
              <a:tailEnd/>
            </a:ln>
            <a:effectLst>
              <a:outerShdw dist="17961" dir="2700000" algn="ctr" rotWithShape="0">
                <a:srgbClr val="000000"/>
              </a:outerShdw>
            </a:effectLst>
          </p:spPr>
          <p:txBody>
            <a:bodyPr wrap="none" lIns="90488" tIns="44450" rIns="90488" bIns="44450">
              <a:spAutoFit/>
            </a:bodyPr>
            <a:lstStyle/>
            <a:p>
              <a:pPr algn="l"/>
              <a:r>
                <a:rPr lang="en-US" sz="2400" dirty="0">
                  <a:effectLst/>
                  <a:latin typeface="Book Antiqua" pitchFamily="18" charset="0"/>
                </a:rPr>
                <a:t>  </a:t>
              </a:r>
              <a:r>
                <a:rPr lang="en-US" sz="2400" dirty="0">
                  <a:solidFill>
                    <a:schemeClr val="bg1"/>
                  </a:solidFill>
                  <a:effectLst/>
                  <a:latin typeface="Book Antiqua" pitchFamily="18" charset="0"/>
                </a:rPr>
                <a:t>Sampling</a:t>
              </a:r>
            </a:p>
            <a:p>
              <a:pPr algn="l"/>
              <a:r>
                <a:rPr lang="en-US" sz="2400" dirty="0">
                  <a:solidFill>
                    <a:schemeClr val="bg1"/>
                  </a:solidFill>
                  <a:effectLst/>
                  <a:latin typeface="Book Antiqua" pitchFamily="18" charset="0"/>
                </a:rPr>
                <a:t>distribution</a:t>
              </a:r>
            </a:p>
            <a:p>
              <a:pPr algn="l"/>
              <a:endParaRPr lang="en-US" sz="600" dirty="0">
                <a:solidFill>
                  <a:schemeClr val="bg1"/>
                </a:solidFill>
                <a:effectLst/>
                <a:latin typeface="Book Antiqua" pitchFamily="18" charset="0"/>
              </a:endParaRPr>
            </a:p>
            <a:p>
              <a:pPr algn="l"/>
              <a:r>
                <a:rPr lang="en-US" sz="2400" dirty="0">
                  <a:solidFill>
                    <a:schemeClr val="bg1"/>
                  </a:solidFill>
                  <a:effectLst/>
                  <a:latin typeface="Book Antiqua" pitchFamily="18" charset="0"/>
                </a:rPr>
                <a:t> of </a:t>
              </a:r>
            </a:p>
          </p:txBody>
        </p:sp>
        <p:graphicFrame>
          <p:nvGraphicFramePr>
            <p:cNvPr id="34" name="Object 34">
              <a:hlinkClick r:id="" action="ppaction://ole?verb=0"/>
            </p:cNvPr>
            <p:cNvGraphicFramePr>
              <a:graphicFrameLocks/>
            </p:cNvGraphicFramePr>
            <p:nvPr/>
          </p:nvGraphicFramePr>
          <p:xfrm>
            <a:off x="3884" y="2155"/>
            <a:ext cx="753" cy="377"/>
          </p:xfrm>
          <a:graphic>
            <a:graphicData uri="http://schemas.openxmlformats.org/presentationml/2006/ole">
              <mc:AlternateContent xmlns:mc="http://schemas.openxmlformats.org/markup-compatibility/2006">
                <mc:Choice xmlns:v="urn:schemas-microsoft-com:vml" Requires="v">
                  <p:oleObj spid="_x0000_s83103" name="Equation" r:id="rId3" imgW="1204560" imgH="607680" progId="Equation">
                    <p:embed/>
                  </p:oleObj>
                </mc:Choice>
                <mc:Fallback>
                  <p:oleObj name="Equation" r:id="rId3" imgW="1204560" imgH="607680" progId="Equation">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84" y="2155"/>
                          <a:ext cx="753" cy="377"/>
                        </a:xfrm>
                        <a:prstGeom prst="rect">
                          <a:avLst/>
                        </a:prstGeom>
                        <a:noFill/>
                        <a:ln>
                          <a:noFill/>
                        </a:ln>
                        <a:effectLst>
                          <a:outerShdw dist="17961" dir="2700000" algn="ctr" rotWithShape="0">
                            <a:srgbClr val="000000"/>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pic>
                  </p:oleObj>
                </mc:Fallback>
              </mc:AlternateContent>
            </a:graphicData>
          </a:graphic>
        </p:graphicFrame>
      </p:grpSp>
      <p:sp>
        <p:nvSpPr>
          <p:cNvPr id="35" name="AutoShape 36"/>
          <p:cNvSpPr>
            <a:spLocks noChangeArrowheads="1"/>
          </p:cNvSpPr>
          <p:nvPr/>
        </p:nvSpPr>
        <p:spPr bwMode="auto">
          <a:xfrm>
            <a:off x="5524500" y="1066800"/>
            <a:ext cx="2133600" cy="800100"/>
          </a:xfrm>
          <a:prstGeom prst="wedgeRoundRectCallout">
            <a:avLst>
              <a:gd name="adj1" fmla="val -202083"/>
              <a:gd name="adj2" fmla="val 270042"/>
              <a:gd name="adj3" fmla="val 16667"/>
            </a:avLst>
          </a:prstGeom>
          <a:gradFill rotWithShape="0">
            <a:gsLst>
              <a:gs pos="0">
                <a:schemeClr val="hlink"/>
              </a:gs>
              <a:gs pos="100000">
                <a:schemeClr val="hlink">
                  <a:gamma/>
                  <a:shade val="46275"/>
                  <a:invGamma/>
                </a:schemeClr>
              </a:gs>
            </a:gsLst>
            <a:path path="rect">
              <a:fillToRect l="50000" t="50000" r="50000" b="50000"/>
            </a:path>
          </a:gradFill>
          <a:ln w="12700">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r>
              <a:rPr lang="en-US" i="1">
                <a:solidFill>
                  <a:schemeClr val="bg1"/>
                </a:solidFill>
                <a:effectLst>
                  <a:outerShdw blurRad="38100" dist="38100" dir="2700000" algn="tl">
                    <a:srgbClr val="000000"/>
                  </a:outerShdw>
                </a:effectLst>
                <a:latin typeface="Book Antiqua" pitchFamily="18" charset="0"/>
              </a:rPr>
              <a:t>p</a:t>
            </a:r>
            <a:r>
              <a:rPr lang="en-US">
                <a:solidFill>
                  <a:schemeClr val="bg1"/>
                </a:solidFill>
                <a:effectLst>
                  <a:outerShdw blurRad="38100" dist="38100" dir="2700000" algn="tl">
                    <a:srgbClr val="000000"/>
                  </a:outerShdw>
                </a:effectLst>
                <a:latin typeface="Book Antiqua" pitchFamily="18" charset="0"/>
              </a:rPr>
              <a:t>-Value </a:t>
            </a:r>
            <a:r>
              <a:rPr lang="en-US" u="sng">
                <a:solidFill>
                  <a:schemeClr val="bg1"/>
                </a:solidFill>
                <a:effectLst>
                  <a:outerShdw blurRad="38100" dist="38100" dir="2700000" algn="tl">
                    <a:srgbClr val="000000"/>
                  </a:outerShdw>
                </a:effectLst>
                <a:latin typeface="Book Antiqua" pitchFamily="18" charset="0"/>
              </a:rPr>
              <a:t>&lt;</a:t>
            </a:r>
            <a:r>
              <a:rPr lang="en-US">
                <a:solidFill>
                  <a:schemeClr val="bg1"/>
                </a:solidFill>
                <a:effectLst>
                  <a:outerShdw blurRad="38100" dist="38100" dir="2700000" algn="tl">
                    <a:srgbClr val="000000"/>
                  </a:outerShdw>
                </a:effectLst>
                <a:latin typeface="Book Antiqua" pitchFamily="18" charset="0"/>
              </a:rPr>
              <a:t> </a:t>
            </a:r>
            <a:r>
              <a:rPr lang="en-US" i="1">
                <a:solidFill>
                  <a:schemeClr val="bg1"/>
                </a:solidFill>
                <a:effectLst>
                  <a:outerShdw blurRad="38100" dist="38100" dir="2700000" algn="tl">
                    <a:srgbClr val="000000"/>
                  </a:outerShdw>
                </a:effectLst>
                <a:latin typeface="Symbol" pitchFamily="18" charset="2"/>
              </a:rPr>
              <a:t>a</a:t>
            </a:r>
            <a:r>
              <a:rPr lang="en-US">
                <a:solidFill>
                  <a:schemeClr val="bg1"/>
                </a:solidFill>
                <a:effectLst>
                  <a:outerShdw blurRad="38100" dist="38100" dir="2700000" algn="tl">
                    <a:srgbClr val="000000"/>
                  </a:outerShdw>
                </a:effectLst>
                <a:latin typeface="Symbol" pitchFamily="18" charset="2"/>
              </a:rPr>
              <a:t> </a:t>
            </a:r>
            <a:r>
              <a:rPr lang="en-US">
                <a:solidFill>
                  <a:schemeClr val="bg1"/>
                </a:solidFill>
                <a:effectLst>
                  <a:outerShdw blurRad="38100" dist="38100" dir="2700000" algn="tl">
                    <a:srgbClr val="000000"/>
                  </a:outerShdw>
                </a:effectLst>
                <a:latin typeface="Book Antiqua" pitchFamily="18" charset="0"/>
              </a:rPr>
              <a:t>,</a:t>
            </a:r>
          </a:p>
          <a:p>
            <a:r>
              <a:rPr lang="en-US">
                <a:solidFill>
                  <a:schemeClr val="bg1"/>
                </a:solidFill>
                <a:effectLst>
                  <a:outerShdw blurRad="38100" dist="38100" dir="2700000" algn="tl">
                    <a:srgbClr val="000000"/>
                  </a:outerShdw>
                </a:effectLst>
                <a:latin typeface="Book Antiqua" pitchFamily="18" charset="0"/>
              </a:rPr>
              <a:t>so reject </a:t>
            </a:r>
            <a:r>
              <a:rPr lang="en-US" i="1">
                <a:solidFill>
                  <a:schemeClr val="bg1"/>
                </a:solidFill>
                <a:effectLst>
                  <a:outerShdw blurRad="38100" dist="38100" dir="2700000" algn="tl">
                    <a:srgbClr val="000000"/>
                  </a:outerShdw>
                </a:effectLst>
                <a:latin typeface="Book Antiqua" pitchFamily="18" charset="0"/>
              </a:rPr>
              <a:t>H</a:t>
            </a:r>
            <a:r>
              <a:rPr lang="en-US" baseline="-25000">
                <a:solidFill>
                  <a:schemeClr val="bg1"/>
                </a:solidFill>
                <a:effectLst>
                  <a:outerShdw blurRad="38100" dist="38100" dir="2700000" algn="tl">
                    <a:srgbClr val="000000"/>
                  </a:outerShdw>
                </a:effectLst>
                <a:latin typeface="Book Antiqua" pitchFamily="18" charset="0"/>
              </a:rPr>
              <a:t>0</a:t>
            </a:r>
            <a:r>
              <a:rPr lang="en-US">
                <a:solidFill>
                  <a:schemeClr val="bg1"/>
                </a:solidFill>
                <a:effectLst>
                  <a:outerShdw blurRad="38100" dist="38100" dir="2700000" algn="tl">
                    <a:srgbClr val="000000"/>
                  </a:outerShdw>
                </a:effectLst>
                <a:latin typeface="Book Antiqua" pitchFamily="18" charset="0"/>
              </a:rPr>
              <a:t>.</a:t>
            </a:r>
          </a:p>
        </p:txBody>
      </p:sp>
    </p:spTree>
    <p:extLst>
      <p:ext uri="{BB962C8B-B14F-4D97-AF65-F5344CB8AC3E}">
        <p14:creationId xmlns:p14="http://schemas.microsoft.com/office/powerpoint/2010/main" val="16853807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par>
                          <p:cTn id="8" fill="hold">
                            <p:stCondLst>
                              <p:cond delay="500"/>
                            </p:stCondLst>
                            <p:childTnLst>
                              <p:par>
                                <p:cTn id="9" presetID="12" presetClass="entr" presetSubtype="8" fill="hold" grpId="0" nodeType="afterEffect">
                                  <p:stCondLst>
                                    <p:cond delay="1000"/>
                                  </p:stCondLst>
                                  <p:childTnLst>
                                    <p:set>
                                      <p:cBhvr>
                                        <p:cTn id="10" dur="1" fill="hold">
                                          <p:stCondLst>
                                            <p:cond delay="0"/>
                                          </p:stCondLst>
                                        </p:cTn>
                                        <p:tgtEl>
                                          <p:spTgt spid="10"/>
                                        </p:tgtEl>
                                        <p:attrNameLst>
                                          <p:attrName>style.visibility</p:attrName>
                                        </p:attrNameLst>
                                      </p:cBhvr>
                                      <p:to>
                                        <p:strVal val="visible"/>
                                      </p:to>
                                    </p:set>
                                    <p:animEffect transition="in" filter="slide(fromLeft)">
                                      <p:cBhvr>
                                        <p:cTn id="11" dur="500"/>
                                        <p:tgtEl>
                                          <p:spTgt spid="10"/>
                                        </p:tgtEl>
                                      </p:cBhvr>
                                    </p:animEffect>
                                  </p:childTnLst>
                                </p:cTn>
                              </p:par>
                            </p:childTnLst>
                          </p:cTn>
                        </p:par>
                        <p:par>
                          <p:cTn id="12" fill="hold">
                            <p:stCondLst>
                              <p:cond delay="2000"/>
                            </p:stCondLst>
                            <p:childTnLst>
                              <p:par>
                                <p:cTn id="13" presetID="12" presetClass="entr" presetSubtype="8"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slide(fromLeft)">
                                      <p:cBhvr>
                                        <p:cTn id="15" dur="500"/>
                                        <p:tgtEl>
                                          <p:spTgt spid="11"/>
                                        </p:tgtEl>
                                      </p:cBhvr>
                                    </p:animEffect>
                                  </p:childTnLst>
                                </p:cTn>
                              </p:par>
                            </p:childTnLst>
                          </p:cTn>
                        </p:par>
                        <p:par>
                          <p:cTn id="16" fill="hold">
                            <p:stCondLst>
                              <p:cond delay="2500"/>
                            </p:stCondLst>
                            <p:childTnLst>
                              <p:par>
                                <p:cTn id="17" presetID="12" presetClass="entr" presetSubtype="1" fill="hold" grpId="0" nodeType="afterEffect">
                                  <p:stCondLst>
                                    <p:cond delay="1000"/>
                                  </p:stCondLst>
                                  <p:childTnLst>
                                    <p:set>
                                      <p:cBhvr>
                                        <p:cTn id="18" dur="1" fill="hold">
                                          <p:stCondLst>
                                            <p:cond delay="0"/>
                                          </p:stCondLst>
                                        </p:cTn>
                                        <p:tgtEl>
                                          <p:spTgt spid="13"/>
                                        </p:tgtEl>
                                        <p:attrNameLst>
                                          <p:attrName>style.visibility</p:attrName>
                                        </p:attrNameLst>
                                      </p:cBhvr>
                                      <p:to>
                                        <p:strVal val="visible"/>
                                      </p:to>
                                    </p:set>
                                    <p:animEffect transition="in" filter="slide(fromTop)">
                                      <p:cBhvr>
                                        <p:cTn id="19" dur="500"/>
                                        <p:tgtEl>
                                          <p:spTgt spid="13"/>
                                        </p:tgtEl>
                                      </p:cBhvr>
                                    </p:animEffect>
                                  </p:childTnLst>
                                </p:cTn>
                              </p:par>
                            </p:childTnLst>
                          </p:cTn>
                        </p:par>
                        <p:par>
                          <p:cTn id="20" fill="hold">
                            <p:stCondLst>
                              <p:cond delay="4000"/>
                            </p:stCondLst>
                            <p:childTnLst>
                              <p:par>
                                <p:cTn id="21" presetID="12" presetClass="entr" presetSubtype="1" fill="hold" grpId="0" nodeType="afterEffect">
                                  <p:stCondLst>
                                    <p:cond delay="1000"/>
                                  </p:stCondLst>
                                  <p:childTnLst>
                                    <p:set>
                                      <p:cBhvr>
                                        <p:cTn id="22" dur="1" fill="hold">
                                          <p:stCondLst>
                                            <p:cond delay="0"/>
                                          </p:stCondLst>
                                        </p:cTn>
                                        <p:tgtEl>
                                          <p:spTgt spid="7"/>
                                        </p:tgtEl>
                                        <p:attrNameLst>
                                          <p:attrName>style.visibility</p:attrName>
                                        </p:attrNameLst>
                                      </p:cBhvr>
                                      <p:to>
                                        <p:strVal val="visible"/>
                                      </p:to>
                                    </p:set>
                                    <p:animEffect transition="in" filter="slide(fromTop)">
                                      <p:cBhvr>
                                        <p:cTn id="23" dur="500"/>
                                        <p:tgtEl>
                                          <p:spTgt spid="7"/>
                                        </p:tgtEl>
                                      </p:cBhvr>
                                    </p:animEffect>
                                  </p:childTnLst>
                                </p:cTn>
                              </p:par>
                            </p:childTnLst>
                          </p:cTn>
                        </p:par>
                        <p:par>
                          <p:cTn id="24" fill="hold">
                            <p:stCondLst>
                              <p:cond delay="5500"/>
                            </p:stCondLst>
                            <p:childTnLst>
                              <p:par>
                                <p:cTn id="25" presetID="12" presetClass="entr" presetSubtype="4" fill="hold" nodeType="afterEffect">
                                  <p:stCondLst>
                                    <p:cond delay="1000"/>
                                  </p:stCondLst>
                                  <p:childTnLst>
                                    <p:set>
                                      <p:cBhvr>
                                        <p:cTn id="26" dur="1" fill="hold">
                                          <p:stCondLst>
                                            <p:cond delay="0"/>
                                          </p:stCondLst>
                                        </p:cTn>
                                        <p:tgtEl>
                                          <p:spTgt spid="15"/>
                                        </p:tgtEl>
                                        <p:attrNameLst>
                                          <p:attrName>style.visibility</p:attrName>
                                        </p:attrNameLst>
                                      </p:cBhvr>
                                      <p:to>
                                        <p:strVal val="visible"/>
                                      </p:to>
                                    </p:set>
                                    <p:animEffect transition="in" filter="slide(fromBottom)">
                                      <p:cBhvr>
                                        <p:cTn id="27" dur="500"/>
                                        <p:tgtEl>
                                          <p:spTgt spid="15"/>
                                        </p:tgtEl>
                                      </p:cBhvr>
                                    </p:animEffect>
                                  </p:childTnLst>
                                </p:cTn>
                              </p:par>
                            </p:childTnLst>
                          </p:cTn>
                        </p:par>
                        <p:par>
                          <p:cTn id="28" fill="hold">
                            <p:stCondLst>
                              <p:cond delay="7000"/>
                            </p:stCondLst>
                            <p:childTnLst>
                              <p:par>
                                <p:cTn id="29" presetID="12" presetClass="entr" presetSubtype="4" fill="hold" grpId="0" nodeType="afterEffect">
                                  <p:stCondLst>
                                    <p:cond delay="1000"/>
                                  </p:stCondLst>
                                  <p:childTnLst>
                                    <p:set>
                                      <p:cBhvr>
                                        <p:cTn id="30" dur="1" fill="hold">
                                          <p:stCondLst>
                                            <p:cond delay="0"/>
                                          </p:stCondLst>
                                        </p:cTn>
                                        <p:tgtEl>
                                          <p:spTgt spid="4"/>
                                        </p:tgtEl>
                                        <p:attrNameLst>
                                          <p:attrName>style.visibility</p:attrName>
                                        </p:attrNameLst>
                                      </p:cBhvr>
                                      <p:to>
                                        <p:strVal val="visible"/>
                                      </p:to>
                                    </p:set>
                                    <p:animEffect transition="in" filter="slide(fromBottom)">
                                      <p:cBhvr>
                                        <p:cTn id="31" dur="500"/>
                                        <p:tgtEl>
                                          <p:spTgt spid="4"/>
                                        </p:tgtEl>
                                      </p:cBhvr>
                                    </p:animEffect>
                                  </p:childTnLst>
                                </p:cTn>
                              </p:par>
                            </p:childTnLst>
                          </p:cTn>
                        </p:par>
                        <p:par>
                          <p:cTn id="32" fill="hold">
                            <p:stCondLst>
                              <p:cond delay="8500"/>
                            </p:stCondLst>
                            <p:childTnLst>
                              <p:par>
                                <p:cTn id="33" presetID="12" presetClass="entr" presetSubtype="1" fill="hold" nodeType="afterEffect">
                                  <p:stCondLst>
                                    <p:cond delay="1000"/>
                                  </p:stCondLst>
                                  <p:childTnLst>
                                    <p:set>
                                      <p:cBhvr>
                                        <p:cTn id="34" dur="1" fill="hold">
                                          <p:stCondLst>
                                            <p:cond delay="0"/>
                                          </p:stCondLst>
                                        </p:cTn>
                                        <p:tgtEl>
                                          <p:spTgt spid="32"/>
                                        </p:tgtEl>
                                        <p:attrNameLst>
                                          <p:attrName>style.visibility</p:attrName>
                                        </p:attrNameLst>
                                      </p:cBhvr>
                                      <p:to>
                                        <p:strVal val="visible"/>
                                      </p:to>
                                    </p:set>
                                    <p:animEffect transition="in" filter="slide(fromTop)">
                                      <p:cBhvr>
                                        <p:cTn id="35" dur="500"/>
                                        <p:tgtEl>
                                          <p:spTgt spid="32"/>
                                        </p:tgtEl>
                                      </p:cBhvr>
                                    </p:animEffect>
                                  </p:childTnLst>
                                </p:cTn>
                              </p:par>
                            </p:childTnLst>
                          </p:cTn>
                        </p:par>
                        <p:par>
                          <p:cTn id="36" fill="hold">
                            <p:stCondLst>
                              <p:cond delay="10000"/>
                            </p:stCondLst>
                            <p:childTnLst>
                              <p:par>
                                <p:cTn id="37" presetID="12" presetClass="entr" presetSubtype="1" fill="hold" nodeType="afterEffect">
                                  <p:stCondLst>
                                    <p:cond delay="2000"/>
                                  </p:stCondLst>
                                  <p:childTnLst>
                                    <p:set>
                                      <p:cBhvr>
                                        <p:cTn id="38" dur="1" fill="hold">
                                          <p:stCondLst>
                                            <p:cond delay="0"/>
                                          </p:stCondLst>
                                        </p:cTn>
                                        <p:tgtEl>
                                          <p:spTgt spid="25"/>
                                        </p:tgtEl>
                                        <p:attrNameLst>
                                          <p:attrName>style.visibility</p:attrName>
                                        </p:attrNameLst>
                                      </p:cBhvr>
                                      <p:to>
                                        <p:strVal val="visible"/>
                                      </p:to>
                                    </p:set>
                                    <p:animEffect transition="in" filter="slide(fromTop)">
                                      <p:cBhvr>
                                        <p:cTn id="39" dur="500"/>
                                        <p:tgtEl>
                                          <p:spTgt spid="25"/>
                                        </p:tgtEl>
                                      </p:cBhvr>
                                    </p:animEffect>
                                  </p:childTnLst>
                                </p:cTn>
                              </p:par>
                            </p:childTnLst>
                          </p:cTn>
                        </p:par>
                        <p:par>
                          <p:cTn id="40" fill="hold">
                            <p:stCondLst>
                              <p:cond delay="12500"/>
                            </p:stCondLst>
                            <p:childTnLst>
                              <p:par>
                                <p:cTn id="41" presetID="12" presetClass="entr" presetSubtype="8" fill="hold" grpId="0" nodeType="afterEffect">
                                  <p:stCondLst>
                                    <p:cond delay="1000"/>
                                  </p:stCondLst>
                                  <p:childTnLst>
                                    <p:set>
                                      <p:cBhvr>
                                        <p:cTn id="42" dur="1" fill="hold">
                                          <p:stCondLst>
                                            <p:cond delay="0"/>
                                          </p:stCondLst>
                                        </p:cTn>
                                        <p:tgtEl>
                                          <p:spTgt spid="8"/>
                                        </p:tgtEl>
                                        <p:attrNameLst>
                                          <p:attrName>style.visibility</p:attrName>
                                        </p:attrNameLst>
                                      </p:cBhvr>
                                      <p:to>
                                        <p:strVal val="visible"/>
                                      </p:to>
                                    </p:set>
                                    <p:animEffect transition="in" filter="slide(fromLeft)">
                                      <p:cBhvr>
                                        <p:cTn id="43" dur="500"/>
                                        <p:tgtEl>
                                          <p:spTgt spid="8"/>
                                        </p:tgtEl>
                                      </p:cBhvr>
                                    </p:animEffect>
                                  </p:childTnLst>
                                </p:cTn>
                              </p:par>
                            </p:childTnLst>
                          </p:cTn>
                        </p:par>
                        <p:par>
                          <p:cTn id="44" fill="hold">
                            <p:stCondLst>
                              <p:cond delay="14000"/>
                            </p:stCondLst>
                            <p:childTnLst>
                              <p:par>
                                <p:cTn id="45" presetID="12" presetClass="entr" presetSubtype="8" fill="hold" grpId="0" nodeType="afterEffect">
                                  <p:stCondLst>
                                    <p:cond delay="1000"/>
                                  </p:stCondLst>
                                  <p:childTnLst>
                                    <p:set>
                                      <p:cBhvr>
                                        <p:cTn id="46" dur="1" fill="hold">
                                          <p:stCondLst>
                                            <p:cond delay="0"/>
                                          </p:stCondLst>
                                        </p:cTn>
                                        <p:tgtEl>
                                          <p:spTgt spid="6"/>
                                        </p:tgtEl>
                                        <p:attrNameLst>
                                          <p:attrName>style.visibility</p:attrName>
                                        </p:attrNameLst>
                                      </p:cBhvr>
                                      <p:to>
                                        <p:strVal val="visible"/>
                                      </p:to>
                                    </p:set>
                                    <p:animEffect transition="in" filter="slide(fromLeft)">
                                      <p:cBhvr>
                                        <p:cTn id="47" dur="500"/>
                                        <p:tgtEl>
                                          <p:spTgt spid="6"/>
                                        </p:tgtEl>
                                      </p:cBhvr>
                                    </p:animEffect>
                                  </p:childTnLst>
                                </p:cTn>
                              </p:par>
                            </p:childTnLst>
                          </p:cTn>
                        </p:par>
                        <p:par>
                          <p:cTn id="48" fill="hold">
                            <p:stCondLst>
                              <p:cond delay="15500"/>
                            </p:stCondLst>
                            <p:childTnLst>
                              <p:par>
                                <p:cTn id="49" presetID="12" presetClass="entr" presetSubtype="8" fill="hold" grpId="0" nodeType="afterEffect">
                                  <p:stCondLst>
                                    <p:cond delay="1000"/>
                                  </p:stCondLst>
                                  <p:childTnLst>
                                    <p:set>
                                      <p:cBhvr>
                                        <p:cTn id="50" dur="1" fill="hold">
                                          <p:stCondLst>
                                            <p:cond delay="0"/>
                                          </p:stCondLst>
                                        </p:cTn>
                                        <p:tgtEl>
                                          <p:spTgt spid="9"/>
                                        </p:tgtEl>
                                        <p:attrNameLst>
                                          <p:attrName>style.visibility</p:attrName>
                                        </p:attrNameLst>
                                      </p:cBhvr>
                                      <p:to>
                                        <p:strVal val="visible"/>
                                      </p:to>
                                    </p:set>
                                    <p:animEffect transition="in" filter="slide(fromLeft)">
                                      <p:cBhvr>
                                        <p:cTn id="51" dur="500"/>
                                        <p:tgtEl>
                                          <p:spTgt spid="9"/>
                                        </p:tgtEl>
                                      </p:cBhvr>
                                    </p:animEffect>
                                  </p:childTnLst>
                                </p:cTn>
                              </p:par>
                            </p:childTnLst>
                          </p:cTn>
                        </p:par>
                      </p:childTnLst>
                    </p:cTn>
                  </p:par>
                  <p:par>
                    <p:cTn id="52" fill="hold">
                      <p:stCondLst>
                        <p:cond delay="indefinite"/>
                      </p:stCondLst>
                      <p:childTnLst>
                        <p:par>
                          <p:cTn id="53" fill="hold">
                            <p:stCondLst>
                              <p:cond delay="0"/>
                            </p:stCondLst>
                            <p:childTnLst>
                              <p:par>
                                <p:cTn id="54" presetID="12" presetClass="entr" presetSubtype="1" fill="hold" nodeType="clickEffect">
                                  <p:stCondLst>
                                    <p:cond delay="0"/>
                                  </p:stCondLst>
                                  <p:childTnLst>
                                    <p:set>
                                      <p:cBhvr>
                                        <p:cTn id="55" dur="1" fill="hold">
                                          <p:stCondLst>
                                            <p:cond delay="0"/>
                                          </p:stCondLst>
                                        </p:cTn>
                                        <p:tgtEl>
                                          <p:spTgt spid="22"/>
                                        </p:tgtEl>
                                        <p:attrNameLst>
                                          <p:attrName>style.visibility</p:attrName>
                                        </p:attrNameLst>
                                      </p:cBhvr>
                                      <p:to>
                                        <p:strVal val="visible"/>
                                      </p:to>
                                    </p:set>
                                    <p:animEffect transition="in" filter="slide(fromTop)">
                                      <p:cBhvr>
                                        <p:cTn id="56" dur="500"/>
                                        <p:tgtEl>
                                          <p:spTgt spid="22"/>
                                        </p:tgtEl>
                                      </p:cBhvr>
                                    </p:animEffect>
                                  </p:childTnLst>
                                </p:cTn>
                              </p:par>
                            </p:childTnLst>
                          </p:cTn>
                        </p:par>
                        <p:par>
                          <p:cTn id="57" fill="hold">
                            <p:stCondLst>
                              <p:cond delay="500"/>
                            </p:stCondLst>
                            <p:childTnLst>
                              <p:par>
                                <p:cTn id="58" presetID="12" presetClass="entr" presetSubtype="8" fill="hold" grpId="0" nodeType="afterEffect">
                                  <p:stCondLst>
                                    <p:cond delay="1000"/>
                                  </p:stCondLst>
                                  <p:childTnLst>
                                    <p:set>
                                      <p:cBhvr>
                                        <p:cTn id="59" dur="1" fill="hold">
                                          <p:stCondLst>
                                            <p:cond delay="0"/>
                                          </p:stCondLst>
                                        </p:cTn>
                                        <p:tgtEl>
                                          <p:spTgt spid="12"/>
                                        </p:tgtEl>
                                        <p:attrNameLst>
                                          <p:attrName>style.visibility</p:attrName>
                                        </p:attrNameLst>
                                      </p:cBhvr>
                                      <p:to>
                                        <p:strVal val="visible"/>
                                      </p:to>
                                    </p:set>
                                    <p:animEffect transition="in" filter="slide(fromLeft)">
                                      <p:cBhvr>
                                        <p:cTn id="60" dur="500"/>
                                        <p:tgtEl>
                                          <p:spTgt spid="12"/>
                                        </p:tgtEl>
                                      </p:cBhvr>
                                    </p:animEffect>
                                  </p:childTnLst>
                                </p:cTn>
                              </p:par>
                            </p:childTnLst>
                          </p:cTn>
                        </p:par>
                        <p:par>
                          <p:cTn id="61" fill="hold">
                            <p:stCondLst>
                              <p:cond delay="2000"/>
                            </p:stCondLst>
                            <p:childTnLst>
                              <p:par>
                                <p:cTn id="62" presetID="12" presetClass="entr" presetSubtype="2" fill="hold" grpId="0" nodeType="afterEffect">
                                  <p:stCondLst>
                                    <p:cond delay="1000"/>
                                  </p:stCondLst>
                                  <p:childTnLst>
                                    <p:set>
                                      <p:cBhvr>
                                        <p:cTn id="63" dur="1" fill="hold">
                                          <p:stCondLst>
                                            <p:cond delay="0"/>
                                          </p:stCondLst>
                                        </p:cTn>
                                        <p:tgtEl>
                                          <p:spTgt spid="14"/>
                                        </p:tgtEl>
                                        <p:attrNameLst>
                                          <p:attrName>style.visibility</p:attrName>
                                        </p:attrNameLst>
                                      </p:cBhvr>
                                      <p:to>
                                        <p:strVal val="visible"/>
                                      </p:to>
                                    </p:set>
                                    <p:animEffect transition="in" filter="slide(fromRight)">
                                      <p:cBhvr>
                                        <p:cTn id="64" dur="500"/>
                                        <p:tgtEl>
                                          <p:spTgt spid="14"/>
                                        </p:tgtEl>
                                      </p:cBhvr>
                                    </p:animEffect>
                                  </p:childTnLst>
                                </p:cTn>
                              </p:par>
                            </p:childTnLst>
                          </p:cTn>
                        </p:par>
                        <p:par>
                          <p:cTn id="65" fill="hold">
                            <p:stCondLst>
                              <p:cond delay="3500"/>
                            </p:stCondLst>
                            <p:childTnLst>
                              <p:par>
                                <p:cTn id="66" presetID="12" presetClass="entr" presetSubtype="8" fill="hold" grpId="0" nodeType="afterEffect">
                                  <p:stCondLst>
                                    <p:cond delay="1000"/>
                                  </p:stCondLst>
                                  <p:childTnLst>
                                    <p:set>
                                      <p:cBhvr>
                                        <p:cTn id="67" dur="1" fill="hold">
                                          <p:stCondLst>
                                            <p:cond delay="0"/>
                                          </p:stCondLst>
                                        </p:cTn>
                                        <p:tgtEl>
                                          <p:spTgt spid="28"/>
                                        </p:tgtEl>
                                        <p:attrNameLst>
                                          <p:attrName>style.visibility</p:attrName>
                                        </p:attrNameLst>
                                      </p:cBhvr>
                                      <p:to>
                                        <p:strVal val="visible"/>
                                      </p:to>
                                    </p:set>
                                    <p:animEffect transition="in" filter="slide(fromLeft)">
                                      <p:cBhvr>
                                        <p:cTn id="68" dur="500"/>
                                        <p:tgtEl>
                                          <p:spTgt spid="28"/>
                                        </p:tgtEl>
                                      </p:cBhvr>
                                    </p:animEffect>
                                  </p:childTnLst>
                                </p:cTn>
                              </p:par>
                            </p:childTnLst>
                          </p:cTn>
                        </p:par>
                        <p:par>
                          <p:cTn id="69" fill="hold">
                            <p:stCondLst>
                              <p:cond delay="5000"/>
                            </p:stCondLst>
                            <p:childTnLst>
                              <p:par>
                                <p:cTn id="70" presetID="12" presetClass="entr" presetSubtype="8" fill="hold" grpId="0" nodeType="afterEffect">
                                  <p:stCondLst>
                                    <p:cond delay="1000"/>
                                  </p:stCondLst>
                                  <p:childTnLst>
                                    <p:set>
                                      <p:cBhvr>
                                        <p:cTn id="71" dur="1" fill="hold">
                                          <p:stCondLst>
                                            <p:cond delay="0"/>
                                          </p:stCondLst>
                                        </p:cTn>
                                        <p:tgtEl>
                                          <p:spTgt spid="5"/>
                                        </p:tgtEl>
                                        <p:attrNameLst>
                                          <p:attrName>style.visibility</p:attrName>
                                        </p:attrNameLst>
                                      </p:cBhvr>
                                      <p:to>
                                        <p:strVal val="visible"/>
                                      </p:to>
                                    </p:set>
                                    <p:animEffect transition="in" filter="slide(fromLeft)">
                                      <p:cBhvr>
                                        <p:cTn id="72" dur="500"/>
                                        <p:tgtEl>
                                          <p:spTgt spid="5"/>
                                        </p:tgtEl>
                                      </p:cBhvr>
                                    </p:animEffect>
                                  </p:childTnLst>
                                </p:cTn>
                              </p:par>
                            </p:childTnLst>
                          </p:cTn>
                        </p:par>
                        <p:par>
                          <p:cTn id="73" fill="hold">
                            <p:stCondLst>
                              <p:cond delay="6500"/>
                            </p:stCondLst>
                            <p:childTnLst>
                              <p:par>
                                <p:cTn id="74" presetID="9" presetClass="entr" presetSubtype="0" fill="hold" grpId="0" nodeType="afterEffect">
                                  <p:stCondLst>
                                    <p:cond delay="1000"/>
                                  </p:stCondLst>
                                  <p:childTnLst>
                                    <p:set>
                                      <p:cBhvr>
                                        <p:cTn id="75" dur="1" fill="hold">
                                          <p:stCondLst>
                                            <p:cond delay="0"/>
                                          </p:stCondLst>
                                        </p:cTn>
                                        <p:tgtEl>
                                          <p:spTgt spid="35"/>
                                        </p:tgtEl>
                                        <p:attrNameLst>
                                          <p:attrName>style.visibility</p:attrName>
                                        </p:attrNameLst>
                                      </p:cBhvr>
                                      <p:to>
                                        <p:strVal val="visible"/>
                                      </p:to>
                                    </p:set>
                                    <p:animEffect transition="in" filter="dissolve">
                                      <p:cBhvr>
                                        <p:cTn id="76"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autoUpdateAnimBg="0"/>
      <p:bldP spid="4" grpId="0" animBg="1"/>
      <p:bldP spid="5" grpId="0" autoUpdateAnimBg="0"/>
      <p:bldP spid="6" grpId="0" animBg="1"/>
      <p:bldP spid="7" grpId="0" autoUpdateAnimBg="0"/>
      <p:bldP spid="8" grpId="0" autoUpdateAnimBg="0"/>
      <p:bldP spid="9" grpId="0" autoUpdateAnimBg="0"/>
      <p:bldP spid="10" grpId="0" animBg="1"/>
      <p:bldP spid="11" grpId="0" autoUpdateAnimBg="0"/>
      <p:bldP spid="12" grpId="0" autoUpdateAnimBg="0"/>
      <p:bldP spid="13" grpId="0" animBg="1"/>
      <p:bldP spid="14" grpId="0" animBg="1"/>
      <p:bldP spid="28" grpId="0" animBg="1"/>
      <p:bldP spid="35" grpId="0" animBg="1"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9" name="Rectangle 2"/>
          <p:cNvSpPr>
            <a:spLocks noChangeArrowheads="1"/>
          </p:cNvSpPr>
          <p:nvPr/>
        </p:nvSpPr>
        <p:spPr bwMode="auto">
          <a:xfrm>
            <a:off x="1143000" y="1612900"/>
            <a:ext cx="6877050" cy="4411663"/>
          </a:xfrm>
          <a:prstGeom prst="rect">
            <a:avLst/>
          </a:prstGeom>
          <a:gradFill rotWithShape="0">
            <a:gsLst>
              <a:gs pos="0">
                <a:srgbClr val="006699">
                  <a:gamma/>
                  <a:shade val="46275"/>
                  <a:invGamma/>
                </a:srgbClr>
              </a:gs>
              <a:gs pos="50000">
                <a:srgbClr val="006699"/>
              </a:gs>
              <a:gs pos="100000">
                <a:srgbClr val="006699">
                  <a:gamma/>
                  <a:shade val="46275"/>
                  <a:invGamma/>
                </a:srgbClr>
              </a:gs>
            </a:gsLst>
            <a:lin ang="5400000" scaled="1"/>
          </a:gradFill>
          <a:ln w="6350">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l"/>
            <a:endParaRPr lang="en-US" sz="2400">
              <a:effectLst>
                <a:outerShdw blurRad="38100" dist="38100" dir="2700000" algn="tl">
                  <a:srgbClr val="000000"/>
                </a:outerShdw>
              </a:effectLst>
              <a:latin typeface="Book Antiqua" pitchFamily="18" charset="0"/>
            </a:endParaRPr>
          </a:p>
        </p:txBody>
      </p:sp>
      <p:sp>
        <p:nvSpPr>
          <p:cNvPr id="14" name="Freeform 4"/>
          <p:cNvSpPr>
            <a:spLocks/>
          </p:cNvSpPr>
          <p:nvPr/>
        </p:nvSpPr>
        <p:spPr bwMode="auto">
          <a:xfrm>
            <a:off x="1657350" y="1924050"/>
            <a:ext cx="4508500" cy="3059113"/>
          </a:xfrm>
          <a:custGeom>
            <a:avLst/>
            <a:gdLst/>
            <a:ahLst/>
            <a:cxnLst>
              <a:cxn ang="0">
                <a:pos x="1356" y="8"/>
              </a:cxn>
              <a:cxn ang="0">
                <a:pos x="1262" y="96"/>
              </a:cxn>
              <a:cxn ang="0">
                <a:pos x="1203" y="196"/>
              </a:cxn>
              <a:cxn ang="0">
                <a:pos x="1144" y="304"/>
              </a:cxn>
              <a:cxn ang="0">
                <a:pos x="1098" y="406"/>
              </a:cxn>
              <a:cxn ang="0">
                <a:pos x="1059" y="508"/>
              </a:cxn>
              <a:cxn ang="0">
                <a:pos x="1014" y="625"/>
              </a:cxn>
              <a:cxn ang="0">
                <a:pos x="975" y="748"/>
              </a:cxn>
              <a:cxn ang="0">
                <a:pos x="948" y="853"/>
              </a:cxn>
              <a:cxn ang="0">
                <a:pos x="922" y="965"/>
              </a:cxn>
              <a:cxn ang="0">
                <a:pos x="885" y="1072"/>
              </a:cxn>
              <a:cxn ang="0">
                <a:pos x="844" y="1177"/>
              </a:cxn>
              <a:cxn ang="0">
                <a:pos x="812" y="1282"/>
              </a:cxn>
              <a:cxn ang="0">
                <a:pos x="748" y="1402"/>
              </a:cxn>
              <a:cxn ang="0">
                <a:pos x="677" y="1516"/>
              </a:cxn>
              <a:cxn ang="0">
                <a:pos x="605" y="1613"/>
              </a:cxn>
              <a:cxn ang="0">
                <a:pos x="504" y="1686"/>
              </a:cxn>
              <a:cxn ang="0">
                <a:pos x="396" y="1740"/>
              </a:cxn>
              <a:cxn ang="0">
                <a:pos x="293" y="1783"/>
              </a:cxn>
              <a:cxn ang="0">
                <a:pos x="204" y="1813"/>
              </a:cxn>
              <a:cxn ang="0">
                <a:pos x="81" y="1849"/>
              </a:cxn>
              <a:cxn ang="0">
                <a:pos x="2" y="1876"/>
              </a:cxn>
              <a:cxn ang="0">
                <a:pos x="2840" y="1924"/>
              </a:cxn>
              <a:cxn ang="0">
                <a:pos x="2796" y="1863"/>
              </a:cxn>
              <a:cxn ang="0">
                <a:pos x="2694" y="1834"/>
              </a:cxn>
              <a:cxn ang="0">
                <a:pos x="2574" y="1792"/>
              </a:cxn>
              <a:cxn ang="0">
                <a:pos x="2460" y="1744"/>
              </a:cxn>
              <a:cxn ang="0">
                <a:pos x="2342" y="1688"/>
              </a:cxn>
              <a:cxn ang="0">
                <a:pos x="2293" y="1658"/>
              </a:cxn>
              <a:cxn ang="0">
                <a:pos x="2212" y="1584"/>
              </a:cxn>
              <a:cxn ang="0">
                <a:pos x="2140" y="1500"/>
              </a:cxn>
              <a:cxn ang="0">
                <a:pos x="2078" y="1402"/>
              </a:cxn>
              <a:cxn ang="0">
                <a:pos x="2024" y="1300"/>
              </a:cxn>
              <a:cxn ang="0">
                <a:pos x="1978" y="1200"/>
              </a:cxn>
              <a:cxn ang="0">
                <a:pos x="1942" y="1106"/>
              </a:cxn>
              <a:cxn ang="0">
                <a:pos x="1910" y="1012"/>
              </a:cxn>
              <a:cxn ang="0">
                <a:pos x="1870" y="890"/>
              </a:cxn>
              <a:cxn ang="0">
                <a:pos x="1840" y="776"/>
              </a:cxn>
              <a:cxn ang="0">
                <a:pos x="1798" y="640"/>
              </a:cxn>
              <a:cxn ang="0">
                <a:pos x="1748" y="507"/>
              </a:cxn>
              <a:cxn ang="0">
                <a:pos x="1704" y="396"/>
              </a:cxn>
              <a:cxn ang="0">
                <a:pos x="1672" y="318"/>
              </a:cxn>
              <a:cxn ang="0">
                <a:pos x="1630" y="232"/>
              </a:cxn>
              <a:cxn ang="0">
                <a:pos x="1598" y="180"/>
              </a:cxn>
              <a:cxn ang="0">
                <a:pos x="1560" y="124"/>
              </a:cxn>
              <a:cxn ang="0">
                <a:pos x="1546" y="106"/>
              </a:cxn>
              <a:cxn ang="0">
                <a:pos x="1490" y="42"/>
              </a:cxn>
              <a:cxn ang="0">
                <a:pos x="1448" y="8"/>
              </a:cxn>
            </a:cxnLst>
            <a:rect l="0" t="0" r="r" b="b"/>
            <a:pathLst>
              <a:path w="2840" h="1927">
                <a:moveTo>
                  <a:pt x="1416" y="0"/>
                </a:moveTo>
                <a:lnTo>
                  <a:pt x="1384" y="0"/>
                </a:lnTo>
                <a:lnTo>
                  <a:pt x="1356" y="8"/>
                </a:lnTo>
                <a:lnTo>
                  <a:pt x="1324" y="30"/>
                </a:lnTo>
                <a:lnTo>
                  <a:pt x="1299" y="55"/>
                </a:lnTo>
                <a:lnTo>
                  <a:pt x="1262" y="96"/>
                </a:lnTo>
                <a:lnTo>
                  <a:pt x="1242" y="128"/>
                </a:lnTo>
                <a:lnTo>
                  <a:pt x="1218" y="162"/>
                </a:lnTo>
                <a:lnTo>
                  <a:pt x="1203" y="196"/>
                </a:lnTo>
                <a:lnTo>
                  <a:pt x="1185" y="232"/>
                </a:lnTo>
                <a:lnTo>
                  <a:pt x="1164" y="268"/>
                </a:lnTo>
                <a:lnTo>
                  <a:pt x="1144" y="304"/>
                </a:lnTo>
                <a:lnTo>
                  <a:pt x="1128" y="343"/>
                </a:lnTo>
                <a:lnTo>
                  <a:pt x="1112" y="372"/>
                </a:lnTo>
                <a:lnTo>
                  <a:pt x="1098" y="406"/>
                </a:lnTo>
                <a:lnTo>
                  <a:pt x="1086" y="439"/>
                </a:lnTo>
                <a:lnTo>
                  <a:pt x="1071" y="475"/>
                </a:lnTo>
                <a:lnTo>
                  <a:pt x="1059" y="508"/>
                </a:lnTo>
                <a:lnTo>
                  <a:pt x="1041" y="547"/>
                </a:lnTo>
                <a:lnTo>
                  <a:pt x="1026" y="589"/>
                </a:lnTo>
                <a:lnTo>
                  <a:pt x="1014" y="625"/>
                </a:lnTo>
                <a:lnTo>
                  <a:pt x="1002" y="664"/>
                </a:lnTo>
                <a:lnTo>
                  <a:pt x="990" y="709"/>
                </a:lnTo>
                <a:lnTo>
                  <a:pt x="975" y="748"/>
                </a:lnTo>
                <a:lnTo>
                  <a:pt x="966" y="784"/>
                </a:lnTo>
                <a:lnTo>
                  <a:pt x="954" y="823"/>
                </a:lnTo>
                <a:lnTo>
                  <a:pt x="948" y="853"/>
                </a:lnTo>
                <a:lnTo>
                  <a:pt x="936" y="892"/>
                </a:lnTo>
                <a:lnTo>
                  <a:pt x="927" y="931"/>
                </a:lnTo>
                <a:lnTo>
                  <a:pt x="922" y="965"/>
                </a:lnTo>
                <a:lnTo>
                  <a:pt x="909" y="1003"/>
                </a:lnTo>
                <a:lnTo>
                  <a:pt x="897" y="1036"/>
                </a:lnTo>
                <a:lnTo>
                  <a:pt x="885" y="1072"/>
                </a:lnTo>
                <a:lnTo>
                  <a:pt x="873" y="1108"/>
                </a:lnTo>
                <a:lnTo>
                  <a:pt x="860" y="1144"/>
                </a:lnTo>
                <a:lnTo>
                  <a:pt x="844" y="1177"/>
                </a:lnTo>
                <a:lnTo>
                  <a:pt x="832" y="1218"/>
                </a:lnTo>
                <a:lnTo>
                  <a:pt x="822" y="1246"/>
                </a:lnTo>
                <a:lnTo>
                  <a:pt x="812" y="1282"/>
                </a:lnTo>
                <a:lnTo>
                  <a:pt x="789" y="1324"/>
                </a:lnTo>
                <a:lnTo>
                  <a:pt x="768" y="1363"/>
                </a:lnTo>
                <a:lnTo>
                  <a:pt x="748" y="1402"/>
                </a:lnTo>
                <a:lnTo>
                  <a:pt x="730" y="1437"/>
                </a:lnTo>
                <a:lnTo>
                  <a:pt x="708" y="1478"/>
                </a:lnTo>
                <a:lnTo>
                  <a:pt x="677" y="1516"/>
                </a:lnTo>
                <a:lnTo>
                  <a:pt x="653" y="1547"/>
                </a:lnTo>
                <a:lnTo>
                  <a:pt x="632" y="1578"/>
                </a:lnTo>
                <a:lnTo>
                  <a:pt x="605" y="1613"/>
                </a:lnTo>
                <a:lnTo>
                  <a:pt x="580" y="1632"/>
                </a:lnTo>
                <a:lnTo>
                  <a:pt x="551" y="1656"/>
                </a:lnTo>
                <a:lnTo>
                  <a:pt x="504" y="1686"/>
                </a:lnTo>
                <a:lnTo>
                  <a:pt x="458" y="1710"/>
                </a:lnTo>
                <a:lnTo>
                  <a:pt x="424" y="1726"/>
                </a:lnTo>
                <a:lnTo>
                  <a:pt x="396" y="1740"/>
                </a:lnTo>
                <a:lnTo>
                  <a:pt x="364" y="1752"/>
                </a:lnTo>
                <a:lnTo>
                  <a:pt x="328" y="1768"/>
                </a:lnTo>
                <a:lnTo>
                  <a:pt x="293" y="1783"/>
                </a:lnTo>
                <a:lnTo>
                  <a:pt x="264" y="1789"/>
                </a:lnTo>
                <a:lnTo>
                  <a:pt x="237" y="1801"/>
                </a:lnTo>
                <a:lnTo>
                  <a:pt x="204" y="1813"/>
                </a:lnTo>
                <a:lnTo>
                  <a:pt x="160" y="1826"/>
                </a:lnTo>
                <a:lnTo>
                  <a:pt x="114" y="1843"/>
                </a:lnTo>
                <a:lnTo>
                  <a:pt x="81" y="1849"/>
                </a:lnTo>
                <a:lnTo>
                  <a:pt x="48" y="1861"/>
                </a:lnTo>
                <a:lnTo>
                  <a:pt x="21" y="1867"/>
                </a:lnTo>
                <a:lnTo>
                  <a:pt x="2" y="1876"/>
                </a:lnTo>
                <a:lnTo>
                  <a:pt x="0" y="1927"/>
                </a:lnTo>
                <a:lnTo>
                  <a:pt x="0" y="1924"/>
                </a:lnTo>
                <a:lnTo>
                  <a:pt x="2840" y="1924"/>
                </a:lnTo>
                <a:lnTo>
                  <a:pt x="2838" y="1886"/>
                </a:lnTo>
                <a:lnTo>
                  <a:pt x="2832" y="1867"/>
                </a:lnTo>
                <a:lnTo>
                  <a:pt x="2796" y="1863"/>
                </a:lnTo>
                <a:lnTo>
                  <a:pt x="2754" y="1863"/>
                </a:lnTo>
                <a:lnTo>
                  <a:pt x="2718" y="1837"/>
                </a:lnTo>
                <a:lnTo>
                  <a:pt x="2694" y="1834"/>
                </a:lnTo>
                <a:lnTo>
                  <a:pt x="2670" y="1828"/>
                </a:lnTo>
                <a:lnTo>
                  <a:pt x="2622" y="1810"/>
                </a:lnTo>
                <a:lnTo>
                  <a:pt x="2574" y="1792"/>
                </a:lnTo>
                <a:lnTo>
                  <a:pt x="2535" y="1774"/>
                </a:lnTo>
                <a:lnTo>
                  <a:pt x="2499" y="1759"/>
                </a:lnTo>
                <a:lnTo>
                  <a:pt x="2460" y="1744"/>
                </a:lnTo>
                <a:lnTo>
                  <a:pt x="2424" y="1730"/>
                </a:lnTo>
                <a:lnTo>
                  <a:pt x="2379" y="1708"/>
                </a:lnTo>
                <a:lnTo>
                  <a:pt x="2342" y="1688"/>
                </a:lnTo>
                <a:lnTo>
                  <a:pt x="2322" y="1676"/>
                </a:lnTo>
                <a:lnTo>
                  <a:pt x="2308" y="1666"/>
                </a:lnTo>
                <a:lnTo>
                  <a:pt x="2293" y="1658"/>
                </a:lnTo>
                <a:lnTo>
                  <a:pt x="2266" y="1636"/>
                </a:lnTo>
                <a:lnTo>
                  <a:pt x="2245" y="1613"/>
                </a:lnTo>
                <a:lnTo>
                  <a:pt x="2212" y="1584"/>
                </a:lnTo>
                <a:lnTo>
                  <a:pt x="2191" y="1565"/>
                </a:lnTo>
                <a:lnTo>
                  <a:pt x="2161" y="1528"/>
                </a:lnTo>
                <a:lnTo>
                  <a:pt x="2140" y="1500"/>
                </a:lnTo>
                <a:lnTo>
                  <a:pt x="2120" y="1466"/>
                </a:lnTo>
                <a:lnTo>
                  <a:pt x="2098" y="1434"/>
                </a:lnTo>
                <a:lnTo>
                  <a:pt x="2078" y="1402"/>
                </a:lnTo>
                <a:lnTo>
                  <a:pt x="2058" y="1362"/>
                </a:lnTo>
                <a:lnTo>
                  <a:pt x="2042" y="1332"/>
                </a:lnTo>
                <a:lnTo>
                  <a:pt x="2024" y="1300"/>
                </a:lnTo>
                <a:lnTo>
                  <a:pt x="2006" y="1270"/>
                </a:lnTo>
                <a:lnTo>
                  <a:pt x="1996" y="1238"/>
                </a:lnTo>
                <a:lnTo>
                  <a:pt x="1978" y="1200"/>
                </a:lnTo>
                <a:lnTo>
                  <a:pt x="1964" y="1164"/>
                </a:lnTo>
                <a:lnTo>
                  <a:pt x="1952" y="1134"/>
                </a:lnTo>
                <a:lnTo>
                  <a:pt x="1942" y="1106"/>
                </a:lnTo>
                <a:lnTo>
                  <a:pt x="1934" y="1080"/>
                </a:lnTo>
                <a:lnTo>
                  <a:pt x="1924" y="1058"/>
                </a:lnTo>
                <a:lnTo>
                  <a:pt x="1910" y="1012"/>
                </a:lnTo>
                <a:lnTo>
                  <a:pt x="1896" y="970"/>
                </a:lnTo>
                <a:lnTo>
                  <a:pt x="1884" y="930"/>
                </a:lnTo>
                <a:lnTo>
                  <a:pt x="1870" y="890"/>
                </a:lnTo>
                <a:lnTo>
                  <a:pt x="1862" y="850"/>
                </a:lnTo>
                <a:lnTo>
                  <a:pt x="1852" y="814"/>
                </a:lnTo>
                <a:lnTo>
                  <a:pt x="1840" y="776"/>
                </a:lnTo>
                <a:lnTo>
                  <a:pt x="1828" y="734"/>
                </a:lnTo>
                <a:lnTo>
                  <a:pt x="1816" y="694"/>
                </a:lnTo>
                <a:lnTo>
                  <a:pt x="1798" y="640"/>
                </a:lnTo>
                <a:lnTo>
                  <a:pt x="1784" y="598"/>
                </a:lnTo>
                <a:lnTo>
                  <a:pt x="1766" y="550"/>
                </a:lnTo>
                <a:lnTo>
                  <a:pt x="1748" y="507"/>
                </a:lnTo>
                <a:lnTo>
                  <a:pt x="1734" y="474"/>
                </a:lnTo>
                <a:lnTo>
                  <a:pt x="1722" y="432"/>
                </a:lnTo>
                <a:lnTo>
                  <a:pt x="1704" y="396"/>
                </a:lnTo>
                <a:lnTo>
                  <a:pt x="1686" y="348"/>
                </a:lnTo>
                <a:lnTo>
                  <a:pt x="1698" y="372"/>
                </a:lnTo>
                <a:lnTo>
                  <a:pt x="1672" y="318"/>
                </a:lnTo>
                <a:lnTo>
                  <a:pt x="1654" y="284"/>
                </a:lnTo>
                <a:lnTo>
                  <a:pt x="1642" y="256"/>
                </a:lnTo>
                <a:lnTo>
                  <a:pt x="1630" y="232"/>
                </a:lnTo>
                <a:lnTo>
                  <a:pt x="1612" y="206"/>
                </a:lnTo>
                <a:lnTo>
                  <a:pt x="1606" y="196"/>
                </a:lnTo>
                <a:lnTo>
                  <a:pt x="1598" y="180"/>
                </a:lnTo>
                <a:lnTo>
                  <a:pt x="1586" y="160"/>
                </a:lnTo>
                <a:lnTo>
                  <a:pt x="1574" y="142"/>
                </a:lnTo>
                <a:lnTo>
                  <a:pt x="1560" y="124"/>
                </a:lnTo>
                <a:lnTo>
                  <a:pt x="1552" y="114"/>
                </a:lnTo>
                <a:lnTo>
                  <a:pt x="1568" y="136"/>
                </a:lnTo>
                <a:lnTo>
                  <a:pt x="1546" y="106"/>
                </a:lnTo>
                <a:lnTo>
                  <a:pt x="1530" y="86"/>
                </a:lnTo>
                <a:lnTo>
                  <a:pt x="1512" y="62"/>
                </a:lnTo>
                <a:lnTo>
                  <a:pt x="1490" y="42"/>
                </a:lnTo>
                <a:lnTo>
                  <a:pt x="1476" y="28"/>
                </a:lnTo>
                <a:lnTo>
                  <a:pt x="1464" y="16"/>
                </a:lnTo>
                <a:lnTo>
                  <a:pt x="1448" y="8"/>
                </a:lnTo>
                <a:lnTo>
                  <a:pt x="1432" y="2"/>
                </a:lnTo>
              </a:path>
            </a:pathLst>
          </a:custGeom>
          <a:gradFill flip="none" rotWithShape="1">
            <a:gsLst>
              <a:gs pos="0">
                <a:srgbClr val="72AF2F">
                  <a:shade val="30000"/>
                  <a:satMod val="115000"/>
                </a:srgbClr>
              </a:gs>
              <a:gs pos="50000">
                <a:srgbClr val="72AF2F">
                  <a:shade val="67500"/>
                  <a:satMod val="115000"/>
                </a:srgbClr>
              </a:gs>
              <a:gs pos="100000">
                <a:srgbClr val="72AF2F">
                  <a:shade val="100000"/>
                  <a:satMod val="115000"/>
                </a:srgbClr>
              </a:gs>
            </a:gsLst>
            <a:lin ang="16200000" scaled="1"/>
            <a:tileRect/>
          </a:gradFill>
          <a:ln w="12700" cap="rnd" cmpd="sng">
            <a:noFill/>
            <a:prstDash val="solid"/>
            <a:round/>
            <a:headEnd type="none" w="med" len="med"/>
            <a:tailEnd type="none" w="med" len="med"/>
          </a:ln>
          <a:effectLst/>
        </p:spPr>
        <p:txBody>
          <a:bodyPr/>
          <a:lstStyle/>
          <a:p>
            <a:endParaRPr lang="en-US"/>
          </a:p>
        </p:txBody>
      </p:sp>
      <p:sp>
        <p:nvSpPr>
          <p:cNvPr id="15" name="Rectangle 5"/>
          <p:cNvSpPr>
            <a:spLocks noChangeArrowheads="1"/>
          </p:cNvSpPr>
          <p:nvPr/>
        </p:nvSpPr>
        <p:spPr bwMode="auto">
          <a:xfrm>
            <a:off x="6634163" y="3506788"/>
            <a:ext cx="1227137" cy="819150"/>
          </a:xfrm>
          <a:prstGeom prst="rect">
            <a:avLst/>
          </a:prstGeom>
          <a:noFill/>
          <a:ln w="12700">
            <a:noFill/>
            <a:miter lim="800000"/>
            <a:headEnd/>
            <a:tailEnd/>
          </a:ln>
          <a:effectLst>
            <a:outerShdw dist="17961" dir="2700000" algn="ctr" rotWithShape="0">
              <a:srgbClr val="000000"/>
            </a:outerShdw>
          </a:effectLst>
        </p:spPr>
        <p:txBody>
          <a:bodyPr wrap="none" lIns="90488" tIns="44450" rIns="90488" bIns="44450">
            <a:spAutoFit/>
          </a:bodyPr>
          <a:lstStyle/>
          <a:p>
            <a:pPr algn="l"/>
            <a:r>
              <a:rPr lang="en-US" sz="2400" i="1">
                <a:solidFill>
                  <a:srgbClr val="66FFFF"/>
                </a:solidFill>
                <a:effectLst/>
                <a:latin typeface="Book Antiqua" pitchFamily="18" charset="0"/>
              </a:rPr>
              <a:t>p</a:t>
            </a:r>
            <a:r>
              <a:rPr lang="en-US" sz="2400">
                <a:solidFill>
                  <a:srgbClr val="66FFFF"/>
                </a:solidFill>
                <a:effectLst/>
                <a:latin typeface="Book Antiqua" pitchFamily="18" charset="0"/>
              </a:rPr>
              <a:t>-Value</a:t>
            </a:r>
          </a:p>
          <a:p>
            <a:pPr algn="l"/>
            <a:r>
              <a:rPr lang="en-US" sz="2400" i="1">
                <a:solidFill>
                  <a:srgbClr val="66FFFF"/>
                </a:solidFill>
                <a:effectLst/>
                <a:latin typeface="Symbol" pitchFamily="18" charset="2"/>
              </a:rPr>
              <a:t> </a:t>
            </a:r>
            <a:r>
              <a:rPr lang="en-US" sz="2400">
                <a:solidFill>
                  <a:srgbClr val="66FFFF"/>
                </a:solidFill>
                <a:effectLst/>
                <a:latin typeface="Symbol" pitchFamily="18" charset="2"/>
              </a:rPr>
              <a:t>11</a:t>
            </a:r>
          </a:p>
        </p:txBody>
      </p:sp>
      <p:sp>
        <p:nvSpPr>
          <p:cNvPr id="16" name="Freeform 6"/>
          <p:cNvSpPr>
            <a:spLocks/>
          </p:cNvSpPr>
          <p:nvPr/>
        </p:nvSpPr>
        <p:spPr bwMode="auto">
          <a:xfrm>
            <a:off x="5861050" y="4791075"/>
            <a:ext cx="311150" cy="190500"/>
          </a:xfrm>
          <a:custGeom>
            <a:avLst/>
            <a:gdLst/>
            <a:ahLst/>
            <a:cxnLst>
              <a:cxn ang="0">
                <a:pos x="6" y="6"/>
              </a:cxn>
              <a:cxn ang="0">
                <a:pos x="1" y="0"/>
              </a:cxn>
              <a:cxn ang="0">
                <a:pos x="4" y="15"/>
              </a:cxn>
              <a:cxn ang="0">
                <a:pos x="4" y="26"/>
              </a:cxn>
              <a:cxn ang="0">
                <a:pos x="4" y="42"/>
              </a:cxn>
              <a:cxn ang="0">
                <a:pos x="4" y="54"/>
              </a:cxn>
              <a:cxn ang="0">
                <a:pos x="4" y="68"/>
              </a:cxn>
              <a:cxn ang="0">
                <a:pos x="4" y="90"/>
              </a:cxn>
              <a:cxn ang="0">
                <a:pos x="6" y="118"/>
              </a:cxn>
              <a:cxn ang="0">
                <a:pos x="192" y="120"/>
              </a:cxn>
              <a:cxn ang="0">
                <a:pos x="196" y="72"/>
              </a:cxn>
              <a:cxn ang="0">
                <a:pos x="180" y="60"/>
              </a:cxn>
              <a:cxn ang="0">
                <a:pos x="166" y="58"/>
              </a:cxn>
              <a:cxn ang="0">
                <a:pos x="156" y="52"/>
              </a:cxn>
              <a:cxn ang="0">
                <a:pos x="144" y="52"/>
              </a:cxn>
              <a:cxn ang="0">
                <a:pos x="136" y="52"/>
              </a:cxn>
              <a:cxn ang="0">
                <a:pos x="130" y="46"/>
              </a:cxn>
              <a:cxn ang="0">
                <a:pos x="104" y="38"/>
              </a:cxn>
              <a:cxn ang="0">
                <a:pos x="116" y="44"/>
              </a:cxn>
              <a:cxn ang="0">
                <a:pos x="110" y="42"/>
              </a:cxn>
              <a:cxn ang="0">
                <a:pos x="96" y="40"/>
              </a:cxn>
              <a:cxn ang="0">
                <a:pos x="86" y="37"/>
              </a:cxn>
              <a:cxn ang="0">
                <a:pos x="77" y="33"/>
              </a:cxn>
              <a:cxn ang="0">
                <a:pos x="72" y="32"/>
              </a:cxn>
              <a:cxn ang="0">
                <a:pos x="59" y="26"/>
              </a:cxn>
              <a:cxn ang="0">
                <a:pos x="50" y="22"/>
              </a:cxn>
              <a:cxn ang="0">
                <a:pos x="40" y="19"/>
              </a:cxn>
              <a:cxn ang="0">
                <a:pos x="31" y="15"/>
              </a:cxn>
              <a:cxn ang="0">
                <a:pos x="22" y="7"/>
              </a:cxn>
              <a:cxn ang="0">
                <a:pos x="13" y="4"/>
              </a:cxn>
              <a:cxn ang="0">
                <a:pos x="0" y="4"/>
              </a:cxn>
              <a:cxn ang="0">
                <a:pos x="8" y="8"/>
              </a:cxn>
            </a:cxnLst>
            <a:rect l="0" t="0" r="r" b="b"/>
            <a:pathLst>
              <a:path w="196" h="120">
                <a:moveTo>
                  <a:pt x="6" y="6"/>
                </a:moveTo>
                <a:lnTo>
                  <a:pt x="1" y="0"/>
                </a:lnTo>
                <a:lnTo>
                  <a:pt x="4" y="15"/>
                </a:lnTo>
                <a:lnTo>
                  <a:pt x="4" y="26"/>
                </a:lnTo>
                <a:lnTo>
                  <a:pt x="4" y="42"/>
                </a:lnTo>
                <a:lnTo>
                  <a:pt x="4" y="54"/>
                </a:lnTo>
                <a:lnTo>
                  <a:pt x="4" y="68"/>
                </a:lnTo>
                <a:lnTo>
                  <a:pt x="4" y="90"/>
                </a:lnTo>
                <a:lnTo>
                  <a:pt x="6" y="118"/>
                </a:lnTo>
                <a:lnTo>
                  <a:pt x="192" y="120"/>
                </a:lnTo>
                <a:lnTo>
                  <a:pt x="196" y="72"/>
                </a:lnTo>
                <a:lnTo>
                  <a:pt x="180" y="60"/>
                </a:lnTo>
                <a:lnTo>
                  <a:pt x="166" y="58"/>
                </a:lnTo>
                <a:lnTo>
                  <a:pt x="156" y="52"/>
                </a:lnTo>
                <a:lnTo>
                  <a:pt x="144" y="52"/>
                </a:lnTo>
                <a:lnTo>
                  <a:pt x="136" y="52"/>
                </a:lnTo>
                <a:lnTo>
                  <a:pt x="130" y="46"/>
                </a:lnTo>
                <a:lnTo>
                  <a:pt x="104" y="38"/>
                </a:lnTo>
                <a:lnTo>
                  <a:pt x="116" y="44"/>
                </a:lnTo>
                <a:lnTo>
                  <a:pt x="110" y="42"/>
                </a:lnTo>
                <a:lnTo>
                  <a:pt x="96" y="40"/>
                </a:lnTo>
                <a:lnTo>
                  <a:pt x="86" y="37"/>
                </a:lnTo>
                <a:lnTo>
                  <a:pt x="77" y="33"/>
                </a:lnTo>
                <a:lnTo>
                  <a:pt x="72" y="32"/>
                </a:lnTo>
                <a:lnTo>
                  <a:pt x="59" y="26"/>
                </a:lnTo>
                <a:lnTo>
                  <a:pt x="50" y="22"/>
                </a:lnTo>
                <a:lnTo>
                  <a:pt x="40" y="19"/>
                </a:lnTo>
                <a:lnTo>
                  <a:pt x="31" y="15"/>
                </a:lnTo>
                <a:lnTo>
                  <a:pt x="22" y="7"/>
                </a:lnTo>
                <a:lnTo>
                  <a:pt x="13" y="4"/>
                </a:lnTo>
                <a:lnTo>
                  <a:pt x="0" y="4"/>
                </a:lnTo>
                <a:lnTo>
                  <a:pt x="8" y="8"/>
                </a:lnTo>
              </a:path>
            </a:pathLst>
          </a:custGeom>
          <a:solidFill>
            <a:srgbClr val="002060"/>
          </a:solidFill>
          <a:ln w="12700" cap="rnd" cmpd="sng">
            <a:noFill/>
            <a:prstDash val="solid"/>
            <a:round/>
            <a:headEnd type="none" w="med" len="med"/>
            <a:tailEnd type="none" w="med" len="med"/>
          </a:ln>
          <a:effectLst/>
        </p:spPr>
        <p:txBody>
          <a:bodyPr/>
          <a:lstStyle/>
          <a:p>
            <a:endParaRPr lang="en-US"/>
          </a:p>
        </p:txBody>
      </p:sp>
      <p:sp>
        <p:nvSpPr>
          <p:cNvPr id="17" name="Line 7"/>
          <p:cNvSpPr>
            <a:spLocks noChangeShapeType="1"/>
          </p:cNvSpPr>
          <p:nvPr/>
        </p:nvSpPr>
        <p:spPr bwMode="auto">
          <a:xfrm>
            <a:off x="5416550" y="2454275"/>
            <a:ext cx="647700" cy="0"/>
          </a:xfrm>
          <a:prstGeom prst="line">
            <a:avLst/>
          </a:prstGeom>
          <a:noFill/>
          <a:ln w="12700">
            <a:solidFill>
              <a:schemeClr val="tx1"/>
            </a:solidFill>
            <a:round/>
            <a:headEnd/>
            <a:tailEnd type="triangle" w="med" len="med"/>
          </a:ln>
          <a:effectLst>
            <a:outerShdw dist="17961" dir="2700000" algn="ctr" rotWithShape="0">
              <a:srgbClr val="000000"/>
            </a:outerShdw>
          </a:effectLst>
        </p:spPr>
        <p:txBody>
          <a:bodyPr wrap="none" anchor="ctr"/>
          <a:lstStyle/>
          <a:p>
            <a:endParaRPr lang="en-US"/>
          </a:p>
        </p:txBody>
      </p:sp>
      <p:sp>
        <p:nvSpPr>
          <p:cNvPr id="18" name="Rectangle 8"/>
          <p:cNvSpPr>
            <a:spLocks noChangeArrowheads="1"/>
          </p:cNvSpPr>
          <p:nvPr/>
        </p:nvSpPr>
        <p:spPr bwMode="auto">
          <a:xfrm>
            <a:off x="3749675" y="5321300"/>
            <a:ext cx="336632" cy="459100"/>
          </a:xfrm>
          <a:prstGeom prst="rect">
            <a:avLst/>
          </a:prstGeom>
          <a:noFill/>
          <a:ln w="12700">
            <a:noFill/>
            <a:miter lim="800000"/>
            <a:headEnd/>
            <a:tailEnd/>
          </a:ln>
          <a:effectLst>
            <a:outerShdw dist="17961" dir="2700000" algn="ctr" rotWithShape="0">
              <a:srgbClr val="000000"/>
            </a:outerShdw>
          </a:effectLst>
        </p:spPr>
        <p:txBody>
          <a:bodyPr wrap="none" lIns="90488" tIns="44450" rIns="90488" bIns="44450">
            <a:spAutoFit/>
          </a:bodyPr>
          <a:lstStyle/>
          <a:p>
            <a:pPr algn="l"/>
            <a:r>
              <a:rPr lang="en-US" sz="2400">
                <a:solidFill>
                  <a:schemeClr val="bg1"/>
                </a:solidFill>
                <a:effectLst/>
              </a:rPr>
              <a:t>0</a:t>
            </a:r>
          </a:p>
        </p:txBody>
      </p:sp>
      <p:sp>
        <p:nvSpPr>
          <p:cNvPr id="19" name="Rectangle 9"/>
          <p:cNvSpPr>
            <a:spLocks noChangeArrowheads="1"/>
          </p:cNvSpPr>
          <p:nvPr/>
        </p:nvSpPr>
        <p:spPr bwMode="auto">
          <a:xfrm>
            <a:off x="4652963" y="5278438"/>
            <a:ext cx="798296" cy="757964"/>
          </a:xfrm>
          <a:prstGeom prst="rect">
            <a:avLst/>
          </a:prstGeom>
          <a:noFill/>
          <a:ln w="12700">
            <a:noFill/>
            <a:miter lim="800000"/>
            <a:headEnd/>
            <a:tailEnd/>
          </a:ln>
          <a:effectLst>
            <a:outerShdw dist="17961" dir="2700000" algn="ctr" rotWithShape="0">
              <a:srgbClr val="000000"/>
            </a:outerShdw>
          </a:effectLst>
        </p:spPr>
        <p:txBody>
          <a:bodyPr wrap="none" lIns="90488" tIns="44450" rIns="90488" bIns="44450">
            <a:spAutoFit/>
          </a:bodyPr>
          <a:lstStyle/>
          <a:p>
            <a:pPr algn="l">
              <a:lnSpc>
                <a:spcPct val="90000"/>
              </a:lnSpc>
            </a:pPr>
            <a:r>
              <a:rPr lang="en-US" sz="2400" dirty="0">
                <a:solidFill>
                  <a:schemeClr val="bg1"/>
                </a:solidFill>
                <a:effectLst/>
                <a:latin typeface="Book Antiqua" pitchFamily="18" charset="0"/>
              </a:rPr>
              <a:t> </a:t>
            </a:r>
            <a:r>
              <a:rPr lang="en-US" sz="2400" i="1" dirty="0" err="1">
                <a:solidFill>
                  <a:schemeClr val="bg1"/>
                </a:solidFill>
                <a:effectLst/>
                <a:latin typeface="Book Antiqua" pitchFamily="18" charset="0"/>
              </a:rPr>
              <a:t>z</a:t>
            </a:r>
            <a:r>
              <a:rPr lang="en-US" sz="2400" i="1" baseline="-25000" dirty="0" err="1">
                <a:solidFill>
                  <a:schemeClr val="bg1"/>
                </a:solidFill>
                <a:effectLst/>
                <a:latin typeface="Symbol" pitchFamily="18" charset="2"/>
              </a:rPr>
              <a:t>a</a:t>
            </a:r>
            <a:r>
              <a:rPr lang="en-US" sz="2400" dirty="0">
                <a:solidFill>
                  <a:schemeClr val="bg1"/>
                </a:solidFill>
                <a:effectLst/>
                <a:latin typeface="Book Antiqua" pitchFamily="18" charset="0"/>
              </a:rPr>
              <a:t> =</a:t>
            </a:r>
          </a:p>
          <a:p>
            <a:pPr algn="l">
              <a:lnSpc>
                <a:spcPct val="90000"/>
              </a:lnSpc>
            </a:pPr>
            <a:r>
              <a:rPr lang="en-US" sz="2400" dirty="0">
                <a:solidFill>
                  <a:schemeClr val="bg1"/>
                </a:solidFill>
                <a:effectLst/>
                <a:latin typeface="Book Antiqua" pitchFamily="18" charset="0"/>
              </a:rPr>
              <a:t> 1.75</a:t>
            </a:r>
          </a:p>
        </p:txBody>
      </p:sp>
      <p:sp>
        <p:nvSpPr>
          <p:cNvPr id="20" name="Rectangle 10"/>
          <p:cNvSpPr>
            <a:spLocks noChangeArrowheads="1"/>
          </p:cNvSpPr>
          <p:nvPr/>
        </p:nvSpPr>
        <p:spPr bwMode="auto">
          <a:xfrm>
            <a:off x="6138863" y="2211388"/>
            <a:ext cx="1101265" cy="459100"/>
          </a:xfrm>
          <a:prstGeom prst="rect">
            <a:avLst/>
          </a:prstGeom>
          <a:noFill/>
          <a:ln w="12700">
            <a:noFill/>
            <a:miter lim="800000"/>
            <a:headEnd/>
            <a:tailEnd/>
          </a:ln>
          <a:effectLst>
            <a:outerShdw dist="17961" dir="2700000" algn="ctr" rotWithShape="0">
              <a:srgbClr val="000000"/>
            </a:outerShdw>
          </a:effectLst>
        </p:spPr>
        <p:txBody>
          <a:bodyPr wrap="none" lIns="90488" tIns="44450" rIns="90488" bIns="44450">
            <a:spAutoFit/>
          </a:bodyPr>
          <a:lstStyle/>
          <a:p>
            <a:pPr algn="l"/>
            <a:r>
              <a:rPr lang="en-US" sz="2400" i="1">
                <a:solidFill>
                  <a:schemeClr val="bg1"/>
                </a:solidFill>
                <a:effectLst/>
                <a:latin typeface="Symbol" pitchFamily="18" charset="2"/>
              </a:rPr>
              <a:t>a</a:t>
            </a:r>
            <a:r>
              <a:rPr lang="en-US" sz="2400">
                <a:solidFill>
                  <a:schemeClr val="bg1"/>
                </a:solidFill>
                <a:effectLst/>
                <a:latin typeface="Book Antiqua" pitchFamily="18" charset="0"/>
              </a:rPr>
              <a:t> = .04</a:t>
            </a:r>
            <a:endParaRPr lang="en-US" sz="2400" baseline="-25000">
              <a:solidFill>
                <a:schemeClr val="bg1"/>
              </a:solidFill>
              <a:effectLst/>
              <a:latin typeface="Book Antiqua" pitchFamily="18" charset="0"/>
            </a:endParaRPr>
          </a:p>
        </p:txBody>
      </p:sp>
      <p:sp>
        <p:nvSpPr>
          <p:cNvPr id="21" name="Line 11"/>
          <p:cNvSpPr>
            <a:spLocks noChangeShapeType="1"/>
          </p:cNvSpPr>
          <p:nvPr/>
        </p:nvSpPr>
        <p:spPr bwMode="auto">
          <a:xfrm>
            <a:off x="1420813" y="4986338"/>
            <a:ext cx="5002212" cy="0"/>
          </a:xfrm>
          <a:prstGeom prst="line">
            <a:avLst/>
          </a:prstGeom>
          <a:noFill/>
          <a:ln w="12700">
            <a:solidFill>
              <a:schemeClr val="tx1"/>
            </a:solidFill>
            <a:round/>
            <a:headEnd/>
            <a:tailEnd/>
          </a:ln>
          <a:effectLst>
            <a:outerShdw dist="17961" dir="2700000" algn="ctr" rotWithShape="0">
              <a:srgbClr val="000000"/>
            </a:outerShdw>
          </a:effectLst>
        </p:spPr>
        <p:txBody>
          <a:bodyPr wrap="none" anchor="ctr"/>
          <a:lstStyle/>
          <a:p>
            <a:endParaRPr lang="en-US"/>
          </a:p>
        </p:txBody>
      </p:sp>
      <p:sp>
        <p:nvSpPr>
          <p:cNvPr id="22" name="Rectangle 12"/>
          <p:cNvSpPr>
            <a:spLocks noChangeArrowheads="1"/>
          </p:cNvSpPr>
          <p:nvPr/>
        </p:nvSpPr>
        <p:spPr bwMode="auto">
          <a:xfrm>
            <a:off x="6519863" y="4764088"/>
            <a:ext cx="318999" cy="459100"/>
          </a:xfrm>
          <a:prstGeom prst="rect">
            <a:avLst/>
          </a:prstGeom>
          <a:noFill/>
          <a:ln w="12700">
            <a:noFill/>
            <a:miter lim="800000"/>
            <a:headEnd/>
            <a:tailEnd/>
          </a:ln>
          <a:effectLst>
            <a:outerShdw dist="17961" dir="2700000" algn="ctr" rotWithShape="0">
              <a:srgbClr val="000000"/>
            </a:outerShdw>
          </a:effectLst>
        </p:spPr>
        <p:txBody>
          <a:bodyPr wrap="none" lIns="90488" tIns="44450" rIns="90488" bIns="44450">
            <a:spAutoFit/>
          </a:bodyPr>
          <a:lstStyle/>
          <a:p>
            <a:pPr algn="l"/>
            <a:r>
              <a:rPr lang="en-US" sz="2400" i="1">
                <a:solidFill>
                  <a:schemeClr val="bg1"/>
                </a:solidFill>
                <a:effectLst/>
                <a:latin typeface="Book Antiqua" pitchFamily="18" charset="0"/>
              </a:rPr>
              <a:t>z</a:t>
            </a:r>
          </a:p>
        </p:txBody>
      </p:sp>
      <p:sp>
        <p:nvSpPr>
          <p:cNvPr id="23" name="Rectangle 13"/>
          <p:cNvSpPr>
            <a:spLocks noChangeArrowheads="1"/>
          </p:cNvSpPr>
          <p:nvPr/>
        </p:nvSpPr>
        <p:spPr bwMode="auto">
          <a:xfrm>
            <a:off x="5795963" y="5278438"/>
            <a:ext cx="714375" cy="746125"/>
          </a:xfrm>
          <a:prstGeom prst="rect">
            <a:avLst/>
          </a:prstGeom>
          <a:noFill/>
          <a:ln w="12700">
            <a:noFill/>
            <a:miter lim="800000"/>
            <a:headEnd/>
            <a:tailEnd/>
          </a:ln>
          <a:effectLst>
            <a:outerShdw dist="17961" dir="2700000" algn="ctr" rotWithShape="0">
              <a:srgbClr val="000000"/>
            </a:outerShdw>
          </a:effectLst>
        </p:spPr>
        <p:txBody>
          <a:bodyPr wrap="none" lIns="90488" tIns="44450" rIns="90488" bIns="44450">
            <a:spAutoFit/>
          </a:bodyPr>
          <a:lstStyle/>
          <a:p>
            <a:pPr algn="l">
              <a:lnSpc>
                <a:spcPct val="90000"/>
              </a:lnSpc>
            </a:pPr>
            <a:r>
              <a:rPr lang="en-US" sz="2400" i="1">
                <a:solidFill>
                  <a:srgbClr val="66FFFF"/>
                </a:solidFill>
                <a:effectLst/>
                <a:latin typeface="Book Antiqua" pitchFamily="18" charset="0"/>
              </a:rPr>
              <a:t> z</a:t>
            </a:r>
            <a:r>
              <a:rPr lang="en-US" sz="2400">
                <a:solidFill>
                  <a:srgbClr val="66FFFF"/>
                </a:solidFill>
                <a:effectLst/>
                <a:latin typeface="Book Antiqua" pitchFamily="18" charset="0"/>
              </a:rPr>
              <a:t> =</a:t>
            </a:r>
          </a:p>
          <a:p>
            <a:pPr algn="l">
              <a:lnSpc>
                <a:spcPct val="90000"/>
              </a:lnSpc>
            </a:pPr>
            <a:r>
              <a:rPr lang="en-US" sz="2400">
                <a:solidFill>
                  <a:srgbClr val="66FFFF"/>
                </a:solidFill>
                <a:effectLst/>
                <a:latin typeface="Book Antiqua" pitchFamily="18" charset="0"/>
              </a:rPr>
              <a:t>2.29</a:t>
            </a:r>
          </a:p>
        </p:txBody>
      </p:sp>
      <p:sp>
        <p:nvSpPr>
          <p:cNvPr id="24" name="Freeform 14"/>
          <p:cNvSpPr>
            <a:spLocks noChangeArrowheads="1"/>
          </p:cNvSpPr>
          <p:nvPr/>
        </p:nvSpPr>
        <p:spPr bwMode="auto">
          <a:xfrm>
            <a:off x="3916363" y="4860925"/>
            <a:ext cx="1587" cy="428625"/>
          </a:xfrm>
          <a:custGeom>
            <a:avLst/>
            <a:gdLst/>
            <a:ahLst/>
            <a:cxnLst>
              <a:cxn ang="0">
                <a:pos x="0" y="0"/>
              </a:cxn>
              <a:cxn ang="0">
                <a:pos x="1" y="270"/>
              </a:cxn>
            </a:cxnLst>
            <a:rect l="0" t="0" r="r" b="b"/>
            <a:pathLst>
              <a:path w="1" h="270">
                <a:moveTo>
                  <a:pt x="0" y="0"/>
                </a:moveTo>
                <a:lnTo>
                  <a:pt x="1" y="270"/>
                </a:lnTo>
              </a:path>
            </a:pathLst>
          </a:custGeom>
          <a:noFill/>
          <a:ln w="12700">
            <a:solidFill>
              <a:schemeClr val="tx1"/>
            </a:solidFill>
            <a:round/>
            <a:headEnd/>
            <a:tailEnd/>
          </a:ln>
          <a:effectLst>
            <a:outerShdw dist="17961" dir="2700000" algn="ctr" rotWithShape="0">
              <a:srgbClr val="000000"/>
            </a:outerShdw>
          </a:effectLst>
        </p:spPr>
        <p:txBody>
          <a:bodyPr wrap="none" anchor="ctr"/>
          <a:lstStyle/>
          <a:p>
            <a:endParaRPr lang="en-US"/>
          </a:p>
        </p:txBody>
      </p:sp>
      <p:grpSp>
        <p:nvGrpSpPr>
          <p:cNvPr id="25" name="Group 15"/>
          <p:cNvGrpSpPr>
            <a:grpSpLocks/>
          </p:cNvGrpSpPr>
          <p:nvPr/>
        </p:nvGrpSpPr>
        <p:grpSpPr bwMode="auto">
          <a:xfrm>
            <a:off x="1557338" y="1857375"/>
            <a:ext cx="4773612" cy="2936875"/>
            <a:chOff x="981" y="1178"/>
            <a:chExt cx="3007" cy="1850"/>
          </a:xfrm>
        </p:grpSpPr>
        <p:sp>
          <p:nvSpPr>
            <p:cNvPr id="26" name="Arc 16"/>
            <p:cNvSpPr>
              <a:spLocks/>
            </p:cNvSpPr>
            <p:nvPr/>
          </p:nvSpPr>
          <p:spPr bwMode="auto">
            <a:xfrm rot="4500000">
              <a:off x="2754" y="2296"/>
              <a:ext cx="790" cy="284"/>
            </a:xfrm>
            <a:custGeom>
              <a:avLst/>
              <a:gdLst>
                <a:gd name="G0" fmla="+- 0 0 0"/>
                <a:gd name="G1" fmla="+- 0 0 0"/>
                <a:gd name="G2" fmla="+- 21600 0 0"/>
                <a:gd name="T0" fmla="*/ 19428 w 19428"/>
                <a:gd name="T1" fmla="*/ 9440 h 21600"/>
                <a:gd name="T2" fmla="*/ 0 w 19428"/>
                <a:gd name="T3" fmla="*/ 21600 h 21600"/>
                <a:gd name="T4" fmla="*/ 0 w 19428"/>
                <a:gd name="T5" fmla="*/ 0 h 21600"/>
              </a:gdLst>
              <a:ahLst/>
              <a:cxnLst>
                <a:cxn ang="0">
                  <a:pos x="T0" y="T1"/>
                </a:cxn>
                <a:cxn ang="0">
                  <a:pos x="T2" y="T3"/>
                </a:cxn>
                <a:cxn ang="0">
                  <a:pos x="T4" y="T5"/>
                </a:cxn>
              </a:cxnLst>
              <a:rect l="0" t="0" r="r" b="b"/>
              <a:pathLst>
                <a:path w="19428" h="21600" fill="none" extrusionOk="0">
                  <a:moveTo>
                    <a:pt x="19427" y="9439"/>
                  </a:moveTo>
                  <a:cubicBezTo>
                    <a:pt x="15813" y="16878"/>
                    <a:pt x="8269" y="21599"/>
                    <a:pt x="0" y="21600"/>
                  </a:cubicBezTo>
                </a:path>
                <a:path w="19428" h="21600" stroke="0" extrusionOk="0">
                  <a:moveTo>
                    <a:pt x="19427" y="9439"/>
                  </a:moveTo>
                  <a:cubicBezTo>
                    <a:pt x="15813" y="16878"/>
                    <a:pt x="8269" y="21599"/>
                    <a:pt x="0" y="21600"/>
                  </a:cubicBezTo>
                  <a:lnTo>
                    <a:pt x="0" y="0"/>
                  </a:lnTo>
                  <a:close/>
                </a:path>
              </a:pathLst>
            </a:custGeom>
            <a:noFill/>
            <a:ln w="12700" cap="rnd">
              <a:solidFill>
                <a:schemeClr val="tx1"/>
              </a:solidFill>
              <a:round/>
              <a:headEnd/>
              <a:tailEnd/>
            </a:ln>
            <a:effectLst/>
          </p:spPr>
          <p:txBody>
            <a:bodyPr wrap="none" anchor="ctr"/>
            <a:lstStyle/>
            <a:p>
              <a:endParaRPr lang="en-US"/>
            </a:p>
          </p:txBody>
        </p:sp>
        <p:sp>
          <p:nvSpPr>
            <p:cNvPr id="27" name="Arc 17"/>
            <p:cNvSpPr>
              <a:spLocks/>
            </p:cNvSpPr>
            <p:nvPr/>
          </p:nvSpPr>
          <p:spPr bwMode="auto">
            <a:xfrm rot="6300000">
              <a:off x="1738" y="1544"/>
              <a:ext cx="956" cy="224"/>
            </a:xfrm>
            <a:custGeom>
              <a:avLst/>
              <a:gdLst>
                <a:gd name="G0" fmla="+- 21600 0 0"/>
                <a:gd name="G1" fmla="+- 0 0 0"/>
                <a:gd name="G2" fmla="+- 21600 0 0"/>
                <a:gd name="T0" fmla="*/ 21600 w 21600"/>
                <a:gd name="T1" fmla="*/ 21600 h 21600"/>
                <a:gd name="T2" fmla="*/ 0 w 21600"/>
                <a:gd name="T3" fmla="*/ 0 h 21600"/>
                <a:gd name="T4" fmla="*/ 21600 w 21600"/>
                <a:gd name="T5" fmla="*/ 0 h 21600"/>
              </a:gdLst>
              <a:ahLst/>
              <a:cxnLst>
                <a:cxn ang="0">
                  <a:pos x="T0" y="T1"/>
                </a:cxn>
                <a:cxn ang="0">
                  <a:pos x="T2" y="T3"/>
                </a:cxn>
                <a:cxn ang="0">
                  <a:pos x="T4" y="T5"/>
                </a:cxn>
              </a:cxnLst>
              <a:rect l="0" t="0" r="r" b="b"/>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12700" cap="rnd">
              <a:solidFill>
                <a:schemeClr val="tx1"/>
              </a:solidFill>
              <a:round/>
              <a:headEnd/>
              <a:tailEnd/>
            </a:ln>
            <a:effectLst/>
          </p:spPr>
          <p:txBody>
            <a:bodyPr wrap="none" anchor="ctr"/>
            <a:lstStyle/>
            <a:p>
              <a:endParaRPr lang="en-US"/>
            </a:p>
          </p:txBody>
        </p:sp>
        <p:sp>
          <p:nvSpPr>
            <p:cNvPr id="28" name="Arc 18"/>
            <p:cNvSpPr>
              <a:spLocks/>
            </p:cNvSpPr>
            <p:nvPr/>
          </p:nvSpPr>
          <p:spPr bwMode="auto">
            <a:xfrm rot="16980000">
              <a:off x="1362" y="2302"/>
              <a:ext cx="790" cy="284"/>
            </a:xfrm>
            <a:custGeom>
              <a:avLst/>
              <a:gdLst>
                <a:gd name="G0" fmla="+- 19433 0 0"/>
                <a:gd name="G1" fmla="+- 0 0 0"/>
                <a:gd name="G2" fmla="+- 21600 0 0"/>
                <a:gd name="T0" fmla="*/ 19433 w 19433"/>
                <a:gd name="T1" fmla="*/ 21600 h 21600"/>
                <a:gd name="T2" fmla="*/ 0 w 19433"/>
                <a:gd name="T3" fmla="*/ 9430 h 21600"/>
                <a:gd name="T4" fmla="*/ 19433 w 19433"/>
                <a:gd name="T5" fmla="*/ 0 h 21600"/>
              </a:gdLst>
              <a:ahLst/>
              <a:cxnLst>
                <a:cxn ang="0">
                  <a:pos x="T0" y="T1"/>
                </a:cxn>
                <a:cxn ang="0">
                  <a:pos x="T2" y="T3"/>
                </a:cxn>
                <a:cxn ang="0">
                  <a:pos x="T4" y="T5"/>
                </a:cxn>
              </a:cxnLst>
              <a:rect l="0" t="0" r="r" b="b"/>
              <a:pathLst>
                <a:path w="19433" h="21600" fill="none" extrusionOk="0">
                  <a:moveTo>
                    <a:pt x="19433" y="21600"/>
                  </a:moveTo>
                  <a:cubicBezTo>
                    <a:pt x="11159" y="21600"/>
                    <a:pt x="3612" y="16873"/>
                    <a:pt x="0" y="9429"/>
                  </a:cubicBezTo>
                </a:path>
                <a:path w="19433" h="21600" stroke="0" extrusionOk="0">
                  <a:moveTo>
                    <a:pt x="19433" y="21600"/>
                  </a:moveTo>
                  <a:cubicBezTo>
                    <a:pt x="11159" y="21600"/>
                    <a:pt x="3612" y="16873"/>
                    <a:pt x="0" y="9429"/>
                  </a:cubicBezTo>
                  <a:lnTo>
                    <a:pt x="19433" y="0"/>
                  </a:lnTo>
                  <a:close/>
                </a:path>
              </a:pathLst>
            </a:custGeom>
            <a:noFill/>
            <a:ln w="12700" cap="rnd">
              <a:solidFill>
                <a:schemeClr val="tx1"/>
              </a:solidFill>
              <a:round/>
              <a:headEnd/>
              <a:tailEnd/>
            </a:ln>
            <a:effectLst/>
          </p:spPr>
          <p:txBody>
            <a:bodyPr wrap="none" anchor="ctr"/>
            <a:lstStyle/>
            <a:p>
              <a:endParaRPr lang="en-US"/>
            </a:p>
          </p:txBody>
        </p:sp>
        <p:sp>
          <p:nvSpPr>
            <p:cNvPr id="29" name="Arc 19"/>
            <p:cNvSpPr>
              <a:spLocks/>
            </p:cNvSpPr>
            <p:nvPr/>
          </p:nvSpPr>
          <p:spPr bwMode="auto">
            <a:xfrm rot="20760000">
              <a:off x="981" y="2854"/>
              <a:ext cx="697" cy="164"/>
            </a:xfrm>
            <a:custGeom>
              <a:avLst/>
              <a:gdLst>
                <a:gd name="G0" fmla="+- 0 0 0"/>
                <a:gd name="G1" fmla="+- 0 0 0"/>
                <a:gd name="G2" fmla="+- 21600 0 0"/>
                <a:gd name="T0" fmla="*/ 20693 w 20693"/>
                <a:gd name="T1" fmla="*/ 6194 h 21576"/>
                <a:gd name="T2" fmla="*/ 1014 w 20693"/>
                <a:gd name="T3" fmla="*/ 21576 h 21576"/>
                <a:gd name="T4" fmla="*/ 0 w 20693"/>
                <a:gd name="T5" fmla="*/ 0 h 21576"/>
              </a:gdLst>
              <a:ahLst/>
              <a:cxnLst>
                <a:cxn ang="0">
                  <a:pos x="T0" y="T1"/>
                </a:cxn>
                <a:cxn ang="0">
                  <a:pos x="T2" y="T3"/>
                </a:cxn>
                <a:cxn ang="0">
                  <a:pos x="T4" y="T5"/>
                </a:cxn>
              </a:cxnLst>
              <a:rect l="0" t="0" r="r" b="b"/>
              <a:pathLst>
                <a:path w="20693" h="21576" fill="none" extrusionOk="0">
                  <a:moveTo>
                    <a:pt x="20692" y="6193"/>
                  </a:moveTo>
                  <a:cubicBezTo>
                    <a:pt x="18063" y="14978"/>
                    <a:pt x="10173" y="21145"/>
                    <a:pt x="1014" y="21576"/>
                  </a:cubicBezTo>
                </a:path>
                <a:path w="20693" h="21576" stroke="0" extrusionOk="0">
                  <a:moveTo>
                    <a:pt x="20692" y="6193"/>
                  </a:moveTo>
                  <a:cubicBezTo>
                    <a:pt x="18063" y="14978"/>
                    <a:pt x="10173" y="21145"/>
                    <a:pt x="1014" y="21576"/>
                  </a:cubicBezTo>
                  <a:lnTo>
                    <a:pt x="0" y="0"/>
                  </a:lnTo>
                  <a:close/>
                </a:path>
              </a:pathLst>
            </a:custGeom>
            <a:noFill/>
            <a:ln w="12700" cap="rnd">
              <a:solidFill>
                <a:schemeClr val="tx1"/>
              </a:solidFill>
              <a:round/>
              <a:headEnd/>
              <a:tailEnd/>
            </a:ln>
            <a:effectLst/>
          </p:spPr>
          <p:txBody>
            <a:bodyPr wrap="none" anchor="ctr"/>
            <a:lstStyle/>
            <a:p>
              <a:endParaRPr lang="en-US"/>
            </a:p>
          </p:txBody>
        </p:sp>
        <p:sp>
          <p:nvSpPr>
            <p:cNvPr id="30" name="Arc 20"/>
            <p:cNvSpPr>
              <a:spLocks/>
            </p:cNvSpPr>
            <p:nvPr/>
          </p:nvSpPr>
          <p:spPr bwMode="auto">
            <a:xfrm rot="15300000">
              <a:off x="2199" y="1546"/>
              <a:ext cx="957" cy="225"/>
            </a:xfrm>
            <a:custGeom>
              <a:avLst/>
              <a:gdLst>
                <a:gd name="G0" fmla="+- 0 0 0"/>
                <a:gd name="G1" fmla="+- 96 0 0"/>
                <a:gd name="G2" fmla="+- 21600 0 0"/>
                <a:gd name="T0" fmla="*/ 21600 w 21600"/>
                <a:gd name="T1" fmla="*/ 0 h 21696"/>
                <a:gd name="T2" fmla="*/ 0 w 21600"/>
                <a:gd name="T3" fmla="*/ 21696 h 21696"/>
                <a:gd name="T4" fmla="*/ 0 w 21600"/>
                <a:gd name="T5" fmla="*/ 96 h 21696"/>
              </a:gdLst>
              <a:ahLst/>
              <a:cxnLst>
                <a:cxn ang="0">
                  <a:pos x="T0" y="T1"/>
                </a:cxn>
                <a:cxn ang="0">
                  <a:pos x="T2" y="T3"/>
                </a:cxn>
                <a:cxn ang="0">
                  <a:pos x="T4" y="T5"/>
                </a:cxn>
              </a:cxnLst>
              <a:rect l="0" t="0" r="r" b="b"/>
              <a:pathLst>
                <a:path w="21600" h="21696" fill="none" extrusionOk="0">
                  <a:moveTo>
                    <a:pt x="21599" y="0"/>
                  </a:moveTo>
                  <a:cubicBezTo>
                    <a:pt x="21599" y="32"/>
                    <a:pt x="21600" y="64"/>
                    <a:pt x="21600" y="96"/>
                  </a:cubicBezTo>
                  <a:cubicBezTo>
                    <a:pt x="21600" y="12025"/>
                    <a:pt x="11929" y="21695"/>
                    <a:pt x="0" y="21696"/>
                  </a:cubicBezTo>
                </a:path>
                <a:path w="21600" h="21696" stroke="0" extrusionOk="0">
                  <a:moveTo>
                    <a:pt x="21599" y="0"/>
                  </a:moveTo>
                  <a:cubicBezTo>
                    <a:pt x="21599" y="32"/>
                    <a:pt x="21600" y="64"/>
                    <a:pt x="21600" y="96"/>
                  </a:cubicBezTo>
                  <a:cubicBezTo>
                    <a:pt x="21600" y="12025"/>
                    <a:pt x="11929" y="21695"/>
                    <a:pt x="0" y="21696"/>
                  </a:cubicBezTo>
                  <a:lnTo>
                    <a:pt x="0" y="96"/>
                  </a:lnTo>
                  <a:close/>
                </a:path>
              </a:pathLst>
            </a:custGeom>
            <a:noFill/>
            <a:ln w="12700" cap="rnd">
              <a:solidFill>
                <a:schemeClr val="tx1"/>
              </a:solidFill>
              <a:round/>
              <a:headEnd/>
              <a:tailEnd/>
            </a:ln>
            <a:effectLst/>
          </p:spPr>
          <p:txBody>
            <a:bodyPr wrap="none" anchor="ctr"/>
            <a:lstStyle/>
            <a:p>
              <a:endParaRPr lang="en-US"/>
            </a:p>
          </p:txBody>
        </p:sp>
        <p:sp>
          <p:nvSpPr>
            <p:cNvPr id="31" name="Arc 21"/>
            <p:cNvSpPr>
              <a:spLocks/>
            </p:cNvSpPr>
            <p:nvPr/>
          </p:nvSpPr>
          <p:spPr bwMode="auto">
            <a:xfrm rot="720000">
              <a:off x="3252" y="2824"/>
              <a:ext cx="736" cy="204"/>
            </a:xfrm>
            <a:custGeom>
              <a:avLst/>
              <a:gdLst>
                <a:gd name="G0" fmla="+- 20480 0 0"/>
                <a:gd name="G1" fmla="+- 0 0 0"/>
                <a:gd name="G2" fmla="+- 21600 0 0"/>
                <a:gd name="T0" fmla="*/ 18341 w 20480"/>
                <a:gd name="T1" fmla="*/ 21494 h 21494"/>
                <a:gd name="T2" fmla="*/ 0 w 20480"/>
                <a:gd name="T3" fmla="*/ 6865 h 21494"/>
                <a:gd name="T4" fmla="*/ 20480 w 20480"/>
                <a:gd name="T5" fmla="*/ 0 h 21494"/>
              </a:gdLst>
              <a:ahLst/>
              <a:cxnLst>
                <a:cxn ang="0">
                  <a:pos x="T0" y="T1"/>
                </a:cxn>
                <a:cxn ang="0">
                  <a:pos x="T2" y="T3"/>
                </a:cxn>
                <a:cxn ang="0">
                  <a:pos x="T4" y="T5"/>
                </a:cxn>
              </a:cxnLst>
              <a:rect l="0" t="0" r="r" b="b"/>
              <a:pathLst>
                <a:path w="20480" h="21494" fill="none" extrusionOk="0">
                  <a:moveTo>
                    <a:pt x="18341" y="21493"/>
                  </a:moveTo>
                  <a:cubicBezTo>
                    <a:pt x="9881" y="20651"/>
                    <a:pt x="2701" y="14925"/>
                    <a:pt x="-1" y="6865"/>
                  </a:cubicBezTo>
                </a:path>
                <a:path w="20480" h="21494" stroke="0" extrusionOk="0">
                  <a:moveTo>
                    <a:pt x="18341" y="21493"/>
                  </a:moveTo>
                  <a:cubicBezTo>
                    <a:pt x="9881" y="20651"/>
                    <a:pt x="2701" y="14925"/>
                    <a:pt x="-1" y="6865"/>
                  </a:cubicBezTo>
                  <a:lnTo>
                    <a:pt x="20480" y="0"/>
                  </a:lnTo>
                  <a:close/>
                </a:path>
              </a:pathLst>
            </a:custGeom>
            <a:noFill/>
            <a:ln w="12700" cap="rnd">
              <a:solidFill>
                <a:schemeClr val="tx1"/>
              </a:solidFill>
              <a:round/>
              <a:headEnd/>
              <a:tailEnd/>
            </a:ln>
            <a:effectLst/>
          </p:spPr>
          <p:txBody>
            <a:bodyPr wrap="none" anchor="ctr"/>
            <a:lstStyle/>
            <a:p>
              <a:endParaRPr lang="en-US"/>
            </a:p>
          </p:txBody>
        </p:sp>
      </p:grpSp>
      <p:grpSp>
        <p:nvGrpSpPr>
          <p:cNvPr id="32" name="Group 124"/>
          <p:cNvGrpSpPr>
            <a:grpSpLocks/>
          </p:cNvGrpSpPr>
          <p:nvPr/>
        </p:nvGrpSpPr>
        <p:grpSpPr bwMode="auto">
          <a:xfrm>
            <a:off x="5786438" y="3568700"/>
            <a:ext cx="176212" cy="1765300"/>
            <a:chOff x="3645" y="2256"/>
            <a:chExt cx="111" cy="1112"/>
          </a:xfrm>
        </p:grpSpPr>
        <p:sp>
          <p:nvSpPr>
            <p:cNvPr id="33" name="Freeform 125"/>
            <p:cNvSpPr>
              <a:spLocks noChangeArrowheads="1"/>
            </p:cNvSpPr>
            <p:nvPr/>
          </p:nvSpPr>
          <p:spPr bwMode="auto">
            <a:xfrm flipH="1">
              <a:off x="3645" y="2256"/>
              <a:ext cx="47" cy="959"/>
            </a:xfrm>
            <a:custGeom>
              <a:avLst/>
              <a:gdLst/>
              <a:ahLst/>
              <a:cxnLst>
                <a:cxn ang="0">
                  <a:pos x="0" y="0"/>
                </a:cxn>
                <a:cxn ang="0">
                  <a:pos x="0" y="263"/>
                </a:cxn>
              </a:cxnLst>
              <a:rect l="0" t="0" r="r" b="b"/>
              <a:pathLst>
                <a:path w="1" h="263">
                  <a:moveTo>
                    <a:pt x="0" y="0"/>
                  </a:moveTo>
                  <a:lnTo>
                    <a:pt x="0" y="263"/>
                  </a:lnTo>
                </a:path>
              </a:pathLst>
            </a:custGeom>
            <a:noFill/>
            <a:ln w="12700">
              <a:solidFill>
                <a:srgbClr val="66FFFF"/>
              </a:solidFill>
              <a:round/>
              <a:headEnd/>
              <a:tailEnd/>
            </a:ln>
            <a:effectLst>
              <a:outerShdw dist="17961" dir="2700000" algn="ctr" rotWithShape="0">
                <a:srgbClr val="000000"/>
              </a:outerShdw>
            </a:effectLst>
          </p:spPr>
          <p:txBody>
            <a:bodyPr wrap="none" anchor="ctr"/>
            <a:lstStyle/>
            <a:p>
              <a:endParaRPr lang="en-US"/>
            </a:p>
          </p:txBody>
        </p:sp>
        <p:sp>
          <p:nvSpPr>
            <p:cNvPr id="34" name="Line 126"/>
            <p:cNvSpPr>
              <a:spLocks noChangeShapeType="1"/>
            </p:cNvSpPr>
            <p:nvPr/>
          </p:nvSpPr>
          <p:spPr bwMode="auto">
            <a:xfrm>
              <a:off x="3692" y="3216"/>
              <a:ext cx="64" cy="152"/>
            </a:xfrm>
            <a:prstGeom prst="line">
              <a:avLst/>
            </a:prstGeom>
            <a:noFill/>
            <a:ln w="12700">
              <a:solidFill>
                <a:srgbClr val="66FFFF"/>
              </a:solidFill>
              <a:round/>
              <a:headEnd/>
              <a:tailEnd/>
            </a:ln>
            <a:effectLst>
              <a:outerShdw dist="17961" dir="2700000" algn="ctr" rotWithShape="0">
                <a:srgbClr val="000000"/>
              </a:outerShdw>
            </a:effectLst>
          </p:spPr>
          <p:txBody>
            <a:bodyPr/>
            <a:lstStyle/>
            <a:p>
              <a:endParaRPr lang="en-US"/>
            </a:p>
          </p:txBody>
        </p:sp>
      </p:grpSp>
      <p:grpSp>
        <p:nvGrpSpPr>
          <p:cNvPr id="35" name="Group 127"/>
          <p:cNvGrpSpPr>
            <a:grpSpLocks/>
          </p:cNvGrpSpPr>
          <p:nvPr/>
        </p:nvGrpSpPr>
        <p:grpSpPr bwMode="auto">
          <a:xfrm>
            <a:off x="5289550" y="2270125"/>
            <a:ext cx="101600" cy="3076575"/>
            <a:chOff x="3380" y="1438"/>
            <a:chExt cx="64" cy="1938"/>
          </a:xfrm>
        </p:grpSpPr>
        <p:sp>
          <p:nvSpPr>
            <p:cNvPr id="36" name="Line 128"/>
            <p:cNvSpPr>
              <a:spLocks noChangeShapeType="1"/>
            </p:cNvSpPr>
            <p:nvPr/>
          </p:nvSpPr>
          <p:spPr bwMode="auto">
            <a:xfrm>
              <a:off x="3444" y="1438"/>
              <a:ext cx="0" cy="1792"/>
            </a:xfrm>
            <a:prstGeom prst="line">
              <a:avLst/>
            </a:prstGeom>
            <a:noFill/>
            <a:ln w="12700">
              <a:solidFill>
                <a:schemeClr val="tx1"/>
              </a:solidFill>
              <a:round/>
              <a:headEnd/>
              <a:tailEnd/>
            </a:ln>
            <a:effectLst>
              <a:outerShdw dist="17961" dir="2700000" algn="ctr" rotWithShape="0">
                <a:srgbClr val="000000"/>
              </a:outerShdw>
            </a:effectLst>
          </p:spPr>
          <p:txBody>
            <a:bodyPr wrap="none" anchor="ctr"/>
            <a:lstStyle/>
            <a:p>
              <a:endParaRPr lang="en-US"/>
            </a:p>
          </p:txBody>
        </p:sp>
        <p:sp>
          <p:nvSpPr>
            <p:cNvPr id="37" name="Line 129"/>
            <p:cNvSpPr>
              <a:spLocks noChangeShapeType="1"/>
            </p:cNvSpPr>
            <p:nvPr/>
          </p:nvSpPr>
          <p:spPr bwMode="auto">
            <a:xfrm flipH="1">
              <a:off x="3380" y="3224"/>
              <a:ext cx="64" cy="152"/>
            </a:xfrm>
            <a:prstGeom prst="line">
              <a:avLst/>
            </a:prstGeom>
            <a:noFill/>
            <a:ln w="12700">
              <a:solidFill>
                <a:schemeClr val="tx1"/>
              </a:solidFill>
              <a:round/>
              <a:headEnd/>
              <a:tailEnd/>
            </a:ln>
            <a:effectLst>
              <a:outerShdw dist="17961" dir="2700000" algn="ctr" rotWithShape="0">
                <a:srgbClr val="000000"/>
              </a:outerShdw>
            </a:effectLst>
          </p:spPr>
          <p:txBody>
            <a:bodyPr/>
            <a:lstStyle/>
            <a:p>
              <a:endParaRPr lang="en-US"/>
            </a:p>
          </p:txBody>
        </p:sp>
      </p:grpSp>
      <p:sp>
        <p:nvSpPr>
          <p:cNvPr id="38" name="Line 130"/>
          <p:cNvSpPr>
            <a:spLocks noChangeShapeType="1"/>
          </p:cNvSpPr>
          <p:nvPr/>
        </p:nvSpPr>
        <p:spPr bwMode="auto">
          <a:xfrm>
            <a:off x="5873750" y="3768725"/>
            <a:ext cx="647700" cy="0"/>
          </a:xfrm>
          <a:prstGeom prst="line">
            <a:avLst/>
          </a:prstGeom>
          <a:noFill/>
          <a:ln w="12700">
            <a:solidFill>
              <a:srgbClr val="66FFFF"/>
            </a:solidFill>
            <a:round/>
            <a:headEnd/>
            <a:tailEnd type="triangle" w="med" len="med"/>
          </a:ln>
          <a:effectLst>
            <a:outerShdw dist="17961" dir="2700000" algn="ctr" rotWithShape="0">
              <a:srgbClr val="000000"/>
            </a:outerShdw>
          </a:effectLst>
        </p:spPr>
        <p:txBody>
          <a:bodyPr wrap="none" anchor="ctr"/>
          <a:lstStyle/>
          <a:p>
            <a:endParaRPr lang="en-US"/>
          </a:p>
        </p:txBody>
      </p:sp>
      <p:grpSp>
        <p:nvGrpSpPr>
          <p:cNvPr id="42" name="Group 135"/>
          <p:cNvGrpSpPr>
            <a:grpSpLocks/>
          </p:cNvGrpSpPr>
          <p:nvPr/>
        </p:nvGrpSpPr>
        <p:grpSpPr bwMode="auto">
          <a:xfrm>
            <a:off x="1363661" y="1693863"/>
            <a:ext cx="1797049" cy="1379537"/>
            <a:chOff x="3571" y="1663"/>
            <a:chExt cx="1132" cy="869"/>
          </a:xfrm>
        </p:grpSpPr>
        <p:sp>
          <p:nvSpPr>
            <p:cNvPr id="43" name="Rectangle 136"/>
            <p:cNvSpPr>
              <a:spLocks noChangeArrowheads="1"/>
            </p:cNvSpPr>
            <p:nvPr/>
          </p:nvSpPr>
          <p:spPr bwMode="auto">
            <a:xfrm>
              <a:off x="3571" y="1663"/>
              <a:ext cx="1132" cy="813"/>
            </a:xfrm>
            <a:prstGeom prst="rect">
              <a:avLst/>
            </a:prstGeom>
            <a:noFill/>
            <a:ln w="12700">
              <a:noFill/>
              <a:miter lim="800000"/>
              <a:headEnd/>
              <a:tailEnd/>
            </a:ln>
            <a:effectLst>
              <a:outerShdw dist="17961" dir="2700000" algn="ctr" rotWithShape="0">
                <a:srgbClr val="000000"/>
              </a:outerShdw>
            </a:effectLst>
          </p:spPr>
          <p:txBody>
            <a:bodyPr wrap="none" lIns="90488" tIns="44450" rIns="90488" bIns="44450">
              <a:spAutoFit/>
            </a:bodyPr>
            <a:lstStyle/>
            <a:p>
              <a:pPr algn="l"/>
              <a:r>
                <a:rPr lang="en-US" sz="2400">
                  <a:solidFill>
                    <a:schemeClr val="bg1"/>
                  </a:solidFill>
                  <a:effectLst/>
                  <a:latin typeface="Book Antiqua" pitchFamily="18" charset="0"/>
                </a:rPr>
                <a:t>  Sampling</a:t>
              </a:r>
            </a:p>
            <a:p>
              <a:pPr algn="l"/>
              <a:r>
                <a:rPr lang="en-US" sz="2400" dirty="0">
                  <a:solidFill>
                    <a:schemeClr val="bg1"/>
                  </a:solidFill>
                  <a:effectLst/>
                  <a:latin typeface="Book Antiqua" pitchFamily="18" charset="0"/>
                </a:rPr>
                <a:t>distribution</a:t>
              </a:r>
            </a:p>
            <a:p>
              <a:pPr algn="l"/>
              <a:endParaRPr lang="en-US" sz="600" dirty="0">
                <a:solidFill>
                  <a:schemeClr val="bg1"/>
                </a:solidFill>
                <a:effectLst/>
                <a:latin typeface="Book Antiqua" pitchFamily="18" charset="0"/>
              </a:endParaRPr>
            </a:p>
            <a:p>
              <a:pPr algn="l"/>
              <a:r>
                <a:rPr lang="en-US" sz="2400" dirty="0">
                  <a:solidFill>
                    <a:schemeClr val="bg1"/>
                  </a:solidFill>
                  <a:effectLst/>
                  <a:latin typeface="Book Antiqua" pitchFamily="18" charset="0"/>
                </a:rPr>
                <a:t> of </a:t>
              </a:r>
            </a:p>
          </p:txBody>
        </p:sp>
        <p:graphicFrame>
          <p:nvGraphicFramePr>
            <p:cNvPr id="44" name="Object 137">
              <a:hlinkClick r:id="" action="ppaction://ole?verb=0"/>
            </p:cNvPr>
            <p:cNvGraphicFramePr>
              <a:graphicFrameLocks/>
            </p:cNvGraphicFramePr>
            <p:nvPr/>
          </p:nvGraphicFramePr>
          <p:xfrm>
            <a:off x="3884" y="2155"/>
            <a:ext cx="753" cy="377"/>
          </p:xfrm>
          <a:graphic>
            <a:graphicData uri="http://schemas.openxmlformats.org/presentationml/2006/ole">
              <mc:AlternateContent xmlns:mc="http://schemas.openxmlformats.org/markup-compatibility/2006">
                <mc:Choice xmlns:v="urn:schemas-microsoft-com:vml" Requires="v">
                  <p:oleObj spid="_x0000_s84116" name="Equation" r:id="rId3" imgW="1204560" imgH="607680" progId="Equation">
                    <p:embed/>
                  </p:oleObj>
                </mc:Choice>
                <mc:Fallback>
                  <p:oleObj name="Equation" r:id="rId3" imgW="1204560" imgH="607680" progId="Equation">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84" y="2155"/>
                          <a:ext cx="753" cy="377"/>
                        </a:xfrm>
                        <a:prstGeom prst="rect">
                          <a:avLst/>
                        </a:prstGeom>
                        <a:noFill/>
                        <a:ln>
                          <a:noFill/>
                        </a:ln>
                        <a:effectLst>
                          <a:outerShdw dist="17961" dir="2700000" algn="ctr" rotWithShape="0">
                            <a:srgbClr val="000000"/>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pic>
                  </p:oleObj>
                </mc:Fallback>
              </mc:AlternateContent>
            </a:graphicData>
          </a:graphic>
        </p:graphicFrame>
      </p:grpSp>
      <p:sp>
        <p:nvSpPr>
          <p:cNvPr id="45" name="AutoShape 138"/>
          <p:cNvSpPr>
            <a:spLocks noChangeArrowheads="1"/>
          </p:cNvSpPr>
          <p:nvPr/>
        </p:nvSpPr>
        <p:spPr bwMode="auto">
          <a:xfrm>
            <a:off x="5734050" y="939800"/>
            <a:ext cx="2647950" cy="800100"/>
          </a:xfrm>
          <a:prstGeom prst="wedgeRoundRectCallout">
            <a:avLst>
              <a:gd name="adj1" fmla="val 15949"/>
              <a:gd name="adj2" fmla="val 274801"/>
              <a:gd name="adj3" fmla="val 16667"/>
            </a:avLst>
          </a:prstGeom>
          <a:gradFill rotWithShape="0">
            <a:gsLst>
              <a:gs pos="0">
                <a:schemeClr val="hlink"/>
              </a:gs>
              <a:gs pos="100000">
                <a:schemeClr val="hlink">
                  <a:gamma/>
                  <a:shade val="46275"/>
                  <a:invGamma/>
                </a:schemeClr>
              </a:gs>
            </a:gsLst>
            <a:path path="rect">
              <a:fillToRect l="50000" t="50000" r="50000" b="50000"/>
            </a:path>
          </a:gradFill>
          <a:ln w="12700">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r>
              <a:rPr lang="en-US" i="1">
                <a:solidFill>
                  <a:schemeClr val="bg1"/>
                </a:solidFill>
                <a:effectLst>
                  <a:outerShdw blurRad="38100" dist="38100" dir="2700000" algn="tl">
                    <a:srgbClr val="000000"/>
                  </a:outerShdw>
                </a:effectLst>
                <a:latin typeface="Book Antiqua" pitchFamily="18" charset="0"/>
              </a:rPr>
              <a:t>p</a:t>
            </a:r>
            <a:r>
              <a:rPr lang="en-US">
                <a:solidFill>
                  <a:schemeClr val="bg1"/>
                </a:solidFill>
                <a:effectLst>
                  <a:outerShdw blurRad="38100" dist="38100" dir="2700000" algn="tl">
                    <a:srgbClr val="000000"/>
                  </a:outerShdw>
                </a:effectLst>
                <a:latin typeface="Book Antiqua" pitchFamily="18" charset="0"/>
              </a:rPr>
              <a:t>-Value </a:t>
            </a:r>
            <a:r>
              <a:rPr lang="en-US" u="sng">
                <a:solidFill>
                  <a:schemeClr val="bg1"/>
                </a:solidFill>
                <a:effectLst>
                  <a:outerShdw blurRad="38100" dist="38100" dir="2700000" algn="tl">
                    <a:srgbClr val="000000"/>
                  </a:outerShdw>
                </a:effectLst>
                <a:latin typeface="Book Antiqua" pitchFamily="18" charset="0"/>
              </a:rPr>
              <a:t>&lt;</a:t>
            </a:r>
            <a:r>
              <a:rPr lang="en-US">
                <a:solidFill>
                  <a:schemeClr val="bg1"/>
                </a:solidFill>
                <a:effectLst>
                  <a:outerShdw blurRad="38100" dist="38100" dir="2700000" algn="tl">
                    <a:srgbClr val="000000"/>
                  </a:outerShdw>
                </a:effectLst>
                <a:latin typeface="Book Antiqua" pitchFamily="18" charset="0"/>
              </a:rPr>
              <a:t> </a:t>
            </a:r>
            <a:r>
              <a:rPr lang="en-US" i="1">
                <a:solidFill>
                  <a:schemeClr val="bg1"/>
                </a:solidFill>
                <a:effectLst>
                  <a:outerShdw blurRad="38100" dist="38100" dir="2700000" algn="tl">
                    <a:srgbClr val="000000"/>
                  </a:outerShdw>
                </a:effectLst>
                <a:latin typeface="Symbol" pitchFamily="18" charset="2"/>
              </a:rPr>
              <a:t>a</a:t>
            </a:r>
            <a:r>
              <a:rPr lang="en-US">
                <a:solidFill>
                  <a:schemeClr val="bg1"/>
                </a:solidFill>
                <a:effectLst>
                  <a:outerShdw blurRad="38100" dist="38100" dir="2700000" algn="tl">
                    <a:srgbClr val="000000"/>
                  </a:outerShdw>
                </a:effectLst>
                <a:latin typeface="Symbol" pitchFamily="18" charset="2"/>
              </a:rPr>
              <a:t> </a:t>
            </a:r>
            <a:r>
              <a:rPr lang="en-US">
                <a:solidFill>
                  <a:schemeClr val="bg1"/>
                </a:solidFill>
                <a:effectLst>
                  <a:outerShdw blurRad="38100" dist="38100" dir="2700000" algn="tl">
                    <a:srgbClr val="000000"/>
                  </a:outerShdw>
                </a:effectLst>
                <a:latin typeface="Book Antiqua" pitchFamily="18" charset="0"/>
              </a:rPr>
              <a:t>,</a:t>
            </a:r>
          </a:p>
          <a:p>
            <a:r>
              <a:rPr lang="en-US">
                <a:solidFill>
                  <a:schemeClr val="bg1"/>
                </a:solidFill>
                <a:effectLst>
                  <a:outerShdw blurRad="38100" dist="38100" dir="2700000" algn="tl">
                    <a:srgbClr val="000000"/>
                  </a:outerShdw>
                </a:effectLst>
                <a:latin typeface="Book Antiqua" pitchFamily="18" charset="0"/>
              </a:rPr>
              <a:t>so reject </a:t>
            </a:r>
            <a:r>
              <a:rPr lang="en-US" i="1">
                <a:solidFill>
                  <a:schemeClr val="bg1"/>
                </a:solidFill>
                <a:effectLst>
                  <a:outerShdw blurRad="38100" dist="38100" dir="2700000" algn="tl">
                    <a:srgbClr val="000000"/>
                  </a:outerShdw>
                </a:effectLst>
                <a:latin typeface="Book Antiqua" pitchFamily="18" charset="0"/>
              </a:rPr>
              <a:t>H</a:t>
            </a:r>
            <a:r>
              <a:rPr lang="en-US" baseline="-25000">
                <a:solidFill>
                  <a:schemeClr val="bg1"/>
                </a:solidFill>
                <a:effectLst>
                  <a:outerShdw blurRad="38100" dist="38100" dir="2700000" algn="tl">
                    <a:srgbClr val="000000"/>
                  </a:outerShdw>
                </a:effectLst>
                <a:latin typeface="Book Antiqua" pitchFamily="18" charset="0"/>
              </a:rPr>
              <a:t>0</a:t>
            </a:r>
            <a:r>
              <a:rPr lang="en-US">
                <a:solidFill>
                  <a:schemeClr val="bg1"/>
                </a:solidFill>
                <a:effectLst>
                  <a:outerShdw blurRad="38100" dist="38100" dir="2700000" algn="tl">
                    <a:srgbClr val="000000"/>
                  </a:outerShdw>
                </a:effectLst>
                <a:latin typeface="Book Antiqua" pitchFamily="18" charset="0"/>
              </a:rPr>
              <a:t>.</a:t>
            </a:r>
          </a:p>
        </p:txBody>
      </p:sp>
      <p:sp>
        <p:nvSpPr>
          <p:cNvPr id="46" name="Rectangle 31"/>
          <p:cNvSpPr>
            <a:spLocks noChangeArrowheads="1"/>
          </p:cNvSpPr>
          <p:nvPr/>
        </p:nvSpPr>
        <p:spPr bwMode="auto">
          <a:xfrm>
            <a:off x="457200" y="68306"/>
            <a:ext cx="8686800" cy="814387"/>
          </a:xfrm>
          <a:prstGeom prst="rect">
            <a:avLst/>
          </a:prstGeom>
          <a:noFill/>
          <a:ln w="12700">
            <a:noFill/>
            <a:miter lim="800000"/>
            <a:headEnd/>
            <a:tailEnd/>
          </a:ln>
          <a:effectLst/>
        </p:spPr>
        <p:txBody>
          <a:bodyPr lIns="90488" tIns="44450" rIns="90488" bIns="44450" anchor="ctr"/>
          <a:lstStyle/>
          <a:p>
            <a:r>
              <a:rPr lang="en-US" sz="2800" b="1" dirty="0">
                <a:solidFill>
                  <a:srgbClr val="00B0F0"/>
                </a:solidFill>
              </a:rPr>
              <a:t>Upper-Tailed Test About a Population Mean:</a:t>
            </a:r>
            <a:r>
              <a:rPr lang="en-US" sz="2800" i="1" dirty="0">
                <a:solidFill>
                  <a:srgbClr val="66FFFF"/>
                </a:solidFill>
                <a:effectLst>
                  <a:outerShdw blurRad="38100" dist="38100" dir="2700000" algn="tl">
                    <a:srgbClr val="000000"/>
                  </a:outerShdw>
                </a:effectLst>
                <a:latin typeface="Symbol" pitchFamily="18" charset="2"/>
              </a:rPr>
              <a:t> s</a:t>
            </a:r>
            <a:r>
              <a:rPr lang="en-US" sz="2800" b="1" dirty="0">
                <a:solidFill>
                  <a:srgbClr val="00B0F0"/>
                </a:solidFill>
              </a:rPr>
              <a:t>  Known</a:t>
            </a:r>
          </a:p>
        </p:txBody>
      </p:sp>
      <p:sp>
        <p:nvSpPr>
          <p:cNvPr id="47" name="Rectangle 3"/>
          <p:cNvSpPr>
            <a:spLocks noChangeArrowheads="1"/>
          </p:cNvSpPr>
          <p:nvPr/>
        </p:nvSpPr>
        <p:spPr bwMode="auto">
          <a:xfrm>
            <a:off x="706438" y="1090613"/>
            <a:ext cx="4332287" cy="571500"/>
          </a:xfrm>
          <a:prstGeom prst="rect">
            <a:avLst/>
          </a:prstGeom>
          <a:noFill/>
          <a:ln w="12700">
            <a:noFill/>
            <a:miter lim="800000"/>
            <a:headEnd/>
            <a:tailEnd/>
          </a:ln>
          <a:effectLst>
            <a:outerShdw dist="17961" dir="2700000" algn="ctr" rotWithShape="0">
              <a:srgbClr val="000000"/>
            </a:outerShdw>
          </a:effectLst>
        </p:spPr>
        <p:txBody>
          <a:bodyPr lIns="90488" tIns="44450" rIns="90488" bIns="44450"/>
          <a:lstStyle/>
          <a:p>
            <a:pPr>
              <a:spcBef>
                <a:spcPct val="20000"/>
              </a:spcBef>
              <a:buClr>
                <a:srgbClr val="66FFFF"/>
              </a:buClr>
              <a:buSzPct val="75000"/>
            </a:pPr>
            <a:r>
              <a:rPr lang="en-US" sz="2000" b="1" dirty="0">
                <a:solidFill>
                  <a:srgbClr val="00B0F0"/>
                </a:solidFill>
                <a:latin typeface="+mj-lt"/>
              </a:rPr>
              <a:t>p-Value Approach</a:t>
            </a:r>
          </a:p>
        </p:txBody>
      </p:sp>
    </p:spTree>
    <p:extLst>
      <p:ext uri="{BB962C8B-B14F-4D97-AF65-F5344CB8AC3E}">
        <p14:creationId xmlns:p14="http://schemas.microsoft.com/office/powerpoint/2010/main" val="1297975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childTnLst>
                          </p:cTn>
                        </p:par>
                        <p:par>
                          <p:cTn id="8" fill="hold">
                            <p:stCondLst>
                              <p:cond delay="500"/>
                            </p:stCondLst>
                            <p:childTnLst>
                              <p:par>
                                <p:cTn id="9" presetID="12" presetClass="entr" presetSubtype="8" fill="hold" grpId="0" nodeType="afterEffect">
                                  <p:stCondLst>
                                    <p:cond delay="1000"/>
                                  </p:stCondLst>
                                  <p:childTnLst>
                                    <p:set>
                                      <p:cBhvr>
                                        <p:cTn id="10" dur="1" fill="hold">
                                          <p:stCondLst>
                                            <p:cond delay="0"/>
                                          </p:stCondLst>
                                        </p:cTn>
                                        <p:tgtEl>
                                          <p:spTgt spid="21"/>
                                        </p:tgtEl>
                                        <p:attrNameLst>
                                          <p:attrName>style.visibility</p:attrName>
                                        </p:attrNameLst>
                                      </p:cBhvr>
                                      <p:to>
                                        <p:strVal val="visible"/>
                                      </p:to>
                                    </p:set>
                                    <p:animEffect transition="in" filter="slide(fromLeft)">
                                      <p:cBhvr>
                                        <p:cTn id="11" dur="500"/>
                                        <p:tgtEl>
                                          <p:spTgt spid="21"/>
                                        </p:tgtEl>
                                      </p:cBhvr>
                                    </p:animEffect>
                                  </p:childTnLst>
                                </p:cTn>
                              </p:par>
                            </p:childTnLst>
                          </p:cTn>
                        </p:par>
                        <p:par>
                          <p:cTn id="12" fill="hold">
                            <p:stCondLst>
                              <p:cond delay="2000"/>
                            </p:stCondLst>
                            <p:childTnLst>
                              <p:par>
                                <p:cTn id="13" presetID="12" presetClass="entr" presetSubtype="8" fill="hold" grpId="0" nodeType="afterEffect">
                                  <p:stCondLst>
                                    <p:cond delay="0"/>
                                  </p:stCondLst>
                                  <p:childTnLst>
                                    <p:set>
                                      <p:cBhvr>
                                        <p:cTn id="14" dur="1" fill="hold">
                                          <p:stCondLst>
                                            <p:cond delay="0"/>
                                          </p:stCondLst>
                                        </p:cTn>
                                        <p:tgtEl>
                                          <p:spTgt spid="22"/>
                                        </p:tgtEl>
                                        <p:attrNameLst>
                                          <p:attrName>style.visibility</p:attrName>
                                        </p:attrNameLst>
                                      </p:cBhvr>
                                      <p:to>
                                        <p:strVal val="visible"/>
                                      </p:to>
                                    </p:set>
                                    <p:animEffect transition="in" filter="slide(fromLeft)">
                                      <p:cBhvr>
                                        <p:cTn id="15" dur="500"/>
                                        <p:tgtEl>
                                          <p:spTgt spid="22"/>
                                        </p:tgtEl>
                                      </p:cBhvr>
                                    </p:animEffect>
                                  </p:childTnLst>
                                </p:cTn>
                              </p:par>
                            </p:childTnLst>
                          </p:cTn>
                        </p:par>
                        <p:par>
                          <p:cTn id="16" fill="hold">
                            <p:stCondLst>
                              <p:cond delay="2500"/>
                            </p:stCondLst>
                            <p:childTnLst>
                              <p:par>
                                <p:cTn id="17" presetID="12" presetClass="entr" presetSubtype="1" fill="hold" grpId="0" nodeType="afterEffect">
                                  <p:stCondLst>
                                    <p:cond delay="1000"/>
                                  </p:stCondLst>
                                  <p:childTnLst>
                                    <p:set>
                                      <p:cBhvr>
                                        <p:cTn id="18" dur="1" fill="hold">
                                          <p:stCondLst>
                                            <p:cond delay="0"/>
                                          </p:stCondLst>
                                        </p:cTn>
                                        <p:tgtEl>
                                          <p:spTgt spid="24"/>
                                        </p:tgtEl>
                                        <p:attrNameLst>
                                          <p:attrName>style.visibility</p:attrName>
                                        </p:attrNameLst>
                                      </p:cBhvr>
                                      <p:to>
                                        <p:strVal val="visible"/>
                                      </p:to>
                                    </p:set>
                                    <p:animEffect transition="in" filter="slide(fromTop)">
                                      <p:cBhvr>
                                        <p:cTn id="19" dur="500"/>
                                        <p:tgtEl>
                                          <p:spTgt spid="24"/>
                                        </p:tgtEl>
                                      </p:cBhvr>
                                    </p:animEffect>
                                  </p:childTnLst>
                                </p:cTn>
                              </p:par>
                            </p:childTnLst>
                          </p:cTn>
                        </p:par>
                        <p:par>
                          <p:cTn id="20" fill="hold">
                            <p:stCondLst>
                              <p:cond delay="4000"/>
                            </p:stCondLst>
                            <p:childTnLst>
                              <p:par>
                                <p:cTn id="21" presetID="12" presetClass="entr" presetSubtype="1" fill="hold" grpId="0" nodeType="afterEffect">
                                  <p:stCondLst>
                                    <p:cond delay="1000"/>
                                  </p:stCondLst>
                                  <p:childTnLst>
                                    <p:set>
                                      <p:cBhvr>
                                        <p:cTn id="22" dur="1" fill="hold">
                                          <p:stCondLst>
                                            <p:cond delay="0"/>
                                          </p:stCondLst>
                                        </p:cTn>
                                        <p:tgtEl>
                                          <p:spTgt spid="18"/>
                                        </p:tgtEl>
                                        <p:attrNameLst>
                                          <p:attrName>style.visibility</p:attrName>
                                        </p:attrNameLst>
                                      </p:cBhvr>
                                      <p:to>
                                        <p:strVal val="visible"/>
                                      </p:to>
                                    </p:set>
                                    <p:animEffect transition="in" filter="slide(fromTop)">
                                      <p:cBhvr>
                                        <p:cTn id="23" dur="500"/>
                                        <p:tgtEl>
                                          <p:spTgt spid="18"/>
                                        </p:tgtEl>
                                      </p:cBhvr>
                                    </p:animEffect>
                                  </p:childTnLst>
                                </p:cTn>
                              </p:par>
                            </p:childTnLst>
                          </p:cTn>
                        </p:par>
                        <p:par>
                          <p:cTn id="24" fill="hold">
                            <p:stCondLst>
                              <p:cond delay="5500"/>
                            </p:stCondLst>
                            <p:childTnLst>
                              <p:par>
                                <p:cTn id="25" presetID="12" presetClass="entr" presetSubtype="4" fill="hold" nodeType="afterEffect">
                                  <p:stCondLst>
                                    <p:cond delay="1000"/>
                                  </p:stCondLst>
                                  <p:childTnLst>
                                    <p:set>
                                      <p:cBhvr>
                                        <p:cTn id="26" dur="1" fill="hold">
                                          <p:stCondLst>
                                            <p:cond delay="0"/>
                                          </p:stCondLst>
                                        </p:cTn>
                                        <p:tgtEl>
                                          <p:spTgt spid="25"/>
                                        </p:tgtEl>
                                        <p:attrNameLst>
                                          <p:attrName>style.visibility</p:attrName>
                                        </p:attrNameLst>
                                      </p:cBhvr>
                                      <p:to>
                                        <p:strVal val="visible"/>
                                      </p:to>
                                    </p:set>
                                    <p:animEffect transition="in" filter="slide(fromBottom)">
                                      <p:cBhvr>
                                        <p:cTn id="27" dur="500"/>
                                        <p:tgtEl>
                                          <p:spTgt spid="25"/>
                                        </p:tgtEl>
                                      </p:cBhvr>
                                    </p:animEffect>
                                  </p:childTnLst>
                                </p:cTn>
                              </p:par>
                            </p:childTnLst>
                          </p:cTn>
                        </p:par>
                        <p:par>
                          <p:cTn id="28" fill="hold">
                            <p:stCondLst>
                              <p:cond delay="7000"/>
                            </p:stCondLst>
                            <p:childTnLst>
                              <p:par>
                                <p:cTn id="29" presetID="12" presetClass="entr" presetSubtype="4" fill="hold" grpId="0" nodeType="afterEffect">
                                  <p:stCondLst>
                                    <p:cond delay="1000"/>
                                  </p:stCondLst>
                                  <p:childTnLst>
                                    <p:set>
                                      <p:cBhvr>
                                        <p:cTn id="30" dur="1" fill="hold">
                                          <p:stCondLst>
                                            <p:cond delay="0"/>
                                          </p:stCondLst>
                                        </p:cTn>
                                        <p:tgtEl>
                                          <p:spTgt spid="14"/>
                                        </p:tgtEl>
                                        <p:attrNameLst>
                                          <p:attrName>style.visibility</p:attrName>
                                        </p:attrNameLst>
                                      </p:cBhvr>
                                      <p:to>
                                        <p:strVal val="visible"/>
                                      </p:to>
                                    </p:set>
                                    <p:animEffect transition="in" filter="slide(fromBottom)">
                                      <p:cBhvr>
                                        <p:cTn id="31" dur="500"/>
                                        <p:tgtEl>
                                          <p:spTgt spid="14"/>
                                        </p:tgtEl>
                                      </p:cBhvr>
                                    </p:animEffect>
                                  </p:childTnLst>
                                </p:cTn>
                              </p:par>
                            </p:childTnLst>
                          </p:cTn>
                        </p:par>
                        <p:par>
                          <p:cTn id="32" fill="hold">
                            <p:stCondLst>
                              <p:cond delay="8500"/>
                            </p:stCondLst>
                            <p:childTnLst>
                              <p:par>
                                <p:cTn id="33" presetID="12" presetClass="entr" presetSubtype="1" fill="hold" nodeType="afterEffect">
                                  <p:stCondLst>
                                    <p:cond delay="1000"/>
                                  </p:stCondLst>
                                  <p:childTnLst>
                                    <p:set>
                                      <p:cBhvr>
                                        <p:cTn id="34" dur="1" fill="hold">
                                          <p:stCondLst>
                                            <p:cond delay="0"/>
                                          </p:stCondLst>
                                        </p:cTn>
                                        <p:tgtEl>
                                          <p:spTgt spid="42"/>
                                        </p:tgtEl>
                                        <p:attrNameLst>
                                          <p:attrName>style.visibility</p:attrName>
                                        </p:attrNameLst>
                                      </p:cBhvr>
                                      <p:to>
                                        <p:strVal val="visible"/>
                                      </p:to>
                                    </p:set>
                                    <p:animEffect transition="in" filter="slide(fromTop)">
                                      <p:cBhvr>
                                        <p:cTn id="35" dur="500"/>
                                        <p:tgtEl>
                                          <p:spTgt spid="42"/>
                                        </p:tgtEl>
                                      </p:cBhvr>
                                    </p:animEffect>
                                  </p:childTnLst>
                                </p:cTn>
                              </p:par>
                            </p:childTnLst>
                          </p:cTn>
                        </p:par>
                        <p:par>
                          <p:cTn id="36" fill="hold">
                            <p:stCondLst>
                              <p:cond delay="10000"/>
                            </p:stCondLst>
                            <p:childTnLst>
                              <p:par>
                                <p:cTn id="37" presetID="12" presetClass="entr" presetSubtype="1" fill="hold" nodeType="afterEffect">
                                  <p:stCondLst>
                                    <p:cond delay="2000"/>
                                  </p:stCondLst>
                                  <p:childTnLst>
                                    <p:set>
                                      <p:cBhvr>
                                        <p:cTn id="38" dur="1" fill="hold">
                                          <p:stCondLst>
                                            <p:cond delay="0"/>
                                          </p:stCondLst>
                                        </p:cTn>
                                        <p:tgtEl>
                                          <p:spTgt spid="35"/>
                                        </p:tgtEl>
                                        <p:attrNameLst>
                                          <p:attrName>style.visibility</p:attrName>
                                        </p:attrNameLst>
                                      </p:cBhvr>
                                      <p:to>
                                        <p:strVal val="visible"/>
                                      </p:to>
                                    </p:set>
                                    <p:animEffect transition="in" filter="slide(fromTop)">
                                      <p:cBhvr>
                                        <p:cTn id="39" dur="500"/>
                                        <p:tgtEl>
                                          <p:spTgt spid="35"/>
                                        </p:tgtEl>
                                      </p:cBhvr>
                                    </p:animEffect>
                                  </p:childTnLst>
                                </p:cTn>
                              </p:par>
                            </p:childTnLst>
                          </p:cTn>
                        </p:par>
                        <p:par>
                          <p:cTn id="40" fill="hold">
                            <p:stCondLst>
                              <p:cond delay="12500"/>
                            </p:stCondLst>
                            <p:childTnLst>
                              <p:par>
                                <p:cTn id="41" presetID="12" presetClass="entr" presetSubtype="8" fill="hold" grpId="0" nodeType="afterEffect">
                                  <p:stCondLst>
                                    <p:cond delay="1000"/>
                                  </p:stCondLst>
                                  <p:childTnLst>
                                    <p:set>
                                      <p:cBhvr>
                                        <p:cTn id="42" dur="1" fill="hold">
                                          <p:stCondLst>
                                            <p:cond delay="0"/>
                                          </p:stCondLst>
                                        </p:cTn>
                                        <p:tgtEl>
                                          <p:spTgt spid="19"/>
                                        </p:tgtEl>
                                        <p:attrNameLst>
                                          <p:attrName>style.visibility</p:attrName>
                                        </p:attrNameLst>
                                      </p:cBhvr>
                                      <p:to>
                                        <p:strVal val="visible"/>
                                      </p:to>
                                    </p:set>
                                    <p:animEffect transition="in" filter="slide(fromLeft)">
                                      <p:cBhvr>
                                        <p:cTn id="43" dur="500"/>
                                        <p:tgtEl>
                                          <p:spTgt spid="19"/>
                                        </p:tgtEl>
                                      </p:cBhvr>
                                    </p:animEffect>
                                  </p:childTnLst>
                                </p:cTn>
                              </p:par>
                            </p:childTnLst>
                          </p:cTn>
                        </p:par>
                        <p:par>
                          <p:cTn id="44" fill="hold">
                            <p:stCondLst>
                              <p:cond delay="14000"/>
                            </p:stCondLst>
                            <p:childTnLst>
                              <p:par>
                                <p:cTn id="45" presetID="12" presetClass="entr" presetSubtype="8" fill="hold" grpId="0" nodeType="afterEffect">
                                  <p:stCondLst>
                                    <p:cond delay="1000"/>
                                  </p:stCondLst>
                                  <p:childTnLst>
                                    <p:set>
                                      <p:cBhvr>
                                        <p:cTn id="46" dur="1" fill="hold">
                                          <p:stCondLst>
                                            <p:cond delay="0"/>
                                          </p:stCondLst>
                                        </p:cTn>
                                        <p:tgtEl>
                                          <p:spTgt spid="17"/>
                                        </p:tgtEl>
                                        <p:attrNameLst>
                                          <p:attrName>style.visibility</p:attrName>
                                        </p:attrNameLst>
                                      </p:cBhvr>
                                      <p:to>
                                        <p:strVal val="visible"/>
                                      </p:to>
                                    </p:set>
                                    <p:animEffect transition="in" filter="slide(fromLeft)">
                                      <p:cBhvr>
                                        <p:cTn id="47" dur="500"/>
                                        <p:tgtEl>
                                          <p:spTgt spid="17"/>
                                        </p:tgtEl>
                                      </p:cBhvr>
                                    </p:animEffect>
                                  </p:childTnLst>
                                </p:cTn>
                              </p:par>
                            </p:childTnLst>
                          </p:cTn>
                        </p:par>
                        <p:par>
                          <p:cTn id="48" fill="hold">
                            <p:stCondLst>
                              <p:cond delay="15500"/>
                            </p:stCondLst>
                            <p:childTnLst>
                              <p:par>
                                <p:cTn id="49" presetID="12" presetClass="entr" presetSubtype="8" fill="hold" grpId="0" nodeType="afterEffect">
                                  <p:stCondLst>
                                    <p:cond delay="1000"/>
                                  </p:stCondLst>
                                  <p:childTnLst>
                                    <p:set>
                                      <p:cBhvr>
                                        <p:cTn id="50" dur="1" fill="hold">
                                          <p:stCondLst>
                                            <p:cond delay="0"/>
                                          </p:stCondLst>
                                        </p:cTn>
                                        <p:tgtEl>
                                          <p:spTgt spid="20"/>
                                        </p:tgtEl>
                                        <p:attrNameLst>
                                          <p:attrName>style.visibility</p:attrName>
                                        </p:attrNameLst>
                                      </p:cBhvr>
                                      <p:to>
                                        <p:strVal val="visible"/>
                                      </p:to>
                                    </p:set>
                                    <p:animEffect transition="in" filter="slide(fromLeft)">
                                      <p:cBhvr>
                                        <p:cTn id="51" dur="500"/>
                                        <p:tgtEl>
                                          <p:spTgt spid="20"/>
                                        </p:tgtEl>
                                      </p:cBhvr>
                                    </p:animEffect>
                                  </p:childTnLst>
                                </p:cTn>
                              </p:par>
                            </p:childTnLst>
                          </p:cTn>
                        </p:par>
                      </p:childTnLst>
                    </p:cTn>
                  </p:par>
                  <p:par>
                    <p:cTn id="52" fill="hold">
                      <p:stCondLst>
                        <p:cond delay="indefinite"/>
                      </p:stCondLst>
                      <p:childTnLst>
                        <p:par>
                          <p:cTn id="53" fill="hold">
                            <p:stCondLst>
                              <p:cond delay="0"/>
                            </p:stCondLst>
                            <p:childTnLst>
                              <p:par>
                                <p:cTn id="54" presetID="12" presetClass="entr" presetSubtype="1" fill="hold" nodeType="clickEffect">
                                  <p:stCondLst>
                                    <p:cond delay="0"/>
                                  </p:stCondLst>
                                  <p:childTnLst>
                                    <p:set>
                                      <p:cBhvr>
                                        <p:cTn id="55" dur="1" fill="hold">
                                          <p:stCondLst>
                                            <p:cond delay="0"/>
                                          </p:stCondLst>
                                        </p:cTn>
                                        <p:tgtEl>
                                          <p:spTgt spid="32"/>
                                        </p:tgtEl>
                                        <p:attrNameLst>
                                          <p:attrName>style.visibility</p:attrName>
                                        </p:attrNameLst>
                                      </p:cBhvr>
                                      <p:to>
                                        <p:strVal val="visible"/>
                                      </p:to>
                                    </p:set>
                                    <p:animEffect transition="in" filter="slide(fromTop)">
                                      <p:cBhvr>
                                        <p:cTn id="56" dur="500"/>
                                        <p:tgtEl>
                                          <p:spTgt spid="32"/>
                                        </p:tgtEl>
                                      </p:cBhvr>
                                    </p:animEffect>
                                  </p:childTnLst>
                                </p:cTn>
                              </p:par>
                            </p:childTnLst>
                          </p:cTn>
                        </p:par>
                        <p:par>
                          <p:cTn id="57" fill="hold">
                            <p:stCondLst>
                              <p:cond delay="500"/>
                            </p:stCondLst>
                            <p:childTnLst>
                              <p:par>
                                <p:cTn id="58" presetID="12" presetClass="entr" presetSubtype="8" fill="hold" grpId="0" nodeType="afterEffect">
                                  <p:stCondLst>
                                    <p:cond delay="1000"/>
                                  </p:stCondLst>
                                  <p:childTnLst>
                                    <p:set>
                                      <p:cBhvr>
                                        <p:cTn id="59" dur="1" fill="hold">
                                          <p:stCondLst>
                                            <p:cond delay="0"/>
                                          </p:stCondLst>
                                        </p:cTn>
                                        <p:tgtEl>
                                          <p:spTgt spid="23"/>
                                        </p:tgtEl>
                                        <p:attrNameLst>
                                          <p:attrName>style.visibility</p:attrName>
                                        </p:attrNameLst>
                                      </p:cBhvr>
                                      <p:to>
                                        <p:strVal val="visible"/>
                                      </p:to>
                                    </p:set>
                                    <p:animEffect transition="in" filter="slide(fromLeft)">
                                      <p:cBhvr>
                                        <p:cTn id="60" dur="500"/>
                                        <p:tgtEl>
                                          <p:spTgt spid="23"/>
                                        </p:tgtEl>
                                      </p:cBhvr>
                                    </p:animEffect>
                                  </p:childTnLst>
                                </p:cTn>
                              </p:par>
                            </p:childTnLst>
                          </p:cTn>
                        </p:par>
                        <p:par>
                          <p:cTn id="61" fill="hold">
                            <p:stCondLst>
                              <p:cond delay="2000"/>
                            </p:stCondLst>
                            <p:childTnLst>
                              <p:par>
                                <p:cTn id="62" presetID="12" presetClass="entr" presetSubtype="8" fill="hold" grpId="0" nodeType="afterEffect">
                                  <p:stCondLst>
                                    <p:cond delay="1000"/>
                                  </p:stCondLst>
                                  <p:childTnLst>
                                    <p:set>
                                      <p:cBhvr>
                                        <p:cTn id="63" dur="1" fill="hold">
                                          <p:stCondLst>
                                            <p:cond delay="0"/>
                                          </p:stCondLst>
                                        </p:cTn>
                                        <p:tgtEl>
                                          <p:spTgt spid="16"/>
                                        </p:tgtEl>
                                        <p:attrNameLst>
                                          <p:attrName>style.visibility</p:attrName>
                                        </p:attrNameLst>
                                      </p:cBhvr>
                                      <p:to>
                                        <p:strVal val="visible"/>
                                      </p:to>
                                    </p:set>
                                    <p:animEffect transition="in" filter="slide(fromLeft)">
                                      <p:cBhvr>
                                        <p:cTn id="64" dur="500"/>
                                        <p:tgtEl>
                                          <p:spTgt spid="16"/>
                                        </p:tgtEl>
                                      </p:cBhvr>
                                    </p:animEffect>
                                  </p:childTnLst>
                                </p:cTn>
                              </p:par>
                            </p:childTnLst>
                          </p:cTn>
                        </p:par>
                        <p:par>
                          <p:cTn id="65" fill="hold">
                            <p:stCondLst>
                              <p:cond delay="3500"/>
                            </p:stCondLst>
                            <p:childTnLst>
                              <p:par>
                                <p:cTn id="66" presetID="12" presetClass="entr" presetSubtype="8" fill="hold" grpId="0" nodeType="afterEffect">
                                  <p:stCondLst>
                                    <p:cond delay="1000"/>
                                  </p:stCondLst>
                                  <p:childTnLst>
                                    <p:set>
                                      <p:cBhvr>
                                        <p:cTn id="67" dur="1" fill="hold">
                                          <p:stCondLst>
                                            <p:cond delay="0"/>
                                          </p:stCondLst>
                                        </p:cTn>
                                        <p:tgtEl>
                                          <p:spTgt spid="38"/>
                                        </p:tgtEl>
                                        <p:attrNameLst>
                                          <p:attrName>style.visibility</p:attrName>
                                        </p:attrNameLst>
                                      </p:cBhvr>
                                      <p:to>
                                        <p:strVal val="visible"/>
                                      </p:to>
                                    </p:set>
                                    <p:animEffect transition="in" filter="slide(fromLeft)">
                                      <p:cBhvr>
                                        <p:cTn id="68" dur="500"/>
                                        <p:tgtEl>
                                          <p:spTgt spid="38"/>
                                        </p:tgtEl>
                                      </p:cBhvr>
                                    </p:animEffect>
                                  </p:childTnLst>
                                </p:cTn>
                              </p:par>
                            </p:childTnLst>
                          </p:cTn>
                        </p:par>
                        <p:par>
                          <p:cTn id="69" fill="hold">
                            <p:stCondLst>
                              <p:cond delay="5000"/>
                            </p:stCondLst>
                            <p:childTnLst>
                              <p:par>
                                <p:cTn id="70" presetID="12" presetClass="entr" presetSubtype="8" fill="hold" grpId="0" nodeType="afterEffect">
                                  <p:stCondLst>
                                    <p:cond delay="1000"/>
                                  </p:stCondLst>
                                  <p:childTnLst>
                                    <p:set>
                                      <p:cBhvr>
                                        <p:cTn id="71" dur="1" fill="hold">
                                          <p:stCondLst>
                                            <p:cond delay="0"/>
                                          </p:stCondLst>
                                        </p:cTn>
                                        <p:tgtEl>
                                          <p:spTgt spid="15"/>
                                        </p:tgtEl>
                                        <p:attrNameLst>
                                          <p:attrName>style.visibility</p:attrName>
                                        </p:attrNameLst>
                                      </p:cBhvr>
                                      <p:to>
                                        <p:strVal val="visible"/>
                                      </p:to>
                                    </p:set>
                                    <p:animEffect transition="in" filter="slide(fromLeft)">
                                      <p:cBhvr>
                                        <p:cTn id="72" dur="500"/>
                                        <p:tgtEl>
                                          <p:spTgt spid="15"/>
                                        </p:tgtEl>
                                      </p:cBhvr>
                                    </p:animEffect>
                                  </p:childTnLst>
                                </p:cTn>
                              </p:par>
                            </p:childTnLst>
                          </p:cTn>
                        </p:par>
                        <p:par>
                          <p:cTn id="73" fill="hold">
                            <p:stCondLst>
                              <p:cond delay="6500"/>
                            </p:stCondLst>
                            <p:childTnLst>
                              <p:par>
                                <p:cTn id="74" presetID="9" presetClass="entr" presetSubtype="0" fill="hold" grpId="0" nodeType="afterEffect">
                                  <p:stCondLst>
                                    <p:cond delay="1000"/>
                                  </p:stCondLst>
                                  <p:childTnLst>
                                    <p:set>
                                      <p:cBhvr>
                                        <p:cTn id="75" dur="1" fill="hold">
                                          <p:stCondLst>
                                            <p:cond delay="0"/>
                                          </p:stCondLst>
                                        </p:cTn>
                                        <p:tgtEl>
                                          <p:spTgt spid="45"/>
                                        </p:tgtEl>
                                        <p:attrNameLst>
                                          <p:attrName>style.visibility</p:attrName>
                                        </p:attrNameLst>
                                      </p:cBhvr>
                                      <p:to>
                                        <p:strVal val="visible"/>
                                      </p:to>
                                    </p:set>
                                    <p:animEffect transition="in" filter="dissolve">
                                      <p:cBhvr>
                                        <p:cTn id="76"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autoUpdateAnimBg="0"/>
      <p:bldP spid="14" grpId="0" animBg="1"/>
      <p:bldP spid="15" grpId="0" autoUpdateAnimBg="0"/>
      <p:bldP spid="16" grpId="0" animBg="1"/>
      <p:bldP spid="17" grpId="0" animBg="1"/>
      <p:bldP spid="18" grpId="0" autoUpdateAnimBg="0"/>
      <p:bldP spid="19" grpId="0" autoUpdateAnimBg="0"/>
      <p:bldP spid="20" grpId="0" autoUpdateAnimBg="0"/>
      <p:bldP spid="21" grpId="0" animBg="1"/>
      <p:bldP spid="22" grpId="0" autoUpdateAnimBg="0"/>
      <p:bldP spid="23" grpId="0" autoUpdateAnimBg="0"/>
      <p:bldP spid="24" grpId="0" animBg="1"/>
      <p:bldP spid="38" grpId="0" animBg="1"/>
      <p:bldP spid="45" grpId="0" animBg="1"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5" name="Rectangle 2"/>
          <p:cNvSpPr>
            <a:spLocks noChangeArrowheads="1"/>
          </p:cNvSpPr>
          <p:nvPr/>
        </p:nvSpPr>
        <p:spPr bwMode="auto">
          <a:xfrm>
            <a:off x="685800" y="290512"/>
            <a:ext cx="7772400" cy="1004888"/>
          </a:xfrm>
          <a:prstGeom prst="rect">
            <a:avLst/>
          </a:prstGeom>
          <a:noFill/>
          <a:ln w="12700">
            <a:noFill/>
            <a:miter lim="800000"/>
            <a:headEnd/>
            <a:tailEnd/>
          </a:ln>
          <a:effectLst/>
        </p:spPr>
        <p:txBody>
          <a:bodyPr lIns="90488" tIns="44450" rIns="90488" bIns="44450" anchor="ctr"/>
          <a:lstStyle/>
          <a:p>
            <a:r>
              <a:rPr lang="en-US" sz="3600" b="1" dirty="0">
                <a:solidFill>
                  <a:srgbClr val="00B0F0"/>
                </a:solidFill>
                <a:latin typeface="+mj-lt"/>
              </a:rPr>
              <a:t>Critical Value Approach to One-Tailed Hypothesis Testing</a:t>
            </a:r>
          </a:p>
        </p:txBody>
      </p:sp>
      <p:sp>
        <p:nvSpPr>
          <p:cNvPr id="6" name="Text Box 3"/>
          <p:cNvSpPr txBox="1">
            <a:spLocks noChangeArrowheads="1"/>
          </p:cNvSpPr>
          <p:nvPr/>
        </p:nvSpPr>
        <p:spPr bwMode="auto">
          <a:xfrm>
            <a:off x="679622" y="1839396"/>
            <a:ext cx="7848600" cy="3517886"/>
          </a:xfrm>
          <a:prstGeom prst="rect">
            <a:avLst/>
          </a:prstGeom>
          <a:noFill/>
          <a:ln w="12700">
            <a:noFill/>
            <a:miter lim="800000"/>
            <a:headEnd/>
            <a:tailEnd/>
          </a:ln>
          <a:effectLst/>
        </p:spPr>
        <p:txBody>
          <a:bodyPr wrap="square">
            <a:spAutoFit/>
          </a:bodyPr>
          <a:lstStyle/>
          <a:p>
            <a:pPr>
              <a:buClr>
                <a:srgbClr val="66FFFF"/>
              </a:buClr>
              <a:buSzPct val="90000"/>
            </a:pPr>
            <a:r>
              <a:rPr lang="en-US" sz="2400" dirty="0">
                <a:effectLst>
                  <a:outerShdw blurRad="38100" dist="38100" dir="2700000" algn="tl">
                    <a:srgbClr val="000000"/>
                  </a:outerShdw>
                </a:effectLst>
                <a:latin typeface="Book Antiqua" pitchFamily="18" charset="0"/>
              </a:rPr>
              <a:t>  </a:t>
            </a:r>
            <a:r>
              <a:rPr lang="en-US" dirty="0"/>
              <a:t>The test statistic </a:t>
            </a:r>
            <a:r>
              <a:rPr lang="en-US" i="1" dirty="0"/>
              <a:t>z</a:t>
            </a:r>
            <a:r>
              <a:rPr lang="en-US" dirty="0"/>
              <a:t> has a standard normal probability distribution.</a:t>
            </a:r>
          </a:p>
          <a:p>
            <a:pPr>
              <a:buClr>
                <a:srgbClr val="66FFFF"/>
              </a:buClr>
              <a:buSzPct val="90000"/>
            </a:pPr>
            <a:endParaRPr lang="en-US" dirty="0"/>
          </a:p>
          <a:p>
            <a:pPr>
              <a:buClr>
                <a:srgbClr val="66FFFF"/>
              </a:buClr>
              <a:buSzPct val="90000"/>
            </a:pPr>
            <a:r>
              <a:rPr lang="en-US" dirty="0"/>
              <a:t>We can use the standard normal probability distribution table to find the z-value with an area of </a:t>
            </a:r>
            <a:r>
              <a:rPr lang="en-US" i="1" dirty="0">
                <a:effectLst>
                  <a:outerShdw blurRad="38100" dist="38100" dir="2700000" algn="tl">
                    <a:srgbClr val="000000"/>
                  </a:outerShdw>
                </a:effectLst>
                <a:latin typeface="Symbol" pitchFamily="18" charset="2"/>
              </a:rPr>
              <a:t></a:t>
            </a:r>
            <a:r>
              <a:rPr lang="en-US" dirty="0"/>
              <a:t>  in the lower (or upper) tail of the distribution.</a:t>
            </a:r>
          </a:p>
          <a:p>
            <a:pPr>
              <a:buClr>
                <a:srgbClr val="66FFFF"/>
              </a:buClr>
              <a:buSzPct val="90000"/>
            </a:pPr>
            <a:endParaRPr lang="en-US" dirty="0"/>
          </a:p>
          <a:p>
            <a:pPr>
              <a:buClr>
                <a:srgbClr val="66FFFF"/>
              </a:buClr>
              <a:buSzPct val="90000"/>
            </a:pPr>
            <a:r>
              <a:rPr lang="en-US" dirty="0"/>
              <a:t>The value of the test statistic that established the boundary of the rejection region is called the critical value for the test.</a:t>
            </a:r>
          </a:p>
          <a:p>
            <a:pPr>
              <a:buClr>
                <a:srgbClr val="66FFFF"/>
              </a:buClr>
              <a:buSzPct val="90000"/>
            </a:pPr>
            <a:endParaRPr lang="en-US" dirty="0"/>
          </a:p>
          <a:p>
            <a:pPr>
              <a:lnSpc>
                <a:spcPct val="90000"/>
              </a:lnSpc>
              <a:spcBef>
                <a:spcPct val="20000"/>
              </a:spcBef>
              <a:buClr>
                <a:srgbClr val="66FFFF"/>
              </a:buClr>
              <a:buSzPct val="75000"/>
            </a:pPr>
            <a:r>
              <a:rPr lang="en-US" dirty="0"/>
              <a:t>The rejection rule is:</a:t>
            </a:r>
          </a:p>
          <a:p>
            <a:pPr marL="0" lvl="1">
              <a:lnSpc>
                <a:spcPct val="90000"/>
              </a:lnSpc>
              <a:spcBef>
                <a:spcPct val="20000"/>
              </a:spcBef>
              <a:buClr>
                <a:srgbClr val="66FFFF"/>
              </a:buClr>
              <a:buSzPct val="75000"/>
            </a:pPr>
            <a:r>
              <a:rPr lang="en-US" dirty="0"/>
              <a:t>  Lower tail:  Reject</a:t>
            </a:r>
            <a:r>
              <a:rPr lang="en-US" sz="2400" dirty="0">
                <a:effectLst>
                  <a:outerShdw blurRad="38100" dist="38100" dir="2700000" algn="tl">
                    <a:srgbClr val="000000"/>
                  </a:outerShdw>
                </a:effectLst>
                <a:latin typeface="Book Antiqua" pitchFamily="18" charset="0"/>
              </a:rPr>
              <a:t> </a:t>
            </a:r>
            <a:r>
              <a:rPr lang="en-US" sz="2400" i="1" dirty="0">
                <a:effectLst>
                  <a:outerShdw blurRad="38100" dist="38100" dir="2700000" algn="tl">
                    <a:srgbClr val="000000"/>
                  </a:outerShdw>
                </a:effectLst>
                <a:latin typeface="Book Antiqua" pitchFamily="18" charset="0"/>
              </a:rPr>
              <a:t>H</a:t>
            </a:r>
            <a:r>
              <a:rPr lang="en-US" sz="2400" baseline="-25000" dirty="0">
                <a:effectLst>
                  <a:outerShdw blurRad="38100" dist="38100" dir="2700000" algn="tl">
                    <a:srgbClr val="000000"/>
                  </a:outerShdw>
                </a:effectLst>
                <a:latin typeface="Book Antiqua" pitchFamily="18" charset="0"/>
              </a:rPr>
              <a:t>0</a:t>
            </a:r>
            <a:r>
              <a:rPr lang="en-US" sz="2400" dirty="0">
                <a:effectLst>
                  <a:outerShdw blurRad="38100" dist="38100" dir="2700000" algn="tl">
                    <a:srgbClr val="000000"/>
                  </a:outerShdw>
                </a:effectLst>
                <a:latin typeface="Book Antiqua" pitchFamily="18" charset="0"/>
              </a:rPr>
              <a:t> if </a:t>
            </a:r>
            <a:r>
              <a:rPr lang="en-US" sz="2400" i="1" dirty="0">
                <a:effectLst>
                  <a:outerShdw blurRad="38100" dist="38100" dir="2700000" algn="tl">
                    <a:srgbClr val="000000"/>
                  </a:outerShdw>
                </a:effectLst>
                <a:latin typeface="Book Antiqua" pitchFamily="18" charset="0"/>
              </a:rPr>
              <a:t>z</a:t>
            </a:r>
            <a:r>
              <a:rPr lang="en-US" sz="2400" dirty="0">
                <a:effectLst>
                  <a:outerShdw blurRad="38100" dist="38100" dir="2700000" algn="tl">
                    <a:srgbClr val="000000"/>
                  </a:outerShdw>
                </a:effectLst>
                <a:latin typeface="Book Antiqua" pitchFamily="18" charset="0"/>
              </a:rPr>
              <a:t> </a:t>
            </a:r>
            <a:r>
              <a:rPr lang="en-US" sz="2400" u="sng" dirty="0">
                <a:effectLst>
                  <a:outerShdw blurRad="38100" dist="38100" dir="2700000" algn="tl">
                    <a:srgbClr val="000000"/>
                  </a:outerShdw>
                </a:effectLst>
                <a:latin typeface="Book Antiqua" pitchFamily="18" charset="0"/>
              </a:rPr>
              <a:t>&lt;</a:t>
            </a:r>
            <a:r>
              <a:rPr lang="en-US" sz="2400" dirty="0">
                <a:effectLst>
                  <a:outerShdw blurRad="38100" dist="38100" dir="2700000" algn="tl">
                    <a:srgbClr val="000000"/>
                  </a:outerShdw>
                </a:effectLst>
                <a:latin typeface="Book Antiqua" pitchFamily="18" charset="0"/>
              </a:rPr>
              <a:t> -</a:t>
            </a:r>
            <a:r>
              <a:rPr lang="en-US" sz="2400" i="1" dirty="0">
                <a:effectLst>
                  <a:outerShdw blurRad="38100" dist="38100" dir="2700000" algn="tl">
                    <a:srgbClr val="000000"/>
                  </a:outerShdw>
                </a:effectLst>
                <a:latin typeface="Book Antiqua" pitchFamily="18" charset="0"/>
              </a:rPr>
              <a:t>z</a:t>
            </a:r>
            <a:r>
              <a:rPr lang="en-US" sz="2400" i="1" baseline="-25000" dirty="0">
                <a:effectLst>
                  <a:outerShdw blurRad="38100" dist="38100" dir="2700000" algn="tl">
                    <a:srgbClr val="000000"/>
                  </a:outerShdw>
                </a:effectLst>
                <a:latin typeface="Symbol" pitchFamily="18" charset="2"/>
              </a:rPr>
              <a:t></a:t>
            </a:r>
            <a:endParaRPr lang="en-US" sz="2400" dirty="0">
              <a:effectLst>
                <a:outerShdw blurRad="38100" dist="38100" dir="2700000" algn="tl">
                  <a:srgbClr val="000000"/>
                </a:outerShdw>
              </a:effectLst>
              <a:latin typeface="Book Antiqua" pitchFamily="18" charset="0"/>
            </a:endParaRPr>
          </a:p>
          <a:p>
            <a:pPr>
              <a:lnSpc>
                <a:spcPct val="90000"/>
              </a:lnSpc>
              <a:spcBef>
                <a:spcPct val="20000"/>
              </a:spcBef>
              <a:buClr>
                <a:srgbClr val="66FFFF"/>
              </a:buClr>
              <a:buSzPct val="75000"/>
            </a:pPr>
            <a:r>
              <a:rPr lang="en-US" sz="2400" dirty="0">
                <a:effectLst>
                  <a:outerShdw blurRad="38100" dist="38100" dir="2700000" algn="tl">
                    <a:srgbClr val="000000"/>
                  </a:outerShdw>
                </a:effectLst>
                <a:latin typeface="Book Antiqua" pitchFamily="18" charset="0"/>
              </a:rPr>
              <a:t> </a:t>
            </a:r>
            <a:r>
              <a:rPr lang="en-US" dirty="0"/>
              <a:t>Upper tail:  Reject </a:t>
            </a:r>
            <a:r>
              <a:rPr lang="en-US" sz="2400" i="1" dirty="0">
                <a:effectLst>
                  <a:outerShdw blurRad="38100" dist="38100" dir="2700000" algn="tl">
                    <a:srgbClr val="000000"/>
                  </a:outerShdw>
                </a:effectLst>
                <a:latin typeface="Book Antiqua" pitchFamily="18" charset="0"/>
              </a:rPr>
              <a:t>H</a:t>
            </a:r>
            <a:r>
              <a:rPr lang="en-US" sz="2400" baseline="-25000" dirty="0">
                <a:effectLst>
                  <a:outerShdw blurRad="38100" dist="38100" dir="2700000" algn="tl">
                    <a:srgbClr val="000000"/>
                  </a:outerShdw>
                </a:effectLst>
                <a:latin typeface="Book Antiqua" pitchFamily="18" charset="0"/>
              </a:rPr>
              <a:t>0</a:t>
            </a:r>
            <a:r>
              <a:rPr lang="en-US" sz="2400" dirty="0">
                <a:effectLst>
                  <a:outerShdw blurRad="38100" dist="38100" dir="2700000" algn="tl">
                    <a:srgbClr val="000000"/>
                  </a:outerShdw>
                </a:effectLst>
                <a:latin typeface="Book Antiqua" pitchFamily="18" charset="0"/>
              </a:rPr>
              <a:t> if </a:t>
            </a:r>
            <a:r>
              <a:rPr lang="en-US" sz="2400" i="1" dirty="0">
                <a:effectLst>
                  <a:outerShdw blurRad="38100" dist="38100" dir="2700000" algn="tl">
                    <a:srgbClr val="000000"/>
                  </a:outerShdw>
                </a:effectLst>
                <a:latin typeface="Book Antiqua" pitchFamily="18" charset="0"/>
              </a:rPr>
              <a:t>z</a:t>
            </a:r>
            <a:r>
              <a:rPr lang="en-US" sz="2400" dirty="0">
                <a:effectLst>
                  <a:outerShdw blurRad="38100" dist="38100" dir="2700000" algn="tl">
                    <a:srgbClr val="000000"/>
                  </a:outerShdw>
                </a:effectLst>
                <a:latin typeface="Book Antiqua" pitchFamily="18" charset="0"/>
              </a:rPr>
              <a:t> </a:t>
            </a:r>
            <a:r>
              <a:rPr lang="en-US" sz="2400" u="sng" dirty="0">
                <a:effectLst>
                  <a:outerShdw blurRad="38100" dist="38100" dir="2700000" algn="tl">
                    <a:srgbClr val="000000"/>
                  </a:outerShdw>
                </a:effectLst>
                <a:latin typeface="Book Antiqua" pitchFamily="18" charset="0"/>
              </a:rPr>
              <a:t>&gt;</a:t>
            </a:r>
            <a:r>
              <a:rPr lang="en-US" sz="2400" dirty="0">
                <a:effectLst>
                  <a:outerShdw blurRad="38100" dist="38100" dir="2700000" algn="tl">
                    <a:srgbClr val="000000"/>
                  </a:outerShdw>
                </a:effectLst>
                <a:latin typeface="Book Antiqua" pitchFamily="18" charset="0"/>
              </a:rPr>
              <a:t> </a:t>
            </a:r>
            <a:r>
              <a:rPr lang="en-US" sz="2400" i="1" dirty="0">
                <a:effectLst>
                  <a:outerShdw blurRad="38100" dist="38100" dir="2700000" algn="tl">
                    <a:srgbClr val="000000"/>
                  </a:outerShdw>
                </a:effectLst>
                <a:latin typeface="Book Antiqua" pitchFamily="18" charset="0"/>
              </a:rPr>
              <a:t>z</a:t>
            </a:r>
            <a:r>
              <a:rPr lang="en-US" sz="2400" i="1" baseline="-25000" dirty="0">
                <a:effectLst>
                  <a:outerShdw blurRad="38100" dist="38100" dir="2700000" algn="tl">
                    <a:srgbClr val="000000"/>
                  </a:outerShdw>
                </a:effectLst>
                <a:latin typeface="Symbol" pitchFamily="18" charset="2"/>
              </a:rPr>
              <a:t></a:t>
            </a:r>
            <a:endParaRPr lang="en-US" dirty="0">
              <a:effectLst>
                <a:outerShdw blurRad="38100" dist="38100" dir="2700000" algn="tl">
                  <a:srgbClr val="000000"/>
                </a:outerShdw>
              </a:effectLst>
              <a:latin typeface="Book Antiqua" pitchFamily="18" charset="0"/>
            </a:endParaRPr>
          </a:p>
        </p:txBody>
      </p:sp>
      <p:sp>
        <p:nvSpPr>
          <p:cNvPr id="8" name="Text Box 5"/>
          <p:cNvSpPr txBox="1">
            <a:spLocks noChangeArrowheads="1"/>
          </p:cNvSpPr>
          <p:nvPr/>
        </p:nvSpPr>
        <p:spPr bwMode="auto">
          <a:xfrm>
            <a:off x="685800" y="3136674"/>
            <a:ext cx="415498" cy="461665"/>
          </a:xfrm>
          <a:prstGeom prst="rect">
            <a:avLst/>
          </a:prstGeom>
          <a:noFill/>
          <a:ln w="12700">
            <a:noFill/>
            <a:miter lim="800000"/>
            <a:headEnd/>
            <a:tailEnd/>
          </a:ln>
          <a:effectLst/>
        </p:spPr>
        <p:txBody>
          <a:bodyPr wrap="none">
            <a:spAutoFit/>
          </a:bodyPr>
          <a:lstStyle/>
          <a:p>
            <a:pPr algn="l">
              <a:buClr>
                <a:srgbClr val="66FFFF"/>
              </a:buClr>
              <a:buSzPct val="90000"/>
            </a:pPr>
            <a:r>
              <a:rPr lang="en-US" sz="2400" dirty="0">
                <a:effectLst>
                  <a:outerShdw blurRad="38100" dist="38100" dir="2700000" algn="tl">
                    <a:srgbClr val="000000"/>
                  </a:outerShdw>
                </a:effectLst>
                <a:latin typeface="Book Antiqua" pitchFamily="18" charset="0"/>
              </a:rPr>
              <a:t>   </a:t>
            </a:r>
          </a:p>
        </p:txBody>
      </p:sp>
    </p:spTree>
    <p:extLst>
      <p:ext uri="{BB962C8B-B14F-4D97-AF65-F5344CB8AC3E}">
        <p14:creationId xmlns:p14="http://schemas.microsoft.com/office/powerpoint/2010/main" val="886549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slide(fromTop)">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1"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slide(fromTop)">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utoUpdateAnimBg="0"/>
      <p:bldP spid="8"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5" name="Rectangle 2"/>
          <p:cNvSpPr>
            <a:spLocks noChangeArrowheads="1"/>
          </p:cNvSpPr>
          <p:nvPr/>
        </p:nvSpPr>
        <p:spPr bwMode="auto">
          <a:xfrm>
            <a:off x="1219200" y="1638300"/>
            <a:ext cx="6724650" cy="4273550"/>
          </a:xfrm>
          <a:prstGeom prst="rect">
            <a:avLst/>
          </a:prstGeom>
          <a:gradFill rotWithShape="0">
            <a:gsLst>
              <a:gs pos="0">
                <a:srgbClr val="006699">
                  <a:gamma/>
                  <a:shade val="46275"/>
                  <a:invGamma/>
                </a:srgbClr>
              </a:gs>
              <a:gs pos="50000">
                <a:srgbClr val="006699"/>
              </a:gs>
              <a:gs pos="100000">
                <a:srgbClr val="006699">
                  <a:gamma/>
                  <a:shade val="46275"/>
                  <a:invGamma/>
                </a:srgbClr>
              </a:gs>
            </a:gsLst>
            <a:lin ang="5400000" scaled="1"/>
          </a:gradFill>
          <a:ln w="6350">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l"/>
            <a:endParaRPr lang="en-US" sz="2400">
              <a:solidFill>
                <a:schemeClr val="bg1"/>
              </a:solidFill>
              <a:effectLst>
                <a:outerShdw blurRad="38100" dist="38100" dir="2700000" algn="tl">
                  <a:srgbClr val="000000"/>
                </a:outerShdw>
              </a:effectLst>
              <a:latin typeface="Book Antiqua" pitchFamily="18" charset="0"/>
            </a:endParaRPr>
          </a:p>
        </p:txBody>
      </p:sp>
      <p:sp>
        <p:nvSpPr>
          <p:cNvPr id="6" name="Freeform 3"/>
          <p:cNvSpPr>
            <a:spLocks/>
          </p:cNvSpPr>
          <p:nvPr/>
        </p:nvSpPr>
        <p:spPr bwMode="auto">
          <a:xfrm>
            <a:off x="2509838" y="2036763"/>
            <a:ext cx="4537075" cy="3041650"/>
          </a:xfrm>
          <a:custGeom>
            <a:avLst/>
            <a:gdLst/>
            <a:ahLst/>
            <a:cxnLst>
              <a:cxn ang="0">
                <a:pos x="1354" y="12"/>
              </a:cxn>
              <a:cxn ang="0">
                <a:pos x="1270" y="88"/>
              </a:cxn>
              <a:cxn ang="0">
                <a:pos x="1202" y="190"/>
              </a:cxn>
              <a:cxn ang="0">
                <a:pos x="1142" y="310"/>
              </a:cxn>
              <a:cxn ang="0">
                <a:pos x="1098" y="412"/>
              </a:cxn>
              <a:cxn ang="0">
                <a:pos x="1056" y="510"/>
              </a:cxn>
              <a:cxn ang="0">
                <a:pos x="1018" y="626"/>
              </a:cxn>
              <a:cxn ang="0">
                <a:pos x="978" y="738"/>
              </a:cxn>
              <a:cxn ang="0">
                <a:pos x="942" y="854"/>
              </a:cxn>
              <a:cxn ang="0">
                <a:pos x="921" y="958"/>
              </a:cxn>
              <a:cxn ang="0">
                <a:pos x="890" y="1060"/>
              </a:cxn>
              <a:cxn ang="0">
                <a:pos x="850" y="1174"/>
              </a:cxn>
              <a:cxn ang="0">
                <a:pos x="811" y="1272"/>
              </a:cxn>
              <a:cxn ang="0">
                <a:pos x="753" y="1390"/>
              </a:cxn>
              <a:cxn ang="0">
                <a:pos x="688" y="1506"/>
              </a:cxn>
              <a:cxn ang="0">
                <a:pos x="620" y="1596"/>
              </a:cxn>
              <a:cxn ang="0">
                <a:pos x="508" y="1676"/>
              </a:cxn>
              <a:cxn ang="0">
                <a:pos x="399" y="1732"/>
              </a:cxn>
              <a:cxn ang="0">
                <a:pos x="302" y="1770"/>
              </a:cxn>
              <a:cxn ang="0">
                <a:pos x="199" y="1804"/>
              </a:cxn>
              <a:cxn ang="0">
                <a:pos x="75" y="1844"/>
              </a:cxn>
              <a:cxn ang="0">
                <a:pos x="0" y="1868"/>
              </a:cxn>
              <a:cxn ang="0">
                <a:pos x="2858" y="1916"/>
              </a:cxn>
              <a:cxn ang="0">
                <a:pos x="2804" y="1866"/>
              </a:cxn>
              <a:cxn ang="0">
                <a:pos x="2708" y="1838"/>
              </a:cxn>
              <a:cxn ang="0">
                <a:pos x="2582" y="1796"/>
              </a:cxn>
              <a:cxn ang="0">
                <a:pos x="2458" y="1748"/>
              </a:cxn>
              <a:cxn ang="0">
                <a:pos x="2331" y="1674"/>
              </a:cxn>
              <a:cxn ang="0">
                <a:pos x="2280" y="1644"/>
              </a:cxn>
              <a:cxn ang="0">
                <a:pos x="2204" y="1576"/>
              </a:cxn>
              <a:cxn ang="0">
                <a:pos x="2140" y="1496"/>
              </a:cxn>
              <a:cxn ang="0">
                <a:pos x="2072" y="1386"/>
              </a:cxn>
              <a:cxn ang="0">
                <a:pos x="2028" y="1302"/>
              </a:cxn>
              <a:cxn ang="0">
                <a:pos x="1980" y="1190"/>
              </a:cxn>
              <a:cxn ang="0">
                <a:pos x="1944" y="1102"/>
              </a:cxn>
              <a:cxn ang="0">
                <a:pos x="1906" y="996"/>
              </a:cxn>
              <a:cxn ang="0">
                <a:pos x="1868" y="864"/>
              </a:cxn>
              <a:cxn ang="0">
                <a:pos x="1838" y="762"/>
              </a:cxn>
              <a:cxn ang="0">
                <a:pos x="1803" y="636"/>
              </a:cxn>
              <a:cxn ang="0">
                <a:pos x="1749" y="504"/>
              </a:cxn>
              <a:cxn ang="0">
                <a:pos x="1708" y="396"/>
              </a:cxn>
              <a:cxn ang="0">
                <a:pos x="1668" y="312"/>
              </a:cxn>
              <a:cxn ang="0">
                <a:pos x="1640" y="246"/>
              </a:cxn>
              <a:cxn ang="0">
                <a:pos x="1620" y="212"/>
              </a:cxn>
              <a:cxn ang="0">
                <a:pos x="1590" y="166"/>
              </a:cxn>
              <a:cxn ang="0">
                <a:pos x="1558" y="118"/>
              </a:cxn>
              <a:cxn ang="0">
                <a:pos x="1498" y="46"/>
              </a:cxn>
              <a:cxn ang="0">
                <a:pos x="1446" y="6"/>
              </a:cxn>
            </a:cxnLst>
            <a:rect l="0" t="0" r="r" b="b"/>
            <a:pathLst>
              <a:path w="2858" h="1916">
                <a:moveTo>
                  <a:pt x="1416" y="0"/>
                </a:moveTo>
                <a:lnTo>
                  <a:pt x="1386" y="0"/>
                </a:lnTo>
                <a:lnTo>
                  <a:pt x="1354" y="12"/>
                </a:lnTo>
                <a:lnTo>
                  <a:pt x="1324" y="34"/>
                </a:lnTo>
                <a:lnTo>
                  <a:pt x="1299" y="56"/>
                </a:lnTo>
                <a:lnTo>
                  <a:pt x="1270" y="88"/>
                </a:lnTo>
                <a:lnTo>
                  <a:pt x="1239" y="124"/>
                </a:lnTo>
                <a:lnTo>
                  <a:pt x="1221" y="154"/>
                </a:lnTo>
                <a:lnTo>
                  <a:pt x="1202" y="190"/>
                </a:lnTo>
                <a:lnTo>
                  <a:pt x="1179" y="226"/>
                </a:lnTo>
                <a:lnTo>
                  <a:pt x="1162" y="270"/>
                </a:lnTo>
                <a:lnTo>
                  <a:pt x="1142" y="310"/>
                </a:lnTo>
                <a:lnTo>
                  <a:pt x="1122" y="352"/>
                </a:lnTo>
                <a:lnTo>
                  <a:pt x="1110" y="380"/>
                </a:lnTo>
                <a:lnTo>
                  <a:pt x="1098" y="412"/>
                </a:lnTo>
                <a:lnTo>
                  <a:pt x="1080" y="446"/>
                </a:lnTo>
                <a:lnTo>
                  <a:pt x="1070" y="478"/>
                </a:lnTo>
                <a:lnTo>
                  <a:pt x="1056" y="510"/>
                </a:lnTo>
                <a:lnTo>
                  <a:pt x="1044" y="548"/>
                </a:lnTo>
                <a:lnTo>
                  <a:pt x="1028" y="590"/>
                </a:lnTo>
                <a:lnTo>
                  <a:pt x="1018" y="626"/>
                </a:lnTo>
                <a:lnTo>
                  <a:pt x="1004" y="660"/>
                </a:lnTo>
                <a:lnTo>
                  <a:pt x="994" y="702"/>
                </a:lnTo>
                <a:lnTo>
                  <a:pt x="978" y="738"/>
                </a:lnTo>
                <a:lnTo>
                  <a:pt x="968" y="772"/>
                </a:lnTo>
                <a:lnTo>
                  <a:pt x="956" y="814"/>
                </a:lnTo>
                <a:lnTo>
                  <a:pt x="942" y="854"/>
                </a:lnTo>
                <a:lnTo>
                  <a:pt x="932" y="890"/>
                </a:lnTo>
                <a:lnTo>
                  <a:pt x="922" y="928"/>
                </a:lnTo>
                <a:lnTo>
                  <a:pt x="921" y="958"/>
                </a:lnTo>
                <a:lnTo>
                  <a:pt x="910" y="992"/>
                </a:lnTo>
                <a:lnTo>
                  <a:pt x="903" y="1024"/>
                </a:lnTo>
                <a:lnTo>
                  <a:pt x="890" y="1060"/>
                </a:lnTo>
                <a:lnTo>
                  <a:pt x="878" y="1096"/>
                </a:lnTo>
                <a:lnTo>
                  <a:pt x="864" y="1132"/>
                </a:lnTo>
                <a:lnTo>
                  <a:pt x="850" y="1174"/>
                </a:lnTo>
                <a:lnTo>
                  <a:pt x="836" y="1208"/>
                </a:lnTo>
                <a:lnTo>
                  <a:pt x="823" y="1248"/>
                </a:lnTo>
                <a:lnTo>
                  <a:pt x="811" y="1272"/>
                </a:lnTo>
                <a:lnTo>
                  <a:pt x="794" y="1304"/>
                </a:lnTo>
                <a:lnTo>
                  <a:pt x="776" y="1346"/>
                </a:lnTo>
                <a:lnTo>
                  <a:pt x="753" y="1390"/>
                </a:lnTo>
                <a:lnTo>
                  <a:pt x="729" y="1426"/>
                </a:lnTo>
                <a:lnTo>
                  <a:pt x="711" y="1468"/>
                </a:lnTo>
                <a:lnTo>
                  <a:pt x="688" y="1506"/>
                </a:lnTo>
                <a:lnTo>
                  <a:pt x="664" y="1534"/>
                </a:lnTo>
                <a:lnTo>
                  <a:pt x="639" y="1564"/>
                </a:lnTo>
                <a:lnTo>
                  <a:pt x="620" y="1596"/>
                </a:lnTo>
                <a:lnTo>
                  <a:pt x="582" y="1626"/>
                </a:lnTo>
                <a:lnTo>
                  <a:pt x="548" y="1650"/>
                </a:lnTo>
                <a:lnTo>
                  <a:pt x="508" y="1676"/>
                </a:lnTo>
                <a:lnTo>
                  <a:pt x="459" y="1700"/>
                </a:lnTo>
                <a:lnTo>
                  <a:pt x="427" y="1716"/>
                </a:lnTo>
                <a:lnTo>
                  <a:pt x="399" y="1732"/>
                </a:lnTo>
                <a:lnTo>
                  <a:pt x="363" y="1744"/>
                </a:lnTo>
                <a:lnTo>
                  <a:pt x="330" y="1758"/>
                </a:lnTo>
                <a:lnTo>
                  <a:pt x="302" y="1770"/>
                </a:lnTo>
                <a:lnTo>
                  <a:pt x="276" y="1782"/>
                </a:lnTo>
                <a:lnTo>
                  <a:pt x="246" y="1792"/>
                </a:lnTo>
                <a:lnTo>
                  <a:pt x="199" y="1804"/>
                </a:lnTo>
                <a:lnTo>
                  <a:pt x="159" y="1816"/>
                </a:lnTo>
                <a:lnTo>
                  <a:pt x="120" y="1832"/>
                </a:lnTo>
                <a:lnTo>
                  <a:pt x="75" y="1844"/>
                </a:lnTo>
                <a:lnTo>
                  <a:pt x="46" y="1852"/>
                </a:lnTo>
                <a:lnTo>
                  <a:pt x="20" y="1860"/>
                </a:lnTo>
                <a:lnTo>
                  <a:pt x="0" y="1868"/>
                </a:lnTo>
                <a:lnTo>
                  <a:pt x="0" y="1894"/>
                </a:lnTo>
                <a:lnTo>
                  <a:pt x="2" y="1916"/>
                </a:lnTo>
                <a:lnTo>
                  <a:pt x="2858" y="1916"/>
                </a:lnTo>
                <a:lnTo>
                  <a:pt x="2858" y="1878"/>
                </a:lnTo>
                <a:lnTo>
                  <a:pt x="2838" y="1872"/>
                </a:lnTo>
                <a:lnTo>
                  <a:pt x="2804" y="1866"/>
                </a:lnTo>
                <a:lnTo>
                  <a:pt x="2768" y="1854"/>
                </a:lnTo>
                <a:lnTo>
                  <a:pt x="2740" y="1846"/>
                </a:lnTo>
                <a:lnTo>
                  <a:pt x="2708" y="1838"/>
                </a:lnTo>
                <a:lnTo>
                  <a:pt x="2668" y="1826"/>
                </a:lnTo>
                <a:lnTo>
                  <a:pt x="2626" y="1812"/>
                </a:lnTo>
                <a:lnTo>
                  <a:pt x="2582" y="1796"/>
                </a:lnTo>
                <a:lnTo>
                  <a:pt x="2534" y="1778"/>
                </a:lnTo>
                <a:lnTo>
                  <a:pt x="2496" y="1762"/>
                </a:lnTo>
                <a:lnTo>
                  <a:pt x="2458" y="1748"/>
                </a:lnTo>
                <a:lnTo>
                  <a:pt x="2424" y="1730"/>
                </a:lnTo>
                <a:lnTo>
                  <a:pt x="2379" y="1704"/>
                </a:lnTo>
                <a:lnTo>
                  <a:pt x="2331" y="1674"/>
                </a:lnTo>
                <a:lnTo>
                  <a:pt x="2314" y="1668"/>
                </a:lnTo>
                <a:lnTo>
                  <a:pt x="2298" y="1656"/>
                </a:lnTo>
                <a:lnTo>
                  <a:pt x="2280" y="1644"/>
                </a:lnTo>
                <a:lnTo>
                  <a:pt x="2258" y="1628"/>
                </a:lnTo>
                <a:lnTo>
                  <a:pt x="2228" y="1604"/>
                </a:lnTo>
                <a:lnTo>
                  <a:pt x="2204" y="1576"/>
                </a:lnTo>
                <a:lnTo>
                  <a:pt x="2182" y="1548"/>
                </a:lnTo>
                <a:lnTo>
                  <a:pt x="2158" y="1520"/>
                </a:lnTo>
                <a:lnTo>
                  <a:pt x="2140" y="1496"/>
                </a:lnTo>
                <a:lnTo>
                  <a:pt x="2116" y="1462"/>
                </a:lnTo>
                <a:lnTo>
                  <a:pt x="2090" y="1422"/>
                </a:lnTo>
                <a:lnTo>
                  <a:pt x="2072" y="1386"/>
                </a:lnTo>
                <a:lnTo>
                  <a:pt x="2054" y="1360"/>
                </a:lnTo>
                <a:lnTo>
                  <a:pt x="2040" y="1330"/>
                </a:lnTo>
                <a:lnTo>
                  <a:pt x="2028" y="1302"/>
                </a:lnTo>
                <a:lnTo>
                  <a:pt x="2012" y="1270"/>
                </a:lnTo>
                <a:lnTo>
                  <a:pt x="1998" y="1240"/>
                </a:lnTo>
                <a:lnTo>
                  <a:pt x="1980" y="1190"/>
                </a:lnTo>
                <a:lnTo>
                  <a:pt x="1964" y="1158"/>
                </a:lnTo>
                <a:lnTo>
                  <a:pt x="1956" y="1130"/>
                </a:lnTo>
                <a:lnTo>
                  <a:pt x="1944" y="1102"/>
                </a:lnTo>
                <a:lnTo>
                  <a:pt x="1930" y="1068"/>
                </a:lnTo>
                <a:lnTo>
                  <a:pt x="1920" y="1042"/>
                </a:lnTo>
                <a:lnTo>
                  <a:pt x="1906" y="996"/>
                </a:lnTo>
                <a:lnTo>
                  <a:pt x="1890" y="946"/>
                </a:lnTo>
                <a:lnTo>
                  <a:pt x="1876" y="892"/>
                </a:lnTo>
                <a:lnTo>
                  <a:pt x="1868" y="864"/>
                </a:lnTo>
                <a:lnTo>
                  <a:pt x="1860" y="828"/>
                </a:lnTo>
                <a:lnTo>
                  <a:pt x="1852" y="796"/>
                </a:lnTo>
                <a:lnTo>
                  <a:pt x="1838" y="762"/>
                </a:lnTo>
                <a:lnTo>
                  <a:pt x="1826" y="722"/>
                </a:lnTo>
                <a:lnTo>
                  <a:pt x="1816" y="684"/>
                </a:lnTo>
                <a:lnTo>
                  <a:pt x="1803" y="636"/>
                </a:lnTo>
                <a:lnTo>
                  <a:pt x="1785" y="594"/>
                </a:lnTo>
                <a:lnTo>
                  <a:pt x="1764" y="540"/>
                </a:lnTo>
                <a:lnTo>
                  <a:pt x="1749" y="504"/>
                </a:lnTo>
                <a:lnTo>
                  <a:pt x="1738" y="468"/>
                </a:lnTo>
                <a:lnTo>
                  <a:pt x="1724" y="432"/>
                </a:lnTo>
                <a:lnTo>
                  <a:pt x="1708" y="396"/>
                </a:lnTo>
                <a:lnTo>
                  <a:pt x="1684" y="342"/>
                </a:lnTo>
                <a:lnTo>
                  <a:pt x="1691" y="360"/>
                </a:lnTo>
                <a:lnTo>
                  <a:pt x="1668" y="312"/>
                </a:lnTo>
                <a:lnTo>
                  <a:pt x="1648" y="274"/>
                </a:lnTo>
                <a:lnTo>
                  <a:pt x="1644" y="258"/>
                </a:lnTo>
                <a:lnTo>
                  <a:pt x="1640" y="246"/>
                </a:lnTo>
                <a:lnTo>
                  <a:pt x="1632" y="232"/>
                </a:lnTo>
                <a:lnTo>
                  <a:pt x="1626" y="226"/>
                </a:lnTo>
                <a:lnTo>
                  <a:pt x="1620" y="212"/>
                </a:lnTo>
                <a:lnTo>
                  <a:pt x="1610" y="200"/>
                </a:lnTo>
                <a:lnTo>
                  <a:pt x="1602" y="182"/>
                </a:lnTo>
                <a:lnTo>
                  <a:pt x="1590" y="166"/>
                </a:lnTo>
                <a:lnTo>
                  <a:pt x="1580" y="152"/>
                </a:lnTo>
                <a:lnTo>
                  <a:pt x="1572" y="136"/>
                </a:lnTo>
                <a:lnTo>
                  <a:pt x="1558" y="118"/>
                </a:lnTo>
                <a:lnTo>
                  <a:pt x="1536" y="90"/>
                </a:lnTo>
                <a:lnTo>
                  <a:pt x="1518" y="66"/>
                </a:lnTo>
                <a:lnTo>
                  <a:pt x="1498" y="46"/>
                </a:lnTo>
                <a:lnTo>
                  <a:pt x="1480" y="30"/>
                </a:lnTo>
                <a:lnTo>
                  <a:pt x="1466" y="14"/>
                </a:lnTo>
                <a:lnTo>
                  <a:pt x="1446" y="6"/>
                </a:lnTo>
                <a:lnTo>
                  <a:pt x="1430" y="0"/>
                </a:lnTo>
              </a:path>
            </a:pathLst>
          </a:custGeom>
          <a:gradFill flip="none" rotWithShape="1">
            <a:gsLst>
              <a:gs pos="0">
                <a:srgbClr val="72AF2F">
                  <a:shade val="30000"/>
                  <a:satMod val="115000"/>
                </a:srgbClr>
              </a:gs>
              <a:gs pos="50000">
                <a:srgbClr val="72AF2F">
                  <a:shade val="67500"/>
                  <a:satMod val="115000"/>
                </a:srgbClr>
              </a:gs>
              <a:gs pos="100000">
                <a:srgbClr val="72AF2F">
                  <a:shade val="100000"/>
                  <a:satMod val="115000"/>
                </a:srgbClr>
              </a:gs>
            </a:gsLst>
            <a:lin ang="16200000" scaled="1"/>
            <a:tileRect/>
          </a:gradFill>
          <a:ln w="12700" cap="rnd" cmpd="sng">
            <a:noFill/>
            <a:prstDash val="solid"/>
            <a:round/>
            <a:headEnd type="none" w="med" len="med"/>
            <a:tailEnd type="none" w="med" len="med"/>
          </a:ln>
          <a:effectLst/>
        </p:spPr>
        <p:txBody>
          <a:bodyPr/>
          <a:lstStyle/>
          <a:p>
            <a:endParaRPr lang="en-US">
              <a:solidFill>
                <a:schemeClr val="bg1"/>
              </a:solidFill>
            </a:endParaRPr>
          </a:p>
        </p:txBody>
      </p:sp>
      <p:sp>
        <p:nvSpPr>
          <p:cNvPr id="7" name="Freeform 4"/>
          <p:cNvSpPr>
            <a:spLocks/>
          </p:cNvSpPr>
          <p:nvPr/>
        </p:nvSpPr>
        <p:spPr bwMode="auto">
          <a:xfrm>
            <a:off x="2501900" y="4559300"/>
            <a:ext cx="1004888" cy="514350"/>
          </a:xfrm>
          <a:custGeom>
            <a:avLst/>
            <a:gdLst/>
            <a:ahLst/>
            <a:cxnLst>
              <a:cxn ang="0">
                <a:pos x="624" y="0"/>
              </a:cxn>
              <a:cxn ang="0">
                <a:pos x="624" y="41"/>
              </a:cxn>
              <a:cxn ang="0">
                <a:pos x="633" y="102"/>
              </a:cxn>
              <a:cxn ang="0">
                <a:pos x="633" y="130"/>
              </a:cxn>
              <a:cxn ang="0">
                <a:pos x="632" y="161"/>
              </a:cxn>
              <a:cxn ang="0">
                <a:pos x="632" y="186"/>
              </a:cxn>
              <a:cxn ang="0">
                <a:pos x="632" y="210"/>
              </a:cxn>
              <a:cxn ang="0">
                <a:pos x="632" y="235"/>
              </a:cxn>
              <a:cxn ang="0">
                <a:pos x="632" y="324"/>
              </a:cxn>
              <a:cxn ang="0">
                <a:pos x="4" y="324"/>
              </a:cxn>
              <a:cxn ang="0">
                <a:pos x="0" y="303"/>
              </a:cxn>
              <a:cxn ang="0">
                <a:pos x="4" y="283"/>
              </a:cxn>
              <a:cxn ang="0">
                <a:pos x="40" y="271"/>
              </a:cxn>
              <a:cxn ang="0">
                <a:pos x="80" y="267"/>
              </a:cxn>
              <a:cxn ang="0">
                <a:pos x="124" y="250"/>
              </a:cxn>
              <a:cxn ang="0">
                <a:pos x="164" y="238"/>
              </a:cxn>
              <a:cxn ang="0">
                <a:pos x="196" y="226"/>
              </a:cxn>
              <a:cxn ang="0">
                <a:pos x="236" y="213"/>
              </a:cxn>
              <a:cxn ang="0">
                <a:pos x="276" y="197"/>
              </a:cxn>
              <a:cxn ang="0">
                <a:pos x="352" y="168"/>
              </a:cxn>
              <a:cxn ang="0">
                <a:pos x="388" y="156"/>
              </a:cxn>
              <a:cxn ang="0">
                <a:pos x="412" y="144"/>
              </a:cxn>
              <a:cxn ang="0">
                <a:pos x="440" y="127"/>
              </a:cxn>
              <a:cxn ang="0">
                <a:pos x="464" y="115"/>
              </a:cxn>
              <a:cxn ang="0">
                <a:pos x="480" y="111"/>
              </a:cxn>
              <a:cxn ang="0">
                <a:pos x="500" y="98"/>
              </a:cxn>
              <a:cxn ang="0">
                <a:pos x="528" y="82"/>
              </a:cxn>
              <a:cxn ang="0">
                <a:pos x="548" y="66"/>
              </a:cxn>
              <a:cxn ang="0">
                <a:pos x="580" y="45"/>
              </a:cxn>
              <a:cxn ang="0">
                <a:pos x="600" y="25"/>
              </a:cxn>
              <a:cxn ang="0">
                <a:pos x="624" y="0"/>
              </a:cxn>
              <a:cxn ang="0">
                <a:pos x="616" y="12"/>
              </a:cxn>
            </a:cxnLst>
            <a:rect l="0" t="0" r="r" b="b"/>
            <a:pathLst>
              <a:path w="633" h="324">
                <a:moveTo>
                  <a:pt x="624" y="0"/>
                </a:moveTo>
                <a:lnTo>
                  <a:pt x="624" y="41"/>
                </a:lnTo>
                <a:lnTo>
                  <a:pt x="633" y="102"/>
                </a:lnTo>
                <a:lnTo>
                  <a:pt x="633" y="130"/>
                </a:lnTo>
                <a:lnTo>
                  <a:pt x="632" y="161"/>
                </a:lnTo>
                <a:lnTo>
                  <a:pt x="632" y="186"/>
                </a:lnTo>
                <a:lnTo>
                  <a:pt x="632" y="210"/>
                </a:lnTo>
                <a:lnTo>
                  <a:pt x="632" y="235"/>
                </a:lnTo>
                <a:lnTo>
                  <a:pt x="632" y="324"/>
                </a:lnTo>
                <a:lnTo>
                  <a:pt x="4" y="324"/>
                </a:lnTo>
                <a:lnTo>
                  <a:pt x="0" y="303"/>
                </a:lnTo>
                <a:lnTo>
                  <a:pt x="4" y="283"/>
                </a:lnTo>
                <a:lnTo>
                  <a:pt x="40" y="271"/>
                </a:lnTo>
                <a:lnTo>
                  <a:pt x="80" y="267"/>
                </a:lnTo>
                <a:lnTo>
                  <a:pt x="124" y="250"/>
                </a:lnTo>
                <a:lnTo>
                  <a:pt x="164" y="238"/>
                </a:lnTo>
                <a:lnTo>
                  <a:pt x="196" y="226"/>
                </a:lnTo>
                <a:lnTo>
                  <a:pt x="236" y="213"/>
                </a:lnTo>
                <a:lnTo>
                  <a:pt x="276" y="197"/>
                </a:lnTo>
                <a:lnTo>
                  <a:pt x="352" y="168"/>
                </a:lnTo>
                <a:lnTo>
                  <a:pt x="388" y="156"/>
                </a:lnTo>
                <a:lnTo>
                  <a:pt x="412" y="144"/>
                </a:lnTo>
                <a:lnTo>
                  <a:pt x="440" y="127"/>
                </a:lnTo>
                <a:lnTo>
                  <a:pt x="464" y="115"/>
                </a:lnTo>
                <a:lnTo>
                  <a:pt x="480" y="111"/>
                </a:lnTo>
                <a:lnTo>
                  <a:pt x="500" y="98"/>
                </a:lnTo>
                <a:lnTo>
                  <a:pt x="528" y="82"/>
                </a:lnTo>
                <a:lnTo>
                  <a:pt x="548" y="66"/>
                </a:lnTo>
                <a:lnTo>
                  <a:pt x="580" y="45"/>
                </a:lnTo>
                <a:lnTo>
                  <a:pt x="600" y="25"/>
                </a:lnTo>
                <a:lnTo>
                  <a:pt x="624" y="0"/>
                </a:lnTo>
                <a:lnTo>
                  <a:pt x="616" y="12"/>
                </a:lnTo>
              </a:path>
            </a:pathLst>
          </a:custGeom>
          <a:solidFill>
            <a:srgbClr val="002060"/>
          </a:solidFill>
          <a:ln w="12700" cap="rnd" cmpd="sng">
            <a:noFill/>
            <a:prstDash val="solid"/>
            <a:round/>
            <a:headEnd type="none" w="med" len="med"/>
            <a:tailEnd type="none" w="med" len="med"/>
          </a:ln>
          <a:effectLst/>
        </p:spPr>
        <p:txBody>
          <a:bodyPr/>
          <a:lstStyle/>
          <a:p>
            <a:endParaRPr lang="en-US">
              <a:solidFill>
                <a:schemeClr val="bg1"/>
              </a:solidFill>
            </a:endParaRPr>
          </a:p>
        </p:txBody>
      </p:sp>
      <p:sp>
        <p:nvSpPr>
          <p:cNvPr id="8" name="Rectangle 5"/>
          <p:cNvSpPr>
            <a:spLocks noChangeArrowheads="1"/>
          </p:cNvSpPr>
          <p:nvPr/>
        </p:nvSpPr>
        <p:spPr bwMode="auto">
          <a:xfrm>
            <a:off x="2271713" y="3851275"/>
            <a:ext cx="1160575" cy="459100"/>
          </a:xfrm>
          <a:prstGeom prst="rect">
            <a:avLst/>
          </a:prstGeom>
          <a:noFill/>
          <a:ln w="12700">
            <a:noFill/>
            <a:miter lim="800000"/>
            <a:headEnd/>
            <a:tailEnd/>
          </a:ln>
          <a:effectLst>
            <a:outerShdw dist="17961" dir="2700000" algn="ctr" rotWithShape="0">
              <a:srgbClr val="000000"/>
            </a:outerShdw>
          </a:effectLst>
        </p:spPr>
        <p:txBody>
          <a:bodyPr wrap="none" lIns="90488" tIns="44450" rIns="90488" bIns="44450">
            <a:spAutoFit/>
          </a:bodyPr>
          <a:lstStyle/>
          <a:p>
            <a:pPr algn="l"/>
            <a:r>
              <a:rPr lang="en-US" sz="2400" i="1">
                <a:solidFill>
                  <a:schemeClr val="bg1"/>
                </a:solidFill>
                <a:effectLst/>
                <a:latin typeface="Symbol" pitchFamily="18" charset="2"/>
              </a:rPr>
              <a:t>a</a:t>
            </a:r>
            <a:r>
              <a:rPr lang="en-US" sz="2400">
                <a:solidFill>
                  <a:schemeClr val="bg1"/>
                </a:solidFill>
                <a:effectLst/>
                <a:latin typeface="Symbol" pitchFamily="18" charset="2"/>
              </a:rPr>
              <a:t>  1</a:t>
            </a:r>
          </a:p>
        </p:txBody>
      </p:sp>
      <p:sp>
        <p:nvSpPr>
          <p:cNvPr id="9" name="Line 6"/>
          <p:cNvSpPr>
            <a:spLocks noChangeShapeType="1"/>
          </p:cNvSpPr>
          <p:nvPr/>
        </p:nvSpPr>
        <p:spPr bwMode="auto">
          <a:xfrm>
            <a:off x="3505200" y="3090863"/>
            <a:ext cx="0" cy="2139950"/>
          </a:xfrm>
          <a:prstGeom prst="line">
            <a:avLst/>
          </a:prstGeom>
          <a:noFill/>
          <a:ln w="12700">
            <a:solidFill>
              <a:schemeClr val="tx1"/>
            </a:solidFill>
            <a:round/>
            <a:headEnd/>
            <a:tailEnd/>
          </a:ln>
          <a:effectLst>
            <a:outerShdw dist="17961" dir="2700000" algn="ctr" rotWithShape="0">
              <a:srgbClr val="000000"/>
            </a:outerShdw>
          </a:effectLst>
        </p:spPr>
        <p:txBody>
          <a:bodyPr wrap="none" anchor="ctr"/>
          <a:lstStyle/>
          <a:p>
            <a:endParaRPr lang="en-US">
              <a:solidFill>
                <a:schemeClr val="bg1"/>
              </a:solidFill>
            </a:endParaRPr>
          </a:p>
        </p:txBody>
      </p:sp>
      <p:sp>
        <p:nvSpPr>
          <p:cNvPr id="10" name="Line 7"/>
          <p:cNvSpPr>
            <a:spLocks noChangeShapeType="1"/>
          </p:cNvSpPr>
          <p:nvPr/>
        </p:nvSpPr>
        <p:spPr bwMode="auto">
          <a:xfrm flipH="1">
            <a:off x="2863850" y="3332163"/>
            <a:ext cx="647700" cy="0"/>
          </a:xfrm>
          <a:prstGeom prst="line">
            <a:avLst/>
          </a:prstGeom>
          <a:noFill/>
          <a:ln w="12700">
            <a:solidFill>
              <a:schemeClr val="tx1"/>
            </a:solidFill>
            <a:round/>
            <a:headEnd/>
            <a:tailEnd type="triangle" w="med" len="med"/>
          </a:ln>
          <a:effectLst>
            <a:outerShdw dist="17961" dir="2700000" algn="ctr" rotWithShape="0">
              <a:srgbClr val="000000"/>
            </a:outerShdw>
          </a:effectLst>
        </p:spPr>
        <p:txBody>
          <a:bodyPr wrap="none" anchor="ctr"/>
          <a:lstStyle/>
          <a:p>
            <a:endParaRPr lang="en-US">
              <a:solidFill>
                <a:schemeClr val="bg1"/>
              </a:solidFill>
            </a:endParaRPr>
          </a:p>
        </p:txBody>
      </p:sp>
      <p:sp>
        <p:nvSpPr>
          <p:cNvPr id="11" name="Line 8"/>
          <p:cNvSpPr>
            <a:spLocks noChangeShapeType="1"/>
          </p:cNvSpPr>
          <p:nvPr/>
        </p:nvSpPr>
        <p:spPr bwMode="auto">
          <a:xfrm>
            <a:off x="3168650" y="4348163"/>
            <a:ext cx="0" cy="647700"/>
          </a:xfrm>
          <a:prstGeom prst="line">
            <a:avLst/>
          </a:prstGeom>
          <a:noFill/>
          <a:ln w="12700">
            <a:solidFill>
              <a:schemeClr val="tx1"/>
            </a:solidFill>
            <a:round/>
            <a:headEnd/>
            <a:tailEnd type="triangle" w="med" len="med"/>
          </a:ln>
          <a:effectLst>
            <a:outerShdw dist="17961" dir="2700000" algn="ctr" rotWithShape="0">
              <a:srgbClr val="000000"/>
            </a:outerShdw>
          </a:effectLst>
        </p:spPr>
        <p:txBody>
          <a:bodyPr wrap="none" anchor="ctr"/>
          <a:lstStyle/>
          <a:p>
            <a:endParaRPr lang="en-US">
              <a:solidFill>
                <a:schemeClr val="bg1"/>
              </a:solidFill>
            </a:endParaRPr>
          </a:p>
        </p:txBody>
      </p:sp>
      <p:sp>
        <p:nvSpPr>
          <p:cNvPr id="14" name="Rectangle 9"/>
          <p:cNvSpPr>
            <a:spLocks noChangeArrowheads="1"/>
          </p:cNvSpPr>
          <p:nvPr/>
        </p:nvSpPr>
        <p:spPr bwMode="auto">
          <a:xfrm>
            <a:off x="4656138" y="5280025"/>
            <a:ext cx="336632" cy="459100"/>
          </a:xfrm>
          <a:prstGeom prst="rect">
            <a:avLst/>
          </a:prstGeom>
          <a:noFill/>
          <a:ln w="12700">
            <a:noFill/>
            <a:miter lim="800000"/>
            <a:headEnd/>
            <a:tailEnd/>
          </a:ln>
          <a:effectLst>
            <a:outerShdw dist="17961" dir="2700000" algn="ctr" rotWithShape="0">
              <a:srgbClr val="000000"/>
            </a:outerShdw>
          </a:effectLst>
        </p:spPr>
        <p:txBody>
          <a:bodyPr wrap="none" lIns="90488" tIns="44450" rIns="90488" bIns="44450">
            <a:spAutoFit/>
          </a:bodyPr>
          <a:lstStyle/>
          <a:p>
            <a:pPr algn="l"/>
            <a:r>
              <a:rPr lang="en-US" sz="2400">
                <a:solidFill>
                  <a:schemeClr val="bg1"/>
                </a:solidFill>
                <a:effectLst/>
                <a:latin typeface="Book Antiqua" pitchFamily="18" charset="0"/>
              </a:rPr>
              <a:t>0</a:t>
            </a:r>
          </a:p>
        </p:txBody>
      </p:sp>
      <p:sp>
        <p:nvSpPr>
          <p:cNvPr id="15" name="Rectangle 10"/>
          <p:cNvSpPr>
            <a:spLocks noChangeArrowheads="1"/>
          </p:cNvSpPr>
          <p:nvPr/>
        </p:nvSpPr>
        <p:spPr bwMode="auto">
          <a:xfrm>
            <a:off x="2328863" y="5260975"/>
            <a:ext cx="1740862" cy="459100"/>
          </a:xfrm>
          <a:prstGeom prst="rect">
            <a:avLst/>
          </a:prstGeom>
          <a:noFill/>
          <a:ln w="12700">
            <a:noFill/>
            <a:miter lim="800000"/>
            <a:headEnd/>
            <a:tailEnd/>
          </a:ln>
          <a:effectLst>
            <a:outerShdw dist="17961" dir="2700000" algn="ctr" rotWithShape="0">
              <a:srgbClr val="000000"/>
            </a:outerShdw>
          </a:effectLst>
        </p:spPr>
        <p:txBody>
          <a:bodyPr wrap="none" lIns="90488" tIns="44450" rIns="90488" bIns="44450">
            <a:spAutoFit/>
          </a:bodyPr>
          <a:lstStyle/>
          <a:p>
            <a:pPr algn="l"/>
            <a:r>
              <a:rPr lang="en-US" sz="2400">
                <a:solidFill>
                  <a:schemeClr val="bg1"/>
                </a:solidFill>
                <a:effectLst/>
                <a:latin typeface="Book Antiqua" pitchFamily="18" charset="0"/>
              </a:rPr>
              <a:t> </a:t>
            </a:r>
            <a:r>
              <a:rPr lang="en-US" sz="2400">
                <a:solidFill>
                  <a:schemeClr val="bg1"/>
                </a:solidFill>
                <a:effectLst/>
                <a:latin typeface="Symbol" pitchFamily="18" charset="2"/>
              </a:rPr>
              <a:t>-</a:t>
            </a:r>
            <a:r>
              <a:rPr lang="en-US" sz="2400" i="1">
                <a:solidFill>
                  <a:schemeClr val="bg1"/>
                </a:solidFill>
                <a:effectLst/>
                <a:latin typeface="Book Antiqua" pitchFamily="18" charset="0"/>
              </a:rPr>
              <a:t>z</a:t>
            </a:r>
            <a:r>
              <a:rPr lang="en-US" sz="2400" i="1" baseline="-25000">
                <a:solidFill>
                  <a:schemeClr val="bg1"/>
                </a:solidFill>
                <a:effectLst/>
                <a:latin typeface="Symbol" pitchFamily="18" charset="2"/>
              </a:rPr>
              <a:t>a</a:t>
            </a:r>
            <a:r>
              <a:rPr lang="en-US" sz="2400">
                <a:solidFill>
                  <a:schemeClr val="bg1"/>
                </a:solidFill>
                <a:effectLst/>
                <a:latin typeface="Book Antiqua" pitchFamily="18" charset="0"/>
              </a:rPr>
              <a:t> = </a:t>
            </a:r>
            <a:r>
              <a:rPr lang="en-US" sz="2400">
                <a:solidFill>
                  <a:schemeClr val="bg1"/>
                </a:solidFill>
                <a:effectLst/>
                <a:latin typeface="Symbol" pitchFamily="18" charset="2"/>
              </a:rPr>
              <a:t>-</a:t>
            </a:r>
            <a:r>
              <a:rPr lang="en-US" sz="2400">
                <a:solidFill>
                  <a:schemeClr val="bg1"/>
                </a:solidFill>
                <a:effectLst/>
                <a:latin typeface="Book Antiqua" pitchFamily="18" charset="0"/>
              </a:rPr>
              <a:t>1.28</a:t>
            </a:r>
          </a:p>
        </p:txBody>
      </p:sp>
      <p:sp>
        <p:nvSpPr>
          <p:cNvPr id="16" name="Line 11"/>
          <p:cNvSpPr>
            <a:spLocks noChangeShapeType="1"/>
          </p:cNvSpPr>
          <p:nvPr/>
        </p:nvSpPr>
        <p:spPr bwMode="auto">
          <a:xfrm>
            <a:off x="3498850" y="4341813"/>
            <a:ext cx="1136650" cy="0"/>
          </a:xfrm>
          <a:prstGeom prst="line">
            <a:avLst/>
          </a:prstGeom>
          <a:noFill/>
          <a:ln w="12700">
            <a:solidFill>
              <a:schemeClr val="tx1"/>
            </a:solidFill>
            <a:round/>
            <a:headEnd/>
            <a:tailEnd type="triangle" w="med" len="med"/>
          </a:ln>
          <a:effectLst>
            <a:outerShdw dist="17961" dir="2700000" algn="ctr" rotWithShape="0">
              <a:srgbClr val="000000"/>
            </a:outerShdw>
          </a:effectLst>
        </p:spPr>
        <p:txBody>
          <a:bodyPr wrap="none" anchor="ctr"/>
          <a:lstStyle/>
          <a:p>
            <a:endParaRPr lang="en-US">
              <a:solidFill>
                <a:schemeClr val="bg1"/>
              </a:solidFill>
            </a:endParaRPr>
          </a:p>
        </p:txBody>
      </p:sp>
      <p:sp>
        <p:nvSpPr>
          <p:cNvPr id="17" name="Rectangle 12"/>
          <p:cNvSpPr>
            <a:spLocks noChangeArrowheads="1"/>
          </p:cNvSpPr>
          <p:nvPr/>
        </p:nvSpPr>
        <p:spPr bwMode="auto">
          <a:xfrm>
            <a:off x="1414463" y="3127375"/>
            <a:ext cx="1410644" cy="459100"/>
          </a:xfrm>
          <a:prstGeom prst="rect">
            <a:avLst/>
          </a:prstGeom>
          <a:noFill/>
          <a:ln w="12700">
            <a:noFill/>
            <a:miter lim="800000"/>
            <a:headEnd/>
            <a:tailEnd/>
          </a:ln>
          <a:effectLst>
            <a:outerShdw dist="17961" dir="2700000" algn="ctr" rotWithShape="0">
              <a:srgbClr val="000000"/>
            </a:outerShdw>
          </a:effectLst>
        </p:spPr>
        <p:txBody>
          <a:bodyPr wrap="none" lIns="90488" tIns="44450" rIns="90488" bIns="44450">
            <a:spAutoFit/>
          </a:bodyPr>
          <a:lstStyle/>
          <a:p>
            <a:pPr algn="l"/>
            <a:r>
              <a:rPr lang="en-US" sz="2400">
                <a:solidFill>
                  <a:schemeClr val="bg1"/>
                </a:solidFill>
                <a:effectLst/>
                <a:latin typeface="Book Antiqua" pitchFamily="18" charset="0"/>
              </a:rPr>
              <a:t>Reject </a:t>
            </a:r>
            <a:r>
              <a:rPr lang="en-US" sz="2400" i="1">
                <a:solidFill>
                  <a:schemeClr val="bg1"/>
                </a:solidFill>
                <a:effectLst/>
                <a:latin typeface="Book Antiqua" pitchFamily="18" charset="0"/>
              </a:rPr>
              <a:t>H</a:t>
            </a:r>
            <a:r>
              <a:rPr lang="en-US" sz="2400" baseline="-25000">
                <a:solidFill>
                  <a:schemeClr val="bg1"/>
                </a:solidFill>
                <a:effectLst/>
                <a:latin typeface="Book Antiqua" pitchFamily="18" charset="0"/>
              </a:rPr>
              <a:t>0</a:t>
            </a:r>
          </a:p>
        </p:txBody>
      </p:sp>
      <p:sp>
        <p:nvSpPr>
          <p:cNvPr id="18" name="Rectangle 13"/>
          <p:cNvSpPr>
            <a:spLocks noChangeArrowheads="1"/>
          </p:cNvSpPr>
          <p:nvPr/>
        </p:nvSpPr>
        <p:spPr bwMode="auto">
          <a:xfrm>
            <a:off x="4672013" y="4117975"/>
            <a:ext cx="2497480" cy="459100"/>
          </a:xfrm>
          <a:prstGeom prst="rect">
            <a:avLst/>
          </a:prstGeom>
          <a:noFill/>
          <a:ln w="12700">
            <a:noFill/>
            <a:miter lim="800000"/>
            <a:headEnd/>
            <a:tailEnd/>
          </a:ln>
          <a:effectLst>
            <a:outerShdw dist="17961" dir="2700000" algn="ctr" rotWithShape="0">
              <a:srgbClr val="000000"/>
            </a:outerShdw>
          </a:effectLst>
        </p:spPr>
        <p:txBody>
          <a:bodyPr wrap="none" lIns="90488" tIns="44450" rIns="90488" bIns="44450">
            <a:spAutoFit/>
          </a:bodyPr>
          <a:lstStyle/>
          <a:p>
            <a:pPr algn="l"/>
            <a:r>
              <a:rPr lang="en-US" sz="2400">
                <a:solidFill>
                  <a:schemeClr val="bg1"/>
                </a:solidFill>
                <a:effectLst/>
                <a:latin typeface="Book Antiqua" pitchFamily="18" charset="0"/>
              </a:rPr>
              <a:t>Do Not Reject </a:t>
            </a:r>
            <a:r>
              <a:rPr lang="en-US" sz="2400" i="1">
                <a:solidFill>
                  <a:schemeClr val="bg1"/>
                </a:solidFill>
                <a:effectLst/>
                <a:latin typeface="Book Antiqua" pitchFamily="18" charset="0"/>
              </a:rPr>
              <a:t>H</a:t>
            </a:r>
            <a:r>
              <a:rPr lang="en-US" sz="2400" baseline="-25000">
                <a:solidFill>
                  <a:schemeClr val="bg1"/>
                </a:solidFill>
                <a:effectLst/>
                <a:latin typeface="Book Antiqua" pitchFamily="18" charset="0"/>
              </a:rPr>
              <a:t>0</a:t>
            </a:r>
          </a:p>
        </p:txBody>
      </p:sp>
      <p:sp>
        <p:nvSpPr>
          <p:cNvPr id="19" name="Text Box 14"/>
          <p:cNvSpPr txBox="1">
            <a:spLocks noChangeArrowheads="1"/>
          </p:cNvSpPr>
          <p:nvPr/>
        </p:nvSpPr>
        <p:spPr bwMode="auto">
          <a:xfrm>
            <a:off x="7302500" y="4811713"/>
            <a:ext cx="330200" cy="488950"/>
          </a:xfrm>
          <a:prstGeom prst="rect">
            <a:avLst/>
          </a:prstGeom>
          <a:noFill/>
          <a:ln w="12700">
            <a:noFill/>
            <a:miter lim="800000"/>
            <a:headEnd/>
            <a:tailEnd/>
          </a:ln>
          <a:effectLst/>
        </p:spPr>
        <p:txBody>
          <a:bodyPr wrap="none">
            <a:spAutoFit/>
          </a:bodyPr>
          <a:lstStyle/>
          <a:p>
            <a:r>
              <a:rPr lang="en-US" sz="2600" i="1">
                <a:solidFill>
                  <a:schemeClr val="bg1"/>
                </a:solidFill>
                <a:effectLst>
                  <a:outerShdw blurRad="38100" dist="38100" dir="2700000" algn="tl">
                    <a:srgbClr val="000000"/>
                  </a:outerShdw>
                </a:effectLst>
                <a:latin typeface="Book Antiqua" pitchFamily="18" charset="0"/>
              </a:rPr>
              <a:t>z</a:t>
            </a:r>
          </a:p>
        </p:txBody>
      </p:sp>
      <p:grpSp>
        <p:nvGrpSpPr>
          <p:cNvPr id="20" name="Group 15"/>
          <p:cNvGrpSpPr>
            <a:grpSpLocks/>
          </p:cNvGrpSpPr>
          <p:nvPr/>
        </p:nvGrpSpPr>
        <p:grpSpPr bwMode="auto">
          <a:xfrm>
            <a:off x="5802311" y="2030413"/>
            <a:ext cx="1797049" cy="1379537"/>
            <a:chOff x="3571" y="1663"/>
            <a:chExt cx="1132" cy="869"/>
          </a:xfrm>
        </p:grpSpPr>
        <p:sp>
          <p:nvSpPr>
            <p:cNvPr id="21" name="Rectangle 16"/>
            <p:cNvSpPr>
              <a:spLocks noChangeArrowheads="1"/>
            </p:cNvSpPr>
            <p:nvPr/>
          </p:nvSpPr>
          <p:spPr bwMode="auto">
            <a:xfrm>
              <a:off x="3571" y="1663"/>
              <a:ext cx="1132" cy="813"/>
            </a:xfrm>
            <a:prstGeom prst="rect">
              <a:avLst/>
            </a:prstGeom>
            <a:noFill/>
            <a:ln w="12700">
              <a:noFill/>
              <a:miter lim="800000"/>
              <a:headEnd/>
              <a:tailEnd/>
            </a:ln>
            <a:effectLst>
              <a:outerShdw dist="17961" dir="2700000" algn="ctr" rotWithShape="0">
                <a:srgbClr val="000000"/>
              </a:outerShdw>
            </a:effectLst>
          </p:spPr>
          <p:txBody>
            <a:bodyPr wrap="none" lIns="90488" tIns="44450" rIns="90488" bIns="44450">
              <a:spAutoFit/>
            </a:bodyPr>
            <a:lstStyle/>
            <a:p>
              <a:pPr algn="l"/>
              <a:r>
                <a:rPr lang="en-US" sz="2400">
                  <a:solidFill>
                    <a:schemeClr val="bg1"/>
                  </a:solidFill>
                  <a:effectLst/>
                  <a:latin typeface="Book Antiqua" pitchFamily="18" charset="0"/>
                </a:rPr>
                <a:t>  Sampling</a:t>
              </a:r>
            </a:p>
            <a:p>
              <a:pPr algn="l"/>
              <a:r>
                <a:rPr lang="en-US" sz="2400">
                  <a:solidFill>
                    <a:schemeClr val="bg1"/>
                  </a:solidFill>
                  <a:effectLst/>
                  <a:latin typeface="Book Antiqua" pitchFamily="18" charset="0"/>
                </a:rPr>
                <a:t>distribution</a:t>
              </a:r>
            </a:p>
            <a:p>
              <a:pPr algn="l"/>
              <a:endParaRPr lang="en-US" sz="600">
                <a:solidFill>
                  <a:schemeClr val="bg1"/>
                </a:solidFill>
                <a:effectLst/>
                <a:latin typeface="Book Antiqua" pitchFamily="18" charset="0"/>
              </a:endParaRPr>
            </a:p>
            <a:p>
              <a:pPr algn="l"/>
              <a:r>
                <a:rPr lang="en-US" sz="2400">
                  <a:solidFill>
                    <a:schemeClr val="bg1"/>
                  </a:solidFill>
                  <a:effectLst/>
                  <a:latin typeface="Book Antiqua" pitchFamily="18" charset="0"/>
                </a:rPr>
                <a:t> of </a:t>
              </a:r>
            </a:p>
          </p:txBody>
        </p:sp>
        <p:graphicFrame>
          <p:nvGraphicFramePr>
            <p:cNvPr id="22" name="Object 17">
              <a:hlinkClick r:id="" action="ppaction://ole?verb=0"/>
            </p:cNvPr>
            <p:cNvGraphicFramePr>
              <a:graphicFrameLocks/>
            </p:cNvGraphicFramePr>
            <p:nvPr/>
          </p:nvGraphicFramePr>
          <p:xfrm>
            <a:off x="3884" y="2155"/>
            <a:ext cx="753" cy="377"/>
          </p:xfrm>
          <a:graphic>
            <a:graphicData uri="http://schemas.openxmlformats.org/presentationml/2006/ole">
              <mc:AlternateContent xmlns:mc="http://schemas.openxmlformats.org/markup-compatibility/2006">
                <mc:Choice xmlns:v="urn:schemas-microsoft-com:vml" Requires="v">
                  <p:oleObj spid="_x0000_s85122" name="Equation" r:id="rId3" imgW="1204560" imgH="607680" progId="Equation">
                    <p:embed/>
                  </p:oleObj>
                </mc:Choice>
                <mc:Fallback>
                  <p:oleObj name="Equation" r:id="rId3" imgW="1204560" imgH="607680" progId="Equation">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84" y="2155"/>
                          <a:ext cx="753" cy="377"/>
                        </a:xfrm>
                        <a:prstGeom prst="rect">
                          <a:avLst/>
                        </a:prstGeom>
                        <a:noFill/>
                        <a:ln>
                          <a:noFill/>
                        </a:ln>
                        <a:effectLst>
                          <a:outerShdw dist="17961" dir="2700000" algn="ctr" rotWithShape="0">
                            <a:srgbClr val="000000"/>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pic>
                  </p:oleObj>
                </mc:Fallback>
              </mc:AlternateContent>
            </a:graphicData>
          </a:graphic>
        </p:graphicFrame>
      </p:grpSp>
      <p:sp>
        <p:nvSpPr>
          <p:cNvPr id="23" name="Line 19"/>
          <p:cNvSpPr>
            <a:spLocks noChangeShapeType="1"/>
          </p:cNvSpPr>
          <p:nvPr/>
        </p:nvSpPr>
        <p:spPr bwMode="auto">
          <a:xfrm>
            <a:off x="2278063" y="5083175"/>
            <a:ext cx="5002212" cy="0"/>
          </a:xfrm>
          <a:prstGeom prst="line">
            <a:avLst/>
          </a:prstGeom>
          <a:noFill/>
          <a:ln w="12700">
            <a:solidFill>
              <a:schemeClr val="tx1"/>
            </a:solidFill>
            <a:round/>
            <a:headEnd/>
            <a:tailEnd/>
          </a:ln>
          <a:effectLst>
            <a:outerShdw dist="17961" dir="2700000" algn="ctr" rotWithShape="0">
              <a:srgbClr val="000000"/>
            </a:outerShdw>
          </a:effectLst>
        </p:spPr>
        <p:txBody>
          <a:bodyPr wrap="none" anchor="ctr"/>
          <a:lstStyle/>
          <a:p>
            <a:endParaRPr lang="en-US">
              <a:solidFill>
                <a:schemeClr val="bg1"/>
              </a:solidFill>
            </a:endParaRPr>
          </a:p>
        </p:txBody>
      </p:sp>
      <p:grpSp>
        <p:nvGrpSpPr>
          <p:cNvPr id="24" name="Group 20"/>
          <p:cNvGrpSpPr>
            <a:grpSpLocks/>
          </p:cNvGrpSpPr>
          <p:nvPr/>
        </p:nvGrpSpPr>
        <p:grpSpPr bwMode="auto">
          <a:xfrm>
            <a:off x="2405063" y="1971675"/>
            <a:ext cx="4722812" cy="2917825"/>
            <a:chOff x="1515" y="1218"/>
            <a:chExt cx="2975" cy="1838"/>
          </a:xfrm>
        </p:grpSpPr>
        <p:sp>
          <p:nvSpPr>
            <p:cNvPr id="25" name="Arc 21"/>
            <p:cNvSpPr>
              <a:spLocks/>
            </p:cNvSpPr>
            <p:nvPr/>
          </p:nvSpPr>
          <p:spPr bwMode="auto">
            <a:xfrm rot="4500000">
              <a:off x="3304" y="2322"/>
              <a:ext cx="766" cy="284"/>
            </a:xfrm>
            <a:custGeom>
              <a:avLst/>
              <a:gdLst>
                <a:gd name="G0" fmla="+- 0 0 0"/>
                <a:gd name="G1" fmla="+- 0 0 0"/>
                <a:gd name="G2" fmla="+- 21600 0 0"/>
                <a:gd name="T0" fmla="*/ 18744 w 18744"/>
                <a:gd name="T1" fmla="*/ 10735 h 21600"/>
                <a:gd name="T2" fmla="*/ 0 w 18744"/>
                <a:gd name="T3" fmla="*/ 21600 h 21600"/>
                <a:gd name="T4" fmla="*/ 0 w 18744"/>
                <a:gd name="T5" fmla="*/ 0 h 21600"/>
              </a:gdLst>
              <a:ahLst/>
              <a:cxnLst>
                <a:cxn ang="0">
                  <a:pos x="T0" y="T1"/>
                </a:cxn>
                <a:cxn ang="0">
                  <a:pos x="T2" y="T3"/>
                </a:cxn>
                <a:cxn ang="0">
                  <a:pos x="T4" y="T5"/>
                </a:cxn>
              </a:cxnLst>
              <a:rect l="0" t="0" r="r" b="b"/>
              <a:pathLst>
                <a:path w="18744" h="21600" fill="none" extrusionOk="0">
                  <a:moveTo>
                    <a:pt x="18743" y="10734"/>
                  </a:moveTo>
                  <a:cubicBezTo>
                    <a:pt x="14895" y="17454"/>
                    <a:pt x="7743" y="21599"/>
                    <a:pt x="0" y="21600"/>
                  </a:cubicBezTo>
                </a:path>
                <a:path w="18744" h="21600" stroke="0" extrusionOk="0">
                  <a:moveTo>
                    <a:pt x="18743" y="10734"/>
                  </a:moveTo>
                  <a:cubicBezTo>
                    <a:pt x="14895" y="17454"/>
                    <a:pt x="7743" y="21599"/>
                    <a:pt x="0" y="21600"/>
                  </a:cubicBezTo>
                  <a:lnTo>
                    <a:pt x="0" y="0"/>
                  </a:lnTo>
                  <a:close/>
                </a:path>
              </a:pathLst>
            </a:custGeom>
            <a:noFill/>
            <a:ln w="12700" cap="rnd">
              <a:solidFill>
                <a:schemeClr val="tx1"/>
              </a:solidFill>
              <a:round/>
              <a:headEnd/>
              <a:tailEnd/>
            </a:ln>
            <a:effectLst/>
          </p:spPr>
          <p:txBody>
            <a:bodyPr wrap="none" anchor="ctr"/>
            <a:lstStyle/>
            <a:p>
              <a:endParaRPr lang="en-US">
                <a:solidFill>
                  <a:schemeClr val="bg1"/>
                </a:solidFill>
              </a:endParaRPr>
            </a:p>
          </p:txBody>
        </p:sp>
        <p:sp>
          <p:nvSpPr>
            <p:cNvPr id="26" name="Arc 22"/>
            <p:cNvSpPr>
              <a:spLocks/>
            </p:cNvSpPr>
            <p:nvPr/>
          </p:nvSpPr>
          <p:spPr bwMode="auto">
            <a:xfrm rot="6300000">
              <a:off x="2275" y="1585"/>
              <a:ext cx="956" cy="224"/>
            </a:xfrm>
            <a:custGeom>
              <a:avLst/>
              <a:gdLst>
                <a:gd name="G0" fmla="+- 21600 0 0"/>
                <a:gd name="G1" fmla="+- 0 0 0"/>
                <a:gd name="G2" fmla="+- 21600 0 0"/>
                <a:gd name="T0" fmla="*/ 21600 w 21600"/>
                <a:gd name="T1" fmla="*/ 21600 h 21600"/>
                <a:gd name="T2" fmla="*/ 0 w 21600"/>
                <a:gd name="T3" fmla="*/ 0 h 21600"/>
                <a:gd name="T4" fmla="*/ 21600 w 21600"/>
                <a:gd name="T5" fmla="*/ 0 h 21600"/>
              </a:gdLst>
              <a:ahLst/>
              <a:cxnLst>
                <a:cxn ang="0">
                  <a:pos x="T0" y="T1"/>
                </a:cxn>
                <a:cxn ang="0">
                  <a:pos x="T2" y="T3"/>
                </a:cxn>
                <a:cxn ang="0">
                  <a:pos x="T4" y="T5"/>
                </a:cxn>
              </a:cxnLst>
              <a:rect l="0" t="0" r="r" b="b"/>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12700" cap="rnd">
              <a:solidFill>
                <a:schemeClr val="tx1"/>
              </a:solidFill>
              <a:round/>
              <a:headEnd/>
              <a:tailEnd/>
            </a:ln>
            <a:effectLst/>
          </p:spPr>
          <p:txBody>
            <a:bodyPr wrap="none" anchor="ctr"/>
            <a:lstStyle/>
            <a:p>
              <a:endParaRPr lang="en-US">
                <a:solidFill>
                  <a:schemeClr val="bg1"/>
                </a:solidFill>
              </a:endParaRPr>
            </a:p>
          </p:txBody>
        </p:sp>
        <p:sp>
          <p:nvSpPr>
            <p:cNvPr id="27" name="Arc 23"/>
            <p:cNvSpPr>
              <a:spLocks/>
            </p:cNvSpPr>
            <p:nvPr/>
          </p:nvSpPr>
          <p:spPr bwMode="auto">
            <a:xfrm rot="16980000">
              <a:off x="1897" y="2343"/>
              <a:ext cx="790" cy="284"/>
            </a:xfrm>
            <a:custGeom>
              <a:avLst/>
              <a:gdLst>
                <a:gd name="G0" fmla="+- 19433 0 0"/>
                <a:gd name="G1" fmla="+- 0 0 0"/>
                <a:gd name="G2" fmla="+- 21600 0 0"/>
                <a:gd name="T0" fmla="*/ 19433 w 19433"/>
                <a:gd name="T1" fmla="*/ 21600 h 21600"/>
                <a:gd name="T2" fmla="*/ 0 w 19433"/>
                <a:gd name="T3" fmla="*/ 9430 h 21600"/>
                <a:gd name="T4" fmla="*/ 19433 w 19433"/>
                <a:gd name="T5" fmla="*/ 0 h 21600"/>
              </a:gdLst>
              <a:ahLst/>
              <a:cxnLst>
                <a:cxn ang="0">
                  <a:pos x="T0" y="T1"/>
                </a:cxn>
                <a:cxn ang="0">
                  <a:pos x="T2" y="T3"/>
                </a:cxn>
                <a:cxn ang="0">
                  <a:pos x="T4" y="T5"/>
                </a:cxn>
              </a:cxnLst>
              <a:rect l="0" t="0" r="r" b="b"/>
              <a:pathLst>
                <a:path w="19433" h="21600" fill="none" extrusionOk="0">
                  <a:moveTo>
                    <a:pt x="19433" y="21600"/>
                  </a:moveTo>
                  <a:cubicBezTo>
                    <a:pt x="11159" y="21600"/>
                    <a:pt x="3612" y="16873"/>
                    <a:pt x="0" y="9429"/>
                  </a:cubicBezTo>
                </a:path>
                <a:path w="19433" h="21600" stroke="0" extrusionOk="0">
                  <a:moveTo>
                    <a:pt x="19433" y="21600"/>
                  </a:moveTo>
                  <a:cubicBezTo>
                    <a:pt x="11159" y="21600"/>
                    <a:pt x="3612" y="16873"/>
                    <a:pt x="0" y="9429"/>
                  </a:cubicBezTo>
                  <a:lnTo>
                    <a:pt x="19433" y="0"/>
                  </a:lnTo>
                  <a:close/>
                </a:path>
              </a:pathLst>
            </a:custGeom>
            <a:noFill/>
            <a:ln w="12700" cap="rnd">
              <a:solidFill>
                <a:schemeClr val="tx1"/>
              </a:solidFill>
              <a:round/>
              <a:headEnd/>
              <a:tailEnd/>
            </a:ln>
            <a:effectLst/>
          </p:spPr>
          <p:txBody>
            <a:bodyPr wrap="none" anchor="ctr"/>
            <a:lstStyle/>
            <a:p>
              <a:endParaRPr lang="en-US">
                <a:solidFill>
                  <a:schemeClr val="bg1"/>
                </a:solidFill>
              </a:endParaRPr>
            </a:p>
          </p:txBody>
        </p:sp>
        <p:sp>
          <p:nvSpPr>
            <p:cNvPr id="28" name="Arc 24"/>
            <p:cNvSpPr>
              <a:spLocks/>
            </p:cNvSpPr>
            <p:nvPr/>
          </p:nvSpPr>
          <p:spPr bwMode="auto">
            <a:xfrm rot="15300000">
              <a:off x="2739" y="1584"/>
              <a:ext cx="957" cy="225"/>
            </a:xfrm>
            <a:custGeom>
              <a:avLst/>
              <a:gdLst>
                <a:gd name="G0" fmla="+- 0 0 0"/>
                <a:gd name="G1" fmla="+- 96 0 0"/>
                <a:gd name="G2" fmla="+- 21600 0 0"/>
                <a:gd name="T0" fmla="*/ 21600 w 21600"/>
                <a:gd name="T1" fmla="*/ 0 h 21696"/>
                <a:gd name="T2" fmla="*/ 0 w 21600"/>
                <a:gd name="T3" fmla="*/ 21696 h 21696"/>
                <a:gd name="T4" fmla="*/ 0 w 21600"/>
                <a:gd name="T5" fmla="*/ 96 h 21696"/>
              </a:gdLst>
              <a:ahLst/>
              <a:cxnLst>
                <a:cxn ang="0">
                  <a:pos x="T0" y="T1"/>
                </a:cxn>
                <a:cxn ang="0">
                  <a:pos x="T2" y="T3"/>
                </a:cxn>
                <a:cxn ang="0">
                  <a:pos x="T4" y="T5"/>
                </a:cxn>
              </a:cxnLst>
              <a:rect l="0" t="0" r="r" b="b"/>
              <a:pathLst>
                <a:path w="21600" h="21696" fill="none" extrusionOk="0">
                  <a:moveTo>
                    <a:pt x="21599" y="0"/>
                  </a:moveTo>
                  <a:cubicBezTo>
                    <a:pt x="21599" y="32"/>
                    <a:pt x="21600" y="64"/>
                    <a:pt x="21600" y="96"/>
                  </a:cubicBezTo>
                  <a:cubicBezTo>
                    <a:pt x="21600" y="12025"/>
                    <a:pt x="11929" y="21695"/>
                    <a:pt x="0" y="21696"/>
                  </a:cubicBezTo>
                </a:path>
                <a:path w="21600" h="21696" stroke="0" extrusionOk="0">
                  <a:moveTo>
                    <a:pt x="21599" y="0"/>
                  </a:moveTo>
                  <a:cubicBezTo>
                    <a:pt x="21599" y="32"/>
                    <a:pt x="21600" y="64"/>
                    <a:pt x="21600" y="96"/>
                  </a:cubicBezTo>
                  <a:cubicBezTo>
                    <a:pt x="21600" y="12025"/>
                    <a:pt x="11929" y="21695"/>
                    <a:pt x="0" y="21696"/>
                  </a:cubicBezTo>
                  <a:lnTo>
                    <a:pt x="0" y="96"/>
                  </a:lnTo>
                  <a:close/>
                </a:path>
              </a:pathLst>
            </a:custGeom>
            <a:noFill/>
            <a:ln w="12700" cap="rnd">
              <a:solidFill>
                <a:schemeClr val="tx1"/>
              </a:solidFill>
              <a:round/>
              <a:headEnd/>
              <a:tailEnd/>
            </a:ln>
            <a:effectLst/>
          </p:spPr>
          <p:txBody>
            <a:bodyPr wrap="none" anchor="ctr"/>
            <a:lstStyle/>
            <a:p>
              <a:endParaRPr lang="en-US">
                <a:solidFill>
                  <a:schemeClr val="bg1"/>
                </a:solidFill>
              </a:endParaRPr>
            </a:p>
          </p:txBody>
        </p:sp>
        <p:sp>
          <p:nvSpPr>
            <p:cNvPr id="29" name="Arc 25"/>
            <p:cNvSpPr>
              <a:spLocks/>
            </p:cNvSpPr>
            <p:nvPr/>
          </p:nvSpPr>
          <p:spPr bwMode="auto">
            <a:xfrm rot="844471">
              <a:off x="3764" y="2858"/>
              <a:ext cx="726" cy="195"/>
            </a:xfrm>
            <a:custGeom>
              <a:avLst/>
              <a:gdLst>
                <a:gd name="G0" fmla="+- 20527 0 0"/>
                <a:gd name="G1" fmla="+- 0 0 0"/>
                <a:gd name="G2" fmla="+- 21600 0 0"/>
                <a:gd name="T0" fmla="*/ 22549 w 22549"/>
                <a:gd name="T1" fmla="*/ 21505 h 21600"/>
                <a:gd name="T2" fmla="*/ 0 w 22549"/>
                <a:gd name="T3" fmla="*/ 6724 h 21600"/>
                <a:gd name="T4" fmla="*/ 20527 w 22549"/>
                <a:gd name="T5" fmla="*/ 0 h 21600"/>
              </a:gdLst>
              <a:ahLst/>
              <a:cxnLst>
                <a:cxn ang="0">
                  <a:pos x="T0" y="T1"/>
                </a:cxn>
                <a:cxn ang="0">
                  <a:pos x="T2" y="T3"/>
                </a:cxn>
                <a:cxn ang="0">
                  <a:pos x="T4" y="T5"/>
                </a:cxn>
              </a:cxnLst>
              <a:rect l="0" t="0" r="r" b="b"/>
              <a:pathLst>
                <a:path w="22549" h="21600" fill="none" extrusionOk="0">
                  <a:moveTo>
                    <a:pt x="22549" y="21505"/>
                  </a:moveTo>
                  <a:cubicBezTo>
                    <a:pt x="21876" y="21568"/>
                    <a:pt x="21202" y="21599"/>
                    <a:pt x="20527" y="21600"/>
                  </a:cubicBezTo>
                  <a:cubicBezTo>
                    <a:pt x="11188" y="21600"/>
                    <a:pt x="2907" y="15598"/>
                    <a:pt x="0" y="6723"/>
                  </a:cubicBezTo>
                </a:path>
                <a:path w="22549" h="21600" stroke="0" extrusionOk="0">
                  <a:moveTo>
                    <a:pt x="22549" y="21505"/>
                  </a:moveTo>
                  <a:cubicBezTo>
                    <a:pt x="21876" y="21568"/>
                    <a:pt x="21202" y="21599"/>
                    <a:pt x="20527" y="21600"/>
                  </a:cubicBezTo>
                  <a:cubicBezTo>
                    <a:pt x="11188" y="21600"/>
                    <a:pt x="2907" y="15598"/>
                    <a:pt x="0" y="6723"/>
                  </a:cubicBezTo>
                  <a:lnTo>
                    <a:pt x="20527" y="0"/>
                  </a:lnTo>
                  <a:close/>
                </a:path>
              </a:pathLst>
            </a:custGeom>
            <a:noFill/>
            <a:ln w="12700" cap="rnd">
              <a:solidFill>
                <a:schemeClr val="tx1"/>
              </a:solidFill>
              <a:round/>
              <a:headEnd/>
              <a:tailEnd/>
            </a:ln>
            <a:effectLst/>
          </p:spPr>
          <p:txBody>
            <a:bodyPr wrap="none" anchor="ctr"/>
            <a:lstStyle/>
            <a:p>
              <a:endParaRPr lang="en-US">
                <a:solidFill>
                  <a:schemeClr val="bg1"/>
                </a:solidFill>
              </a:endParaRPr>
            </a:p>
          </p:txBody>
        </p:sp>
        <p:sp>
          <p:nvSpPr>
            <p:cNvPr id="30" name="Arc 26"/>
            <p:cNvSpPr>
              <a:spLocks/>
            </p:cNvSpPr>
            <p:nvPr/>
          </p:nvSpPr>
          <p:spPr bwMode="auto">
            <a:xfrm rot="20760000">
              <a:off x="1515" y="2892"/>
              <a:ext cx="697" cy="164"/>
            </a:xfrm>
            <a:custGeom>
              <a:avLst/>
              <a:gdLst>
                <a:gd name="G0" fmla="+- 0 0 0"/>
                <a:gd name="G1" fmla="+- 0 0 0"/>
                <a:gd name="G2" fmla="+- 21600 0 0"/>
                <a:gd name="T0" fmla="*/ 20693 w 20693"/>
                <a:gd name="T1" fmla="*/ 6194 h 21576"/>
                <a:gd name="T2" fmla="*/ 1014 w 20693"/>
                <a:gd name="T3" fmla="*/ 21576 h 21576"/>
                <a:gd name="T4" fmla="*/ 0 w 20693"/>
                <a:gd name="T5" fmla="*/ 0 h 21576"/>
              </a:gdLst>
              <a:ahLst/>
              <a:cxnLst>
                <a:cxn ang="0">
                  <a:pos x="T0" y="T1"/>
                </a:cxn>
                <a:cxn ang="0">
                  <a:pos x="T2" y="T3"/>
                </a:cxn>
                <a:cxn ang="0">
                  <a:pos x="T4" y="T5"/>
                </a:cxn>
              </a:cxnLst>
              <a:rect l="0" t="0" r="r" b="b"/>
              <a:pathLst>
                <a:path w="20693" h="21576" fill="none" extrusionOk="0">
                  <a:moveTo>
                    <a:pt x="20692" y="6193"/>
                  </a:moveTo>
                  <a:cubicBezTo>
                    <a:pt x="18063" y="14978"/>
                    <a:pt x="10173" y="21145"/>
                    <a:pt x="1014" y="21576"/>
                  </a:cubicBezTo>
                </a:path>
                <a:path w="20693" h="21576" stroke="0" extrusionOk="0">
                  <a:moveTo>
                    <a:pt x="20692" y="6193"/>
                  </a:moveTo>
                  <a:cubicBezTo>
                    <a:pt x="18063" y="14978"/>
                    <a:pt x="10173" y="21145"/>
                    <a:pt x="1014" y="21576"/>
                  </a:cubicBezTo>
                  <a:lnTo>
                    <a:pt x="0" y="0"/>
                  </a:lnTo>
                  <a:close/>
                </a:path>
              </a:pathLst>
            </a:custGeom>
            <a:noFill/>
            <a:ln w="12700" cap="rnd">
              <a:solidFill>
                <a:schemeClr val="tx1"/>
              </a:solidFill>
              <a:round/>
              <a:headEnd/>
              <a:tailEnd/>
            </a:ln>
            <a:effectLst/>
          </p:spPr>
          <p:txBody>
            <a:bodyPr wrap="none" anchor="ctr"/>
            <a:lstStyle/>
            <a:p>
              <a:endParaRPr lang="en-US">
                <a:solidFill>
                  <a:schemeClr val="bg1"/>
                </a:solidFill>
              </a:endParaRPr>
            </a:p>
          </p:txBody>
        </p:sp>
      </p:grpSp>
      <p:sp>
        <p:nvSpPr>
          <p:cNvPr id="33" name="Line 29"/>
          <p:cNvSpPr>
            <a:spLocks noChangeShapeType="1"/>
          </p:cNvSpPr>
          <p:nvPr/>
        </p:nvSpPr>
        <p:spPr bwMode="auto">
          <a:xfrm>
            <a:off x="4821238" y="4843463"/>
            <a:ext cx="0" cy="419100"/>
          </a:xfrm>
          <a:prstGeom prst="line">
            <a:avLst/>
          </a:prstGeom>
          <a:noFill/>
          <a:ln w="12700">
            <a:solidFill>
              <a:schemeClr val="tx1"/>
            </a:solidFill>
            <a:round/>
            <a:headEnd/>
            <a:tailEnd/>
          </a:ln>
          <a:effectLst>
            <a:outerShdw dist="17961" dir="2700000" algn="ctr" rotWithShape="0">
              <a:srgbClr val="000000"/>
            </a:outerShdw>
          </a:effectLst>
        </p:spPr>
        <p:txBody>
          <a:bodyPr/>
          <a:lstStyle/>
          <a:p>
            <a:endParaRPr lang="en-US">
              <a:solidFill>
                <a:schemeClr val="bg1"/>
              </a:solidFill>
            </a:endParaRPr>
          </a:p>
        </p:txBody>
      </p:sp>
      <p:sp>
        <p:nvSpPr>
          <p:cNvPr id="34" name="Rectangle 30"/>
          <p:cNvSpPr>
            <a:spLocks noChangeArrowheads="1"/>
          </p:cNvSpPr>
          <p:nvPr/>
        </p:nvSpPr>
        <p:spPr bwMode="auto">
          <a:xfrm>
            <a:off x="690562" y="141288"/>
            <a:ext cx="8453437" cy="814387"/>
          </a:xfrm>
          <a:prstGeom prst="rect">
            <a:avLst/>
          </a:prstGeom>
          <a:noFill/>
          <a:ln w="12700">
            <a:noFill/>
            <a:miter lim="800000"/>
            <a:headEnd/>
            <a:tailEnd/>
          </a:ln>
          <a:effectLst/>
        </p:spPr>
        <p:txBody>
          <a:bodyPr lIns="90488" tIns="44450" rIns="90488" bIns="44450" anchor="ctr"/>
          <a:lstStyle/>
          <a:p>
            <a:r>
              <a:rPr lang="en-US" sz="3200" b="1" dirty="0">
                <a:solidFill>
                  <a:srgbClr val="00B0F0"/>
                </a:solidFill>
                <a:latin typeface="+mj-lt"/>
              </a:rPr>
              <a:t>Lower-Tailed Test About a Population Mean: </a:t>
            </a:r>
            <a:r>
              <a:rPr lang="en-US" sz="3200" i="1" dirty="0">
                <a:solidFill>
                  <a:srgbClr val="66FFFF"/>
                </a:solidFill>
                <a:effectLst>
                  <a:outerShdw blurRad="38100" dist="38100" dir="2700000" algn="tl">
                    <a:srgbClr val="000000"/>
                  </a:outerShdw>
                </a:effectLst>
                <a:latin typeface="Symbol" pitchFamily="18" charset="2"/>
              </a:rPr>
              <a:t>s</a:t>
            </a:r>
            <a:r>
              <a:rPr lang="en-US" sz="3200" b="1" dirty="0">
                <a:solidFill>
                  <a:srgbClr val="00B0F0"/>
                </a:solidFill>
                <a:latin typeface="+mj-lt"/>
              </a:rPr>
              <a:t>  Known</a:t>
            </a:r>
          </a:p>
        </p:txBody>
      </p:sp>
      <p:sp>
        <p:nvSpPr>
          <p:cNvPr id="35" name="Rectangle 31"/>
          <p:cNvSpPr>
            <a:spLocks noChangeArrowheads="1"/>
          </p:cNvSpPr>
          <p:nvPr/>
        </p:nvSpPr>
        <p:spPr bwMode="auto">
          <a:xfrm>
            <a:off x="706438" y="1090613"/>
            <a:ext cx="5424487" cy="571500"/>
          </a:xfrm>
          <a:prstGeom prst="rect">
            <a:avLst/>
          </a:prstGeom>
          <a:noFill/>
          <a:ln w="12700">
            <a:noFill/>
            <a:miter lim="800000"/>
            <a:headEnd/>
            <a:tailEnd/>
          </a:ln>
          <a:effectLst>
            <a:outerShdw dist="17961" dir="2700000" algn="ctr" rotWithShape="0">
              <a:srgbClr val="000000"/>
            </a:outerShdw>
          </a:effectLst>
        </p:spPr>
        <p:txBody>
          <a:bodyPr lIns="90488" tIns="44450" rIns="90488" bIns="44450"/>
          <a:lstStyle/>
          <a:p>
            <a:pPr>
              <a:spcBef>
                <a:spcPct val="20000"/>
              </a:spcBef>
              <a:buClr>
                <a:srgbClr val="66FFFF"/>
              </a:buClr>
              <a:buSzPct val="75000"/>
            </a:pPr>
            <a:r>
              <a:rPr lang="en-US" sz="2000" b="1" dirty="0">
                <a:solidFill>
                  <a:srgbClr val="00B0F0"/>
                </a:solidFill>
                <a:latin typeface="+mj-lt"/>
              </a:rPr>
              <a:t>Critical Value Approach</a:t>
            </a:r>
          </a:p>
        </p:txBody>
      </p:sp>
    </p:spTree>
    <p:extLst>
      <p:ext uri="{BB962C8B-B14F-4D97-AF65-F5344CB8AC3E}">
        <p14:creationId xmlns:p14="http://schemas.microsoft.com/office/powerpoint/2010/main" val="1437458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par>
                          <p:cTn id="8" fill="hold">
                            <p:stCondLst>
                              <p:cond delay="500"/>
                            </p:stCondLst>
                            <p:childTnLst>
                              <p:par>
                                <p:cTn id="9" presetID="12" presetClass="entr" presetSubtype="8" fill="hold" grpId="0" nodeType="afterEffect">
                                  <p:stCondLst>
                                    <p:cond delay="1000"/>
                                  </p:stCondLst>
                                  <p:childTnLst>
                                    <p:set>
                                      <p:cBhvr>
                                        <p:cTn id="10" dur="1" fill="hold">
                                          <p:stCondLst>
                                            <p:cond delay="0"/>
                                          </p:stCondLst>
                                        </p:cTn>
                                        <p:tgtEl>
                                          <p:spTgt spid="23"/>
                                        </p:tgtEl>
                                        <p:attrNameLst>
                                          <p:attrName>style.visibility</p:attrName>
                                        </p:attrNameLst>
                                      </p:cBhvr>
                                      <p:to>
                                        <p:strVal val="visible"/>
                                      </p:to>
                                    </p:set>
                                    <p:animEffect transition="in" filter="slide(fromLeft)">
                                      <p:cBhvr>
                                        <p:cTn id="11" dur="500"/>
                                        <p:tgtEl>
                                          <p:spTgt spid="23"/>
                                        </p:tgtEl>
                                      </p:cBhvr>
                                    </p:animEffect>
                                  </p:childTnLst>
                                </p:cTn>
                              </p:par>
                            </p:childTnLst>
                          </p:cTn>
                        </p:par>
                        <p:par>
                          <p:cTn id="12" fill="hold">
                            <p:stCondLst>
                              <p:cond delay="2000"/>
                            </p:stCondLst>
                            <p:childTnLst>
                              <p:par>
                                <p:cTn id="13" presetID="12" presetClass="entr" presetSubtype="8" fill="hold" grpId="0" nodeType="after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slide(fromLeft)">
                                      <p:cBhvr>
                                        <p:cTn id="15" dur="500"/>
                                        <p:tgtEl>
                                          <p:spTgt spid="19"/>
                                        </p:tgtEl>
                                      </p:cBhvr>
                                    </p:animEffect>
                                  </p:childTnLst>
                                </p:cTn>
                              </p:par>
                            </p:childTnLst>
                          </p:cTn>
                        </p:par>
                        <p:par>
                          <p:cTn id="16" fill="hold">
                            <p:stCondLst>
                              <p:cond delay="2500"/>
                            </p:stCondLst>
                            <p:childTnLst>
                              <p:par>
                                <p:cTn id="17" presetID="12" presetClass="entr" presetSubtype="1" fill="hold" grpId="0" nodeType="afterEffect">
                                  <p:stCondLst>
                                    <p:cond delay="1000"/>
                                  </p:stCondLst>
                                  <p:childTnLst>
                                    <p:set>
                                      <p:cBhvr>
                                        <p:cTn id="18" dur="1" fill="hold">
                                          <p:stCondLst>
                                            <p:cond delay="0"/>
                                          </p:stCondLst>
                                        </p:cTn>
                                        <p:tgtEl>
                                          <p:spTgt spid="33"/>
                                        </p:tgtEl>
                                        <p:attrNameLst>
                                          <p:attrName>style.visibility</p:attrName>
                                        </p:attrNameLst>
                                      </p:cBhvr>
                                      <p:to>
                                        <p:strVal val="visible"/>
                                      </p:to>
                                    </p:set>
                                    <p:animEffect transition="in" filter="slide(fromTop)">
                                      <p:cBhvr>
                                        <p:cTn id="19" dur="500"/>
                                        <p:tgtEl>
                                          <p:spTgt spid="33"/>
                                        </p:tgtEl>
                                      </p:cBhvr>
                                    </p:animEffect>
                                  </p:childTnLst>
                                </p:cTn>
                              </p:par>
                            </p:childTnLst>
                          </p:cTn>
                        </p:par>
                        <p:par>
                          <p:cTn id="20" fill="hold">
                            <p:stCondLst>
                              <p:cond delay="4000"/>
                            </p:stCondLst>
                            <p:childTnLst>
                              <p:par>
                                <p:cTn id="21" presetID="12" presetClass="entr" presetSubtype="1" fill="hold" grpId="0" nodeType="afterEffect">
                                  <p:stCondLst>
                                    <p:cond delay="1000"/>
                                  </p:stCondLst>
                                  <p:childTnLst>
                                    <p:set>
                                      <p:cBhvr>
                                        <p:cTn id="22" dur="1" fill="hold">
                                          <p:stCondLst>
                                            <p:cond delay="0"/>
                                          </p:stCondLst>
                                        </p:cTn>
                                        <p:tgtEl>
                                          <p:spTgt spid="14"/>
                                        </p:tgtEl>
                                        <p:attrNameLst>
                                          <p:attrName>style.visibility</p:attrName>
                                        </p:attrNameLst>
                                      </p:cBhvr>
                                      <p:to>
                                        <p:strVal val="visible"/>
                                      </p:to>
                                    </p:set>
                                    <p:animEffect transition="in" filter="slide(fromTop)">
                                      <p:cBhvr>
                                        <p:cTn id="23" dur="500"/>
                                        <p:tgtEl>
                                          <p:spTgt spid="14"/>
                                        </p:tgtEl>
                                      </p:cBhvr>
                                    </p:animEffect>
                                  </p:childTnLst>
                                </p:cTn>
                              </p:par>
                            </p:childTnLst>
                          </p:cTn>
                        </p:par>
                        <p:par>
                          <p:cTn id="24" fill="hold">
                            <p:stCondLst>
                              <p:cond delay="5500"/>
                            </p:stCondLst>
                            <p:childTnLst>
                              <p:par>
                                <p:cTn id="25" presetID="12" presetClass="entr" presetSubtype="4" fill="hold" nodeType="afterEffect">
                                  <p:stCondLst>
                                    <p:cond delay="1000"/>
                                  </p:stCondLst>
                                  <p:childTnLst>
                                    <p:set>
                                      <p:cBhvr>
                                        <p:cTn id="26" dur="1" fill="hold">
                                          <p:stCondLst>
                                            <p:cond delay="0"/>
                                          </p:stCondLst>
                                        </p:cTn>
                                        <p:tgtEl>
                                          <p:spTgt spid="24"/>
                                        </p:tgtEl>
                                        <p:attrNameLst>
                                          <p:attrName>style.visibility</p:attrName>
                                        </p:attrNameLst>
                                      </p:cBhvr>
                                      <p:to>
                                        <p:strVal val="visible"/>
                                      </p:to>
                                    </p:set>
                                    <p:animEffect transition="in" filter="slide(fromBottom)">
                                      <p:cBhvr>
                                        <p:cTn id="27" dur="500"/>
                                        <p:tgtEl>
                                          <p:spTgt spid="24"/>
                                        </p:tgtEl>
                                      </p:cBhvr>
                                    </p:animEffect>
                                  </p:childTnLst>
                                </p:cTn>
                              </p:par>
                            </p:childTnLst>
                          </p:cTn>
                        </p:par>
                        <p:par>
                          <p:cTn id="28" fill="hold">
                            <p:stCondLst>
                              <p:cond delay="7000"/>
                            </p:stCondLst>
                            <p:childTnLst>
                              <p:par>
                                <p:cTn id="29" presetID="12" presetClass="entr" presetSubtype="4" fill="hold" grpId="0" nodeType="afterEffect">
                                  <p:stCondLst>
                                    <p:cond delay="1000"/>
                                  </p:stCondLst>
                                  <p:childTnLst>
                                    <p:set>
                                      <p:cBhvr>
                                        <p:cTn id="30" dur="1" fill="hold">
                                          <p:stCondLst>
                                            <p:cond delay="0"/>
                                          </p:stCondLst>
                                        </p:cTn>
                                        <p:tgtEl>
                                          <p:spTgt spid="6"/>
                                        </p:tgtEl>
                                        <p:attrNameLst>
                                          <p:attrName>style.visibility</p:attrName>
                                        </p:attrNameLst>
                                      </p:cBhvr>
                                      <p:to>
                                        <p:strVal val="visible"/>
                                      </p:to>
                                    </p:set>
                                    <p:animEffect transition="in" filter="slide(fromBottom)">
                                      <p:cBhvr>
                                        <p:cTn id="31" dur="500"/>
                                        <p:tgtEl>
                                          <p:spTgt spid="6"/>
                                        </p:tgtEl>
                                      </p:cBhvr>
                                    </p:animEffect>
                                  </p:childTnLst>
                                </p:cTn>
                              </p:par>
                            </p:childTnLst>
                          </p:cTn>
                        </p:par>
                        <p:par>
                          <p:cTn id="32" fill="hold">
                            <p:stCondLst>
                              <p:cond delay="8500"/>
                            </p:stCondLst>
                            <p:childTnLst>
                              <p:par>
                                <p:cTn id="33" presetID="12" presetClass="entr" presetSubtype="1" fill="hold" nodeType="afterEffect">
                                  <p:stCondLst>
                                    <p:cond delay="1000"/>
                                  </p:stCondLst>
                                  <p:childTnLst>
                                    <p:set>
                                      <p:cBhvr>
                                        <p:cTn id="34" dur="1" fill="hold">
                                          <p:stCondLst>
                                            <p:cond delay="0"/>
                                          </p:stCondLst>
                                        </p:cTn>
                                        <p:tgtEl>
                                          <p:spTgt spid="20"/>
                                        </p:tgtEl>
                                        <p:attrNameLst>
                                          <p:attrName>style.visibility</p:attrName>
                                        </p:attrNameLst>
                                      </p:cBhvr>
                                      <p:to>
                                        <p:strVal val="visible"/>
                                      </p:to>
                                    </p:set>
                                    <p:animEffect transition="in" filter="slide(fromTop)">
                                      <p:cBhvr>
                                        <p:cTn id="35" dur="500"/>
                                        <p:tgtEl>
                                          <p:spTgt spid="20"/>
                                        </p:tgtEl>
                                      </p:cBhvr>
                                    </p:animEffect>
                                  </p:childTnLst>
                                </p:cTn>
                              </p:par>
                            </p:childTnLst>
                          </p:cTn>
                        </p:par>
                      </p:childTnLst>
                    </p:cTn>
                  </p:par>
                  <p:par>
                    <p:cTn id="36" fill="hold">
                      <p:stCondLst>
                        <p:cond delay="indefinite"/>
                      </p:stCondLst>
                      <p:childTnLst>
                        <p:par>
                          <p:cTn id="37" fill="hold">
                            <p:stCondLst>
                              <p:cond delay="0"/>
                            </p:stCondLst>
                            <p:childTnLst>
                              <p:par>
                                <p:cTn id="38" presetID="12" presetClass="entr" presetSubtype="1" fill="hold" grpId="0" nodeType="clickEffect">
                                  <p:stCondLst>
                                    <p:cond delay="0"/>
                                  </p:stCondLst>
                                  <p:childTnLst>
                                    <p:set>
                                      <p:cBhvr>
                                        <p:cTn id="39" dur="1" fill="hold">
                                          <p:stCondLst>
                                            <p:cond delay="0"/>
                                          </p:stCondLst>
                                        </p:cTn>
                                        <p:tgtEl>
                                          <p:spTgt spid="9"/>
                                        </p:tgtEl>
                                        <p:attrNameLst>
                                          <p:attrName>style.visibility</p:attrName>
                                        </p:attrNameLst>
                                      </p:cBhvr>
                                      <p:to>
                                        <p:strVal val="visible"/>
                                      </p:to>
                                    </p:set>
                                    <p:animEffect transition="in" filter="slide(fromTop)">
                                      <p:cBhvr>
                                        <p:cTn id="40" dur="500"/>
                                        <p:tgtEl>
                                          <p:spTgt spid="9"/>
                                        </p:tgtEl>
                                      </p:cBhvr>
                                    </p:animEffect>
                                  </p:childTnLst>
                                </p:cTn>
                              </p:par>
                            </p:childTnLst>
                          </p:cTn>
                        </p:par>
                        <p:par>
                          <p:cTn id="41" fill="hold">
                            <p:stCondLst>
                              <p:cond delay="500"/>
                            </p:stCondLst>
                            <p:childTnLst>
                              <p:par>
                                <p:cTn id="42" presetID="12" presetClass="entr" presetSubtype="8" fill="hold" grpId="0" nodeType="afterEffect">
                                  <p:stCondLst>
                                    <p:cond delay="1000"/>
                                  </p:stCondLst>
                                  <p:childTnLst>
                                    <p:set>
                                      <p:cBhvr>
                                        <p:cTn id="43" dur="1" fill="hold">
                                          <p:stCondLst>
                                            <p:cond delay="0"/>
                                          </p:stCondLst>
                                        </p:cTn>
                                        <p:tgtEl>
                                          <p:spTgt spid="15"/>
                                        </p:tgtEl>
                                        <p:attrNameLst>
                                          <p:attrName>style.visibility</p:attrName>
                                        </p:attrNameLst>
                                      </p:cBhvr>
                                      <p:to>
                                        <p:strVal val="visible"/>
                                      </p:to>
                                    </p:set>
                                    <p:animEffect transition="in" filter="slide(fromLeft)">
                                      <p:cBhvr>
                                        <p:cTn id="44" dur="500"/>
                                        <p:tgtEl>
                                          <p:spTgt spid="15"/>
                                        </p:tgtEl>
                                      </p:cBhvr>
                                    </p:animEffect>
                                  </p:childTnLst>
                                </p:cTn>
                              </p:par>
                            </p:childTnLst>
                          </p:cTn>
                        </p:par>
                        <p:par>
                          <p:cTn id="45" fill="hold">
                            <p:stCondLst>
                              <p:cond delay="2000"/>
                            </p:stCondLst>
                            <p:childTnLst>
                              <p:par>
                                <p:cTn id="46" presetID="12" presetClass="entr" presetSubtype="2" fill="hold" grpId="0" nodeType="afterEffect">
                                  <p:stCondLst>
                                    <p:cond delay="1000"/>
                                  </p:stCondLst>
                                  <p:childTnLst>
                                    <p:set>
                                      <p:cBhvr>
                                        <p:cTn id="47" dur="1" fill="hold">
                                          <p:stCondLst>
                                            <p:cond delay="0"/>
                                          </p:stCondLst>
                                        </p:cTn>
                                        <p:tgtEl>
                                          <p:spTgt spid="7"/>
                                        </p:tgtEl>
                                        <p:attrNameLst>
                                          <p:attrName>style.visibility</p:attrName>
                                        </p:attrNameLst>
                                      </p:cBhvr>
                                      <p:to>
                                        <p:strVal val="visible"/>
                                      </p:to>
                                    </p:set>
                                    <p:animEffect transition="in" filter="slide(fromRight)">
                                      <p:cBhvr>
                                        <p:cTn id="48" dur="500"/>
                                        <p:tgtEl>
                                          <p:spTgt spid="7"/>
                                        </p:tgtEl>
                                      </p:cBhvr>
                                    </p:animEffect>
                                  </p:childTnLst>
                                </p:cTn>
                              </p:par>
                            </p:childTnLst>
                          </p:cTn>
                        </p:par>
                        <p:par>
                          <p:cTn id="49" fill="hold">
                            <p:stCondLst>
                              <p:cond delay="3500"/>
                            </p:stCondLst>
                            <p:childTnLst>
                              <p:par>
                                <p:cTn id="50" presetID="12" presetClass="entr" presetSubtype="8" fill="hold" grpId="0" nodeType="afterEffect">
                                  <p:stCondLst>
                                    <p:cond delay="1000"/>
                                  </p:stCondLst>
                                  <p:childTnLst>
                                    <p:set>
                                      <p:cBhvr>
                                        <p:cTn id="51" dur="1" fill="hold">
                                          <p:stCondLst>
                                            <p:cond delay="0"/>
                                          </p:stCondLst>
                                        </p:cTn>
                                        <p:tgtEl>
                                          <p:spTgt spid="8"/>
                                        </p:tgtEl>
                                        <p:attrNameLst>
                                          <p:attrName>style.visibility</p:attrName>
                                        </p:attrNameLst>
                                      </p:cBhvr>
                                      <p:to>
                                        <p:strVal val="visible"/>
                                      </p:to>
                                    </p:set>
                                    <p:animEffect transition="in" filter="slide(fromLeft)">
                                      <p:cBhvr>
                                        <p:cTn id="52" dur="500"/>
                                        <p:tgtEl>
                                          <p:spTgt spid="8"/>
                                        </p:tgtEl>
                                      </p:cBhvr>
                                    </p:animEffect>
                                  </p:childTnLst>
                                </p:cTn>
                              </p:par>
                            </p:childTnLst>
                          </p:cTn>
                        </p:par>
                        <p:par>
                          <p:cTn id="53" fill="hold">
                            <p:stCondLst>
                              <p:cond delay="5000"/>
                            </p:stCondLst>
                            <p:childTnLst>
                              <p:par>
                                <p:cTn id="54" presetID="12" presetClass="entr" presetSubtype="1" fill="hold" grpId="0" nodeType="afterEffect">
                                  <p:stCondLst>
                                    <p:cond delay="1000"/>
                                  </p:stCondLst>
                                  <p:childTnLst>
                                    <p:set>
                                      <p:cBhvr>
                                        <p:cTn id="55" dur="1" fill="hold">
                                          <p:stCondLst>
                                            <p:cond delay="0"/>
                                          </p:stCondLst>
                                        </p:cTn>
                                        <p:tgtEl>
                                          <p:spTgt spid="11"/>
                                        </p:tgtEl>
                                        <p:attrNameLst>
                                          <p:attrName>style.visibility</p:attrName>
                                        </p:attrNameLst>
                                      </p:cBhvr>
                                      <p:to>
                                        <p:strVal val="visible"/>
                                      </p:to>
                                    </p:set>
                                    <p:animEffect transition="in" filter="slide(fromTop)">
                                      <p:cBhvr>
                                        <p:cTn id="56" dur="500"/>
                                        <p:tgtEl>
                                          <p:spTgt spid="11"/>
                                        </p:tgtEl>
                                      </p:cBhvr>
                                    </p:animEffect>
                                  </p:childTnLst>
                                </p:cTn>
                              </p:par>
                            </p:childTnLst>
                          </p:cTn>
                        </p:par>
                        <p:par>
                          <p:cTn id="57" fill="hold">
                            <p:stCondLst>
                              <p:cond delay="6500"/>
                            </p:stCondLst>
                            <p:childTnLst>
                              <p:par>
                                <p:cTn id="58" presetID="12" presetClass="entr" presetSubtype="8" fill="hold" grpId="0" nodeType="afterEffect">
                                  <p:stCondLst>
                                    <p:cond delay="1000"/>
                                  </p:stCondLst>
                                  <p:childTnLst>
                                    <p:set>
                                      <p:cBhvr>
                                        <p:cTn id="59" dur="1" fill="hold">
                                          <p:stCondLst>
                                            <p:cond delay="0"/>
                                          </p:stCondLst>
                                        </p:cTn>
                                        <p:tgtEl>
                                          <p:spTgt spid="16"/>
                                        </p:tgtEl>
                                        <p:attrNameLst>
                                          <p:attrName>style.visibility</p:attrName>
                                        </p:attrNameLst>
                                      </p:cBhvr>
                                      <p:to>
                                        <p:strVal val="visible"/>
                                      </p:to>
                                    </p:set>
                                    <p:animEffect transition="in" filter="slide(fromLeft)">
                                      <p:cBhvr>
                                        <p:cTn id="60" dur="500"/>
                                        <p:tgtEl>
                                          <p:spTgt spid="16"/>
                                        </p:tgtEl>
                                      </p:cBhvr>
                                    </p:animEffect>
                                  </p:childTnLst>
                                </p:cTn>
                              </p:par>
                            </p:childTnLst>
                          </p:cTn>
                        </p:par>
                        <p:par>
                          <p:cTn id="61" fill="hold">
                            <p:stCondLst>
                              <p:cond delay="8000"/>
                            </p:stCondLst>
                            <p:childTnLst>
                              <p:par>
                                <p:cTn id="62" presetID="12" presetClass="entr" presetSubtype="8" fill="hold" grpId="0" nodeType="afterEffect">
                                  <p:stCondLst>
                                    <p:cond delay="1000"/>
                                  </p:stCondLst>
                                  <p:childTnLst>
                                    <p:set>
                                      <p:cBhvr>
                                        <p:cTn id="63" dur="1" fill="hold">
                                          <p:stCondLst>
                                            <p:cond delay="0"/>
                                          </p:stCondLst>
                                        </p:cTn>
                                        <p:tgtEl>
                                          <p:spTgt spid="18"/>
                                        </p:tgtEl>
                                        <p:attrNameLst>
                                          <p:attrName>style.visibility</p:attrName>
                                        </p:attrNameLst>
                                      </p:cBhvr>
                                      <p:to>
                                        <p:strVal val="visible"/>
                                      </p:to>
                                    </p:set>
                                    <p:animEffect transition="in" filter="slide(fromLeft)">
                                      <p:cBhvr>
                                        <p:cTn id="64" dur="500"/>
                                        <p:tgtEl>
                                          <p:spTgt spid="18"/>
                                        </p:tgtEl>
                                      </p:cBhvr>
                                    </p:animEffect>
                                  </p:childTnLst>
                                </p:cTn>
                              </p:par>
                            </p:childTnLst>
                          </p:cTn>
                        </p:par>
                        <p:par>
                          <p:cTn id="65" fill="hold">
                            <p:stCondLst>
                              <p:cond delay="9500"/>
                            </p:stCondLst>
                            <p:childTnLst>
                              <p:par>
                                <p:cTn id="66" presetID="12" presetClass="entr" presetSubtype="2" fill="hold" grpId="0" nodeType="afterEffect">
                                  <p:stCondLst>
                                    <p:cond delay="1000"/>
                                  </p:stCondLst>
                                  <p:childTnLst>
                                    <p:set>
                                      <p:cBhvr>
                                        <p:cTn id="67" dur="1" fill="hold">
                                          <p:stCondLst>
                                            <p:cond delay="0"/>
                                          </p:stCondLst>
                                        </p:cTn>
                                        <p:tgtEl>
                                          <p:spTgt spid="10"/>
                                        </p:tgtEl>
                                        <p:attrNameLst>
                                          <p:attrName>style.visibility</p:attrName>
                                        </p:attrNameLst>
                                      </p:cBhvr>
                                      <p:to>
                                        <p:strVal val="visible"/>
                                      </p:to>
                                    </p:set>
                                    <p:animEffect transition="in" filter="slide(fromRight)">
                                      <p:cBhvr>
                                        <p:cTn id="68" dur="500"/>
                                        <p:tgtEl>
                                          <p:spTgt spid="10"/>
                                        </p:tgtEl>
                                      </p:cBhvr>
                                    </p:animEffect>
                                  </p:childTnLst>
                                </p:cTn>
                              </p:par>
                            </p:childTnLst>
                          </p:cTn>
                        </p:par>
                        <p:par>
                          <p:cTn id="69" fill="hold">
                            <p:stCondLst>
                              <p:cond delay="11000"/>
                            </p:stCondLst>
                            <p:childTnLst>
                              <p:par>
                                <p:cTn id="70" presetID="12" presetClass="entr" presetSubtype="8" fill="hold" grpId="0" nodeType="afterEffect">
                                  <p:stCondLst>
                                    <p:cond delay="1000"/>
                                  </p:stCondLst>
                                  <p:childTnLst>
                                    <p:set>
                                      <p:cBhvr>
                                        <p:cTn id="71" dur="1" fill="hold">
                                          <p:stCondLst>
                                            <p:cond delay="0"/>
                                          </p:stCondLst>
                                        </p:cTn>
                                        <p:tgtEl>
                                          <p:spTgt spid="17"/>
                                        </p:tgtEl>
                                        <p:attrNameLst>
                                          <p:attrName>style.visibility</p:attrName>
                                        </p:attrNameLst>
                                      </p:cBhvr>
                                      <p:to>
                                        <p:strVal val="visible"/>
                                      </p:to>
                                    </p:set>
                                    <p:animEffect transition="in" filter="slide(fromLeft)">
                                      <p:cBhvr>
                                        <p:cTn id="7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autoUpdateAnimBg="0"/>
      <p:bldP spid="6" grpId="0" animBg="1"/>
      <p:bldP spid="7" grpId="0" animBg="1"/>
      <p:bldP spid="8" grpId="0" autoUpdateAnimBg="0"/>
      <p:bldP spid="9" grpId="0" animBg="1"/>
      <p:bldP spid="10" grpId="0" animBg="1"/>
      <p:bldP spid="11" grpId="0" animBg="1"/>
      <p:bldP spid="14" grpId="0" autoUpdateAnimBg="0"/>
      <p:bldP spid="15" grpId="0" autoUpdateAnimBg="0"/>
      <p:bldP spid="16" grpId="0" animBg="1"/>
      <p:bldP spid="17" grpId="0" autoUpdateAnimBg="0"/>
      <p:bldP spid="18" grpId="0" autoUpdateAnimBg="0"/>
      <p:bldP spid="19" grpId="0" autoUpdateAnimBg="0"/>
      <p:bldP spid="23" grpId="0" animBg="1"/>
      <p:bldP spid="3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5" name="Rectangle 2"/>
          <p:cNvSpPr>
            <a:spLocks noChangeArrowheads="1"/>
          </p:cNvSpPr>
          <p:nvPr/>
        </p:nvSpPr>
        <p:spPr bwMode="auto">
          <a:xfrm>
            <a:off x="1219200" y="1638300"/>
            <a:ext cx="6724650" cy="4265613"/>
          </a:xfrm>
          <a:prstGeom prst="rect">
            <a:avLst/>
          </a:prstGeom>
          <a:gradFill rotWithShape="0">
            <a:gsLst>
              <a:gs pos="0">
                <a:srgbClr val="006699">
                  <a:gamma/>
                  <a:shade val="46275"/>
                  <a:invGamma/>
                </a:srgbClr>
              </a:gs>
              <a:gs pos="50000">
                <a:srgbClr val="006699"/>
              </a:gs>
              <a:gs pos="100000">
                <a:srgbClr val="006699">
                  <a:gamma/>
                  <a:shade val="46275"/>
                  <a:invGamma/>
                </a:srgbClr>
              </a:gs>
            </a:gsLst>
            <a:lin ang="5400000" scaled="1"/>
          </a:gradFill>
          <a:ln w="6350">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l"/>
            <a:endParaRPr lang="en-US" sz="2400">
              <a:solidFill>
                <a:schemeClr val="bg1"/>
              </a:solidFill>
              <a:effectLst>
                <a:outerShdw blurRad="38100" dist="38100" dir="2700000" algn="tl">
                  <a:srgbClr val="000000"/>
                </a:outerShdw>
              </a:effectLst>
              <a:latin typeface="Book Antiqua" pitchFamily="18" charset="0"/>
            </a:endParaRPr>
          </a:p>
        </p:txBody>
      </p:sp>
      <p:sp>
        <p:nvSpPr>
          <p:cNvPr id="6" name="Freeform 3"/>
          <p:cNvSpPr>
            <a:spLocks/>
          </p:cNvSpPr>
          <p:nvPr/>
        </p:nvSpPr>
        <p:spPr bwMode="auto">
          <a:xfrm>
            <a:off x="1862138" y="2055813"/>
            <a:ext cx="4537075" cy="3041650"/>
          </a:xfrm>
          <a:custGeom>
            <a:avLst/>
            <a:gdLst/>
            <a:ahLst/>
            <a:cxnLst>
              <a:cxn ang="0">
                <a:pos x="1354" y="12"/>
              </a:cxn>
              <a:cxn ang="0">
                <a:pos x="1270" y="88"/>
              </a:cxn>
              <a:cxn ang="0">
                <a:pos x="1202" y="190"/>
              </a:cxn>
              <a:cxn ang="0">
                <a:pos x="1142" y="310"/>
              </a:cxn>
              <a:cxn ang="0">
                <a:pos x="1098" y="412"/>
              </a:cxn>
              <a:cxn ang="0">
                <a:pos x="1056" y="510"/>
              </a:cxn>
              <a:cxn ang="0">
                <a:pos x="1018" y="626"/>
              </a:cxn>
              <a:cxn ang="0">
                <a:pos x="978" y="738"/>
              </a:cxn>
              <a:cxn ang="0">
                <a:pos x="942" y="854"/>
              </a:cxn>
              <a:cxn ang="0">
                <a:pos x="921" y="958"/>
              </a:cxn>
              <a:cxn ang="0">
                <a:pos x="890" y="1060"/>
              </a:cxn>
              <a:cxn ang="0">
                <a:pos x="850" y="1174"/>
              </a:cxn>
              <a:cxn ang="0">
                <a:pos x="811" y="1272"/>
              </a:cxn>
              <a:cxn ang="0">
                <a:pos x="753" y="1390"/>
              </a:cxn>
              <a:cxn ang="0">
                <a:pos x="688" y="1506"/>
              </a:cxn>
              <a:cxn ang="0">
                <a:pos x="620" y="1596"/>
              </a:cxn>
              <a:cxn ang="0">
                <a:pos x="508" y="1676"/>
              </a:cxn>
              <a:cxn ang="0">
                <a:pos x="399" y="1732"/>
              </a:cxn>
              <a:cxn ang="0">
                <a:pos x="302" y="1770"/>
              </a:cxn>
              <a:cxn ang="0">
                <a:pos x="199" y="1804"/>
              </a:cxn>
              <a:cxn ang="0">
                <a:pos x="75" y="1844"/>
              </a:cxn>
              <a:cxn ang="0">
                <a:pos x="0" y="1868"/>
              </a:cxn>
              <a:cxn ang="0">
                <a:pos x="2858" y="1916"/>
              </a:cxn>
              <a:cxn ang="0">
                <a:pos x="2804" y="1866"/>
              </a:cxn>
              <a:cxn ang="0">
                <a:pos x="2708" y="1838"/>
              </a:cxn>
              <a:cxn ang="0">
                <a:pos x="2582" y="1796"/>
              </a:cxn>
              <a:cxn ang="0">
                <a:pos x="2458" y="1748"/>
              </a:cxn>
              <a:cxn ang="0">
                <a:pos x="2331" y="1674"/>
              </a:cxn>
              <a:cxn ang="0">
                <a:pos x="2280" y="1644"/>
              </a:cxn>
              <a:cxn ang="0">
                <a:pos x="2204" y="1576"/>
              </a:cxn>
              <a:cxn ang="0">
                <a:pos x="2140" y="1496"/>
              </a:cxn>
              <a:cxn ang="0">
                <a:pos x="2072" y="1386"/>
              </a:cxn>
              <a:cxn ang="0">
                <a:pos x="2028" y="1302"/>
              </a:cxn>
              <a:cxn ang="0">
                <a:pos x="1980" y="1190"/>
              </a:cxn>
              <a:cxn ang="0">
                <a:pos x="1944" y="1102"/>
              </a:cxn>
              <a:cxn ang="0">
                <a:pos x="1906" y="996"/>
              </a:cxn>
              <a:cxn ang="0">
                <a:pos x="1868" y="864"/>
              </a:cxn>
              <a:cxn ang="0">
                <a:pos x="1838" y="762"/>
              </a:cxn>
              <a:cxn ang="0">
                <a:pos x="1803" y="636"/>
              </a:cxn>
              <a:cxn ang="0">
                <a:pos x="1749" y="504"/>
              </a:cxn>
              <a:cxn ang="0">
                <a:pos x="1708" y="396"/>
              </a:cxn>
              <a:cxn ang="0">
                <a:pos x="1668" y="312"/>
              </a:cxn>
              <a:cxn ang="0">
                <a:pos x="1640" y="246"/>
              </a:cxn>
              <a:cxn ang="0">
                <a:pos x="1620" y="212"/>
              </a:cxn>
              <a:cxn ang="0">
                <a:pos x="1590" y="166"/>
              </a:cxn>
              <a:cxn ang="0">
                <a:pos x="1558" y="118"/>
              </a:cxn>
              <a:cxn ang="0">
                <a:pos x="1498" y="46"/>
              </a:cxn>
              <a:cxn ang="0">
                <a:pos x="1446" y="6"/>
              </a:cxn>
            </a:cxnLst>
            <a:rect l="0" t="0" r="r" b="b"/>
            <a:pathLst>
              <a:path w="2858" h="1916">
                <a:moveTo>
                  <a:pt x="1416" y="0"/>
                </a:moveTo>
                <a:lnTo>
                  <a:pt x="1386" y="0"/>
                </a:lnTo>
                <a:lnTo>
                  <a:pt x="1354" y="12"/>
                </a:lnTo>
                <a:lnTo>
                  <a:pt x="1324" y="34"/>
                </a:lnTo>
                <a:lnTo>
                  <a:pt x="1299" y="56"/>
                </a:lnTo>
                <a:lnTo>
                  <a:pt x="1270" y="88"/>
                </a:lnTo>
                <a:lnTo>
                  <a:pt x="1239" y="124"/>
                </a:lnTo>
                <a:lnTo>
                  <a:pt x="1221" y="154"/>
                </a:lnTo>
                <a:lnTo>
                  <a:pt x="1202" y="190"/>
                </a:lnTo>
                <a:lnTo>
                  <a:pt x="1179" y="226"/>
                </a:lnTo>
                <a:lnTo>
                  <a:pt x="1162" y="270"/>
                </a:lnTo>
                <a:lnTo>
                  <a:pt x="1142" y="310"/>
                </a:lnTo>
                <a:lnTo>
                  <a:pt x="1122" y="352"/>
                </a:lnTo>
                <a:lnTo>
                  <a:pt x="1110" y="380"/>
                </a:lnTo>
                <a:lnTo>
                  <a:pt x="1098" y="412"/>
                </a:lnTo>
                <a:lnTo>
                  <a:pt x="1080" y="446"/>
                </a:lnTo>
                <a:lnTo>
                  <a:pt x="1070" y="478"/>
                </a:lnTo>
                <a:lnTo>
                  <a:pt x="1056" y="510"/>
                </a:lnTo>
                <a:lnTo>
                  <a:pt x="1044" y="548"/>
                </a:lnTo>
                <a:lnTo>
                  <a:pt x="1028" y="590"/>
                </a:lnTo>
                <a:lnTo>
                  <a:pt x="1018" y="626"/>
                </a:lnTo>
                <a:lnTo>
                  <a:pt x="1004" y="660"/>
                </a:lnTo>
                <a:lnTo>
                  <a:pt x="994" y="702"/>
                </a:lnTo>
                <a:lnTo>
                  <a:pt x="978" y="738"/>
                </a:lnTo>
                <a:lnTo>
                  <a:pt x="968" y="772"/>
                </a:lnTo>
                <a:lnTo>
                  <a:pt x="956" y="814"/>
                </a:lnTo>
                <a:lnTo>
                  <a:pt x="942" y="854"/>
                </a:lnTo>
                <a:lnTo>
                  <a:pt x="932" y="890"/>
                </a:lnTo>
                <a:lnTo>
                  <a:pt x="922" y="928"/>
                </a:lnTo>
                <a:lnTo>
                  <a:pt x="921" y="958"/>
                </a:lnTo>
                <a:lnTo>
                  <a:pt x="910" y="992"/>
                </a:lnTo>
                <a:lnTo>
                  <a:pt x="903" y="1024"/>
                </a:lnTo>
                <a:lnTo>
                  <a:pt x="890" y="1060"/>
                </a:lnTo>
                <a:lnTo>
                  <a:pt x="878" y="1096"/>
                </a:lnTo>
                <a:lnTo>
                  <a:pt x="864" y="1132"/>
                </a:lnTo>
                <a:lnTo>
                  <a:pt x="850" y="1174"/>
                </a:lnTo>
                <a:lnTo>
                  <a:pt x="836" y="1208"/>
                </a:lnTo>
                <a:lnTo>
                  <a:pt x="823" y="1248"/>
                </a:lnTo>
                <a:lnTo>
                  <a:pt x="811" y="1272"/>
                </a:lnTo>
                <a:lnTo>
                  <a:pt x="794" y="1304"/>
                </a:lnTo>
                <a:lnTo>
                  <a:pt x="776" y="1346"/>
                </a:lnTo>
                <a:lnTo>
                  <a:pt x="753" y="1390"/>
                </a:lnTo>
                <a:lnTo>
                  <a:pt x="729" y="1426"/>
                </a:lnTo>
                <a:lnTo>
                  <a:pt x="711" y="1468"/>
                </a:lnTo>
                <a:lnTo>
                  <a:pt x="688" y="1506"/>
                </a:lnTo>
                <a:lnTo>
                  <a:pt x="664" y="1534"/>
                </a:lnTo>
                <a:lnTo>
                  <a:pt x="639" y="1564"/>
                </a:lnTo>
                <a:lnTo>
                  <a:pt x="620" y="1596"/>
                </a:lnTo>
                <a:lnTo>
                  <a:pt x="582" y="1626"/>
                </a:lnTo>
                <a:lnTo>
                  <a:pt x="548" y="1650"/>
                </a:lnTo>
                <a:lnTo>
                  <a:pt x="508" y="1676"/>
                </a:lnTo>
                <a:lnTo>
                  <a:pt x="459" y="1700"/>
                </a:lnTo>
                <a:lnTo>
                  <a:pt x="427" y="1716"/>
                </a:lnTo>
                <a:lnTo>
                  <a:pt x="399" y="1732"/>
                </a:lnTo>
                <a:lnTo>
                  <a:pt x="363" y="1744"/>
                </a:lnTo>
                <a:lnTo>
                  <a:pt x="330" y="1758"/>
                </a:lnTo>
                <a:lnTo>
                  <a:pt x="302" y="1770"/>
                </a:lnTo>
                <a:lnTo>
                  <a:pt x="276" y="1782"/>
                </a:lnTo>
                <a:lnTo>
                  <a:pt x="246" y="1792"/>
                </a:lnTo>
                <a:lnTo>
                  <a:pt x="199" y="1804"/>
                </a:lnTo>
                <a:lnTo>
                  <a:pt x="159" y="1816"/>
                </a:lnTo>
                <a:lnTo>
                  <a:pt x="120" y="1832"/>
                </a:lnTo>
                <a:lnTo>
                  <a:pt x="75" y="1844"/>
                </a:lnTo>
                <a:lnTo>
                  <a:pt x="46" y="1852"/>
                </a:lnTo>
                <a:lnTo>
                  <a:pt x="20" y="1860"/>
                </a:lnTo>
                <a:lnTo>
                  <a:pt x="0" y="1868"/>
                </a:lnTo>
                <a:lnTo>
                  <a:pt x="0" y="1894"/>
                </a:lnTo>
                <a:lnTo>
                  <a:pt x="2" y="1916"/>
                </a:lnTo>
                <a:lnTo>
                  <a:pt x="2858" y="1916"/>
                </a:lnTo>
                <a:lnTo>
                  <a:pt x="2858" y="1878"/>
                </a:lnTo>
                <a:lnTo>
                  <a:pt x="2838" y="1872"/>
                </a:lnTo>
                <a:lnTo>
                  <a:pt x="2804" y="1866"/>
                </a:lnTo>
                <a:lnTo>
                  <a:pt x="2768" y="1854"/>
                </a:lnTo>
                <a:lnTo>
                  <a:pt x="2740" y="1846"/>
                </a:lnTo>
                <a:lnTo>
                  <a:pt x="2708" y="1838"/>
                </a:lnTo>
                <a:lnTo>
                  <a:pt x="2668" y="1826"/>
                </a:lnTo>
                <a:lnTo>
                  <a:pt x="2626" y="1812"/>
                </a:lnTo>
                <a:lnTo>
                  <a:pt x="2582" y="1796"/>
                </a:lnTo>
                <a:lnTo>
                  <a:pt x="2534" y="1778"/>
                </a:lnTo>
                <a:lnTo>
                  <a:pt x="2496" y="1762"/>
                </a:lnTo>
                <a:lnTo>
                  <a:pt x="2458" y="1748"/>
                </a:lnTo>
                <a:lnTo>
                  <a:pt x="2424" y="1730"/>
                </a:lnTo>
                <a:lnTo>
                  <a:pt x="2379" y="1704"/>
                </a:lnTo>
                <a:lnTo>
                  <a:pt x="2331" y="1674"/>
                </a:lnTo>
                <a:lnTo>
                  <a:pt x="2314" y="1668"/>
                </a:lnTo>
                <a:lnTo>
                  <a:pt x="2298" y="1656"/>
                </a:lnTo>
                <a:lnTo>
                  <a:pt x="2280" y="1644"/>
                </a:lnTo>
                <a:lnTo>
                  <a:pt x="2258" y="1628"/>
                </a:lnTo>
                <a:lnTo>
                  <a:pt x="2228" y="1604"/>
                </a:lnTo>
                <a:lnTo>
                  <a:pt x="2204" y="1576"/>
                </a:lnTo>
                <a:lnTo>
                  <a:pt x="2182" y="1548"/>
                </a:lnTo>
                <a:lnTo>
                  <a:pt x="2158" y="1520"/>
                </a:lnTo>
                <a:lnTo>
                  <a:pt x="2140" y="1496"/>
                </a:lnTo>
                <a:lnTo>
                  <a:pt x="2116" y="1462"/>
                </a:lnTo>
                <a:lnTo>
                  <a:pt x="2090" y="1422"/>
                </a:lnTo>
                <a:lnTo>
                  <a:pt x="2072" y="1386"/>
                </a:lnTo>
                <a:lnTo>
                  <a:pt x="2054" y="1360"/>
                </a:lnTo>
                <a:lnTo>
                  <a:pt x="2040" y="1330"/>
                </a:lnTo>
                <a:lnTo>
                  <a:pt x="2028" y="1302"/>
                </a:lnTo>
                <a:lnTo>
                  <a:pt x="2012" y="1270"/>
                </a:lnTo>
                <a:lnTo>
                  <a:pt x="1998" y="1240"/>
                </a:lnTo>
                <a:lnTo>
                  <a:pt x="1980" y="1190"/>
                </a:lnTo>
                <a:lnTo>
                  <a:pt x="1964" y="1158"/>
                </a:lnTo>
                <a:lnTo>
                  <a:pt x="1956" y="1130"/>
                </a:lnTo>
                <a:lnTo>
                  <a:pt x="1944" y="1102"/>
                </a:lnTo>
                <a:lnTo>
                  <a:pt x="1930" y="1068"/>
                </a:lnTo>
                <a:lnTo>
                  <a:pt x="1920" y="1042"/>
                </a:lnTo>
                <a:lnTo>
                  <a:pt x="1906" y="996"/>
                </a:lnTo>
                <a:lnTo>
                  <a:pt x="1890" y="946"/>
                </a:lnTo>
                <a:lnTo>
                  <a:pt x="1876" y="892"/>
                </a:lnTo>
                <a:lnTo>
                  <a:pt x="1868" y="864"/>
                </a:lnTo>
                <a:lnTo>
                  <a:pt x="1860" y="828"/>
                </a:lnTo>
                <a:lnTo>
                  <a:pt x="1852" y="796"/>
                </a:lnTo>
                <a:lnTo>
                  <a:pt x="1838" y="762"/>
                </a:lnTo>
                <a:lnTo>
                  <a:pt x="1826" y="722"/>
                </a:lnTo>
                <a:lnTo>
                  <a:pt x="1816" y="684"/>
                </a:lnTo>
                <a:lnTo>
                  <a:pt x="1803" y="636"/>
                </a:lnTo>
                <a:lnTo>
                  <a:pt x="1785" y="594"/>
                </a:lnTo>
                <a:lnTo>
                  <a:pt x="1764" y="540"/>
                </a:lnTo>
                <a:lnTo>
                  <a:pt x="1749" y="504"/>
                </a:lnTo>
                <a:lnTo>
                  <a:pt x="1738" y="468"/>
                </a:lnTo>
                <a:lnTo>
                  <a:pt x="1724" y="432"/>
                </a:lnTo>
                <a:lnTo>
                  <a:pt x="1708" y="396"/>
                </a:lnTo>
                <a:lnTo>
                  <a:pt x="1684" y="342"/>
                </a:lnTo>
                <a:lnTo>
                  <a:pt x="1691" y="360"/>
                </a:lnTo>
                <a:lnTo>
                  <a:pt x="1668" y="312"/>
                </a:lnTo>
                <a:lnTo>
                  <a:pt x="1648" y="274"/>
                </a:lnTo>
                <a:lnTo>
                  <a:pt x="1644" y="258"/>
                </a:lnTo>
                <a:lnTo>
                  <a:pt x="1640" y="246"/>
                </a:lnTo>
                <a:lnTo>
                  <a:pt x="1632" y="232"/>
                </a:lnTo>
                <a:lnTo>
                  <a:pt x="1626" y="226"/>
                </a:lnTo>
                <a:lnTo>
                  <a:pt x="1620" y="212"/>
                </a:lnTo>
                <a:lnTo>
                  <a:pt x="1610" y="200"/>
                </a:lnTo>
                <a:lnTo>
                  <a:pt x="1602" y="182"/>
                </a:lnTo>
                <a:lnTo>
                  <a:pt x="1590" y="166"/>
                </a:lnTo>
                <a:lnTo>
                  <a:pt x="1580" y="152"/>
                </a:lnTo>
                <a:lnTo>
                  <a:pt x="1572" y="136"/>
                </a:lnTo>
                <a:lnTo>
                  <a:pt x="1558" y="118"/>
                </a:lnTo>
                <a:lnTo>
                  <a:pt x="1536" y="90"/>
                </a:lnTo>
                <a:lnTo>
                  <a:pt x="1518" y="66"/>
                </a:lnTo>
                <a:lnTo>
                  <a:pt x="1498" y="46"/>
                </a:lnTo>
                <a:lnTo>
                  <a:pt x="1480" y="30"/>
                </a:lnTo>
                <a:lnTo>
                  <a:pt x="1466" y="14"/>
                </a:lnTo>
                <a:lnTo>
                  <a:pt x="1446" y="6"/>
                </a:lnTo>
                <a:lnTo>
                  <a:pt x="1430" y="0"/>
                </a:lnTo>
              </a:path>
            </a:pathLst>
          </a:custGeom>
          <a:gradFill flip="none" rotWithShape="1">
            <a:gsLst>
              <a:gs pos="0">
                <a:srgbClr val="72AF2F">
                  <a:shade val="30000"/>
                  <a:satMod val="115000"/>
                </a:srgbClr>
              </a:gs>
              <a:gs pos="50000">
                <a:srgbClr val="72AF2F">
                  <a:shade val="67500"/>
                  <a:satMod val="115000"/>
                </a:srgbClr>
              </a:gs>
              <a:gs pos="100000">
                <a:srgbClr val="72AF2F">
                  <a:shade val="100000"/>
                  <a:satMod val="115000"/>
                </a:srgbClr>
              </a:gs>
            </a:gsLst>
            <a:lin ang="16200000" scaled="1"/>
            <a:tileRect/>
          </a:gradFill>
          <a:ln w="12700" cap="rnd" cmpd="sng">
            <a:noFill/>
            <a:prstDash val="solid"/>
            <a:round/>
            <a:headEnd type="none" w="med" len="med"/>
            <a:tailEnd type="none" w="med" len="med"/>
          </a:ln>
          <a:effectLst/>
        </p:spPr>
        <p:txBody>
          <a:bodyPr/>
          <a:lstStyle/>
          <a:p>
            <a:endParaRPr lang="en-US">
              <a:solidFill>
                <a:schemeClr val="bg1"/>
              </a:solidFill>
            </a:endParaRPr>
          </a:p>
        </p:txBody>
      </p:sp>
      <p:sp>
        <p:nvSpPr>
          <p:cNvPr id="7" name="Line 4"/>
          <p:cNvSpPr>
            <a:spLocks noChangeShapeType="1"/>
          </p:cNvSpPr>
          <p:nvPr/>
        </p:nvSpPr>
        <p:spPr bwMode="auto">
          <a:xfrm flipH="1">
            <a:off x="4144963" y="4849813"/>
            <a:ext cx="1587" cy="414337"/>
          </a:xfrm>
          <a:prstGeom prst="line">
            <a:avLst/>
          </a:prstGeom>
          <a:noFill/>
          <a:ln w="12700">
            <a:solidFill>
              <a:schemeClr val="tx1"/>
            </a:solidFill>
            <a:round/>
            <a:headEnd/>
            <a:tailEnd/>
          </a:ln>
          <a:effectLst>
            <a:outerShdw dist="17961" dir="2700000" algn="ctr" rotWithShape="0">
              <a:srgbClr val="000000"/>
            </a:outerShdw>
          </a:effectLst>
        </p:spPr>
        <p:txBody>
          <a:bodyPr wrap="none" anchor="ctr"/>
          <a:lstStyle/>
          <a:p>
            <a:endParaRPr lang="en-US">
              <a:solidFill>
                <a:schemeClr val="bg1"/>
              </a:solidFill>
            </a:endParaRPr>
          </a:p>
        </p:txBody>
      </p:sp>
      <p:sp>
        <p:nvSpPr>
          <p:cNvPr id="8" name="Freeform 5"/>
          <p:cNvSpPr>
            <a:spLocks/>
          </p:cNvSpPr>
          <p:nvPr/>
        </p:nvSpPr>
        <p:spPr bwMode="auto">
          <a:xfrm>
            <a:off x="5697538" y="4795838"/>
            <a:ext cx="708025" cy="304800"/>
          </a:xfrm>
          <a:custGeom>
            <a:avLst/>
            <a:gdLst/>
            <a:ahLst/>
            <a:cxnLst>
              <a:cxn ang="0">
                <a:pos x="16" y="8"/>
              </a:cxn>
              <a:cxn ang="0">
                <a:pos x="0" y="16"/>
              </a:cxn>
              <a:cxn ang="0">
                <a:pos x="2" y="42"/>
              </a:cxn>
              <a:cxn ang="0">
                <a:pos x="2" y="70"/>
              </a:cxn>
              <a:cxn ang="0">
                <a:pos x="3" y="100"/>
              </a:cxn>
              <a:cxn ang="0">
                <a:pos x="3" y="124"/>
              </a:cxn>
              <a:cxn ang="0">
                <a:pos x="3" y="148"/>
              </a:cxn>
              <a:cxn ang="0">
                <a:pos x="3" y="172"/>
              </a:cxn>
              <a:cxn ang="0">
                <a:pos x="4" y="188"/>
              </a:cxn>
              <a:cxn ang="0">
                <a:pos x="444" y="192"/>
              </a:cxn>
              <a:cxn ang="0">
                <a:pos x="446" y="154"/>
              </a:cxn>
              <a:cxn ang="0">
                <a:pos x="444" y="152"/>
              </a:cxn>
              <a:cxn ang="0">
                <a:pos x="427" y="148"/>
              </a:cxn>
              <a:cxn ang="0">
                <a:pos x="400" y="144"/>
              </a:cxn>
              <a:cxn ang="0">
                <a:pos x="376" y="136"/>
              </a:cxn>
              <a:cxn ang="0">
                <a:pos x="356" y="130"/>
              </a:cxn>
              <a:cxn ang="0">
                <a:pos x="332" y="122"/>
              </a:cxn>
              <a:cxn ang="0">
                <a:pos x="310" y="116"/>
              </a:cxn>
              <a:cxn ang="0">
                <a:pos x="284" y="108"/>
              </a:cxn>
              <a:cxn ang="0">
                <a:pos x="258" y="102"/>
              </a:cxn>
              <a:cxn ang="0">
                <a:pos x="238" y="94"/>
              </a:cxn>
              <a:cxn ang="0">
                <a:pos x="212" y="88"/>
              </a:cxn>
              <a:cxn ang="0">
                <a:pos x="186" y="78"/>
              </a:cxn>
              <a:cxn ang="0">
                <a:pos x="162" y="70"/>
              </a:cxn>
              <a:cxn ang="0">
                <a:pos x="142" y="62"/>
              </a:cxn>
              <a:cxn ang="0">
                <a:pos x="118" y="52"/>
              </a:cxn>
              <a:cxn ang="0">
                <a:pos x="94" y="42"/>
              </a:cxn>
              <a:cxn ang="0">
                <a:pos x="72" y="34"/>
              </a:cxn>
              <a:cxn ang="0">
                <a:pos x="52" y="24"/>
              </a:cxn>
              <a:cxn ang="0">
                <a:pos x="30" y="14"/>
              </a:cxn>
              <a:cxn ang="0">
                <a:pos x="2" y="2"/>
              </a:cxn>
              <a:cxn ang="0">
                <a:pos x="2" y="0"/>
              </a:cxn>
            </a:cxnLst>
            <a:rect l="0" t="0" r="r" b="b"/>
            <a:pathLst>
              <a:path w="446" h="192">
                <a:moveTo>
                  <a:pt x="16" y="8"/>
                </a:moveTo>
                <a:lnTo>
                  <a:pt x="0" y="16"/>
                </a:lnTo>
                <a:lnTo>
                  <a:pt x="2" y="42"/>
                </a:lnTo>
                <a:lnTo>
                  <a:pt x="2" y="70"/>
                </a:lnTo>
                <a:lnTo>
                  <a:pt x="3" y="100"/>
                </a:lnTo>
                <a:lnTo>
                  <a:pt x="3" y="124"/>
                </a:lnTo>
                <a:lnTo>
                  <a:pt x="3" y="148"/>
                </a:lnTo>
                <a:lnTo>
                  <a:pt x="3" y="172"/>
                </a:lnTo>
                <a:lnTo>
                  <a:pt x="4" y="188"/>
                </a:lnTo>
                <a:lnTo>
                  <a:pt x="444" y="192"/>
                </a:lnTo>
                <a:lnTo>
                  <a:pt x="446" y="154"/>
                </a:lnTo>
                <a:lnTo>
                  <a:pt x="444" y="152"/>
                </a:lnTo>
                <a:lnTo>
                  <a:pt x="427" y="148"/>
                </a:lnTo>
                <a:lnTo>
                  <a:pt x="400" y="144"/>
                </a:lnTo>
                <a:lnTo>
                  <a:pt x="376" y="136"/>
                </a:lnTo>
                <a:lnTo>
                  <a:pt x="356" y="130"/>
                </a:lnTo>
                <a:lnTo>
                  <a:pt x="332" y="122"/>
                </a:lnTo>
                <a:lnTo>
                  <a:pt x="310" y="116"/>
                </a:lnTo>
                <a:lnTo>
                  <a:pt x="284" y="108"/>
                </a:lnTo>
                <a:lnTo>
                  <a:pt x="258" y="102"/>
                </a:lnTo>
                <a:lnTo>
                  <a:pt x="238" y="94"/>
                </a:lnTo>
                <a:lnTo>
                  <a:pt x="212" y="88"/>
                </a:lnTo>
                <a:lnTo>
                  <a:pt x="186" y="78"/>
                </a:lnTo>
                <a:lnTo>
                  <a:pt x="162" y="70"/>
                </a:lnTo>
                <a:lnTo>
                  <a:pt x="142" y="62"/>
                </a:lnTo>
                <a:lnTo>
                  <a:pt x="118" y="52"/>
                </a:lnTo>
                <a:lnTo>
                  <a:pt x="94" y="42"/>
                </a:lnTo>
                <a:lnTo>
                  <a:pt x="72" y="34"/>
                </a:lnTo>
                <a:lnTo>
                  <a:pt x="52" y="24"/>
                </a:lnTo>
                <a:lnTo>
                  <a:pt x="30" y="14"/>
                </a:lnTo>
                <a:lnTo>
                  <a:pt x="2" y="2"/>
                </a:lnTo>
                <a:lnTo>
                  <a:pt x="2" y="0"/>
                </a:lnTo>
              </a:path>
            </a:pathLst>
          </a:custGeom>
          <a:solidFill>
            <a:srgbClr val="002060"/>
          </a:solidFill>
          <a:ln w="12700" cap="rnd" cmpd="sng">
            <a:noFill/>
            <a:prstDash val="solid"/>
            <a:round/>
            <a:headEnd type="none" w="med" len="med"/>
            <a:tailEnd type="none" w="med" len="med"/>
          </a:ln>
          <a:effectLst/>
        </p:spPr>
        <p:txBody>
          <a:bodyPr/>
          <a:lstStyle/>
          <a:p>
            <a:endParaRPr lang="en-US">
              <a:solidFill>
                <a:schemeClr val="bg1"/>
              </a:solidFill>
            </a:endParaRPr>
          </a:p>
        </p:txBody>
      </p:sp>
      <p:sp>
        <p:nvSpPr>
          <p:cNvPr id="9" name="Rectangle 6"/>
          <p:cNvSpPr>
            <a:spLocks noChangeArrowheads="1"/>
          </p:cNvSpPr>
          <p:nvPr/>
        </p:nvSpPr>
        <p:spPr bwMode="auto">
          <a:xfrm>
            <a:off x="5891213" y="3870325"/>
            <a:ext cx="1083631" cy="459100"/>
          </a:xfrm>
          <a:prstGeom prst="rect">
            <a:avLst/>
          </a:prstGeom>
          <a:noFill/>
          <a:ln w="12700">
            <a:noFill/>
            <a:miter lim="800000"/>
            <a:headEnd/>
            <a:tailEnd/>
          </a:ln>
          <a:effectLst>
            <a:outerShdw dist="17961" dir="2700000" algn="ctr" rotWithShape="0">
              <a:srgbClr val="000000"/>
            </a:outerShdw>
          </a:effectLst>
        </p:spPr>
        <p:txBody>
          <a:bodyPr wrap="none" lIns="90488" tIns="44450" rIns="90488" bIns="44450">
            <a:spAutoFit/>
          </a:bodyPr>
          <a:lstStyle/>
          <a:p>
            <a:pPr algn="l"/>
            <a:r>
              <a:rPr lang="en-US" sz="2400" i="1">
                <a:solidFill>
                  <a:schemeClr val="bg1"/>
                </a:solidFill>
                <a:effectLst/>
                <a:latin typeface="Symbol" pitchFamily="18" charset="2"/>
              </a:rPr>
              <a:t></a:t>
            </a:r>
            <a:r>
              <a:rPr lang="en-US" sz="2400">
                <a:solidFill>
                  <a:schemeClr val="bg1"/>
                </a:solidFill>
                <a:effectLst/>
                <a:latin typeface="Symbol" pitchFamily="18" charset="2"/>
              </a:rPr>
              <a:t></a:t>
            </a:r>
          </a:p>
        </p:txBody>
      </p:sp>
      <p:sp>
        <p:nvSpPr>
          <p:cNvPr id="10" name="Line 7"/>
          <p:cNvSpPr>
            <a:spLocks noChangeShapeType="1"/>
          </p:cNvSpPr>
          <p:nvPr/>
        </p:nvSpPr>
        <p:spPr bwMode="auto">
          <a:xfrm>
            <a:off x="5695950" y="3109913"/>
            <a:ext cx="0" cy="2139950"/>
          </a:xfrm>
          <a:prstGeom prst="line">
            <a:avLst/>
          </a:prstGeom>
          <a:noFill/>
          <a:ln w="12700">
            <a:solidFill>
              <a:schemeClr val="tx1"/>
            </a:solidFill>
            <a:round/>
            <a:headEnd/>
            <a:tailEnd/>
          </a:ln>
          <a:effectLst>
            <a:outerShdw dist="17961" dir="2700000" algn="ctr" rotWithShape="0">
              <a:srgbClr val="000000"/>
            </a:outerShdw>
          </a:effectLst>
        </p:spPr>
        <p:txBody>
          <a:bodyPr wrap="none" anchor="ctr"/>
          <a:lstStyle/>
          <a:p>
            <a:endParaRPr lang="en-US">
              <a:solidFill>
                <a:schemeClr val="bg1"/>
              </a:solidFill>
            </a:endParaRPr>
          </a:p>
        </p:txBody>
      </p:sp>
      <p:sp>
        <p:nvSpPr>
          <p:cNvPr id="11" name="Line 8"/>
          <p:cNvSpPr>
            <a:spLocks noChangeShapeType="1"/>
          </p:cNvSpPr>
          <p:nvPr/>
        </p:nvSpPr>
        <p:spPr bwMode="auto">
          <a:xfrm>
            <a:off x="5702300" y="3351213"/>
            <a:ext cx="647700" cy="0"/>
          </a:xfrm>
          <a:prstGeom prst="line">
            <a:avLst/>
          </a:prstGeom>
          <a:noFill/>
          <a:ln w="12700">
            <a:solidFill>
              <a:schemeClr val="tx1"/>
            </a:solidFill>
            <a:round/>
            <a:headEnd/>
            <a:tailEnd type="triangle" w="med" len="med"/>
          </a:ln>
          <a:effectLst>
            <a:outerShdw dist="17961" dir="2700000" algn="ctr" rotWithShape="0">
              <a:srgbClr val="000000"/>
            </a:outerShdw>
          </a:effectLst>
        </p:spPr>
        <p:txBody>
          <a:bodyPr wrap="none" anchor="ctr"/>
          <a:lstStyle/>
          <a:p>
            <a:endParaRPr lang="en-US">
              <a:solidFill>
                <a:schemeClr val="bg1"/>
              </a:solidFill>
            </a:endParaRPr>
          </a:p>
        </p:txBody>
      </p:sp>
      <p:sp>
        <p:nvSpPr>
          <p:cNvPr id="14" name="Line 9"/>
          <p:cNvSpPr>
            <a:spLocks noChangeShapeType="1"/>
          </p:cNvSpPr>
          <p:nvPr/>
        </p:nvSpPr>
        <p:spPr bwMode="auto">
          <a:xfrm>
            <a:off x="6102350" y="4367213"/>
            <a:ext cx="0" cy="647700"/>
          </a:xfrm>
          <a:prstGeom prst="line">
            <a:avLst/>
          </a:prstGeom>
          <a:noFill/>
          <a:ln w="12700">
            <a:solidFill>
              <a:schemeClr val="tx1"/>
            </a:solidFill>
            <a:round/>
            <a:headEnd/>
            <a:tailEnd type="triangle" w="med" len="med"/>
          </a:ln>
          <a:effectLst>
            <a:outerShdw dist="17961" dir="2700000" algn="ctr" rotWithShape="0">
              <a:srgbClr val="000000"/>
            </a:outerShdw>
          </a:effectLst>
        </p:spPr>
        <p:txBody>
          <a:bodyPr wrap="none" anchor="ctr"/>
          <a:lstStyle/>
          <a:p>
            <a:endParaRPr lang="en-US">
              <a:solidFill>
                <a:schemeClr val="bg1"/>
              </a:solidFill>
            </a:endParaRPr>
          </a:p>
        </p:txBody>
      </p:sp>
      <p:sp>
        <p:nvSpPr>
          <p:cNvPr id="15" name="Rectangle 10"/>
          <p:cNvSpPr>
            <a:spLocks noChangeArrowheads="1"/>
          </p:cNvSpPr>
          <p:nvPr/>
        </p:nvSpPr>
        <p:spPr bwMode="auto">
          <a:xfrm>
            <a:off x="3979863" y="5299075"/>
            <a:ext cx="336632" cy="459100"/>
          </a:xfrm>
          <a:prstGeom prst="rect">
            <a:avLst/>
          </a:prstGeom>
          <a:noFill/>
          <a:ln w="12700">
            <a:noFill/>
            <a:miter lim="800000"/>
            <a:headEnd/>
            <a:tailEnd/>
          </a:ln>
          <a:effectLst>
            <a:outerShdw dist="17961" dir="2700000" algn="ctr" rotWithShape="0">
              <a:srgbClr val="000000"/>
            </a:outerShdw>
          </a:effectLst>
        </p:spPr>
        <p:txBody>
          <a:bodyPr wrap="none" lIns="90488" tIns="44450" rIns="90488" bIns="44450">
            <a:spAutoFit/>
          </a:bodyPr>
          <a:lstStyle/>
          <a:p>
            <a:pPr algn="l"/>
            <a:r>
              <a:rPr lang="en-US" sz="2400">
                <a:solidFill>
                  <a:schemeClr val="bg1"/>
                </a:solidFill>
                <a:effectLst/>
                <a:latin typeface="Book Antiqua" pitchFamily="18" charset="0"/>
              </a:rPr>
              <a:t>0</a:t>
            </a:r>
          </a:p>
        </p:txBody>
      </p:sp>
      <p:sp>
        <p:nvSpPr>
          <p:cNvPr id="16" name="Rectangle 11"/>
          <p:cNvSpPr>
            <a:spLocks noChangeArrowheads="1"/>
          </p:cNvSpPr>
          <p:nvPr/>
        </p:nvSpPr>
        <p:spPr bwMode="auto">
          <a:xfrm>
            <a:off x="4710113" y="5280025"/>
            <a:ext cx="1712008" cy="459100"/>
          </a:xfrm>
          <a:prstGeom prst="rect">
            <a:avLst/>
          </a:prstGeom>
          <a:noFill/>
          <a:ln w="12700">
            <a:noFill/>
            <a:miter lim="800000"/>
            <a:headEnd/>
            <a:tailEnd/>
          </a:ln>
          <a:effectLst>
            <a:outerShdw dist="17961" dir="2700000" algn="ctr" rotWithShape="0">
              <a:srgbClr val="000000"/>
            </a:outerShdw>
          </a:effectLst>
        </p:spPr>
        <p:txBody>
          <a:bodyPr wrap="none" lIns="90488" tIns="44450" rIns="90488" bIns="44450">
            <a:spAutoFit/>
          </a:bodyPr>
          <a:lstStyle/>
          <a:p>
            <a:pPr algn="l"/>
            <a:r>
              <a:rPr lang="en-US" sz="2400">
                <a:solidFill>
                  <a:schemeClr val="bg1"/>
                </a:solidFill>
                <a:effectLst/>
                <a:latin typeface="Book Antiqua" pitchFamily="18" charset="0"/>
              </a:rPr>
              <a:t>   </a:t>
            </a:r>
            <a:r>
              <a:rPr lang="en-US" sz="2400" i="1">
                <a:solidFill>
                  <a:schemeClr val="bg1"/>
                </a:solidFill>
                <a:effectLst/>
                <a:latin typeface="Book Antiqua" pitchFamily="18" charset="0"/>
              </a:rPr>
              <a:t>z</a:t>
            </a:r>
            <a:r>
              <a:rPr lang="en-US" sz="2400" i="1" baseline="-25000">
                <a:solidFill>
                  <a:schemeClr val="bg1"/>
                </a:solidFill>
                <a:effectLst/>
                <a:latin typeface="Symbol" pitchFamily="18" charset="2"/>
              </a:rPr>
              <a:t>a</a:t>
            </a:r>
            <a:r>
              <a:rPr lang="en-US" sz="2400">
                <a:solidFill>
                  <a:schemeClr val="bg1"/>
                </a:solidFill>
                <a:effectLst/>
                <a:latin typeface="Book Antiqua" pitchFamily="18" charset="0"/>
              </a:rPr>
              <a:t> = 1.645</a:t>
            </a:r>
          </a:p>
        </p:txBody>
      </p:sp>
      <p:sp>
        <p:nvSpPr>
          <p:cNvPr id="17" name="Line 12"/>
          <p:cNvSpPr>
            <a:spLocks noChangeShapeType="1"/>
          </p:cNvSpPr>
          <p:nvPr/>
        </p:nvSpPr>
        <p:spPr bwMode="auto">
          <a:xfrm flipH="1">
            <a:off x="4546600" y="4360863"/>
            <a:ext cx="1136650" cy="0"/>
          </a:xfrm>
          <a:prstGeom prst="line">
            <a:avLst/>
          </a:prstGeom>
          <a:noFill/>
          <a:ln w="12700">
            <a:solidFill>
              <a:schemeClr val="tx1"/>
            </a:solidFill>
            <a:round/>
            <a:headEnd/>
            <a:tailEnd type="triangle" w="med" len="med"/>
          </a:ln>
          <a:effectLst>
            <a:outerShdw dist="17961" dir="2700000" algn="ctr" rotWithShape="0">
              <a:srgbClr val="000000"/>
            </a:outerShdw>
          </a:effectLst>
        </p:spPr>
        <p:txBody>
          <a:bodyPr wrap="none" anchor="ctr"/>
          <a:lstStyle/>
          <a:p>
            <a:endParaRPr lang="en-US">
              <a:solidFill>
                <a:schemeClr val="bg1"/>
              </a:solidFill>
            </a:endParaRPr>
          </a:p>
        </p:txBody>
      </p:sp>
      <p:sp>
        <p:nvSpPr>
          <p:cNvPr id="18" name="Rectangle 13"/>
          <p:cNvSpPr>
            <a:spLocks noChangeArrowheads="1"/>
          </p:cNvSpPr>
          <p:nvPr/>
        </p:nvSpPr>
        <p:spPr bwMode="auto">
          <a:xfrm>
            <a:off x="6386513" y="3146425"/>
            <a:ext cx="1410644" cy="459100"/>
          </a:xfrm>
          <a:prstGeom prst="rect">
            <a:avLst/>
          </a:prstGeom>
          <a:noFill/>
          <a:ln w="12700">
            <a:noFill/>
            <a:miter lim="800000"/>
            <a:headEnd/>
            <a:tailEnd/>
          </a:ln>
          <a:effectLst>
            <a:outerShdw dist="17961" dir="2700000" algn="ctr" rotWithShape="0">
              <a:srgbClr val="000000"/>
            </a:outerShdw>
          </a:effectLst>
        </p:spPr>
        <p:txBody>
          <a:bodyPr wrap="none" lIns="90488" tIns="44450" rIns="90488" bIns="44450">
            <a:spAutoFit/>
          </a:bodyPr>
          <a:lstStyle/>
          <a:p>
            <a:pPr algn="l"/>
            <a:r>
              <a:rPr lang="en-US" sz="2400">
                <a:solidFill>
                  <a:schemeClr val="bg1"/>
                </a:solidFill>
                <a:effectLst/>
                <a:latin typeface="Book Antiqua" pitchFamily="18" charset="0"/>
              </a:rPr>
              <a:t>Reject </a:t>
            </a:r>
            <a:r>
              <a:rPr lang="en-US" sz="2400" i="1">
                <a:solidFill>
                  <a:schemeClr val="bg1"/>
                </a:solidFill>
                <a:effectLst/>
                <a:latin typeface="Book Antiqua" pitchFamily="18" charset="0"/>
              </a:rPr>
              <a:t>H</a:t>
            </a:r>
            <a:r>
              <a:rPr lang="en-US" sz="2400" baseline="-25000">
                <a:solidFill>
                  <a:schemeClr val="bg1"/>
                </a:solidFill>
                <a:effectLst/>
                <a:latin typeface="Book Antiqua" pitchFamily="18" charset="0"/>
              </a:rPr>
              <a:t>0</a:t>
            </a:r>
          </a:p>
        </p:txBody>
      </p:sp>
      <p:sp>
        <p:nvSpPr>
          <p:cNvPr id="19" name="Rectangle 14"/>
          <p:cNvSpPr>
            <a:spLocks noChangeArrowheads="1"/>
          </p:cNvSpPr>
          <p:nvPr/>
        </p:nvSpPr>
        <p:spPr bwMode="auto">
          <a:xfrm>
            <a:off x="2043113" y="4137025"/>
            <a:ext cx="2497480" cy="459100"/>
          </a:xfrm>
          <a:prstGeom prst="rect">
            <a:avLst/>
          </a:prstGeom>
          <a:noFill/>
          <a:ln w="12700">
            <a:noFill/>
            <a:miter lim="800000"/>
            <a:headEnd/>
            <a:tailEnd/>
          </a:ln>
          <a:effectLst>
            <a:outerShdw dist="17961" dir="2700000" algn="ctr" rotWithShape="0">
              <a:srgbClr val="000000"/>
            </a:outerShdw>
          </a:effectLst>
        </p:spPr>
        <p:txBody>
          <a:bodyPr wrap="none" lIns="90488" tIns="44450" rIns="90488" bIns="44450">
            <a:spAutoFit/>
          </a:bodyPr>
          <a:lstStyle/>
          <a:p>
            <a:pPr algn="l"/>
            <a:r>
              <a:rPr lang="en-US" sz="2400">
                <a:solidFill>
                  <a:schemeClr val="bg1"/>
                </a:solidFill>
                <a:effectLst/>
                <a:latin typeface="Book Antiqua" pitchFamily="18" charset="0"/>
              </a:rPr>
              <a:t>Do Not Reject </a:t>
            </a:r>
            <a:r>
              <a:rPr lang="en-US" sz="2400" i="1">
                <a:solidFill>
                  <a:schemeClr val="bg1"/>
                </a:solidFill>
                <a:effectLst/>
                <a:latin typeface="Book Antiqua" pitchFamily="18" charset="0"/>
              </a:rPr>
              <a:t>H</a:t>
            </a:r>
            <a:r>
              <a:rPr lang="en-US" sz="2400" baseline="-25000">
                <a:solidFill>
                  <a:schemeClr val="bg1"/>
                </a:solidFill>
                <a:effectLst/>
                <a:latin typeface="Book Antiqua" pitchFamily="18" charset="0"/>
              </a:rPr>
              <a:t>0</a:t>
            </a:r>
          </a:p>
        </p:txBody>
      </p:sp>
      <p:grpSp>
        <p:nvGrpSpPr>
          <p:cNvPr id="20" name="Group 15"/>
          <p:cNvGrpSpPr>
            <a:grpSpLocks/>
          </p:cNvGrpSpPr>
          <p:nvPr/>
        </p:nvGrpSpPr>
        <p:grpSpPr bwMode="auto">
          <a:xfrm>
            <a:off x="1757363" y="1990725"/>
            <a:ext cx="4722812" cy="2917825"/>
            <a:chOff x="1107" y="1218"/>
            <a:chExt cx="2975" cy="1838"/>
          </a:xfrm>
        </p:grpSpPr>
        <p:sp>
          <p:nvSpPr>
            <p:cNvPr id="21" name="Arc 16"/>
            <p:cNvSpPr>
              <a:spLocks/>
            </p:cNvSpPr>
            <p:nvPr/>
          </p:nvSpPr>
          <p:spPr bwMode="auto">
            <a:xfrm rot="4500000">
              <a:off x="2893" y="2320"/>
              <a:ext cx="770" cy="284"/>
            </a:xfrm>
            <a:custGeom>
              <a:avLst/>
              <a:gdLst>
                <a:gd name="G0" fmla="+- 0 0 0"/>
                <a:gd name="G1" fmla="+- 0 0 0"/>
                <a:gd name="G2" fmla="+- 21600 0 0"/>
                <a:gd name="T0" fmla="*/ 18744 w 18744"/>
                <a:gd name="T1" fmla="*/ 10735 h 21600"/>
                <a:gd name="T2" fmla="*/ 0 w 18744"/>
                <a:gd name="T3" fmla="*/ 21600 h 21600"/>
                <a:gd name="T4" fmla="*/ 0 w 18744"/>
                <a:gd name="T5" fmla="*/ 0 h 21600"/>
              </a:gdLst>
              <a:ahLst/>
              <a:cxnLst>
                <a:cxn ang="0">
                  <a:pos x="T0" y="T1"/>
                </a:cxn>
                <a:cxn ang="0">
                  <a:pos x="T2" y="T3"/>
                </a:cxn>
                <a:cxn ang="0">
                  <a:pos x="T4" y="T5"/>
                </a:cxn>
              </a:cxnLst>
              <a:rect l="0" t="0" r="r" b="b"/>
              <a:pathLst>
                <a:path w="18744" h="21600" fill="none" extrusionOk="0">
                  <a:moveTo>
                    <a:pt x="18743" y="10734"/>
                  </a:moveTo>
                  <a:cubicBezTo>
                    <a:pt x="14895" y="17454"/>
                    <a:pt x="7743" y="21599"/>
                    <a:pt x="0" y="21600"/>
                  </a:cubicBezTo>
                </a:path>
                <a:path w="18744" h="21600" stroke="0" extrusionOk="0">
                  <a:moveTo>
                    <a:pt x="18743" y="10734"/>
                  </a:moveTo>
                  <a:cubicBezTo>
                    <a:pt x="14895" y="17454"/>
                    <a:pt x="7743" y="21599"/>
                    <a:pt x="0" y="21600"/>
                  </a:cubicBezTo>
                  <a:lnTo>
                    <a:pt x="0" y="0"/>
                  </a:lnTo>
                  <a:close/>
                </a:path>
              </a:pathLst>
            </a:custGeom>
            <a:noFill/>
            <a:ln w="12700" cap="rnd">
              <a:solidFill>
                <a:schemeClr val="tx1"/>
              </a:solidFill>
              <a:round/>
              <a:headEnd/>
              <a:tailEnd/>
            </a:ln>
            <a:effectLst/>
          </p:spPr>
          <p:txBody>
            <a:bodyPr wrap="none" anchor="ctr"/>
            <a:lstStyle/>
            <a:p>
              <a:endParaRPr lang="en-US">
                <a:solidFill>
                  <a:schemeClr val="bg1"/>
                </a:solidFill>
              </a:endParaRPr>
            </a:p>
          </p:txBody>
        </p:sp>
        <p:sp>
          <p:nvSpPr>
            <p:cNvPr id="22" name="Arc 17"/>
            <p:cNvSpPr>
              <a:spLocks/>
            </p:cNvSpPr>
            <p:nvPr/>
          </p:nvSpPr>
          <p:spPr bwMode="auto">
            <a:xfrm rot="6300000">
              <a:off x="1867" y="1585"/>
              <a:ext cx="956" cy="224"/>
            </a:xfrm>
            <a:custGeom>
              <a:avLst/>
              <a:gdLst>
                <a:gd name="G0" fmla="+- 21600 0 0"/>
                <a:gd name="G1" fmla="+- 0 0 0"/>
                <a:gd name="G2" fmla="+- 21600 0 0"/>
                <a:gd name="T0" fmla="*/ 21600 w 21600"/>
                <a:gd name="T1" fmla="*/ 21600 h 21600"/>
                <a:gd name="T2" fmla="*/ 0 w 21600"/>
                <a:gd name="T3" fmla="*/ 0 h 21600"/>
                <a:gd name="T4" fmla="*/ 21600 w 21600"/>
                <a:gd name="T5" fmla="*/ 0 h 21600"/>
              </a:gdLst>
              <a:ahLst/>
              <a:cxnLst>
                <a:cxn ang="0">
                  <a:pos x="T0" y="T1"/>
                </a:cxn>
                <a:cxn ang="0">
                  <a:pos x="T2" y="T3"/>
                </a:cxn>
                <a:cxn ang="0">
                  <a:pos x="T4" y="T5"/>
                </a:cxn>
              </a:cxnLst>
              <a:rect l="0" t="0" r="r" b="b"/>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12700" cap="rnd">
              <a:solidFill>
                <a:schemeClr val="tx1"/>
              </a:solidFill>
              <a:round/>
              <a:headEnd/>
              <a:tailEnd/>
            </a:ln>
            <a:effectLst/>
          </p:spPr>
          <p:txBody>
            <a:bodyPr wrap="none" anchor="ctr"/>
            <a:lstStyle/>
            <a:p>
              <a:endParaRPr lang="en-US">
                <a:solidFill>
                  <a:schemeClr val="bg1"/>
                </a:solidFill>
              </a:endParaRPr>
            </a:p>
          </p:txBody>
        </p:sp>
        <p:sp>
          <p:nvSpPr>
            <p:cNvPr id="23" name="Arc 18"/>
            <p:cNvSpPr>
              <a:spLocks/>
            </p:cNvSpPr>
            <p:nvPr/>
          </p:nvSpPr>
          <p:spPr bwMode="auto">
            <a:xfrm rot="16980000">
              <a:off x="1489" y="2343"/>
              <a:ext cx="790" cy="284"/>
            </a:xfrm>
            <a:custGeom>
              <a:avLst/>
              <a:gdLst>
                <a:gd name="G0" fmla="+- 19433 0 0"/>
                <a:gd name="G1" fmla="+- 0 0 0"/>
                <a:gd name="G2" fmla="+- 21600 0 0"/>
                <a:gd name="T0" fmla="*/ 19433 w 19433"/>
                <a:gd name="T1" fmla="*/ 21600 h 21600"/>
                <a:gd name="T2" fmla="*/ 0 w 19433"/>
                <a:gd name="T3" fmla="*/ 9430 h 21600"/>
                <a:gd name="T4" fmla="*/ 19433 w 19433"/>
                <a:gd name="T5" fmla="*/ 0 h 21600"/>
              </a:gdLst>
              <a:ahLst/>
              <a:cxnLst>
                <a:cxn ang="0">
                  <a:pos x="T0" y="T1"/>
                </a:cxn>
                <a:cxn ang="0">
                  <a:pos x="T2" y="T3"/>
                </a:cxn>
                <a:cxn ang="0">
                  <a:pos x="T4" y="T5"/>
                </a:cxn>
              </a:cxnLst>
              <a:rect l="0" t="0" r="r" b="b"/>
              <a:pathLst>
                <a:path w="19433" h="21600" fill="none" extrusionOk="0">
                  <a:moveTo>
                    <a:pt x="19433" y="21600"/>
                  </a:moveTo>
                  <a:cubicBezTo>
                    <a:pt x="11159" y="21600"/>
                    <a:pt x="3612" y="16873"/>
                    <a:pt x="0" y="9429"/>
                  </a:cubicBezTo>
                </a:path>
                <a:path w="19433" h="21600" stroke="0" extrusionOk="0">
                  <a:moveTo>
                    <a:pt x="19433" y="21600"/>
                  </a:moveTo>
                  <a:cubicBezTo>
                    <a:pt x="11159" y="21600"/>
                    <a:pt x="3612" y="16873"/>
                    <a:pt x="0" y="9429"/>
                  </a:cubicBezTo>
                  <a:lnTo>
                    <a:pt x="19433" y="0"/>
                  </a:lnTo>
                  <a:close/>
                </a:path>
              </a:pathLst>
            </a:custGeom>
            <a:noFill/>
            <a:ln w="12700" cap="rnd">
              <a:solidFill>
                <a:schemeClr val="tx1"/>
              </a:solidFill>
              <a:round/>
              <a:headEnd/>
              <a:tailEnd/>
            </a:ln>
            <a:effectLst/>
          </p:spPr>
          <p:txBody>
            <a:bodyPr wrap="none" anchor="ctr"/>
            <a:lstStyle/>
            <a:p>
              <a:endParaRPr lang="en-US">
                <a:solidFill>
                  <a:schemeClr val="bg1"/>
                </a:solidFill>
              </a:endParaRPr>
            </a:p>
          </p:txBody>
        </p:sp>
        <p:sp>
          <p:nvSpPr>
            <p:cNvPr id="24" name="Arc 19"/>
            <p:cNvSpPr>
              <a:spLocks/>
            </p:cNvSpPr>
            <p:nvPr/>
          </p:nvSpPr>
          <p:spPr bwMode="auto">
            <a:xfrm rot="20760000">
              <a:off x="1107" y="2892"/>
              <a:ext cx="697" cy="164"/>
            </a:xfrm>
            <a:custGeom>
              <a:avLst/>
              <a:gdLst>
                <a:gd name="G0" fmla="+- 0 0 0"/>
                <a:gd name="G1" fmla="+- 0 0 0"/>
                <a:gd name="G2" fmla="+- 21600 0 0"/>
                <a:gd name="T0" fmla="*/ 20693 w 20693"/>
                <a:gd name="T1" fmla="*/ 6194 h 21576"/>
                <a:gd name="T2" fmla="*/ 1014 w 20693"/>
                <a:gd name="T3" fmla="*/ 21576 h 21576"/>
                <a:gd name="T4" fmla="*/ 0 w 20693"/>
                <a:gd name="T5" fmla="*/ 0 h 21576"/>
              </a:gdLst>
              <a:ahLst/>
              <a:cxnLst>
                <a:cxn ang="0">
                  <a:pos x="T0" y="T1"/>
                </a:cxn>
                <a:cxn ang="0">
                  <a:pos x="T2" y="T3"/>
                </a:cxn>
                <a:cxn ang="0">
                  <a:pos x="T4" y="T5"/>
                </a:cxn>
              </a:cxnLst>
              <a:rect l="0" t="0" r="r" b="b"/>
              <a:pathLst>
                <a:path w="20693" h="21576" fill="none" extrusionOk="0">
                  <a:moveTo>
                    <a:pt x="20692" y="6193"/>
                  </a:moveTo>
                  <a:cubicBezTo>
                    <a:pt x="18063" y="14978"/>
                    <a:pt x="10173" y="21145"/>
                    <a:pt x="1014" y="21576"/>
                  </a:cubicBezTo>
                </a:path>
                <a:path w="20693" h="21576" stroke="0" extrusionOk="0">
                  <a:moveTo>
                    <a:pt x="20692" y="6193"/>
                  </a:moveTo>
                  <a:cubicBezTo>
                    <a:pt x="18063" y="14978"/>
                    <a:pt x="10173" y="21145"/>
                    <a:pt x="1014" y="21576"/>
                  </a:cubicBezTo>
                  <a:lnTo>
                    <a:pt x="0" y="0"/>
                  </a:lnTo>
                  <a:close/>
                </a:path>
              </a:pathLst>
            </a:custGeom>
            <a:noFill/>
            <a:ln w="12700" cap="rnd">
              <a:solidFill>
                <a:schemeClr val="tx1"/>
              </a:solidFill>
              <a:round/>
              <a:headEnd/>
              <a:tailEnd/>
            </a:ln>
            <a:effectLst/>
          </p:spPr>
          <p:txBody>
            <a:bodyPr wrap="none" anchor="ctr"/>
            <a:lstStyle/>
            <a:p>
              <a:endParaRPr lang="en-US">
                <a:solidFill>
                  <a:schemeClr val="bg1"/>
                </a:solidFill>
              </a:endParaRPr>
            </a:p>
          </p:txBody>
        </p:sp>
        <p:sp>
          <p:nvSpPr>
            <p:cNvPr id="25" name="Arc 20"/>
            <p:cNvSpPr>
              <a:spLocks/>
            </p:cNvSpPr>
            <p:nvPr/>
          </p:nvSpPr>
          <p:spPr bwMode="auto">
            <a:xfrm rot="15300000">
              <a:off x="2331" y="1584"/>
              <a:ext cx="957" cy="225"/>
            </a:xfrm>
            <a:custGeom>
              <a:avLst/>
              <a:gdLst>
                <a:gd name="G0" fmla="+- 0 0 0"/>
                <a:gd name="G1" fmla="+- 96 0 0"/>
                <a:gd name="G2" fmla="+- 21600 0 0"/>
                <a:gd name="T0" fmla="*/ 21600 w 21600"/>
                <a:gd name="T1" fmla="*/ 0 h 21696"/>
                <a:gd name="T2" fmla="*/ 0 w 21600"/>
                <a:gd name="T3" fmla="*/ 21696 h 21696"/>
                <a:gd name="T4" fmla="*/ 0 w 21600"/>
                <a:gd name="T5" fmla="*/ 96 h 21696"/>
              </a:gdLst>
              <a:ahLst/>
              <a:cxnLst>
                <a:cxn ang="0">
                  <a:pos x="T0" y="T1"/>
                </a:cxn>
                <a:cxn ang="0">
                  <a:pos x="T2" y="T3"/>
                </a:cxn>
                <a:cxn ang="0">
                  <a:pos x="T4" y="T5"/>
                </a:cxn>
              </a:cxnLst>
              <a:rect l="0" t="0" r="r" b="b"/>
              <a:pathLst>
                <a:path w="21600" h="21696" fill="none" extrusionOk="0">
                  <a:moveTo>
                    <a:pt x="21599" y="0"/>
                  </a:moveTo>
                  <a:cubicBezTo>
                    <a:pt x="21599" y="32"/>
                    <a:pt x="21600" y="64"/>
                    <a:pt x="21600" y="96"/>
                  </a:cubicBezTo>
                  <a:cubicBezTo>
                    <a:pt x="21600" y="12025"/>
                    <a:pt x="11929" y="21695"/>
                    <a:pt x="0" y="21696"/>
                  </a:cubicBezTo>
                </a:path>
                <a:path w="21600" h="21696" stroke="0" extrusionOk="0">
                  <a:moveTo>
                    <a:pt x="21599" y="0"/>
                  </a:moveTo>
                  <a:cubicBezTo>
                    <a:pt x="21599" y="32"/>
                    <a:pt x="21600" y="64"/>
                    <a:pt x="21600" y="96"/>
                  </a:cubicBezTo>
                  <a:cubicBezTo>
                    <a:pt x="21600" y="12025"/>
                    <a:pt x="11929" y="21695"/>
                    <a:pt x="0" y="21696"/>
                  </a:cubicBezTo>
                  <a:lnTo>
                    <a:pt x="0" y="96"/>
                  </a:lnTo>
                  <a:close/>
                </a:path>
              </a:pathLst>
            </a:custGeom>
            <a:noFill/>
            <a:ln w="12700" cap="rnd">
              <a:solidFill>
                <a:schemeClr val="tx1"/>
              </a:solidFill>
              <a:round/>
              <a:headEnd/>
              <a:tailEnd/>
            </a:ln>
            <a:effectLst/>
          </p:spPr>
          <p:txBody>
            <a:bodyPr wrap="none" anchor="ctr"/>
            <a:lstStyle/>
            <a:p>
              <a:endParaRPr lang="en-US">
                <a:solidFill>
                  <a:schemeClr val="bg1"/>
                </a:solidFill>
              </a:endParaRPr>
            </a:p>
          </p:txBody>
        </p:sp>
        <p:sp>
          <p:nvSpPr>
            <p:cNvPr id="26" name="Arc 21"/>
            <p:cNvSpPr>
              <a:spLocks/>
            </p:cNvSpPr>
            <p:nvPr/>
          </p:nvSpPr>
          <p:spPr bwMode="auto">
            <a:xfrm rot="844471">
              <a:off x="3356" y="2858"/>
              <a:ext cx="726" cy="195"/>
            </a:xfrm>
            <a:custGeom>
              <a:avLst/>
              <a:gdLst>
                <a:gd name="G0" fmla="+- 20527 0 0"/>
                <a:gd name="G1" fmla="+- 0 0 0"/>
                <a:gd name="G2" fmla="+- 21600 0 0"/>
                <a:gd name="T0" fmla="*/ 22549 w 22549"/>
                <a:gd name="T1" fmla="*/ 21505 h 21600"/>
                <a:gd name="T2" fmla="*/ 0 w 22549"/>
                <a:gd name="T3" fmla="*/ 6724 h 21600"/>
                <a:gd name="T4" fmla="*/ 20527 w 22549"/>
                <a:gd name="T5" fmla="*/ 0 h 21600"/>
              </a:gdLst>
              <a:ahLst/>
              <a:cxnLst>
                <a:cxn ang="0">
                  <a:pos x="T0" y="T1"/>
                </a:cxn>
                <a:cxn ang="0">
                  <a:pos x="T2" y="T3"/>
                </a:cxn>
                <a:cxn ang="0">
                  <a:pos x="T4" y="T5"/>
                </a:cxn>
              </a:cxnLst>
              <a:rect l="0" t="0" r="r" b="b"/>
              <a:pathLst>
                <a:path w="22549" h="21600" fill="none" extrusionOk="0">
                  <a:moveTo>
                    <a:pt x="22549" y="21505"/>
                  </a:moveTo>
                  <a:cubicBezTo>
                    <a:pt x="21876" y="21568"/>
                    <a:pt x="21202" y="21599"/>
                    <a:pt x="20527" y="21600"/>
                  </a:cubicBezTo>
                  <a:cubicBezTo>
                    <a:pt x="11188" y="21600"/>
                    <a:pt x="2907" y="15598"/>
                    <a:pt x="0" y="6723"/>
                  </a:cubicBezTo>
                </a:path>
                <a:path w="22549" h="21600" stroke="0" extrusionOk="0">
                  <a:moveTo>
                    <a:pt x="22549" y="21505"/>
                  </a:moveTo>
                  <a:cubicBezTo>
                    <a:pt x="21876" y="21568"/>
                    <a:pt x="21202" y="21599"/>
                    <a:pt x="20527" y="21600"/>
                  </a:cubicBezTo>
                  <a:cubicBezTo>
                    <a:pt x="11188" y="21600"/>
                    <a:pt x="2907" y="15598"/>
                    <a:pt x="0" y="6723"/>
                  </a:cubicBezTo>
                  <a:lnTo>
                    <a:pt x="20527" y="0"/>
                  </a:lnTo>
                  <a:close/>
                </a:path>
              </a:pathLst>
            </a:custGeom>
            <a:noFill/>
            <a:ln w="12700" cap="rnd">
              <a:solidFill>
                <a:schemeClr val="tx1"/>
              </a:solidFill>
              <a:round/>
              <a:headEnd/>
              <a:tailEnd/>
            </a:ln>
            <a:effectLst/>
          </p:spPr>
          <p:txBody>
            <a:bodyPr wrap="none" anchor="ctr"/>
            <a:lstStyle/>
            <a:p>
              <a:endParaRPr lang="en-US">
                <a:solidFill>
                  <a:schemeClr val="bg1"/>
                </a:solidFill>
              </a:endParaRPr>
            </a:p>
          </p:txBody>
        </p:sp>
      </p:grpSp>
      <p:sp>
        <p:nvSpPr>
          <p:cNvPr id="27" name="Line 22"/>
          <p:cNvSpPr>
            <a:spLocks noChangeShapeType="1"/>
          </p:cNvSpPr>
          <p:nvPr/>
        </p:nvSpPr>
        <p:spPr bwMode="auto">
          <a:xfrm>
            <a:off x="1630363" y="5102225"/>
            <a:ext cx="5002212" cy="0"/>
          </a:xfrm>
          <a:prstGeom prst="line">
            <a:avLst/>
          </a:prstGeom>
          <a:noFill/>
          <a:ln w="12700">
            <a:solidFill>
              <a:schemeClr val="tx1"/>
            </a:solidFill>
            <a:round/>
            <a:headEnd/>
            <a:tailEnd/>
          </a:ln>
          <a:effectLst>
            <a:outerShdw dist="17961" dir="2700000" algn="ctr" rotWithShape="0">
              <a:srgbClr val="000000"/>
            </a:outerShdw>
          </a:effectLst>
        </p:spPr>
        <p:txBody>
          <a:bodyPr wrap="none" anchor="ctr"/>
          <a:lstStyle/>
          <a:p>
            <a:endParaRPr lang="en-US">
              <a:solidFill>
                <a:schemeClr val="bg1"/>
              </a:solidFill>
            </a:endParaRPr>
          </a:p>
        </p:txBody>
      </p:sp>
      <p:sp>
        <p:nvSpPr>
          <p:cNvPr id="28" name="Text Box 23"/>
          <p:cNvSpPr txBox="1">
            <a:spLocks noChangeArrowheads="1"/>
          </p:cNvSpPr>
          <p:nvPr/>
        </p:nvSpPr>
        <p:spPr bwMode="auto">
          <a:xfrm>
            <a:off x="6654800" y="4830763"/>
            <a:ext cx="330200" cy="488950"/>
          </a:xfrm>
          <a:prstGeom prst="rect">
            <a:avLst/>
          </a:prstGeom>
          <a:noFill/>
          <a:ln w="12700">
            <a:noFill/>
            <a:miter lim="800000"/>
            <a:headEnd/>
            <a:tailEnd/>
          </a:ln>
          <a:effectLst/>
        </p:spPr>
        <p:txBody>
          <a:bodyPr wrap="none">
            <a:spAutoFit/>
          </a:bodyPr>
          <a:lstStyle/>
          <a:p>
            <a:r>
              <a:rPr lang="en-US" sz="2600" i="1">
                <a:solidFill>
                  <a:schemeClr val="bg1"/>
                </a:solidFill>
                <a:effectLst>
                  <a:outerShdw blurRad="38100" dist="38100" dir="2700000" algn="tl">
                    <a:srgbClr val="000000"/>
                  </a:outerShdw>
                </a:effectLst>
                <a:latin typeface="Book Antiqua" pitchFamily="18" charset="0"/>
              </a:rPr>
              <a:t>z</a:t>
            </a:r>
          </a:p>
        </p:txBody>
      </p:sp>
      <p:grpSp>
        <p:nvGrpSpPr>
          <p:cNvPr id="29" name="Group 24"/>
          <p:cNvGrpSpPr>
            <a:grpSpLocks/>
          </p:cNvGrpSpPr>
          <p:nvPr/>
        </p:nvGrpSpPr>
        <p:grpSpPr bwMode="auto">
          <a:xfrm>
            <a:off x="1420813" y="2106613"/>
            <a:ext cx="1797049" cy="1379537"/>
            <a:chOff x="895" y="1663"/>
            <a:chExt cx="1132" cy="869"/>
          </a:xfrm>
        </p:grpSpPr>
        <p:sp>
          <p:nvSpPr>
            <p:cNvPr id="30" name="Rectangle 25"/>
            <p:cNvSpPr>
              <a:spLocks noChangeArrowheads="1"/>
            </p:cNvSpPr>
            <p:nvPr/>
          </p:nvSpPr>
          <p:spPr bwMode="auto">
            <a:xfrm>
              <a:off x="895" y="1663"/>
              <a:ext cx="1132" cy="813"/>
            </a:xfrm>
            <a:prstGeom prst="rect">
              <a:avLst/>
            </a:prstGeom>
            <a:noFill/>
            <a:ln w="12700">
              <a:noFill/>
              <a:miter lim="800000"/>
              <a:headEnd/>
              <a:tailEnd/>
            </a:ln>
            <a:effectLst>
              <a:outerShdw dist="17961" dir="2700000" algn="ctr" rotWithShape="0">
                <a:srgbClr val="000000"/>
              </a:outerShdw>
            </a:effectLst>
          </p:spPr>
          <p:txBody>
            <a:bodyPr wrap="none" lIns="90488" tIns="44450" rIns="90488" bIns="44450">
              <a:spAutoFit/>
            </a:bodyPr>
            <a:lstStyle/>
            <a:p>
              <a:pPr algn="l"/>
              <a:r>
                <a:rPr lang="en-US" sz="2400">
                  <a:solidFill>
                    <a:schemeClr val="bg1"/>
                  </a:solidFill>
                  <a:effectLst/>
                  <a:latin typeface="Book Antiqua" pitchFamily="18" charset="0"/>
                </a:rPr>
                <a:t>  Sampling</a:t>
              </a:r>
            </a:p>
            <a:p>
              <a:pPr algn="l"/>
              <a:r>
                <a:rPr lang="en-US" sz="2400">
                  <a:solidFill>
                    <a:schemeClr val="bg1"/>
                  </a:solidFill>
                  <a:effectLst/>
                  <a:latin typeface="Book Antiqua" pitchFamily="18" charset="0"/>
                </a:rPr>
                <a:t>distribution</a:t>
              </a:r>
            </a:p>
            <a:p>
              <a:pPr algn="l"/>
              <a:endParaRPr lang="en-US" sz="600">
                <a:solidFill>
                  <a:schemeClr val="bg1"/>
                </a:solidFill>
                <a:effectLst/>
                <a:latin typeface="Book Antiqua" pitchFamily="18" charset="0"/>
              </a:endParaRPr>
            </a:p>
            <a:p>
              <a:pPr algn="l"/>
              <a:r>
                <a:rPr lang="en-US" sz="2400">
                  <a:solidFill>
                    <a:schemeClr val="bg1"/>
                  </a:solidFill>
                  <a:effectLst/>
                  <a:latin typeface="Book Antiqua" pitchFamily="18" charset="0"/>
                </a:rPr>
                <a:t> of </a:t>
              </a:r>
            </a:p>
          </p:txBody>
        </p:sp>
        <p:graphicFrame>
          <p:nvGraphicFramePr>
            <p:cNvPr id="31" name="Object 26">
              <a:hlinkClick r:id="" action="ppaction://ole?verb=0"/>
            </p:cNvPr>
            <p:cNvGraphicFramePr>
              <a:graphicFrameLocks/>
            </p:cNvGraphicFramePr>
            <p:nvPr/>
          </p:nvGraphicFramePr>
          <p:xfrm>
            <a:off x="1208" y="2155"/>
            <a:ext cx="753" cy="377"/>
          </p:xfrm>
          <a:graphic>
            <a:graphicData uri="http://schemas.openxmlformats.org/presentationml/2006/ole">
              <mc:AlternateContent xmlns:mc="http://schemas.openxmlformats.org/markup-compatibility/2006">
                <mc:Choice xmlns:v="urn:schemas-microsoft-com:vml" Requires="v">
                  <p:oleObj spid="_x0000_s86140" name="Equation" r:id="rId3" imgW="1204560" imgH="607680" progId="Equation">
                    <p:embed/>
                  </p:oleObj>
                </mc:Choice>
                <mc:Fallback>
                  <p:oleObj name="Equation" r:id="rId3" imgW="1204560" imgH="607680" progId="Equation">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08" y="2155"/>
                          <a:ext cx="753" cy="377"/>
                        </a:xfrm>
                        <a:prstGeom prst="rect">
                          <a:avLst/>
                        </a:prstGeom>
                        <a:noFill/>
                        <a:ln>
                          <a:noFill/>
                        </a:ln>
                        <a:effectLst>
                          <a:outerShdw dist="17961" dir="2700000" algn="ctr" rotWithShape="0">
                            <a:srgbClr val="000000"/>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pic>
                  </p:oleObj>
                </mc:Fallback>
              </mc:AlternateContent>
            </a:graphicData>
          </a:graphic>
        </p:graphicFrame>
      </p:grpSp>
      <p:sp>
        <p:nvSpPr>
          <p:cNvPr id="36" name="Rectangle 30"/>
          <p:cNvSpPr>
            <a:spLocks noChangeArrowheads="1"/>
          </p:cNvSpPr>
          <p:nvPr/>
        </p:nvSpPr>
        <p:spPr bwMode="auto">
          <a:xfrm>
            <a:off x="690562" y="141288"/>
            <a:ext cx="8453437" cy="814387"/>
          </a:xfrm>
          <a:prstGeom prst="rect">
            <a:avLst/>
          </a:prstGeom>
          <a:noFill/>
          <a:ln w="12700">
            <a:noFill/>
            <a:miter lim="800000"/>
            <a:headEnd/>
            <a:tailEnd/>
          </a:ln>
          <a:effectLst/>
        </p:spPr>
        <p:txBody>
          <a:bodyPr lIns="90488" tIns="44450" rIns="90488" bIns="44450" anchor="ctr"/>
          <a:lstStyle/>
          <a:p>
            <a:r>
              <a:rPr lang="en-US" sz="3200" b="1" dirty="0">
                <a:solidFill>
                  <a:srgbClr val="00B0F0"/>
                </a:solidFill>
                <a:latin typeface="+mj-lt"/>
              </a:rPr>
              <a:t>Upper-Tailed Test About a Population Mean: </a:t>
            </a:r>
            <a:r>
              <a:rPr lang="en-US" sz="3200" i="1" dirty="0">
                <a:solidFill>
                  <a:srgbClr val="66FFFF"/>
                </a:solidFill>
                <a:effectLst>
                  <a:outerShdw blurRad="38100" dist="38100" dir="2700000" algn="tl">
                    <a:srgbClr val="000000"/>
                  </a:outerShdw>
                </a:effectLst>
                <a:latin typeface="Symbol" pitchFamily="18" charset="2"/>
              </a:rPr>
              <a:t>s</a:t>
            </a:r>
            <a:r>
              <a:rPr lang="en-US" sz="3200" b="1" dirty="0">
                <a:solidFill>
                  <a:srgbClr val="00B0F0"/>
                </a:solidFill>
                <a:latin typeface="+mj-lt"/>
              </a:rPr>
              <a:t>  Known</a:t>
            </a:r>
          </a:p>
        </p:txBody>
      </p:sp>
      <p:sp>
        <p:nvSpPr>
          <p:cNvPr id="37" name="Rectangle 31"/>
          <p:cNvSpPr>
            <a:spLocks noChangeArrowheads="1"/>
          </p:cNvSpPr>
          <p:nvPr/>
        </p:nvSpPr>
        <p:spPr bwMode="auto">
          <a:xfrm>
            <a:off x="706438" y="1090613"/>
            <a:ext cx="5424487" cy="571500"/>
          </a:xfrm>
          <a:prstGeom prst="rect">
            <a:avLst/>
          </a:prstGeom>
          <a:noFill/>
          <a:ln w="12700">
            <a:noFill/>
            <a:miter lim="800000"/>
            <a:headEnd/>
            <a:tailEnd/>
          </a:ln>
          <a:effectLst>
            <a:outerShdw dist="17961" dir="2700000" algn="ctr" rotWithShape="0">
              <a:srgbClr val="000000"/>
            </a:outerShdw>
          </a:effectLst>
        </p:spPr>
        <p:txBody>
          <a:bodyPr lIns="90488" tIns="44450" rIns="90488" bIns="44450"/>
          <a:lstStyle/>
          <a:p>
            <a:pPr>
              <a:spcBef>
                <a:spcPct val="20000"/>
              </a:spcBef>
              <a:buClr>
                <a:srgbClr val="66FFFF"/>
              </a:buClr>
              <a:buSzPct val="75000"/>
            </a:pPr>
            <a:r>
              <a:rPr lang="en-US" sz="2000" b="1" dirty="0">
                <a:solidFill>
                  <a:srgbClr val="00B0F0"/>
                </a:solidFill>
                <a:latin typeface="+mj-lt"/>
              </a:rPr>
              <a:t>Critical Value Approach</a:t>
            </a:r>
          </a:p>
        </p:txBody>
      </p:sp>
    </p:spTree>
    <p:extLst>
      <p:ext uri="{BB962C8B-B14F-4D97-AF65-F5344CB8AC3E}">
        <p14:creationId xmlns:p14="http://schemas.microsoft.com/office/powerpoint/2010/main" val="96754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par>
                          <p:cTn id="8" fill="hold">
                            <p:stCondLst>
                              <p:cond delay="500"/>
                            </p:stCondLst>
                            <p:childTnLst>
                              <p:par>
                                <p:cTn id="9" presetID="12" presetClass="entr" presetSubtype="8" fill="hold" grpId="0" nodeType="afterEffect">
                                  <p:stCondLst>
                                    <p:cond delay="1000"/>
                                  </p:stCondLst>
                                  <p:childTnLst>
                                    <p:set>
                                      <p:cBhvr>
                                        <p:cTn id="10" dur="1" fill="hold">
                                          <p:stCondLst>
                                            <p:cond delay="0"/>
                                          </p:stCondLst>
                                        </p:cTn>
                                        <p:tgtEl>
                                          <p:spTgt spid="27"/>
                                        </p:tgtEl>
                                        <p:attrNameLst>
                                          <p:attrName>style.visibility</p:attrName>
                                        </p:attrNameLst>
                                      </p:cBhvr>
                                      <p:to>
                                        <p:strVal val="visible"/>
                                      </p:to>
                                    </p:set>
                                    <p:animEffect transition="in" filter="slide(fromLeft)">
                                      <p:cBhvr>
                                        <p:cTn id="11" dur="500"/>
                                        <p:tgtEl>
                                          <p:spTgt spid="27"/>
                                        </p:tgtEl>
                                      </p:cBhvr>
                                    </p:animEffect>
                                  </p:childTnLst>
                                </p:cTn>
                              </p:par>
                            </p:childTnLst>
                          </p:cTn>
                        </p:par>
                        <p:par>
                          <p:cTn id="12" fill="hold">
                            <p:stCondLst>
                              <p:cond delay="2000"/>
                            </p:stCondLst>
                            <p:childTnLst>
                              <p:par>
                                <p:cTn id="13" presetID="12" presetClass="entr" presetSubtype="8" fill="hold" grpId="0" nodeType="afterEffect">
                                  <p:stCondLst>
                                    <p:cond delay="0"/>
                                  </p:stCondLst>
                                  <p:childTnLst>
                                    <p:set>
                                      <p:cBhvr>
                                        <p:cTn id="14" dur="1" fill="hold">
                                          <p:stCondLst>
                                            <p:cond delay="0"/>
                                          </p:stCondLst>
                                        </p:cTn>
                                        <p:tgtEl>
                                          <p:spTgt spid="28"/>
                                        </p:tgtEl>
                                        <p:attrNameLst>
                                          <p:attrName>style.visibility</p:attrName>
                                        </p:attrNameLst>
                                      </p:cBhvr>
                                      <p:to>
                                        <p:strVal val="visible"/>
                                      </p:to>
                                    </p:set>
                                    <p:animEffect transition="in" filter="slide(fromLeft)">
                                      <p:cBhvr>
                                        <p:cTn id="15" dur="500"/>
                                        <p:tgtEl>
                                          <p:spTgt spid="28"/>
                                        </p:tgtEl>
                                      </p:cBhvr>
                                    </p:animEffect>
                                  </p:childTnLst>
                                </p:cTn>
                              </p:par>
                            </p:childTnLst>
                          </p:cTn>
                        </p:par>
                        <p:par>
                          <p:cTn id="16" fill="hold">
                            <p:stCondLst>
                              <p:cond delay="2500"/>
                            </p:stCondLst>
                            <p:childTnLst>
                              <p:par>
                                <p:cTn id="17" presetID="12" presetClass="entr" presetSubtype="1" fill="hold" grpId="0" nodeType="afterEffect">
                                  <p:stCondLst>
                                    <p:cond delay="1000"/>
                                  </p:stCondLst>
                                  <p:childTnLst>
                                    <p:set>
                                      <p:cBhvr>
                                        <p:cTn id="18" dur="1" fill="hold">
                                          <p:stCondLst>
                                            <p:cond delay="0"/>
                                          </p:stCondLst>
                                        </p:cTn>
                                        <p:tgtEl>
                                          <p:spTgt spid="7"/>
                                        </p:tgtEl>
                                        <p:attrNameLst>
                                          <p:attrName>style.visibility</p:attrName>
                                        </p:attrNameLst>
                                      </p:cBhvr>
                                      <p:to>
                                        <p:strVal val="visible"/>
                                      </p:to>
                                    </p:set>
                                    <p:animEffect transition="in" filter="slide(fromTop)">
                                      <p:cBhvr>
                                        <p:cTn id="19" dur="500"/>
                                        <p:tgtEl>
                                          <p:spTgt spid="7"/>
                                        </p:tgtEl>
                                      </p:cBhvr>
                                    </p:animEffect>
                                  </p:childTnLst>
                                </p:cTn>
                              </p:par>
                            </p:childTnLst>
                          </p:cTn>
                        </p:par>
                        <p:par>
                          <p:cTn id="20" fill="hold">
                            <p:stCondLst>
                              <p:cond delay="4000"/>
                            </p:stCondLst>
                            <p:childTnLst>
                              <p:par>
                                <p:cTn id="21" presetID="12" presetClass="entr" presetSubtype="1" fill="hold" grpId="0" nodeType="afterEffect">
                                  <p:stCondLst>
                                    <p:cond delay="1000"/>
                                  </p:stCondLst>
                                  <p:childTnLst>
                                    <p:set>
                                      <p:cBhvr>
                                        <p:cTn id="22" dur="1" fill="hold">
                                          <p:stCondLst>
                                            <p:cond delay="0"/>
                                          </p:stCondLst>
                                        </p:cTn>
                                        <p:tgtEl>
                                          <p:spTgt spid="15"/>
                                        </p:tgtEl>
                                        <p:attrNameLst>
                                          <p:attrName>style.visibility</p:attrName>
                                        </p:attrNameLst>
                                      </p:cBhvr>
                                      <p:to>
                                        <p:strVal val="visible"/>
                                      </p:to>
                                    </p:set>
                                    <p:animEffect transition="in" filter="slide(fromTop)">
                                      <p:cBhvr>
                                        <p:cTn id="23" dur="500"/>
                                        <p:tgtEl>
                                          <p:spTgt spid="15"/>
                                        </p:tgtEl>
                                      </p:cBhvr>
                                    </p:animEffect>
                                  </p:childTnLst>
                                </p:cTn>
                              </p:par>
                            </p:childTnLst>
                          </p:cTn>
                        </p:par>
                        <p:par>
                          <p:cTn id="24" fill="hold">
                            <p:stCondLst>
                              <p:cond delay="5500"/>
                            </p:stCondLst>
                            <p:childTnLst>
                              <p:par>
                                <p:cTn id="25" presetID="12" presetClass="entr" presetSubtype="4" fill="hold" nodeType="afterEffect">
                                  <p:stCondLst>
                                    <p:cond delay="1000"/>
                                  </p:stCondLst>
                                  <p:childTnLst>
                                    <p:set>
                                      <p:cBhvr>
                                        <p:cTn id="26" dur="1" fill="hold">
                                          <p:stCondLst>
                                            <p:cond delay="0"/>
                                          </p:stCondLst>
                                        </p:cTn>
                                        <p:tgtEl>
                                          <p:spTgt spid="20"/>
                                        </p:tgtEl>
                                        <p:attrNameLst>
                                          <p:attrName>style.visibility</p:attrName>
                                        </p:attrNameLst>
                                      </p:cBhvr>
                                      <p:to>
                                        <p:strVal val="visible"/>
                                      </p:to>
                                    </p:set>
                                    <p:animEffect transition="in" filter="slide(fromBottom)">
                                      <p:cBhvr>
                                        <p:cTn id="27" dur="500"/>
                                        <p:tgtEl>
                                          <p:spTgt spid="20"/>
                                        </p:tgtEl>
                                      </p:cBhvr>
                                    </p:animEffect>
                                  </p:childTnLst>
                                </p:cTn>
                              </p:par>
                            </p:childTnLst>
                          </p:cTn>
                        </p:par>
                        <p:par>
                          <p:cTn id="28" fill="hold">
                            <p:stCondLst>
                              <p:cond delay="7000"/>
                            </p:stCondLst>
                            <p:childTnLst>
                              <p:par>
                                <p:cTn id="29" presetID="12" presetClass="entr" presetSubtype="4" fill="hold" grpId="0" nodeType="afterEffect">
                                  <p:stCondLst>
                                    <p:cond delay="1000"/>
                                  </p:stCondLst>
                                  <p:childTnLst>
                                    <p:set>
                                      <p:cBhvr>
                                        <p:cTn id="30" dur="1" fill="hold">
                                          <p:stCondLst>
                                            <p:cond delay="0"/>
                                          </p:stCondLst>
                                        </p:cTn>
                                        <p:tgtEl>
                                          <p:spTgt spid="6"/>
                                        </p:tgtEl>
                                        <p:attrNameLst>
                                          <p:attrName>style.visibility</p:attrName>
                                        </p:attrNameLst>
                                      </p:cBhvr>
                                      <p:to>
                                        <p:strVal val="visible"/>
                                      </p:to>
                                    </p:set>
                                    <p:animEffect transition="in" filter="slide(fromBottom)">
                                      <p:cBhvr>
                                        <p:cTn id="31" dur="500"/>
                                        <p:tgtEl>
                                          <p:spTgt spid="6"/>
                                        </p:tgtEl>
                                      </p:cBhvr>
                                    </p:animEffect>
                                  </p:childTnLst>
                                </p:cTn>
                              </p:par>
                            </p:childTnLst>
                          </p:cTn>
                        </p:par>
                        <p:par>
                          <p:cTn id="32" fill="hold">
                            <p:stCondLst>
                              <p:cond delay="8500"/>
                            </p:stCondLst>
                            <p:childTnLst>
                              <p:par>
                                <p:cTn id="33" presetID="12" presetClass="entr" presetSubtype="1" fill="hold" nodeType="afterEffect">
                                  <p:stCondLst>
                                    <p:cond delay="1000"/>
                                  </p:stCondLst>
                                  <p:childTnLst>
                                    <p:set>
                                      <p:cBhvr>
                                        <p:cTn id="34" dur="1" fill="hold">
                                          <p:stCondLst>
                                            <p:cond delay="0"/>
                                          </p:stCondLst>
                                        </p:cTn>
                                        <p:tgtEl>
                                          <p:spTgt spid="29"/>
                                        </p:tgtEl>
                                        <p:attrNameLst>
                                          <p:attrName>style.visibility</p:attrName>
                                        </p:attrNameLst>
                                      </p:cBhvr>
                                      <p:to>
                                        <p:strVal val="visible"/>
                                      </p:to>
                                    </p:set>
                                    <p:animEffect transition="in" filter="slide(fromTop)">
                                      <p:cBhvr>
                                        <p:cTn id="35" dur="500"/>
                                        <p:tgtEl>
                                          <p:spTgt spid="29"/>
                                        </p:tgtEl>
                                      </p:cBhvr>
                                    </p:animEffect>
                                  </p:childTnLst>
                                </p:cTn>
                              </p:par>
                            </p:childTnLst>
                          </p:cTn>
                        </p:par>
                      </p:childTnLst>
                    </p:cTn>
                  </p:par>
                  <p:par>
                    <p:cTn id="36" fill="hold">
                      <p:stCondLst>
                        <p:cond delay="indefinite"/>
                      </p:stCondLst>
                      <p:childTnLst>
                        <p:par>
                          <p:cTn id="37" fill="hold">
                            <p:stCondLst>
                              <p:cond delay="0"/>
                            </p:stCondLst>
                            <p:childTnLst>
                              <p:par>
                                <p:cTn id="38" presetID="12" presetClass="entr" presetSubtype="1" fill="hold" grpId="0" nodeType="clickEffect">
                                  <p:stCondLst>
                                    <p:cond delay="0"/>
                                  </p:stCondLst>
                                  <p:childTnLst>
                                    <p:set>
                                      <p:cBhvr>
                                        <p:cTn id="39" dur="1" fill="hold">
                                          <p:stCondLst>
                                            <p:cond delay="0"/>
                                          </p:stCondLst>
                                        </p:cTn>
                                        <p:tgtEl>
                                          <p:spTgt spid="10"/>
                                        </p:tgtEl>
                                        <p:attrNameLst>
                                          <p:attrName>style.visibility</p:attrName>
                                        </p:attrNameLst>
                                      </p:cBhvr>
                                      <p:to>
                                        <p:strVal val="visible"/>
                                      </p:to>
                                    </p:set>
                                    <p:animEffect transition="in" filter="slide(fromTop)">
                                      <p:cBhvr>
                                        <p:cTn id="40" dur="500"/>
                                        <p:tgtEl>
                                          <p:spTgt spid="10"/>
                                        </p:tgtEl>
                                      </p:cBhvr>
                                    </p:animEffect>
                                  </p:childTnLst>
                                </p:cTn>
                              </p:par>
                            </p:childTnLst>
                          </p:cTn>
                        </p:par>
                        <p:par>
                          <p:cTn id="41" fill="hold">
                            <p:stCondLst>
                              <p:cond delay="500"/>
                            </p:stCondLst>
                            <p:childTnLst>
                              <p:par>
                                <p:cTn id="42" presetID="12" presetClass="entr" presetSubtype="8" fill="hold" grpId="0" nodeType="afterEffect">
                                  <p:stCondLst>
                                    <p:cond delay="1000"/>
                                  </p:stCondLst>
                                  <p:childTnLst>
                                    <p:set>
                                      <p:cBhvr>
                                        <p:cTn id="43" dur="1" fill="hold">
                                          <p:stCondLst>
                                            <p:cond delay="0"/>
                                          </p:stCondLst>
                                        </p:cTn>
                                        <p:tgtEl>
                                          <p:spTgt spid="16"/>
                                        </p:tgtEl>
                                        <p:attrNameLst>
                                          <p:attrName>style.visibility</p:attrName>
                                        </p:attrNameLst>
                                      </p:cBhvr>
                                      <p:to>
                                        <p:strVal val="visible"/>
                                      </p:to>
                                    </p:set>
                                    <p:animEffect transition="in" filter="slide(fromLeft)">
                                      <p:cBhvr>
                                        <p:cTn id="44" dur="500"/>
                                        <p:tgtEl>
                                          <p:spTgt spid="16"/>
                                        </p:tgtEl>
                                      </p:cBhvr>
                                    </p:animEffect>
                                  </p:childTnLst>
                                </p:cTn>
                              </p:par>
                            </p:childTnLst>
                          </p:cTn>
                        </p:par>
                        <p:par>
                          <p:cTn id="45" fill="hold">
                            <p:stCondLst>
                              <p:cond delay="2000"/>
                            </p:stCondLst>
                            <p:childTnLst>
                              <p:par>
                                <p:cTn id="46" presetID="12" presetClass="entr" presetSubtype="8" fill="hold" grpId="0" nodeType="afterEffect">
                                  <p:stCondLst>
                                    <p:cond delay="1000"/>
                                  </p:stCondLst>
                                  <p:childTnLst>
                                    <p:set>
                                      <p:cBhvr>
                                        <p:cTn id="47" dur="1" fill="hold">
                                          <p:stCondLst>
                                            <p:cond delay="0"/>
                                          </p:stCondLst>
                                        </p:cTn>
                                        <p:tgtEl>
                                          <p:spTgt spid="8"/>
                                        </p:tgtEl>
                                        <p:attrNameLst>
                                          <p:attrName>style.visibility</p:attrName>
                                        </p:attrNameLst>
                                      </p:cBhvr>
                                      <p:to>
                                        <p:strVal val="visible"/>
                                      </p:to>
                                    </p:set>
                                    <p:animEffect transition="in" filter="slide(fromLeft)">
                                      <p:cBhvr>
                                        <p:cTn id="48" dur="500"/>
                                        <p:tgtEl>
                                          <p:spTgt spid="8"/>
                                        </p:tgtEl>
                                      </p:cBhvr>
                                    </p:animEffect>
                                  </p:childTnLst>
                                </p:cTn>
                              </p:par>
                            </p:childTnLst>
                          </p:cTn>
                        </p:par>
                        <p:par>
                          <p:cTn id="49" fill="hold">
                            <p:stCondLst>
                              <p:cond delay="3500"/>
                            </p:stCondLst>
                            <p:childTnLst>
                              <p:par>
                                <p:cTn id="50" presetID="12" presetClass="entr" presetSubtype="8" fill="hold" grpId="0" nodeType="afterEffect">
                                  <p:stCondLst>
                                    <p:cond delay="1000"/>
                                  </p:stCondLst>
                                  <p:childTnLst>
                                    <p:set>
                                      <p:cBhvr>
                                        <p:cTn id="51" dur="1" fill="hold">
                                          <p:stCondLst>
                                            <p:cond delay="0"/>
                                          </p:stCondLst>
                                        </p:cTn>
                                        <p:tgtEl>
                                          <p:spTgt spid="9"/>
                                        </p:tgtEl>
                                        <p:attrNameLst>
                                          <p:attrName>style.visibility</p:attrName>
                                        </p:attrNameLst>
                                      </p:cBhvr>
                                      <p:to>
                                        <p:strVal val="visible"/>
                                      </p:to>
                                    </p:set>
                                    <p:animEffect transition="in" filter="slide(fromLeft)">
                                      <p:cBhvr>
                                        <p:cTn id="52" dur="500"/>
                                        <p:tgtEl>
                                          <p:spTgt spid="9"/>
                                        </p:tgtEl>
                                      </p:cBhvr>
                                    </p:animEffect>
                                  </p:childTnLst>
                                </p:cTn>
                              </p:par>
                            </p:childTnLst>
                          </p:cTn>
                        </p:par>
                        <p:par>
                          <p:cTn id="53" fill="hold">
                            <p:stCondLst>
                              <p:cond delay="5000"/>
                            </p:stCondLst>
                            <p:childTnLst>
                              <p:par>
                                <p:cTn id="54" presetID="12" presetClass="entr" presetSubtype="1" fill="hold" grpId="0" nodeType="afterEffect">
                                  <p:stCondLst>
                                    <p:cond delay="1000"/>
                                  </p:stCondLst>
                                  <p:childTnLst>
                                    <p:set>
                                      <p:cBhvr>
                                        <p:cTn id="55" dur="1" fill="hold">
                                          <p:stCondLst>
                                            <p:cond delay="0"/>
                                          </p:stCondLst>
                                        </p:cTn>
                                        <p:tgtEl>
                                          <p:spTgt spid="14"/>
                                        </p:tgtEl>
                                        <p:attrNameLst>
                                          <p:attrName>style.visibility</p:attrName>
                                        </p:attrNameLst>
                                      </p:cBhvr>
                                      <p:to>
                                        <p:strVal val="visible"/>
                                      </p:to>
                                    </p:set>
                                    <p:animEffect transition="in" filter="slide(fromTop)">
                                      <p:cBhvr>
                                        <p:cTn id="56" dur="500"/>
                                        <p:tgtEl>
                                          <p:spTgt spid="14"/>
                                        </p:tgtEl>
                                      </p:cBhvr>
                                    </p:animEffect>
                                  </p:childTnLst>
                                </p:cTn>
                              </p:par>
                            </p:childTnLst>
                          </p:cTn>
                        </p:par>
                        <p:par>
                          <p:cTn id="57" fill="hold">
                            <p:stCondLst>
                              <p:cond delay="6500"/>
                            </p:stCondLst>
                            <p:childTnLst>
                              <p:par>
                                <p:cTn id="58" presetID="12" presetClass="entr" presetSubtype="2" fill="hold" grpId="0" nodeType="afterEffect">
                                  <p:stCondLst>
                                    <p:cond delay="1000"/>
                                  </p:stCondLst>
                                  <p:childTnLst>
                                    <p:set>
                                      <p:cBhvr>
                                        <p:cTn id="59" dur="1" fill="hold">
                                          <p:stCondLst>
                                            <p:cond delay="0"/>
                                          </p:stCondLst>
                                        </p:cTn>
                                        <p:tgtEl>
                                          <p:spTgt spid="17"/>
                                        </p:tgtEl>
                                        <p:attrNameLst>
                                          <p:attrName>style.visibility</p:attrName>
                                        </p:attrNameLst>
                                      </p:cBhvr>
                                      <p:to>
                                        <p:strVal val="visible"/>
                                      </p:to>
                                    </p:set>
                                    <p:animEffect transition="in" filter="slide(fromRight)">
                                      <p:cBhvr>
                                        <p:cTn id="60" dur="500"/>
                                        <p:tgtEl>
                                          <p:spTgt spid="17"/>
                                        </p:tgtEl>
                                      </p:cBhvr>
                                    </p:animEffect>
                                  </p:childTnLst>
                                </p:cTn>
                              </p:par>
                            </p:childTnLst>
                          </p:cTn>
                        </p:par>
                        <p:par>
                          <p:cTn id="61" fill="hold">
                            <p:stCondLst>
                              <p:cond delay="8000"/>
                            </p:stCondLst>
                            <p:childTnLst>
                              <p:par>
                                <p:cTn id="62" presetID="12" presetClass="entr" presetSubtype="8" fill="hold" grpId="0" nodeType="afterEffect">
                                  <p:stCondLst>
                                    <p:cond delay="1000"/>
                                  </p:stCondLst>
                                  <p:childTnLst>
                                    <p:set>
                                      <p:cBhvr>
                                        <p:cTn id="63" dur="1" fill="hold">
                                          <p:stCondLst>
                                            <p:cond delay="0"/>
                                          </p:stCondLst>
                                        </p:cTn>
                                        <p:tgtEl>
                                          <p:spTgt spid="19"/>
                                        </p:tgtEl>
                                        <p:attrNameLst>
                                          <p:attrName>style.visibility</p:attrName>
                                        </p:attrNameLst>
                                      </p:cBhvr>
                                      <p:to>
                                        <p:strVal val="visible"/>
                                      </p:to>
                                    </p:set>
                                    <p:animEffect transition="in" filter="slide(fromLeft)">
                                      <p:cBhvr>
                                        <p:cTn id="64" dur="500"/>
                                        <p:tgtEl>
                                          <p:spTgt spid="19"/>
                                        </p:tgtEl>
                                      </p:cBhvr>
                                    </p:animEffect>
                                  </p:childTnLst>
                                </p:cTn>
                              </p:par>
                            </p:childTnLst>
                          </p:cTn>
                        </p:par>
                        <p:par>
                          <p:cTn id="65" fill="hold">
                            <p:stCondLst>
                              <p:cond delay="9500"/>
                            </p:stCondLst>
                            <p:childTnLst>
                              <p:par>
                                <p:cTn id="66" presetID="12" presetClass="entr" presetSubtype="8" fill="hold" grpId="0" nodeType="afterEffect">
                                  <p:stCondLst>
                                    <p:cond delay="1000"/>
                                  </p:stCondLst>
                                  <p:childTnLst>
                                    <p:set>
                                      <p:cBhvr>
                                        <p:cTn id="67" dur="1" fill="hold">
                                          <p:stCondLst>
                                            <p:cond delay="0"/>
                                          </p:stCondLst>
                                        </p:cTn>
                                        <p:tgtEl>
                                          <p:spTgt spid="11"/>
                                        </p:tgtEl>
                                        <p:attrNameLst>
                                          <p:attrName>style.visibility</p:attrName>
                                        </p:attrNameLst>
                                      </p:cBhvr>
                                      <p:to>
                                        <p:strVal val="visible"/>
                                      </p:to>
                                    </p:set>
                                    <p:animEffect transition="in" filter="slide(fromLeft)">
                                      <p:cBhvr>
                                        <p:cTn id="68" dur="500"/>
                                        <p:tgtEl>
                                          <p:spTgt spid="11"/>
                                        </p:tgtEl>
                                      </p:cBhvr>
                                    </p:animEffect>
                                  </p:childTnLst>
                                </p:cTn>
                              </p:par>
                            </p:childTnLst>
                          </p:cTn>
                        </p:par>
                        <p:par>
                          <p:cTn id="69" fill="hold">
                            <p:stCondLst>
                              <p:cond delay="11000"/>
                            </p:stCondLst>
                            <p:childTnLst>
                              <p:par>
                                <p:cTn id="70" presetID="12" presetClass="entr" presetSubtype="8" fill="hold" grpId="0" nodeType="afterEffect">
                                  <p:stCondLst>
                                    <p:cond delay="1000"/>
                                  </p:stCondLst>
                                  <p:childTnLst>
                                    <p:set>
                                      <p:cBhvr>
                                        <p:cTn id="71" dur="1" fill="hold">
                                          <p:stCondLst>
                                            <p:cond delay="0"/>
                                          </p:stCondLst>
                                        </p:cTn>
                                        <p:tgtEl>
                                          <p:spTgt spid="18"/>
                                        </p:tgtEl>
                                        <p:attrNameLst>
                                          <p:attrName>style.visibility</p:attrName>
                                        </p:attrNameLst>
                                      </p:cBhvr>
                                      <p:to>
                                        <p:strVal val="visible"/>
                                      </p:to>
                                    </p:set>
                                    <p:animEffect transition="in" filter="slide(fromLeft)">
                                      <p:cBhvr>
                                        <p:cTn id="7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autoUpdateAnimBg="0"/>
      <p:bldP spid="6" grpId="0" animBg="1"/>
      <p:bldP spid="7" grpId="0" animBg="1"/>
      <p:bldP spid="8" grpId="0" animBg="1"/>
      <p:bldP spid="9" grpId="0" autoUpdateAnimBg="0"/>
      <p:bldP spid="10" grpId="0" animBg="1"/>
      <p:bldP spid="11" grpId="0" animBg="1"/>
      <p:bldP spid="14" grpId="0" animBg="1"/>
      <p:bldP spid="15" grpId="0" autoUpdateAnimBg="0"/>
      <p:bldP spid="16" grpId="0" autoUpdateAnimBg="0"/>
      <p:bldP spid="17" grpId="0" animBg="1"/>
      <p:bldP spid="18" grpId="0" autoUpdateAnimBg="0"/>
      <p:bldP spid="19" grpId="0" autoUpdateAnimBg="0"/>
      <p:bldP spid="27" grpId="0" animBg="1"/>
      <p:bldP spid="28" grpId="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512" name="Text Box 168"/>
          <p:cNvSpPr txBox="1">
            <a:spLocks noChangeArrowheads="1"/>
          </p:cNvSpPr>
          <p:nvPr/>
        </p:nvSpPr>
        <p:spPr bwMode="auto">
          <a:xfrm>
            <a:off x="228600" y="2438400"/>
            <a:ext cx="8582025" cy="3118546"/>
          </a:xfrm>
          <a:prstGeom prst="rect">
            <a:avLst/>
          </a:prstGeom>
          <a:noFill/>
          <a:ln w="12700">
            <a:noFill/>
            <a:miter lim="800000"/>
            <a:headEnd/>
            <a:tailEnd/>
          </a:ln>
          <a:effectLst/>
        </p:spPr>
        <p:txBody>
          <a:bodyPr wrap="square">
            <a:spAutoFit/>
          </a:bodyPr>
          <a:lstStyle/>
          <a:p>
            <a:pPr algn="just">
              <a:lnSpc>
                <a:spcPct val="80000"/>
              </a:lnSpc>
              <a:spcBef>
                <a:spcPct val="20000"/>
              </a:spcBef>
              <a:buClr>
                <a:srgbClr val="66FFFF"/>
              </a:buClr>
              <a:buSzPct val="75000"/>
              <a:buFont typeface="Monotype Sorts" pitchFamily="2" charset="2"/>
              <a:buNone/>
            </a:pPr>
            <a:r>
              <a:rPr lang="en-US" sz="2400" dirty="0">
                <a:effectLst>
                  <a:outerShdw blurRad="38100" dist="38100" dir="2700000" algn="tl">
                    <a:srgbClr val="000000"/>
                  </a:outerShdw>
                </a:effectLst>
              </a:rPr>
              <a:t>    </a:t>
            </a:r>
          </a:p>
          <a:p>
            <a:pPr algn="just">
              <a:lnSpc>
                <a:spcPct val="80000"/>
              </a:lnSpc>
              <a:spcBef>
                <a:spcPct val="20000"/>
              </a:spcBef>
              <a:buClr>
                <a:srgbClr val="66FFFF"/>
              </a:buClr>
              <a:buSzPct val="75000"/>
              <a:buFont typeface="Monotype Sorts" pitchFamily="2" charset="2"/>
              <a:buNone/>
            </a:pPr>
            <a:r>
              <a:rPr lang="en-US" sz="2800" dirty="0">
                <a:effectLst>
                  <a:outerShdw blurRad="38100" dist="38100" dir="2700000" algn="tl">
                    <a:srgbClr val="000000"/>
                  </a:outerShdw>
                </a:effectLst>
              </a:rPr>
              <a:t> </a:t>
            </a:r>
            <a:r>
              <a:rPr lang="en-US" sz="2400" dirty="0"/>
              <a:t>The response times for a random sample of 40 medical emergencies were tabulated.  The sample mean is 13.25 minutes.  The population standard deviation is believed to be 3.2 minutes.</a:t>
            </a:r>
          </a:p>
          <a:p>
            <a:pPr algn="just">
              <a:lnSpc>
                <a:spcPct val="80000"/>
              </a:lnSpc>
              <a:spcBef>
                <a:spcPct val="20000"/>
              </a:spcBef>
              <a:buClr>
                <a:srgbClr val="66FFFF"/>
              </a:buClr>
              <a:buSzPct val="75000"/>
              <a:buFont typeface="Monotype Sorts" pitchFamily="2" charset="2"/>
              <a:buNone/>
            </a:pPr>
            <a:endParaRPr lang="en-US" sz="2400" dirty="0"/>
          </a:p>
          <a:p>
            <a:pPr algn="just">
              <a:lnSpc>
                <a:spcPct val="80000"/>
              </a:lnSpc>
              <a:spcBef>
                <a:spcPct val="20000"/>
              </a:spcBef>
              <a:buClr>
                <a:srgbClr val="66FFFF"/>
              </a:buClr>
              <a:buSzPct val="75000"/>
            </a:pPr>
            <a:r>
              <a:rPr lang="en-US" sz="2400" dirty="0"/>
              <a:t>The EMS director wants to perform a hypothesis test, with a =.05 level of significance, to determine whether the service goal of 12 minutes or less is being achieved.</a:t>
            </a:r>
          </a:p>
          <a:p>
            <a:pPr algn="l">
              <a:lnSpc>
                <a:spcPct val="80000"/>
              </a:lnSpc>
              <a:spcBef>
                <a:spcPct val="20000"/>
              </a:spcBef>
              <a:buClr>
                <a:srgbClr val="66FFFF"/>
              </a:buClr>
              <a:buSzPct val="75000"/>
              <a:buFont typeface="Monotype Sorts" pitchFamily="2" charset="2"/>
              <a:buNone/>
            </a:pPr>
            <a:endParaRPr lang="en-US" sz="2400" dirty="0">
              <a:effectLst>
                <a:outerShdw blurRad="38100" dist="38100" dir="2700000" algn="tl">
                  <a:srgbClr val="000000"/>
                </a:outerShdw>
              </a:effectLst>
              <a:latin typeface="Book Antiqua" pitchFamily="18" charset="0"/>
            </a:endParaRPr>
          </a:p>
        </p:txBody>
      </p:sp>
      <p:sp>
        <p:nvSpPr>
          <p:cNvPr id="185515" name="Rectangle 171"/>
          <p:cNvSpPr>
            <a:spLocks noChangeArrowheads="1"/>
          </p:cNvSpPr>
          <p:nvPr/>
        </p:nvSpPr>
        <p:spPr bwMode="auto">
          <a:xfrm>
            <a:off x="690563" y="141288"/>
            <a:ext cx="7772400" cy="814387"/>
          </a:xfrm>
          <a:prstGeom prst="rect">
            <a:avLst/>
          </a:prstGeom>
          <a:noFill/>
          <a:ln w="12700">
            <a:noFill/>
            <a:miter lim="800000"/>
            <a:headEnd/>
            <a:tailEnd/>
          </a:ln>
          <a:effectLst/>
        </p:spPr>
        <p:txBody>
          <a:bodyPr lIns="90488" tIns="44450" rIns="90488" bIns="44450" anchor="ctr"/>
          <a:lstStyle/>
          <a:p>
            <a:endParaRPr lang="en-US" sz="2600" dirty="0">
              <a:solidFill>
                <a:srgbClr val="66FFFF"/>
              </a:solidFill>
              <a:effectLst>
                <a:outerShdw blurRad="38100" dist="38100" dir="2700000" algn="tl">
                  <a:srgbClr val="000000"/>
                </a:outerShdw>
              </a:effectLst>
              <a:latin typeface="Book Antiqua" pitchFamily="18" charset="0"/>
            </a:endParaRPr>
          </a:p>
        </p:txBody>
      </p:sp>
      <p:sp>
        <p:nvSpPr>
          <p:cNvPr id="9" name="Rectangle 31"/>
          <p:cNvSpPr>
            <a:spLocks noChangeArrowheads="1"/>
          </p:cNvSpPr>
          <p:nvPr/>
        </p:nvSpPr>
        <p:spPr bwMode="auto">
          <a:xfrm>
            <a:off x="838200" y="1752600"/>
            <a:ext cx="5424487" cy="571500"/>
          </a:xfrm>
          <a:prstGeom prst="rect">
            <a:avLst/>
          </a:prstGeom>
          <a:noFill/>
          <a:ln w="12700">
            <a:noFill/>
            <a:miter lim="800000"/>
            <a:headEnd/>
            <a:tailEnd/>
          </a:ln>
          <a:effectLst/>
        </p:spPr>
        <p:txBody>
          <a:bodyPr lIns="90488" tIns="44450" rIns="90488" bIns="44450"/>
          <a:lstStyle/>
          <a:p>
            <a:pPr>
              <a:spcBef>
                <a:spcPct val="20000"/>
              </a:spcBef>
              <a:buClr>
                <a:srgbClr val="66FFFF"/>
              </a:buClr>
              <a:buSzPct val="75000"/>
            </a:pPr>
            <a:r>
              <a:rPr lang="en-US" sz="2000" b="1" dirty="0">
                <a:solidFill>
                  <a:srgbClr val="00B0F0"/>
                </a:solidFill>
                <a:latin typeface="+mj-lt"/>
              </a:rPr>
              <a:t>Example: Metro EMS</a:t>
            </a:r>
          </a:p>
        </p:txBody>
      </p:sp>
      <p:sp>
        <p:nvSpPr>
          <p:cNvPr id="11" name="Rectangle 30"/>
          <p:cNvSpPr>
            <a:spLocks noChangeArrowheads="1"/>
          </p:cNvSpPr>
          <p:nvPr/>
        </p:nvSpPr>
        <p:spPr bwMode="auto">
          <a:xfrm>
            <a:off x="750093" y="473870"/>
            <a:ext cx="8453437" cy="814387"/>
          </a:xfrm>
          <a:prstGeom prst="rect">
            <a:avLst/>
          </a:prstGeom>
          <a:noFill/>
          <a:ln w="12700">
            <a:noFill/>
            <a:miter lim="800000"/>
            <a:headEnd/>
            <a:tailEnd/>
          </a:ln>
          <a:effectLst/>
        </p:spPr>
        <p:txBody>
          <a:bodyPr lIns="90488" tIns="44450" rIns="90488" bIns="44450" anchor="ctr"/>
          <a:lstStyle/>
          <a:p>
            <a:r>
              <a:rPr lang="en-US" sz="3200" b="1" dirty="0">
                <a:solidFill>
                  <a:srgbClr val="00B0F0"/>
                </a:solidFill>
                <a:latin typeface="+mj-lt"/>
              </a:rPr>
              <a:t>One-Tailed Tests About a Population Mean: </a:t>
            </a:r>
            <a:r>
              <a:rPr lang="en-US" sz="3200" i="1" dirty="0">
                <a:solidFill>
                  <a:srgbClr val="66FFFF"/>
                </a:solidFill>
                <a:effectLst>
                  <a:outerShdw blurRad="38100" dist="38100" dir="2700000" algn="tl">
                    <a:srgbClr val="000000"/>
                  </a:outerShdw>
                </a:effectLst>
                <a:latin typeface="Symbol" pitchFamily="18" charset="2"/>
              </a:rPr>
              <a:t>s</a:t>
            </a:r>
            <a:endParaRPr lang="en-US" sz="3200" b="1" dirty="0">
              <a:solidFill>
                <a:srgbClr val="00B0F0"/>
              </a:solidFill>
              <a:latin typeface="+mj-lt"/>
            </a:endParaRPr>
          </a:p>
          <a:p>
            <a:r>
              <a:rPr lang="en-US" sz="3200" b="1" dirty="0">
                <a:solidFill>
                  <a:srgbClr val="00B0F0"/>
                </a:solidFill>
                <a:latin typeface="+mj-lt"/>
              </a:rPr>
              <a:t>  Known</a:t>
            </a:r>
          </a:p>
        </p:txBody>
      </p:sp>
    </p:spTree>
    <p:extLst>
      <p:ext uri="{BB962C8B-B14F-4D97-AF65-F5344CB8AC3E}">
        <p14:creationId xmlns:p14="http://schemas.microsoft.com/office/powerpoint/2010/main" val="1361152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185512"/>
                                        </p:tgtEl>
                                        <p:attrNameLst>
                                          <p:attrName>style.visibility</p:attrName>
                                        </p:attrNameLst>
                                      </p:cBhvr>
                                      <p:to>
                                        <p:strVal val="visible"/>
                                      </p:to>
                                    </p:set>
                                    <p:animEffect transition="in" filter="slide(fromTop)">
                                      <p:cBhvr>
                                        <p:cTn id="7" dur="500"/>
                                        <p:tgtEl>
                                          <p:spTgt spid="1855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5512"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333" name="Rectangle 109"/>
          <p:cNvSpPr>
            <a:spLocks noChangeArrowheads="1"/>
          </p:cNvSpPr>
          <p:nvPr/>
        </p:nvSpPr>
        <p:spPr bwMode="auto">
          <a:xfrm>
            <a:off x="1181100" y="1733550"/>
            <a:ext cx="4000500" cy="571500"/>
          </a:xfrm>
          <a:prstGeom prst="rect">
            <a:avLst/>
          </a:prstGeom>
          <a:gradFill flip="none" rotWithShape="1">
            <a:gsLst>
              <a:gs pos="0">
                <a:srgbClr val="72AF2F">
                  <a:shade val="30000"/>
                  <a:satMod val="115000"/>
                </a:srgbClr>
              </a:gs>
              <a:gs pos="50000">
                <a:srgbClr val="72AF2F">
                  <a:shade val="67500"/>
                  <a:satMod val="115000"/>
                </a:srgbClr>
              </a:gs>
              <a:gs pos="100000">
                <a:srgbClr val="72AF2F">
                  <a:shade val="100000"/>
                  <a:satMod val="115000"/>
                </a:srgbClr>
              </a:gs>
            </a:gsLst>
            <a:lin ang="16200000" scaled="1"/>
            <a:tileRect/>
          </a:gradFill>
          <a:ln w="12700">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endParaRPr lang="en-US"/>
          </a:p>
        </p:txBody>
      </p:sp>
      <p:sp>
        <p:nvSpPr>
          <p:cNvPr id="180334" name="Text Box 110"/>
          <p:cNvSpPr txBox="1">
            <a:spLocks noChangeArrowheads="1"/>
          </p:cNvSpPr>
          <p:nvPr/>
        </p:nvSpPr>
        <p:spPr bwMode="auto">
          <a:xfrm>
            <a:off x="1216025" y="1785938"/>
            <a:ext cx="3879850" cy="457200"/>
          </a:xfrm>
          <a:prstGeom prst="rect">
            <a:avLst/>
          </a:prstGeom>
          <a:noFill/>
          <a:ln w="12700">
            <a:noFill/>
            <a:miter lim="800000"/>
            <a:headEnd/>
            <a:tailEnd/>
          </a:ln>
          <a:effectLst/>
        </p:spPr>
        <p:txBody>
          <a:bodyPr wrap="none">
            <a:spAutoFit/>
          </a:bodyPr>
          <a:lstStyle/>
          <a:p>
            <a:pPr algn="l"/>
            <a:r>
              <a:rPr lang="en-US" sz="2400">
                <a:effectLst>
                  <a:outerShdw blurRad="38100" dist="38100" dir="2700000" algn="tl">
                    <a:srgbClr val="000000"/>
                  </a:outerShdw>
                </a:effectLst>
                <a:latin typeface="Book Antiqua" pitchFamily="18" charset="0"/>
              </a:rPr>
              <a:t>1.  Develop the hypotheses.</a:t>
            </a:r>
          </a:p>
        </p:txBody>
      </p:sp>
      <p:sp>
        <p:nvSpPr>
          <p:cNvPr id="180335" name="Rectangle 111"/>
          <p:cNvSpPr>
            <a:spLocks noChangeArrowheads="1"/>
          </p:cNvSpPr>
          <p:nvPr/>
        </p:nvSpPr>
        <p:spPr bwMode="auto">
          <a:xfrm>
            <a:off x="1181100" y="2876550"/>
            <a:ext cx="4953000" cy="571500"/>
          </a:xfrm>
          <a:prstGeom prst="rect">
            <a:avLst/>
          </a:prstGeom>
          <a:gradFill flip="none" rotWithShape="1">
            <a:gsLst>
              <a:gs pos="0">
                <a:srgbClr val="72AF2F">
                  <a:shade val="30000"/>
                  <a:satMod val="115000"/>
                </a:srgbClr>
              </a:gs>
              <a:gs pos="50000">
                <a:srgbClr val="72AF2F">
                  <a:shade val="67500"/>
                  <a:satMod val="115000"/>
                </a:srgbClr>
              </a:gs>
              <a:gs pos="100000">
                <a:srgbClr val="72AF2F">
                  <a:shade val="100000"/>
                  <a:satMod val="115000"/>
                </a:srgbClr>
              </a:gs>
            </a:gsLst>
            <a:lin ang="16200000" scaled="1"/>
            <a:tileRect/>
          </a:gradFill>
          <a:ln w="12700">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endParaRPr lang="en-US"/>
          </a:p>
        </p:txBody>
      </p:sp>
      <p:sp>
        <p:nvSpPr>
          <p:cNvPr id="180336" name="Text Box 112"/>
          <p:cNvSpPr txBox="1">
            <a:spLocks noChangeArrowheads="1"/>
          </p:cNvSpPr>
          <p:nvPr/>
        </p:nvSpPr>
        <p:spPr bwMode="auto">
          <a:xfrm>
            <a:off x="1219200" y="2928938"/>
            <a:ext cx="4854575" cy="457200"/>
          </a:xfrm>
          <a:prstGeom prst="rect">
            <a:avLst/>
          </a:prstGeom>
          <a:noFill/>
          <a:ln w="12700">
            <a:noFill/>
            <a:miter lim="800000"/>
            <a:headEnd/>
            <a:tailEnd/>
          </a:ln>
          <a:effectLst/>
        </p:spPr>
        <p:txBody>
          <a:bodyPr wrap="none">
            <a:spAutoFit/>
          </a:bodyPr>
          <a:lstStyle/>
          <a:p>
            <a:pPr algn="l"/>
            <a:r>
              <a:rPr lang="en-US" sz="2400">
                <a:effectLst>
                  <a:outerShdw blurRad="38100" dist="38100" dir="2700000" algn="tl">
                    <a:srgbClr val="000000"/>
                  </a:outerShdw>
                </a:effectLst>
                <a:latin typeface="Book Antiqua" pitchFamily="18" charset="0"/>
              </a:rPr>
              <a:t>2.  Specify the level of significance.</a:t>
            </a:r>
          </a:p>
        </p:txBody>
      </p:sp>
      <p:sp>
        <p:nvSpPr>
          <p:cNvPr id="180339" name="Text Box 115"/>
          <p:cNvSpPr txBox="1">
            <a:spLocks noChangeArrowheads="1"/>
          </p:cNvSpPr>
          <p:nvPr/>
        </p:nvSpPr>
        <p:spPr bwMode="auto">
          <a:xfrm>
            <a:off x="6256338" y="2925763"/>
            <a:ext cx="1169987" cy="457200"/>
          </a:xfrm>
          <a:prstGeom prst="rect">
            <a:avLst/>
          </a:prstGeom>
          <a:noFill/>
          <a:ln w="12700">
            <a:noFill/>
            <a:miter lim="800000"/>
            <a:headEnd/>
            <a:tailEnd/>
          </a:ln>
          <a:effectLst/>
        </p:spPr>
        <p:txBody>
          <a:bodyPr wrap="none">
            <a:spAutoFit/>
          </a:bodyPr>
          <a:lstStyle/>
          <a:p>
            <a:r>
              <a:rPr lang="en-US" sz="2400" i="1" dirty="0">
                <a:effectLst>
                  <a:outerShdw blurRad="38100" dist="38100" dir="2700000" algn="tl">
                    <a:srgbClr val="000000"/>
                  </a:outerShdw>
                </a:effectLst>
                <a:latin typeface="Symbol" pitchFamily="18" charset="2"/>
              </a:rPr>
              <a:t>a </a:t>
            </a:r>
            <a:r>
              <a:rPr lang="en-US" sz="2400" dirty="0">
                <a:effectLst>
                  <a:outerShdw blurRad="38100" dist="38100" dir="2700000" algn="tl">
                    <a:srgbClr val="000000"/>
                  </a:outerShdw>
                </a:effectLst>
                <a:latin typeface="Book Antiqua" pitchFamily="18" charset="0"/>
              </a:rPr>
              <a:t> = .05</a:t>
            </a:r>
          </a:p>
        </p:txBody>
      </p:sp>
      <p:sp>
        <p:nvSpPr>
          <p:cNvPr id="180341" name="Text Box 117"/>
          <p:cNvSpPr txBox="1">
            <a:spLocks noChangeArrowheads="1"/>
          </p:cNvSpPr>
          <p:nvPr/>
        </p:nvSpPr>
        <p:spPr bwMode="auto">
          <a:xfrm>
            <a:off x="5357813" y="1820863"/>
            <a:ext cx="1570037" cy="822325"/>
          </a:xfrm>
          <a:prstGeom prst="rect">
            <a:avLst/>
          </a:prstGeom>
          <a:noFill/>
          <a:ln w="12700">
            <a:noFill/>
            <a:miter lim="800000"/>
            <a:headEnd/>
            <a:tailEnd/>
          </a:ln>
          <a:effectLst/>
        </p:spPr>
        <p:txBody>
          <a:bodyPr wrap="none">
            <a:spAutoFit/>
          </a:bodyPr>
          <a:lstStyle/>
          <a:p>
            <a:pPr algn="l"/>
            <a:r>
              <a:rPr lang="en-US" sz="2400" i="1">
                <a:effectLst>
                  <a:outerShdw blurRad="38100" dist="38100" dir="2700000" algn="tl">
                    <a:srgbClr val="000000"/>
                  </a:outerShdw>
                </a:effectLst>
                <a:latin typeface="Book Antiqua" pitchFamily="18" charset="0"/>
              </a:rPr>
              <a:t>H</a:t>
            </a:r>
            <a:r>
              <a:rPr lang="en-US" sz="2400" baseline="-25000">
                <a:effectLst>
                  <a:outerShdw blurRad="38100" dist="38100" dir="2700000" algn="tl">
                    <a:srgbClr val="000000"/>
                  </a:outerShdw>
                </a:effectLst>
                <a:latin typeface="Book Antiqua" pitchFamily="18" charset="0"/>
              </a:rPr>
              <a:t>0</a:t>
            </a:r>
            <a:r>
              <a:rPr lang="en-US" sz="2400">
                <a:effectLst>
                  <a:outerShdw blurRad="38100" dist="38100" dir="2700000" algn="tl">
                    <a:srgbClr val="000000"/>
                  </a:outerShdw>
                </a:effectLst>
                <a:latin typeface="Book Antiqua" pitchFamily="18" charset="0"/>
              </a:rPr>
              <a:t>:  </a:t>
            </a:r>
            <a:r>
              <a:rPr lang="en-US" sz="2400" i="1">
                <a:effectLst>
                  <a:outerShdw blurRad="38100" dist="38100" dir="2700000" algn="tl">
                    <a:srgbClr val="000000"/>
                  </a:outerShdw>
                </a:effectLst>
                <a:latin typeface="Symbol" pitchFamily="18" charset="2"/>
              </a:rPr>
              <a:t></a:t>
            </a:r>
            <a:r>
              <a:rPr lang="en-US" sz="2400">
                <a:effectLst>
                  <a:outerShdw blurRad="38100" dist="38100" dir="2700000" algn="tl">
                    <a:srgbClr val="000000"/>
                  </a:outerShdw>
                </a:effectLst>
                <a:latin typeface="Symbol" pitchFamily="18" charset="2"/>
              </a:rPr>
              <a:t></a:t>
            </a:r>
            <a:r>
              <a:rPr lang="en-US" sz="2400" u="sng">
                <a:effectLst>
                  <a:outerShdw blurRad="38100" dist="38100" dir="2700000" algn="tl">
                    <a:srgbClr val="000000"/>
                  </a:outerShdw>
                </a:effectLst>
                <a:latin typeface="Symbol" pitchFamily="18" charset="2"/>
              </a:rPr>
              <a:t></a:t>
            </a:r>
            <a:r>
              <a:rPr lang="en-US" sz="2400">
                <a:effectLst>
                  <a:outerShdw blurRad="38100" dist="38100" dir="2700000" algn="tl">
                    <a:srgbClr val="000000"/>
                  </a:outerShdw>
                </a:effectLst>
                <a:latin typeface="Symbol" pitchFamily="18" charset="2"/>
              </a:rPr>
              <a:t></a:t>
            </a:r>
          </a:p>
          <a:p>
            <a:pPr algn="l"/>
            <a:r>
              <a:rPr lang="en-US" sz="2400" i="1">
                <a:effectLst>
                  <a:outerShdw blurRad="38100" dist="38100" dir="2700000" algn="tl">
                    <a:srgbClr val="000000"/>
                  </a:outerShdw>
                </a:effectLst>
                <a:latin typeface="Book Antiqua" pitchFamily="18" charset="0"/>
              </a:rPr>
              <a:t>H</a:t>
            </a:r>
            <a:r>
              <a:rPr lang="en-US" sz="2800" baseline="-25000">
                <a:effectLst>
                  <a:outerShdw blurRad="38100" dist="38100" dir="2700000" algn="tl">
                    <a:srgbClr val="000000"/>
                  </a:outerShdw>
                </a:effectLst>
                <a:latin typeface="Book Antiqua" pitchFamily="18" charset="0"/>
              </a:rPr>
              <a:t>a</a:t>
            </a:r>
            <a:r>
              <a:rPr lang="en-US" sz="2400">
                <a:effectLst>
                  <a:outerShdw blurRad="38100" dist="38100" dir="2700000" algn="tl">
                    <a:srgbClr val="000000"/>
                  </a:outerShdw>
                </a:effectLst>
                <a:latin typeface="Book Antiqua" pitchFamily="18" charset="0"/>
              </a:rPr>
              <a:t>:</a:t>
            </a:r>
            <a:r>
              <a:rPr lang="en-US" sz="2400">
                <a:effectLst>
                  <a:outerShdw blurRad="38100" dist="38100" dir="2700000" algn="tl">
                    <a:srgbClr val="000000"/>
                  </a:outerShdw>
                </a:effectLst>
                <a:latin typeface="Symbol" pitchFamily="18" charset="2"/>
              </a:rPr>
              <a:t></a:t>
            </a:r>
            <a:r>
              <a:rPr lang="en-US" sz="2400" i="1">
                <a:effectLst>
                  <a:outerShdw blurRad="38100" dist="38100" dir="2700000" algn="tl">
                    <a:srgbClr val="000000"/>
                  </a:outerShdw>
                </a:effectLst>
                <a:latin typeface="Symbol" pitchFamily="18" charset="2"/>
              </a:rPr>
              <a:t></a:t>
            </a:r>
            <a:r>
              <a:rPr lang="en-US" sz="2400">
                <a:effectLst>
                  <a:outerShdw blurRad="38100" dist="38100" dir="2700000" algn="tl">
                    <a:srgbClr val="000000"/>
                  </a:outerShdw>
                </a:effectLst>
                <a:latin typeface="Symbol" pitchFamily="18" charset="2"/>
              </a:rPr>
              <a:t></a:t>
            </a:r>
            <a:endParaRPr lang="en-US" sz="2400">
              <a:effectLst>
                <a:outerShdw blurRad="38100" dist="38100" dir="2700000" algn="tl">
                  <a:srgbClr val="000000"/>
                </a:outerShdw>
              </a:effectLst>
              <a:latin typeface="Book Antiqua" pitchFamily="18" charset="0"/>
            </a:endParaRPr>
          </a:p>
        </p:txBody>
      </p:sp>
      <p:sp>
        <p:nvSpPr>
          <p:cNvPr id="180357" name="Rectangle 133"/>
          <p:cNvSpPr>
            <a:spLocks noChangeArrowheads="1"/>
          </p:cNvSpPr>
          <p:nvPr/>
        </p:nvSpPr>
        <p:spPr bwMode="auto">
          <a:xfrm>
            <a:off x="1181100" y="3676650"/>
            <a:ext cx="5848350" cy="571500"/>
          </a:xfrm>
          <a:prstGeom prst="rect">
            <a:avLst/>
          </a:prstGeom>
          <a:gradFill flip="none" rotWithShape="1">
            <a:gsLst>
              <a:gs pos="0">
                <a:srgbClr val="72AF2F">
                  <a:shade val="30000"/>
                  <a:satMod val="115000"/>
                </a:srgbClr>
              </a:gs>
              <a:gs pos="50000">
                <a:srgbClr val="72AF2F">
                  <a:shade val="67500"/>
                  <a:satMod val="115000"/>
                </a:srgbClr>
              </a:gs>
              <a:gs pos="100000">
                <a:srgbClr val="72AF2F">
                  <a:shade val="100000"/>
                  <a:satMod val="115000"/>
                </a:srgbClr>
              </a:gs>
            </a:gsLst>
            <a:lin ang="16200000" scaled="1"/>
            <a:tileRect/>
          </a:gradFill>
          <a:ln w="12700">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endParaRPr lang="en-US"/>
          </a:p>
        </p:txBody>
      </p:sp>
      <p:sp>
        <p:nvSpPr>
          <p:cNvPr id="180358" name="Text Box 134"/>
          <p:cNvSpPr txBox="1">
            <a:spLocks noChangeArrowheads="1"/>
          </p:cNvSpPr>
          <p:nvPr/>
        </p:nvSpPr>
        <p:spPr bwMode="auto">
          <a:xfrm>
            <a:off x="1255713" y="3729038"/>
            <a:ext cx="5719762" cy="457200"/>
          </a:xfrm>
          <a:prstGeom prst="rect">
            <a:avLst/>
          </a:prstGeom>
          <a:noFill/>
          <a:ln w="12700">
            <a:noFill/>
            <a:miter lim="800000"/>
            <a:headEnd/>
            <a:tailEnd/>
          </a:ln>
          <a:effectLst/>
        </p:spPr>
        <p:txBody>
          <a:bodyPr wrap="none">
            <a:spAutoFit/>
          </a:bodyPr>
          <a:lstStyle/>
          <a:p>
            <a:pPr algn="l"/>
            <a:r>
              <a:rPr lang="en-US" sz="2400">
                <a:effectLst>
                  <a:outerShdw blurRad="38100" dist="38100" dir="2700000" algn="tl">
                    <a:srgbClr val="000000"/>
                  </a:outerShdw>
                </a:effectLst>
                <a:latin typeface="Book Antiqua" pitchFamily="18" charset="0"/>
              </a:rPr>
              <a:t>3.  Compute the value of the test statistic.</a:t>
            </a:r>
          </a:p>
        </p:txBody>
      </p:sp>
      <p:graphicFrame>
        <p:nvGraphicFramePr>
          <p:cNvPr id="180359" name="Object 135">
            <a:hlinkClick r:id="" action="ppaction://ole?verb=0"/>
          </p:cNvPr>
          <p:cNvGraphicFramePr>
            <a:graphicFrameLocks/>
          </p:cNvGraphicFramePr>
          <p:nvPr>
            <p:extLst>
              <p:ext uri="{D42A27DB-BD31-4B8C-83A1-F6EECF244321}">
                <p14:modId xmlns:p14="http://schemas.microsoft.com/office/powerpoint/2010/main" val="2750491094"/>
              </p:ext>
            </p:extLst>
          </p:nvPr>
        </p:nvGraphicFramePr>
        <p:xfrm>
          <a:off x="2652713" y="4408488"/>
          <a:ext cx="3851275" cy="781050"/>
        </p:xfrm>
        <a:graphic>
          <a:graphicData uri="http://schemas.openxmlformats.org/presentationml/2006/ole">
            <mc:AlternateContent xmlns:mc="http://schemas.openxmlformats.org/markup-compatibility/2006">
              <mc:Choice xmlns:v="urn:schemas-microsoft-com:vml" Requires="v">
                <p:oleObj spid="_x0000_s87160" name="Equation" r:id="rId4" imgW="4647960" imgH="888840" progId="Equation.DSMT4">
                  <p:embed/>
                </p:oleObj>
              </mc:Choice>
              <mc:Fallback>
                <p:oleObj name="Equation" r:id="rId4" imgW="4647960" imgH="888840" progId="Equation.DSMT4">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52713" y="4408488"/>
                        <a:ext cx="3851275" cy="781050"/>
                      </a:xfrm>
                      <a:prstGeom prst="rect">
                        <a:avLst/>
                      </a:prstGeom>
                      <a:solidFill>
                        <a:schemeClr val="accent6"/>
                      </a:solidFill>
                      <a:ln>
                        <a:noFill/>
                      </a:ln>
                      <a:effectLst>
                        <a:outerShdw dist="17961" dir="2700000" algn="ctr" rotWithShape="0">
                          <a:srgbClr val="000000"/>
                        </a:outerShdw>
                      </a:effectLst>
                    </p:spPr>
                  </p:pic>
                </p:oleObj>
              </mc:Fallback>
            </mc:AlternateContent>
          </a:graphicData>
        </a:graphic>
      </p:graphicFrame>
      <p:sp>
        <p:nvSpPr>
          <p:cNvPr id="180360" name="Oval 136"/>
          <p:cNvSpPr>
            <a:spLocks noChangeArrowheads="1"/>
          </p:cNvSpPr>
          <p:nvPr/>
        </p:nvSpPr>
        <p:spPr bwMode="auto">
          <a:xfrm>
            <a:off x="5791200" y="4476750"/>
            <a:ext cx="838200" cy="514350"/>
          </a:xfrm>
          <a:prstGeom prst="ellipse">
            <a:avLst/>
          </a:prstGeom>
          <a:noFill/>
          <a:ln w="28575">
            <a:solidFill>
              <a:srgbClr val="66FFFF"/>
            </a:solidFill>
            <a:round/>
            <a:headEnd/>
            <a:tailEnd/>
          </a:ln>
          <a:effectLst>
            <a:outerShdw dist="17961" dir="2700000" algn="ctr" rotWithShape="0">
              <a:srgbClr val="000000"/>
            </a:outerShdw>
          </a:effectLst>
        </p:spPr>
        <p:txBody>
          <a:bodyPr wrap="none" anchor="ctr"/>
          <a:lstStyle/>
          <a:p>
            <a:endParaRPr lang="en-US"/>
          </a:p>
        </p:txBody>
      </p:sp>
      <p:sp>
        <p:nvSpPr>
          <p:cNvPr id="17" name="Rectangle 31"/>
          <p:cNvSpPr>
            <a:spLocks noChangeArrowheads="1"/>
          </p:cNvSpPr>
          <p:nvPr/>
        </p:nvSpPr>
        <p:spPr bwMode="auto">
          <a:xfrm>
            <a:off x="809305" y="990600"/>
            <a:ext cx="5424487" cy="571500"/>
          </a:xfrm>
          <a:prstGeom prst="rect">
            <a:avLst/>
          </a:prstGeom>
          <a:noFill/>
          <a:ln w="12700">
            <a:noFill/>
            <a:miter lim="800000"/>
            <a:headEnd/>
            <a:tailEnd/>
          </a:ln>
          <a:effectLst/>
        </p:spPr>
        <p:txBody>
          <a:bodyPr lIns="90488" tIns="44450" rIns="90488" bIns="44450"/>
          <a:lstStyle/>
          <a:p>
            <a:pPr>
              <a:spcBef>
                <a:spcPct val="20000"/>
              </a:spcBef>
              <a:buClr>
                <a:srgbClr val="66FFFF"/>
              </a:buClr>
              <a:buSzPct val="75000"/>
            </a:pPr>
            <a:r>
              <a:rPr lang="en-US" sz="2000" b="1" dirty="0">
                <a:solidFill>
                  <a:srgbClr val="00B0F0"/>
                </a:solidFill>
              </a:rPr>
              <a:t>p-value and critical value approaches</a:t>
            </a:r>
          </a:p>
        </p:txBody>
      </p:sp>
      <p:sp>
        <p:nvSpPr>
          <p:cNvPr id="18" name="Rectangle 30"/>
          <p:cNvSpPr>
            <a:spLocks noChangeArrowheads="1"/>
          </p:cNvSpPr>
          <p:nvPr/>
        </p:nvSpPr>
        <p:spPr bwMode="auto">
          <a:xfrm>
            <a:off x="721198" y="176213"/>
            <a:ext cx="8453437" cy="814387"/>
          </a:xfrm>
          <a:prstGeom prst="rect">
            <a:avLst/>
          </a:prstGeom>
          <a:noFill/>
          <a:ln w="12700">
            <a:noFill/>
            <a:miter lim="800000"/>
            <a:headEnd/>
            <a:tailEnd/>
          </a:ln>
          <a:effectLst/>
        </p:spPr>
        <p:txBody>
          <a:bodyPr lIns="90488" tIns="44450" rIns="90488" bIns="44450" anchor="ctr"/>
          <a:lstStyle/>
          <a:p>
            <a:r>
              <a:rPr lang="en-US" sz="3200" b="1" dirty="0">
                <a:solidFill>
                  <a:srgbClr val="00B0F0"/>
                </a:solidFill>
                <a:latin typeface="+mj-lt"/>
              </a:rPr>
              <a:t>One-Tailed Tests About a Population Mean: </a:t>
            </a:r>
            <a:r>
              <a:rPr lang="en-US" sz="3200" i="1" dirty="0">
                <a:solidFill>
                  <a:srgbClr val="66FFFF"/>
                </a:solidFill>
                <a:effectLst>
                  <a:outerShdw blurRad="38100" dist="38100" dir="2700000" algn="tl">
                    <a:srgbClr val="000000"/>
                  </a:outerShdw>
                </a:effectLst>
                <a:latin typeface="Symbol" pitchFamily="18" charset="2"/>
              </a:rPr>
              <a:t>s</a:t>
            </a:r>
            <a:endParaRPr lang="en-US" sz="3200" b="1" dirty="0">
              <a:solidFill>
                <a:srgbClr val="00B0F0"/>
              </a:solidFill>
              <a:latin typeface="+mj-lt"/>
            </a:endParaRPr>
          </a:p>
          <a:p>
            <a:r>
              <a:rPr lang="en-US" sz="3200" b="1" dirty="0">
                <a:solidFill>
                  <a:srgbClr val="00B0F0"/>
                </a:solidFill>
                <a:latin typeface="+mj-lt"/>
              </a:rPr>
              <a:t>  Known</a:t>
            </a:r>
          </a:p>
        </p:txBody>
      </p:sp>
    </p:spTree>
    <p:extLst>
      <p:ext uri="{BB962C8B-B14F-4D97-AF65-F5344CB8AC3E}">
        <p14:creationId xmlns:p14="http://schemas.microsoft.com/office/powerpoint/2010/main" val="1166558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80333"/>
                                        </p:tgtEl>
                                        <p:attrNameLst>
                                          <p:attrName>style.visibility</p:attrName>
                                        </p:attrNameLst>
                                      </p:cBhvr>
                                      <p:to>
                                        <p:strVal val="visible"/>
                                      </p:to>
                                    </p:set>
                                    <p:animEffect transition="in" filter="dissolve">
                                      <p:cBhvr>
                                        <p:cTn id="7" dur="500"/>
                                        <p:tgtEl>
                                          <p:spTgt spid="180333"/>
                                        </p:tgtEl>
                                      </p:cBhvr>
                                    </p:animEffect>
                                  </p:childTnLst>
                                </p:cTn>
                              </p:par>
                            </p:childTnLst>
                          </p:cTn>
                        </p:par>
                        <p:par>
                          <p:cTn id="8" fill="hold">
                            <p:stCondLst>
                              <p:cond delay="500"/>
                            </p:stCondLst>
                            <p:childTnLst>
                              <p:par>
                                <p:cTn id="9" presetID="23" presetClass="entr" presetSubtype="272" fill="hold" grpId="0" nodeType="afterEffect">
                                  <p:stCondLst>
                                    <p:cond delay="0"/>
                                  </p:stCondLst>
                                  <p:childTnLst>
                                    <p:set>
                                      <p:cBhvr>
                                        <p:cTn id="10" dur="1" fill="hold">
                                          <p:stCondLst>
                                            <p:cond delay="0"/>
                                          </p:stCondLst>
                                        </p:cTn>
                                        <p:tgtEl>
                                          <p:spTgt spid="180334"/>
                                        </p:tgtEl>
                                        <p:attrNameLst>
                                          <p:attrName>style.visibility</p:attrName>
                                        </p:attrNameLst>
                                      </p:cBhvr>
                                      <p:to>
                                        <p:strVal val="visible"/>
                                      </p:to>
                                    </p:set>
                                    <p:anim calcmode="lin" valueType="num">
                                      <p:cBhvr>
                                        <p:cTn id="11" dur="500" fill="hold"/>
                                        <p:tgtEl>
                                          <p:spTgt spid="180334"/>
                                        </p:tgtEl>
                                        <p:attrNameLst>
                                          <p:attrName>ppt_w</p:attrName>
                                        </p:attrNameLst>
                                      </p:cBhvr>
                                      <p:tavLst>
                                        <p:tav tm="0">
                                          <p:val>
                                            <p:strVal val="2/3*#ppt_w"/>
                                          </p:val>
                                        </p:tav>
                                        <p:tav tm="100000">
                                          <p:val>
                                            <p:strVal val="#ppt_w"/>
                                          </p:val>
                                        </p:tav>
                                      </p:tavLst>
                                    </p:anim>
                                    <p:anim calcmode="lin" valueType="num">
                                      <p:cBhvr>
                                        <p:cTn id="12" dur="500" fill="hold"/>
                                        <p:tgtEl>
                                          <p:spTgt spid="180334"/>
                                        </p:tgtEl>
                                        <p:attrNameLst>
                                          <p:attrName>ppt_h</p:attrName>
                                        </p:attrNameLst>
                                      </p:cBhvr>
                                      <p:tavLst>
                                        <p:tav tm="0">
                                          <p:val>
                                            <p:strVal val="2/3*#ppt_h"/>
                                          </p:val>
                                        </p:tav>
                                        <p:tav tm="100000">
                                          <p:val>
                                            <p:strVal val="#ppt_h"/>
                                          </p:val>
                                        </p:tav>
                                      </p:tavLst>
                                    </p:anim>
                                  </p:childTnLst>
                                </p:cTn>
                              </p:par>
                            </p:childTnLst>
                          </p:cTn>
                        </p:par>
                        <p:par>
                          <p:cTn id="13" fill="hold">
                            <p:stCondLst>
                              <p:cond delay="1000"/>
                            </p:stCondLst>
                            <p:childTnLst>
                              <p:par>
                                <p:cTn id="14" presetID="12" presetClass="entr" presetSubtype="1" fill="hold" grpId="0" nodeType="afterEffect">
                                  <p:stCondLst>
                                    <p:cond delay="2000"/>
                                  </p:stCondLst>
                                  <p:childTnLst>
                                    <p:set>
                                      <p:cBhvr>
                                        <p:cTn id="15" dur="1" fill="hold">
                                          <p:stCondLst>
                                            <p:cond delay="0"/>
                                          </p:stCondLst>
                                        </p:cTn>
                                        <p:tgtEl>
                                          <p:spTgt spid="180341"/>
                                        </p:tgtEl>
                                        <p:attrNameLst>
                                          <p:attrName>style.visibility</p:attrName>
                                        </p:attrNameLst>
                                      </p:cBhvr>
                                      <p:to>
                                        <p:strVal val="visible"/>
                                      </p:to>
                                    </p:set>
                                    <p:animEffect transition="in" filter="slide(fromTop)">
                                      <p:cBhvr>
                                        <p:cTn id="16" dur="500"/>
                                        <p:tgtEl>
                                          <p:spTgt spid="180341"/>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180335"/>
                                        </p:tgtEl>
                                        <p:attrNameLst>
                                          <p:attrName>style.visibility</p:attrName>
                                        </p:attrNameLst>
                                      </p:cBhvr>
                                      <p:to>
                                        <p:strVal val="visible"/>
                                      </p:to>
                                    </p:set>
                                    <p:animEffect transition="in" filter="dissolve">
                                      <p:cBhvr>
                                        <p:cTn id="21" dur="500"/>
                                        <p:tgtEl>
                                          <p:spTgt spid="180335"/>
                                        </p:tgtEl>
                                      </p:cBhvr>
                                    </p:animEffect>
                                  </p:childTnLst>
                                </p:cTn>
                              </p:par>
                            </p:childTnLst>
                          </p:cTn>
                        </p:par>
                        <p:par>
                          <p:cTn id="22" fill="hold">
                            <p:stCondLst>
                              <p:cond delay="500"/>
                            </p:stCondLst>
                            <p:childTnLst>
                              <p:par>
                                <p:cTn id="23" presetID="23" presetClass="entr" presetSubtype="272" fill="hold" grpId="0" nodeType="afterEffect">
                                  <p:stCondLst>
                                    <p:cond delay="0"/>
                                  </p:stCondLst>
                                  <p:childTnLst>
                                    <p:set>
                                      <p:cBhvr>
                                        <p:cTn id="24" dur="1" fill="hold">
                                          <p:stCondLst>
                                            <p:cond delay="0"/>
                                          </p:stCondLst>
                                        </p:cTn>
                                        <p:tgtEl>
                                          <p:spTgt spid="180336"/>
                                        </p:tgtEl>
                                        <p:attrNameLst>
                                          <p:attrName>style.visibility</p:attrName>
                                        </p:attrNameLst>
                                      </p:cBhvr>
                                      <p:to>
                                        <p:strVal val="visible"/>
                                      </p:to>
                                    </p:set>
                                    <p:anim calcmode="lin" valueType="num">
                                      <p:cBhvr>
                                        <p:cTn id="25" dur="500" fill="hold"/>
                                        <p:tgtEl>
                                          <p:spTgt spid="180336"/>
                                        </p:tgtEl>
                                        <p:attrNameLst>
                                          <p:attrName>ppt_w</p:attrName>
                                        </p:attrNameLst>
                                      </p:cBhvr>
                                      <p:tavLst>
                                        <p:tav tm="0">
                                          <p:val>
                                            <p:strVal val="2/3*#ppt_w"/>
                                          </p:val>
                                        </p:tav>
                                        <p:tav tm="100000">
                                          <p:val>
                                            <p:strVal val="#ppt_w"/>
                                          </p:val>
                                        </p:tav>
                                      </p:tavLst>
                                    </p:anim>
                                    <p:anim calcmode="lin" valueType="num">
                                      <p:cBhvr>
                                        <p:cTn id="26" dur="500" fill="hold"/>
                                        <p:tgtEl>
                                          <p:spTgt spid="180336"/>
                                        </p:tgtEl>
                                        <p:attrNameLst>
                                          <p:attrName>ppt_h</p:attrName>
                                        </p:attrNameLst>
                                      </p:cBhvr>
                                      <p:tavLst>
                                        <p:tav tm="0">
                                          <p:val>
                                            <p:strVal val="2/3*#ppt_h"/>
                                          </p:val>
                                        </p:tav>
                                        <p:tav tm="100000">
                                          <p:val>
                                            <p:strVal val="#ppt_h"/>
                                          </p:val>
                                        </p:tav>
                                      </p:tavLst>
                                    </p:anim>
                                  </p:childTnLst>
                                </p:cTn>
                              </p:par>
                            </p:childTnLst>
                          </p:cTn>
                        </p:par>
                        <p:par>
                          <p:cTn id="27" fill="hold">
                            <p:stCondLst>
                              <p:cond delay="1000"/>
                            </p:stCondLst>
                            <p:childTnLst>
                              <p:par>
                                <p:cTn id="28" presetID="12" presetClass="entr" presetSubtype="1" fill="hold" grpId="0" nodeType="afterEffect">
                                  <p:stCondLst>
                                    <p:cond delay="2000"/>
                                  </p:stCondLst>
                                  <p:childTnLst>
                                    <p:set>
                                      <p:cBhvr>
                                        <p:cTn id="29" dur="1" fill="hold">
                                          <p:stCondLst>
                                            <p:cond delay="0"/>
                                          </p:stCondLst>
                                        </p:cTn>
                                        <p:tgtEl>
                                          <p:spTgt spid="180339"/>
                                        </p:tgtEl>
                                        <p:attrNameLst>
                                          <p:attrName>style.visibility</p:attrName>
                                        </p:attrNameLst>
                                      </p:cBhvr>
                                      <p:to>
                                        <p:strVal val="visible"/>
                                      </p:to>
                                    </p:set>
                                    <p:animEffect transition="in" filter="slide(fromTop)">
                                      <p:cBhvr>
                                        <p:cTn id="30" dur="500"/>
                                        <p:tgtEl>
                                          <p:spTgt spid="180339"/>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grpId="0" nodeType="clickEffect">
                                  <p:stCondLst>
                                    <p:cond delay="0"/>
                                  </p:stCondLst>
                                  <p:childTnLst>
                                    <p:set>
                                      <p:cBhvr>
                                        <p:cTn id="34" dur="1" fill="hold">
                                          <p:stCondLst>
                                            <p:cond delay="0"/>
                                          </p:stCondLst>
                                        </p:cTn>
                                        <p:tgtEl>
                                          <p:spTgt spid="180357"/>
                                        </p:tgtEl>
                                        <p:attrNameLst>
                                          <p:attrName>style.visibility</p:attrName>
                                        </p:attrNameLst>
                                      </p:cBhvr>
                                      <p:to>
                                        <p:strVal val="visible"/>
                                      </p:to>
                                    </p:set>
                                    <p:animEffect transition="in" filter="dissolve">
                                      <p:cBhvr>
                                        <p:cTn id="35" dur="500"/>
                                        <p:tgtEl>
                                          <p:spTgt spid="180357"/>
                                        </p:tgtEl>
                                      </p:cBhvr>
                                    </p:animEffect>
                                  </p:childTnLst>
                                </p:cTn>
                              </p:par>
                            </p:childTnLst>
                          </p:cTn>
                        </p:par>
                        <p:par>
                          <p:cTn id="36" fill="hold">
                            <p:stCondLst>
                              <p:cond delay="500"/>
                            </p:stCondLst>
                            <p:childTnLst>
                              <p:par>
                                <p:cTn id="37" presetID="23" presetClass="entr" presetSubtype="272" fill="hold" grpId="0" nodeType="afterEffect">
                                  <p:stCondLst>
                                    <p:cond delay="0"/>
                                  </p:stCondLst>
                                  <p:childTnLst>
                                    <p:set>
                                      <p:cBhvr>
                                        <p:cTn id="38" dur="1" fill="hold">
                                          <p:stCondLst>
                                            <p:cond delay="0"/>
                                          </p:stCondLst>
                                        </p:cTn>
                                        <p:tgtEl>
                                          <p:spTgt spid="180358"/>
                                        </p:tgtEl>
                                        <p:attrNameLst>
                                          <p:attrName>style.visibility</p:attrName>
                                        </p:attrNameLst>
                                      </p:cBhvr>
                                      <p:to>
                                        <p:strVal val="visible"/>
                                      </p:to>
                                    </p:set>
                                    <p:anim calcmode="lin" valueType="num">
                                      <p:cBhvr>
                                        <p:cTn id="39" dur="500" fill="hold"/>
                                        <p:tgtEl>
                                          <p:spTgt spid="180358"/>
                                        </p:tgtEl>
                                        <p:attrNameLst>
                                          <p:attrName>ppt_w</p:attrName>
                                        </p:attrNameLst>
                                      </p:cBhvr>
                                      <p:tavLst>
                                        <p:tav tm="0">
                                          <p:val>
                                            <p:strVal val="2/3*#ppt_w"/>
                                          </p:val>
                                        </p:tav>
                                        <p:tav tm="100000">
                                          <p:val>
                                            <p:strVal val="#ppt_w"/>
                                          </p:val>
                                        </p:tav>
                                      </p:tavLst>
                                    </p:anim>
                                    <p:anim calcmode="lin" valueType="num">
                                      <p:cBhvr>
                                        <p:cTn id="40" dur="500" fill="hold"/>
                                        <p:tgtEl>
                                          <p:spTgt spid="180358"/>
                                        </p:tgtEl>
                                        <p:attrNameLst>
                                          <p:attrName>ppt_h</p:attrName>
                                        </p:attrNameLst>
                                      </p:cBhvr>
                                      <p:tavLst>
                                        <p:tav tm="0">
                                          <p:val>
                                            <p:strVal val="2/3*#ppt_h"/>
                                          </p:val>
                                        </p:tav>
                                        <p:tav tm="100000">
                                          <p:val>
                                            <p:strVal val="#ppt_h"/>
                                          </p:val>
                                        </p:tav>
                                      </p:tavLst>
                                    </p:anim>
                                  </p:childTnLst>
                                </p:cTn>
                              </p:par>
                            </p:childTnLst>
                          </p:cTn>
                        </p:par>
                        <p:par>
                          <p:cTn id="41" fill="hold">
                            <p:stCondLst>
                              <p:cond delay="1000"/>
                            </p:stCondLst>
                            <p:childTnLst>
                              <p:par>
                                <p:cTn id="42" presetID="12" presetClass="entr" presetSubtype="1" fill="hold" nodeType="afterEffect">
                                  <p:stCondLst>
                                    <p:cond delay="2000"/>
                                  </p:stCondLst>
                                  <p:childTnLst>
                                    <p:set>
                                      <p:cBhvr>
                                        <p:cTn id="43" dur="1" fill="hold">
                                          <p:stCondLst>
                                            <p:cond delay="0"/>
                                          </p:stCondLst>
                                        </p:cTn>
                                        <p:tgtEl>
                                          <p:spTgt spid="180359"/>
                                        </p:tgtEl>
                                        <p:attrNameLst>
                                          <p:attrName>style.visibility</p:attrName>
                                        </p:attrNameLst>
                                      </p:cBhvr>
                                      <p:to>
                                        <p:strVal val="visible"/>
                                      </p:to>
                                    </p:set>
                                    <p:animEffect transition="in" filter="slide(fromTop)">
                                      <p:cBhvr>
                                        <p:cTn id="44" dur="500"/>
                                        <p:tgtEl>
                                          <p:spTgt spid="180359"/>
                                        </p:tgtEl>
                                      </p:cBhvr>
                                    </p:animEffect>
                                  </p:childTnLst>
                                </p:cTn>
                              </p:par>
                            </p:childTnLst>
                          </p:cTn>
                        </p:par>
                        <p:par>
                          <p:cTn id="45" fill="hold">
                            <p:stCondLst>
                              <p:cond delay="3500"/>
                            </p:stCondLst>
                            <p:childTnLst>
                              <p:par>
                                <p:cTn id="46" presetID="16" presetClass="entr" presetSubtype="21" fill="hold" grpId="0" nodeType="afterEffect">
                                  <p:stCondLst>
                                    <p:cond delay="1000"/>
                                  </p:stCondLst>
                                  <p:childTnLst>
                                    <p:set>
                                      <p:cBhvr>
                                        <p:cTn id="47" dur="1" fill="hold">
                                          <p:stCondLst>
                                            <p:cond delay="0"/>
                                          </p:stCondLst>
                                        </p:cTn>
                                        <p:tgtEl>
                                          <p:spTgt spid="180360"/>
                                        </p:tgtEl>
                                        <p:attrNameLst>
                                          <p:attrName>style.visibility</p:attrName>
                                        </p:attrNameLst>
                                      </p:cBhvr>
                                      <p:to>
                                        <p:strVal val="visible"/>
                                      </p:to>
                                    </p:set>
                                    <p:animEffect transition="in" filter="barn(inVertical)">
                                      <p:cBhvr>
                                        <p:cTn id="48" dur="500"/>
                                        <p:tgtEl>
                                          <p:spTgt spid="1803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0333" grpId="0" animBg="1"/>
      <p:bldP spid="180334" grpId="0" autoUpdateAnimBg="0"/>
      <p:bldP spid="180335" grpId="0" animBg="1"/>
      <p:bldP spid="180336" grpId="0" autoUpdateAnimBg="0"/>
      <p:bldP spid="180339" grpId="0" autoUpdateAnimBg="0"/>
      <p:bldP spid="180341" grpId="0" autoUpdateAnimBg="0"/>
      <p:bldP spid="180357" grpId="0" animBg="1"/>
      <p:bldP spid="180358" grpId="0" autoUpdateAnimBg="0"/>
      <p:bldP spid="180360"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632" name="Rectangle 104"/>
          <p:cNvSpPr>
            <a:spLocks noChangeArrowheads="1"/>
          </p:cNvSpPr>
          <p:nvPr/>
        </p:nvSpPr>
        <p:spPr bwMode="auto">
          <a:xfrm>
            <a:off x="1181100" y="3638550"/>
            <a:ext cx="4933950" cy="571500"/>
          </a:xfrm>
          <a:prstGeom prst="rect">
            <a:avLst/>
          </a:prstGeom>
          <a:gradFill flip="none" rotWithShape="1">
            <a:gsLst>
              <a:gs pos="0">
                <a:srgbClr val="72AF2F">
                  <a:shade val="30000"/>
                  <a:satMod val="115000"/>
                </a:srgbClr>
              </a:gs>
              <a:gs pos="50000">
                <a:srgbClr val="72AF2F">
                  <a:shade val="67500"/>
                  <a:satMod val="115000"/>
                </a:srgbClr>
              </a:gs>
              <a:gs pos="100000">
                <a:srgbClr val="72AF2F">
                  <a:shade val="100000"/>
                  <a:satMod val="115000"/>
                </a:srgbClr>
              </a:gs>
            </a:gsLst>
            <a:lin ang="16200000" scaled="1"/>
            <a:tileRect/>
          </a:gradFill>
          <a:ln w="12700">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endParaRPr lang="en-US"/>
          </a:p>
        </p:txBody>
      </p:sp>
      <p:sp>
        <p:nvSpPr>
          <p:cNvPr id="278633" name="Text Box 105"/>
          <p:cNvSpPr txBox="1">
            <a:spLocks noChangeArrowheads="1"/>
          </p:cNvSpPr>
          <p:nvPr/>
        </p:nvSpPr>
        <p:spPr bwMode="auto">
          <a:xfrm>
            <a:off x="1255713" y="3690938"/>
            <a:ext cx="4824412" cy="457200"/>
          </a:xfrm>
          <a:prstGeom prst="rect">
            <a:avLst/>
          </a:prstGeom>
          <a:noFill/>
          <a:ln w="12700">
            <a:noFill/>
            <a:miter lim="800000"/>
            <a:headEnd/>
            <a:tailEnd/>
          </a:ln>
          <a:effectLst/>
        </p:spPr>
        <p:txBody>
          <a:bodyPr wrap="none">
            <a:spAutoFit/>
          </a:bodyPr>
          <a:lstStyle/>
          <a:p>
            <a:pPr algn="l"/>
            <a:r>
              <a:rPr lang="en-US" sz="2400">
                <a:effectLst>
                  <a:outerShdw blurRad="38100" dist="38100" dir="2700000" algn="tl">
                    <a:srgbClr val="000000"/>
                  </a:outerShdw>
                </a:effectLst>
                <a:latin typeface="Book Antiqua" pitchFamily="18" charset="0"/>
              </a:rPr>
              <a:t>5.  Determine whether to reject </a:t>
            </a:r>
            <a:r>
              <a:rPr lang="en-US" sz="2400" i="1">
                <a:effectLst>
                  <a:outerShdw blurRad="38100" dist="38100" dir="2700000" algn="tl">
                    <a:srgbClr val="000000"/>
                  </a:outerShdw>
                </a:effectLst>
                <a:latin typeface="Book Antiqua" pitchFamily="18" charset="0"/>
              </a:rPr>
              <a:t>H</a:t>
            </a:r>
            <a:r>
              <a:rPr lang="en-US" sz="2400" baseline="-25000">
                <a:effectLst>
                  <a:outerShdw blurRad="38100" dist="38100" dir="2700000" algn="tl">
                    <a:srgbClr val="000000"/>
                  </a:outerShdw>
                </a:effectLst>
                <a:latin typeface="Book Antiqua" pitchFamily="18" charset="0"/>
              </a:rPr>
              <a:t>0</a:t>
            </a:r>
            <a:r>
              <a:rPr lang="en-US" sz="2400">
                <a:effectLst>
                  <a:outerShdw blurRad="38100" dist="38100" dir="2700000" algn="tl">
                    <a:srgbClr val="000000"/>
                  </a:outerShdw>
                </a:effectLst>
                <a:latin typeface="Book Antiqua" pitchFamily="18" charset="0"/>
              </a:rPr>
              <a:t>.</a:t>
            </a:r>
          </a:p>
        </p:txBody>
      </p:sp>
      <p:sp>
        <p:nvSpPr>
          <p:cNvPr id="278641" name="Rectangle 113"/>
          <p:cNvSpPr>
            <a:spLocks noChangeArrowheads="1"/>
          </p:cNvSpPr>
          <p:nvPr/>
        </p:nvSpPr>
        <p:spPr bwMode="auto">
          <a:xfrm>
            <a:off x="1181100" y="1733550"/>
            <a:ext cx="3771900" cy="571500"/>
          </a:xfrm>
          <a:prstGeom prst="rect">
            <a:avLst/>
          </a:prstGeom>
          <a:gradFill flip="none" rotWithShape="1">
            <a:gsLst>
              <a:gs pos="0">
                <a:srgbClr val="72AF2F">
                  <a:shade val="30000"/>
                  <a:satMod val="115000"/>
                </a:srgbClr>
              </a:gs>
              <a:gs pos="50000">
                <a:srgbClr val="72AF2F">
                  <a:shade val="67500"/>
                  <a:satMod val="115000"/>
                </a:srgbClr>
              </a:gs>
              <a:gs pos="100000">
                <a:srgbClr val="72AF2F">
                  <a:shade val="100000"/>
                  <a:satMod val="115000"/>
                </a:srgbClr>
              </a:gs>
            </a:gsLst>
            <a:lin ang="16200000" scaled="1"/>
            <a:tileRect/>
          </a:gradFill>
          <a:ln w="12700">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endParaRPr lang="en-US"/>
          </a:p>
        </p:txBody>
      </p:sp>
      <p:sp>
        <p:nvSpPr>
          <p:cNvPr id="278642" name="Text Box 114"/>
          <p:cNvSpPr txBox="1">
            <a:spLocks noChangeArrowheads="1"/>
          </p:cNvSpPr>
          <p:nvPr/>
        </p:nvSpPr>
        <p:spPr bwMode="auto">
          <a:xfrm>
            <a:off x="1236663" y="1766888"/>
            <a:ext cx="3606800" cy="457200"/>
          </a:xfrm>
          <a:prstGeom prst="rect">
            <a:avLst/>
          </a:prstGeom>
          <a:noFill/>
          <a:ln w="12700">
            <a:noFill/>
            <a:miter lim="800000"/>
            <a:headEnd/>
            <a:tailEnd/>
          </a:ln>
          <a:effectLst/>
        </p:spPr>
        <p:txBody>
          <a:bodyPr wrap="none">
            <a:spAutoFit/>
          </a:bodyPr>
          <a:lstStyle/>
          <a:p>
            <a:pPr algn="l"/>
            <a:r>
              <a:rPr lang="en-US" sz="2400">
                <a:effectLst>
                  <a:outerShdw blurRad="38100" dist="38100" dir="2700000" algn="tl">
                    <a:srgbClr val="000000"/>
                  </a:outerShdw>
                </a:effectLst>
                <a:latin typeface="Book Antiqua" pitchFamily="18" charset="0"/>
              </a:rPr>
              <a:t>4.  Compute the </a:t>
            </a:r>
            <a:r>
              <a:rPr lang="en-US" sz="2400" i="1">
                <a:effectLst>
                  <a:outerShdw blurRad="38100" dist="38100" dir="2700000" algn="tl">
                    <a:srgbClr val="000000"/>
                  </a:outerShdw>
                </a:effectLst>
                <a:latin typeface="Book Antiqua" pitchFamily="18" charset="0"/>
              </a:rPr>
              <a:t>p</a:t>
            </a:r>
            <a:r>
              <a:rPr lang="en-US" sz="2400">
                <a:effectLst>
                  <a:outerShdw blurRad="38100" dist="38100" dir="2700000" algn="tl">
                    <a:srgbClr val="000000"/>
                  </a:outerShdw>
                </a:effectLst>
                <a:latin typeface="Book Antiqua" pitchFamily="18" charset="0"/>
              </a:rPr>
              <a:t> –value.</a:t>
            </a:r>
          </a:p>
        </p:txBody>
      </p:sp>
      <p:sp>
        <p:nvSpPr>
          <p:cNvPr id="278644" name="Text Box 116"/>
          <p:cNvSpPr txBox="1">
            <a:spLocks noChangeArrowheads="1"/>
          </p:cNvSpPr>
          <p:nvPr/>
        </p:nvSpPr>
        <p:spPr bwMode="auto">
          <a:xfrm>
            <a:off x="1371600" y="2437607"/>
            <a:ext cx="4814588" cy="1015663"/>
          </a:xfrm>
          <a:prstGeom prst="rect">
            <a:avLst/>
          </a:prstGeom>
          <a:noFill/>
          <a:ln w="12700">
            <a:noFill/>
            <a:miter lim="800000"/>
            <a:headEnd/>
            <a:tailEnd/>
          </a:ln>
          <a:effectLst/>
        </p:spPr>
        <p:txBody>
          <a:bodyPr wrap="none">
            <a:spAutoFit/>
          </a:bodyPr>
          <a:lstStyle/>
          <a:p>
            <a:r>
              <a:rPr lang="en-US" sz="2000" dirty="0"/>
              <a:t>For z = 2.47, cumulative probability = .9932.</a:t>
            </a:r>
          </a:p>
          <a:p>
            <a:endParaRPr lang="en-US" sz="2000" dirty="0"/>
          </a:p>
          <a:p>
            <a:r>
              <a:rPr lang="en-US" sz="2000" dirty="0"/>
              <a:t>p–value = 1 - .9932 =  .0068</a:t>
            </a:r>
          </a:p>
        </p:txBody>
      </p:sp>
      <p:sp>
        <p:nvSpPr>
          <p:cNvPr id="278645" name="Oval 117"/>
          <p:cNvSpPr>
            <a:spLocks noChangeArrowheads="1"/>
          </p:cNvSpPr>
          <p:nvPr/>
        </p:nvSpPr>
        <p:spPr bwMode="auto">
          <a:xfrm>
            <a:off x="3581400" y="3009900"/>
            <a:ext cx="952500" cy="495300"/>
          </a:xfrm>
          <a:prstGeom prst="ellipse">
            <a:avLst/>
          </a:prstGeom>
          <a:noFill/>
          <a:ln w="28575">
            <a:solidFill>
              <a:srgbClr val="66FFFF"/>
            </a:solidFill>
            <a:round/>
            <a:headEnd/>
            <a:tailEnd/>
          </a:ln>
          <a:effectLst>
            <a:outerShdw dist="17961" dir="2700000" algn="ctr" rotWithShape="0">
              <a:srgbClr val="000000"/>
            </a:outerShdw>
          </a:effectLst>
        </p:spPr>
        <p:txBody>
          <a:bodyPr wrap="none" anchor="ctr"/>
          <a:lstStyle/>
          <a:p>
            <a:endParaRPr lang="en-US"/>
          </a:p>
        </p:txBody>
      </p:sp>
      <p:sp>
        <p:nvSpPr>
          <p:cNvPr id="278646" name="Text Box 118"/>
          <p:cNvSpPr txBox="1">
            <a:spLocks noChangeArrowheads="1"/>
          </p:cNvSpPr>
          <p:nvPr/>
        </p:nvSpPr>
        <p:spPr bwMode="auto">
          <a:xfrm>
            <a:off x="1577975" y="4259263"/>
            <a:ext cx="5264775" cy="461665"/>
          </a:xfrm>
          <a:prstGeom prst="rect">
            <a:avLst/>
          </a:prstGeom>
          <a:noFill/>
          <a:ln w="12700">
            <a:noFill/>
            <a:miter lim="800000"/>
            <a:headEnd/>
            <a:tailEnd/>
          </a:ln>
          <a:effectLst/>
        </p:spPr>
        <p:txBody>
          <a:bodyPr wrap="none">
            <a:spAutoFit/>
          </a:bodyPr>
          <a:lstStyle/>
          <a:p>
            <a:pPr algn="l"/>
            <a:r>
              <a:rPr lang="en-US" sz="2000" dirty="0"/>
              <a:t>Because p–value = .0068 </a:t>
            </a:r>
            <a:r>
              <a:rPr lang="en-US" u="sng" dirty="0">
                <a:effectLst>
                  <a:outerShdw blurRad="38100" dist="38100" dir="2700000" algn="tl">
                    <a:srgbClr val="000000"/>
                  </a:outerShdw>
                </a:effectLst>
                <a:latin typeface="Book Antiqua" pitchFamily="18" charset="0"/>
              </a:rPr>
              <a:t>&lt;</a:t>
            </a:r>
            <a:r>
              <a:rPr lang="en-US" sz="2400" dirty="0">
                <a:effectLst>
                  <a:outerShdw blurRad="38100" dist="38100" dir="2700000" algn="tl">
                    <a:srgbClr val="000000"/>
                  </a:outerShdw>
                </a:effectLst>
                <a:latin typeface="Book Antiqua" pitchFamily="18" charset="0"/>
              </a:rPr>
              <a:t> </a:t>
            </a:r>
            <a:r>
              <a:rPr lang="en-US" sz="2000" i="1" dirty="0">
                <a:effectLst>
                  <a:outerShdw blurRad="38100" dist="38100" dir="2700000" algn="tl">
                    <a:srgbClr val="000000"/>
                  </a:outerShdw>
                </a:effectLst>
                <a:latin typeface="Symbol" pitchFamily="18" charset="2"/>
              </a:rPr>
              <a:t>a</a:t>
            </a:r>
            <a:r>
              <a:rPr lang="en-US" sz="2000" dirty="0">
                <a:effectLst>
                  <a:outerShdw blurRad="38100" dist="38100" dir="2700000" algn="tl">
                    <a:srgbClr val="000000"/>
                  </a:outerShdw>
                </a:effectLst>
                <a:latin typeface="Book Antiqua" pitchFamily="18" charset="0"/>
              </a:rPr>
              <a:t> </a:t>
            </a:r>
            <a:r>
              <a:rPr lang="en-US" sz="2000" dirty="0"/>
              <a:t>= .05, we reject H</a:t>
            </a:r>
            <a:r>
              <a:rPr lang="en-US" sz="2000" baseline="-25000" dirty="0"/>
              <a:t>0</a:t>
            </a:r>
            <a:r>
              <a:rPr lang="en-US" sz="2000" dirty="0"/>
              <a:t>.</a:t>
            </a:r>
          </a:p>
        </p:txBody>
      </p:sp>
      <p:sp>
        <p:nvSpPr>
          <p:cNvPr id="278647" name="Rectangle 119"/>
          <p:cNvSpPr>
            <a:spLocks noChangeArrowheads="1"/>
          </p:cNvSpPr>
          <p:nvPr/>
        </p:nvSpPr>
        <p:spPr bwMode="auto">
          <a:xfrm>
            <a:off x="990600" y="5016043"/>
            <a:ext cx="7334250" cy="557670"/>
          </a:xfrm>
          <a:prstGeom prst="rect">
            <a:avLst/>
          </a:prstGeom>
          <a:noFill/>
          <a:ln w="12700">
            <a:noFill/>
            <a:miter lim="800000"/>
            <a:headEnd/>
            <a:tailEnd/>
          </a:ln>
          <a:effectLst/>
        </p:spPr>
        <p:txBody>
          <a:bodyPr lIns="90488" tIns="44450" rIns="90488" bIns="44450"/>
          <a:lstStyle/>
          <a:p>
            <a:pPr>
              <a:lnSpc>
                <a:spcPct val="80000"/>
              </a:lnSpc>
              <a:spcBef>
                <a:spcPct val="20000"/>
              </a:spcBef>
              <a:buClr>
                <a:srgbClr val="66FFFF"/>
              </a:buClr>
              <a:buSzPct val="75000"/>
              <a:buFont typeface="Monotype Sorts" pitchFamily="2" charset="2"/>
              <a:buNone/>
            </a:pPr>
            <a:r>
              <a:rPr lang="en-US" sz="2000" dirty="0"/>
              <a:t>There is sufficient statistical evidence to infer that Metro EMS is not meeting the response goal of 12 minutes.</a:t>
            </a:r>
          </a:p>
        </p:txBody>
      </p:sp>
      <p:sp>
        <p:nvSpPr>
          <p:cNvPr id="14" name="Rectangle 31"/>
          <p:cNvSpPr>
            <a:spLocks noChangeArrowheads="1"/>
          </p:cNvSpPr>
          <p:nvPr/>
        </p:nvSpPr>
        <p:spPr bwMode="auto">
          <a:xfrm>
            <a:off x="809305" y="1156890"/>
            <a:ext cx="5424487" cy="571500"/>
          </a:xfrm>
          <a:prstGeom prst="rect">
            <a:avLst/>
          </a:prstGeom>
          <a:noFill/>
          <a:ln w="12700">
            <a:noFill/>
            <a:miter lim="800000"/>
            <a:headEnd/>
            <a:tailEnd/>
          </a:ln>
          <a:effectLst>
            <a:outerShdw dist="17961" dir="2700000" algn="ctr" rotWithShape="0">
              <a:srgbClr val="000000"/>
            </a:outerShdw>
          </a:effectLst>
        </p:spPr>
        <p:txBody>
          <a:bodyPr lIns="90488" tIns="44450" rIns="90488" bIns="44450"/>
          <a:lstStyle/>
          <a:p>
            <a:pPr>
              <a:spcBef>
                <a:spcPct val="20000"/>
              </a:spcBef>
              <a:buClr>
                <a:srgbClr val="66FFFF"/>
              </a:buClr>
              <a:buSzPct val="75000"/>
            </a:pPr>
            <a:r>
              <a:rPr lang="en-US" sz="2000" b="1" dirty="0">
                <a:solidFill>
                  <a:srgbClr val="00B0F0"/>
                </a:solidFill>
              </a:rPr>
              <a:t>p-value approach</a:t>
            </a:r>
          </a:p>
        </p:txBody>
      </p:sp>
      <p:sp>
        <p:nvSpPr>
          <p:cNvPr id="15" name="Rectangle 30"/>
          <p:cNvSpPr>
            <a:spLocks noChangeArrowheads="1"/>
          </p:cNvSpPr>
          <p:nvPr/>
        </p:nvSpPr>
        <p:spPr bwMode="auto">
          <a:xfrm>
            <a:off x="721198" y="176213"/>
            <a:ext cx="8453437" cy="814387"/>
          </a:xfrm>
          <a:prstGeom prst="rect">
            <a:avLst/>
          </a:prstGeom>
          <a:noFill/>
          <a:ln w="12700">
            <a:noFill/>
            <a:miter lim="800000"/>
            <a:headEnd/>
            <a:tailEnd/>
          </a:ln>
          <a:effectLst/>
        </p:spPr>
        <p:txBody>
          <a:bodyPr lIns="90488" tIns="44450" rIns="90488" bIns="44450" anchor="ctr"/>
          <a:lstStyle/>
          <a:p>
            <a:r>
              <a:rPr lang="en-US" sz="3200" b="1" dirty="0">
                <a:solidFill>
                  <a:srgbClr val="00B0F0"/>
                </a:solidFill>
                <a:latin typeface="+mj-lt"/>
              </a:rPr>
              <a:t>One-Tailed Tests About a Population Mean: </a:t>
            </a:r>
            <a:r>
              <a:rPr lang="en-US" sz="3200" i="1" dirty="0">
                <a:solidFill>
                  <a:srgbClr val="66FFFF"/>
                </a:solidFill>
                <a:effectLst>
                  <a:outerShdw blurRad="38100" dist="38100" dir="2700000" algn="tl">
                    <a:srgbClr val="000000"/>
                  </a:outerShdw>
                </a:effectLst>
                <a:latin typeface="Symbol" pitchFamily="18" charset="2"/>
              </a:rPr>
              <a:t>s</a:t>
            </a:r>
            <a:endParaRPr lang="en-US" sz="3200" b="1" dirty="0">
              <a:solidFill>
                <a:srgbClr val="00B0F0"/>
              </a:solidFill>
              <a:latin typeface="+mj-lt"/>
            </a:endParaRPr>
          </a:p>
          <a:p>
            <a:r>
              <a:rPr lang="en-US" sz="3200" b="1" dirty="0">
                <a:solidFill>
                  <a:srgbClr val="00B0F0"/>
                </a:solidFill>
                <a:latin typeface="+mj-lt"/>
              </a:rPr>
              <a:t>  Known</a:t>
            </a:r>
          </a:p>
        </p:txBody>
      </p:sp>
    </p:spTree>
    <p:extLst>
      <p:ext uri="{BB962C8B-B14F-4D97-AF65-F5344CB8AC3E}">
        <p14:creationId xmlns:p14="http://schemas.microsoft.com/office/powerpoint/2010/main" val="2037178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78641"/>
                                        </p:tgtEl>
                                        <p:attrNameLst>
                                          <p:attrName>style.visibility</p:attrName>
                                        </p:attrNameLst>
                                      </p:cBhvr>
                                      <p:to>
                                        <p:strVal val="visible"/>
                                      </p:to>
                                    </p:set>
                                    <p:animEffect transition="in" filter="dissolve">
                                      <p:cBhvr>
                                        <p:cTn id="7" dur="500"/>
                                        <p:tgtEl>
                                          <p:spTgt spid="278641"/>
                                        </p:tgtEl>
                                      </p:cBhvr>
                                    </p:animEffect>
                                  </p:childTnLst>
                                </p:cTn>
                              </p:par>
                            </p:childTnLst>
                          </p:cTn>
                        </p:par>
                        <p:par>
                          <p:cTn id="8" fill="hold">
                            <p:stCondLst>
                              <p:cond delay="500"/>
                            </p:stCondLst>
                            <p:childTnLst>
                              <p:par>
                                <p:cTn id="9" presetID="23" presetClass="entr" presetSubtype="272" fill="hold" grpId="0" nodeType="afterEffect">
                                  <p:stCondLst>
                                    <p:cond delay="0"/>
                                  </p:stCondLst>
                                  <p:childTnLst>
                                    <p:set>
                                      <p:cBhvr>
                                        <p:cTn id="10" dur="1" fill="hold">
                                          <p:stCondLst>
                                            <p:cond delay="0"/>
                                          </p:stCondLst>
                                        </p:cTn>
                                        <p:tgtEl>
                                          <p:spTgt spid="278642"/>
                                        </p:tgtEl>
                                        <p:attrNameLst>
                                          <p:attrName>style.visibility</p:attrName>
                                        </p:attrNameLst>
                                      </p:cBhvr>
                                      <p:to>
                                        <p:strVal val="visible"/>
                                      </p:to>
                                    </p:set>
                                    <p:anim calcmode="lin" valueType="num">
                                      <p:cBhvr>
                                        <p:cTn id="11" dur="500" fill="hold"/>
                                        <p:tgtEl>
                                          <p:spTgt spid="278642"/>
                                        </p:tgtEl>
                                        <p:attrNameLst>
                                          <p:attrName>ppt_w</p:attrName>
                                        </p:attrNameLst>
                                      </p:cBhvr>
                                      <p:tavLst>
                                        <p:tav tm="0">
                                          <p:val>
                                            <p:strVal val="2/3*#ppt_w"/>
                                          </p:val>
                                        </p:tav>
                                        <p:tav tm="100000">
                                          <p:val>
                                            <p:strVal val="#ppt_w"/>
                                          </p:val>
                                        </p:tav>
                                      </p:tavLst>
                                    </p:anim>
                                    <p:anim calcmode="lin" valueType="num">
                                      <p:cBhvr>
                                        <p:cTn id="12" dur="500" fill="hold"/>
                                        <p:tgtEl>
                                          <p:spTgt spid="278642"/>
                                        </p:tgtEl>
                                        <p:attrNameLst>
                                          <p:attrName>ppt_h</p:attrName>
                                        </p:attrNameLst>
                                      </p:cBhvr>
                                      <p:tavLst>
                                        <p:tav tm="0">
                                          <p:val>
                                            <p:strVal val="2/3*#ppt_h"/>
                                          </p:val>
                                        </p:tav>
                                        <p:tav tm="100000">
                                          <p:val>
                                            <p:strVal val="#ppt_h"/>
                                          </p:val>
                                        </p:tav>
                                      </p:tavLst>
                                    </p:anim>
                                  </p:childTnLst>
                                </p:cTn>
                              </p:par>
                            </p:childTnLst>
                          </p:cTn>
                        </p:par>
                        <p:par>
                          <p:cTn id="13" fill="hold">
                            <p:stCondLst>
                              <p:cond delay="1000"/>
                            </p:stCondLst>
                            <p:childTnLst>
                              <p:par>
                                <p:cTn id="14" presetID="12" presetClass="entr" presetSubtype="1" fill="hold" grpId="0" nodeType="afterEffect">
                                  <p:stCondLst>
                                    <p:cond delay="2000"/>
                                  </p:stCondLst>
                                  <p:childTnLst>
                                    <p:set>
                                      <p:cBhvr>
                                        <p:cTn id="15" dur="1" fill="hold">
                                          <p:stCondLst>
                                            <p:cond delay="0"/>
                                          </p:stCondLst>
                                        </p:cTn>
                                        <p:tgtEl>
                                          <p:spTgt spid="278644"/>
                                        </p:tgtEl>
                                        <p:attrNameLst>
                                          <p:attrName>style.visibility</p:attrName>
                                        </p:attrNameLst>
                                      </p:cBhvr>
                                      <p:to>
                                        <p:strVal val="visible"/>
                                      </p:to>
                                    </p:set>
                                    <p:animEffect transition="in" filter="slide(fromTop)">
                                      <p:cBhvr>
                                        <p:cTn id="16" dur="500"/>
                                        <p:tgtEl>
                                          <p:spTgt spid="278644"/>
                                        </p:tgtEl>
                                      </p:cBhvr>
                                    </p:animEffect>
                                  </p:childTnLst>
                                </p:cTn>
                              </p:par>
                            </p:childTnLst>
                          </p:cTn>
                        </p:par>
                        <p:par>
                          <p:cTn id="17" fill="hold">
                            <p:stCondLst>
                              <p:cond delay="3500"/>
                            </p:stCondLst>
                            <p:childTnLst>
                              <p:par>
                                <p:cTn id="18" presetID="16" presetClass="entr" presetSubtype="21" fill="hold" grpId="0" nodeType="afterEffect">
                                  <p:stCondLst>
                                    <p:cond delay="2000"/>
                                  </p:stCondLst>
                                  <p:childTnLst>
                                    <p:set>
                                      <p:cBhvr>
                                        <p:cTn id="19" dur="1" fill="hold">
                                          <p:stCondLst>
                                            <p:cond delay="0"/>
                                          </p:stCondLst>
                                        </p:cTn>
                                        <p:tgtEl>
                                          <p:spTgt spid="278645"/>
                                        </p:tgtEl>
                                        <p:attrNameLst>
                                          <p:attrName>style.visibility</p:attrName>
                                        </p:attrNameLst>
                                      </p:cBhvr>
                                      <p:to>
                                        <p:strVal val="visible"/>
                                      </p:to>
                                    </p:set>
                                    <p:animEffect transition="in" filter="barn(inVertical)">
                                      <p:cBhvr>
                                        <p:cTn id="20" dur="500"/>
                                        <p:tgtEl>
                                          <p:spTgt spid="278645"/>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278632"/>
                                        </p:tgtEl>
                                        <p:attrNameLst>
                                          <p:attrName>style.visibility</p:attrName>
                                        </p:attrNameLst>
                                      </p:cBhvr>
                                      <p:to>
                                        <p:strVal val="visible"/>
                                      </p:to>
                                    </p:set>
                                    <p:animEffect transition="in" filter="dissolve">
                                      <p:cBhvr>
                                        <p:cTn id="25" dur="500"/>
                                        <p:tgtEl>
                                          <p:spTgt spid="278632"/>
                                        </p:tgtEl>
                                      </p:cBhvr>
                                    </p:animEffect>
                                  </p:childTnLst>
                                </p:cTn>
                              </p:par>
                            </p:childTnLst>
                          </p:cTn>
                        </p:par>
                        <p:par>
                          <p:cTn id="26" fill="hold">
                            <p:stCondLst>
                              <p:cond delay="500"/>
                            </p:stCondLst>
                            <p:childTnLst>
                              <p:par>
                                <p:cTn id="27" presetID="23" presetClass="entr" presetSubtype="272" fill="hold" grpId="0" nodeType="afterEffect">
                                  <p:stCondLst>
                                    <p:cond delay="1000"/>
                                  </p:stCondLst>
                                  <p:childTnLst>
                                    <p:set>
                                      <p:cBhvr>
                                        <p:cTn id="28" dur="1" fill="hold">
                                          <p:stCondLst>
                                            <p:cond delay="0"/>
                                          </p:stCondLst>
                                        </p:cTn>
                                        <p:tgtEl>
                                          <p:spTgt spid="278633"/>
                                        </p:tgtEl>
                                        <p:attrNameLst>
                                          <p:attrName>style.visibility</p:attrName>
                                        </p:attrNameLst>
                                      </p:cBhvr>
                                      <p:to>
                                        <p:strVal val="visible"/>
                                      </p:to>
                                    </p:set>
                                    <p:anim calcmode="lin" valueType="num">
                                      <p:cBhvr>
                                        <p:cTn id="29" dur="500" fill="hold"/>
                                        <p:tgtEl>
                                          <p:spTgt spid="278633"/>
                                        </p:tgtEl>
                                        <p:attrNameLst>
                                          <p:attrName>ppt_w</p:attrName>
                                        </p:attrNameLst>
                                      </p:cBhvr>
                                      <p:tavLst>
                                        <p:tav tm="0">
                                          <p:val>
                                            <p:strVal val="2/3*#ppt_w"/>
                                          </p:val>
                                        </p:tav>
                                        <p:tav tm="100000">
                                          <p:val>
                                            <p:strVal val="#ppt_w"/>
                                          </p:val>
                                        </p:tav>
                                      </p:tavLst>
                                    </p:anim>
                                    <p:anim calcmode="lin" valueType="num">
                                      <p:cBhvr>
                                        <p:cTn id="30" dur="500" fill="hold"/>
                                        <p:tgtEl>
                                          <p:spTgt spid="278633"/>
                                        </p:tgtEl>
                                        <p:attrNameLst>
                                          <p:attrName>ppt_h</p:attrName>
                                        </p:attrNameLst>
                                      </p:cBhvr>
                                      <p:tavLst>
                                        <p:tav tm="0">
                                          <p:val>
                                            <p:strVal val="2/3*#ppt_h"/>
                                          </p:val>
                                        </p:tav>
                                        <p:tav tm="100000">
                                          <p:val>
                                            <p:strVal val="#ppt_h"/>
                                          </p:val>
                                        </p:tav>
                                      </p:tavLst>
                                    </p:anim>
                                  </p:childTnLst>
                                </p:cTn>
                              </p:par>
                            </p:childTnLst>
                          </p:cTn>
                        </p:par>
                        <p:par>
                          <p:cTn id="31" fill="hold">
                            <p:stCondLst>
                              <p:cond delay="2000"/>
                            </p:stCondLst>
                            <p:childTnLst>
                              <p:par>
                                <p:cTn id="32" presetID="12" presetClass="entr" presetSubtype="1" fill="hold" grpId="0" nodeType="afterEffect">
                                  <p:stCondLst>
                                    <p:cond delay="2000"/>
                                  </p:stCondLst>
                                  <p:childTnLst>
                                    <p:set>
                                      <p:cBhvr>
                                        <p:cTn id="33" dur="1" fill="hold">
                                          <p:stCondLst>
                                            <p:cond delay="0"/>
                                          </p:stCondLst>
                                        </p:cTn>
                                        <p:tgtEl>
                                          <p:spTgt spid="278646"/>
                                        </p:tgtEl>
                                        <p:attrNameLst>
                                          <p:attrName>style.visibility</p:attrName>
                                        </p:attrNameLst>
                                      </p:cBhvr>
                                      <p:to>
                                        <p:strVal val="visible"/>
                                      </p:to>
                                    </p:set>
                                    <p:animEffect transition="in" filter="slide(fromTop)">
                                      <p:cBhvr>
                                        <p:cTn id="34" dur="500"/>
                                        <p:tgtEl>
                                          <p:spTgt spid="278646"/>
                                        </p:tgtEl>
                                      </p:cBhvr>
                                    </p:animEffect>
                                  </p:childTnLst>
                                </p:cTn>
                              </p:par>
                            </p:childTnLst>
                          </p:cTn>
                        </p:par>
                        <p:par>
                          <p:cTn id="35" fill="hold">
                            <p:stCondLst>
                              <p:cond delay="4500"/>
                            </p:stCondLst>
                            <p:childTnLst>
                              <p:par>
                                <p:cTn id="36" presetID="12" presetClass="entr" presetSubtype="1" fill="hold" grpId="0" nodeType="afterEffect">
                                  <p:stCondLst>
                                    <p:cond delay="2000"/>
                                  </p:stCondLst>
                                  <p:childTnLst>
                                    <p:set>
                                      <p:cBhvr>
                                        <p:cTn id="37" dur="1" fill="hold">
                                          <p:stCondLst>
                                            <p:cond delay="0"/>
                                          </p:stCondLst>
                                        </p:cTn>
                                        <p:tgtEl>
                                          <p:spTgt spid="278647"/>
                                        </p:tgtEl>
                                        <p:attrNameLst>
                                          <p:attrName>style.visibility</p:attrName>
                                        </p:attrNameLst>
                                      </p:cBhvr>
                                      <p:to>
                                        <p:strVal val="visible"/>
                                      </p:to>
                                    </p:set>
                                    <p:animEffect transition="in" filter="slide(fromTop)">
                                      <p:cBhvr>
                                        <p:cTn id="38" dur="500"/>
                                        <p:tgtEl>
                                          <p:spTgt spid="2786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8632" grpId="0" animBg="1"/>
      <p:bldP spid="278633" grpId="0" autoUpdateAnimBg="0"/>
      <p:bldP spid="278641" grpId="0" animBg="1"/>
      <p:bldP spid="278642" grpId="0" autoUpdateAnimBg="0"/>
      <p:bldP spid="278644" grpId="0" autoUpdateAnimBg="0"/>
      <p:bldP spid="278645" grpId="0" animBg="1"/>
      <p:bldP spid="278646" grpId="0" autoUpdateAnimBg="0"/>
      <p:bldP spid="278647"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12" name="Rectangle 2"/>
          <p:cNvSpPr txBox="1">
            <a:spLocks noChangeArrowheads="1"/>
          </p:cNvSpPr>
          <p:nvPr/>
        </p:nvSpPr>
        <p:spPr>
          <a:xfrm>
            <a:off x="0" y="304800"/>
            <a:ext cx="9144000" cy="762000"/>
          </a:xfrm>
          <a:prstGeom prst="rect">
            <a:avLst/>
          </a:prstGeom>
        </p:spPr>
        <p:txBody>
          <a:bodyPr/>
          <a:lstStyle>
            <a:lvl1pPr algn="ctr" defTabSz="914400" rtl="0" eaLnBrk="1" latinLnBrk="0" hangingPunct="1">
              <a:spcBef>
                <a:spcPct val="0"/>
              </a:spcBef>
              <a:buNone/>
              <a:defRPr sz="4400" b="1" kern="1200">
                <a:solidFill>
                  <a:srgbClr val="7030A0"/>
                </a:solidFill>
                <a:latin typeface="+mj-lt"/>
                <a:ea typeface="+mj-ea"/>
                <a:cs typeface="+mj-cs"/>
              </a:defRPr>
            </a:lvl1pPr>
          </a:lstStyle>
          <a:p>
            <a:r>
              <a:rPr lang="en-US" altLang="en-US" dirty="0">
                <a:solidFill>
                  <a:srgbClr val="00B0F0"/>
                </a:solidFill>
              </a:rPr>
              <a:t>Hypothesis Testing</a:t>
            </a:r>
          </a:p>
        </p:txBody>
      </p:sp>
      <p:sp>
        <p:nvSpPr>
          <p:cNvPr id="13" name="Rectangle 3"/>
          <p:cNvSpPr txBox="1">
            <a:spLocks noChangeArrowheads="1"/>
          </p:cNvSpPr>
          <p:nvPr/>
        </p:nvSpPr>
        <p:spPr>
          <a:xfrm>
            <a:off x="381000" y="1295400"/>
            <a:ext cx="8305800" cy="525780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defTabSz="914400" eaLnBrk="1" fontAlgn="auto" latinLnBrk="0" hangingPunct="1">
              <a:lnSpc>
                <a:spcPct val="100000"/>
              </a:lnSpc>
              <a:spcBef>
                <a:spcPts val="0"/>
              </a:spcBef>
              <a:spcAft>
                <a:spcPts val="0"/>
              </a:spcAft>
              <a:buClrTx/>
              <a:buSzPct val="80000"/>
              <a:buFontTx/>
              <a:buNone/>
              <a:tabLst/>
              <a:defRPr/>
            </a:pPr>
            <a:endParaRPr lang="en-US" altLang="en-US" sz="2000" dirty="0"/>
          </a:p>
        </p:txBody>
      </p:sp>
      <p:sp>
        <p:nvSpPr>
          <p:cNvPr id="4" name="Text Box 1028"/>
          <p:cNvSpPr txBox="1">
            <a:spLocks noChangeArrowheads="1"/>
          </p:cNvSpPr>
          <p:nvPr/>
        </p:nvSpPr>
        <p:spPr bwMode="auto">
          <a:xfrm>
            <a:off x="457200" y="1600200"/>
            <a:ext cx="8305800" cy="45550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spcBef>
                <a:spcPct val="50000"/>
              </a:spcBef>
            </a:pPr>
            <a:r>
              <a:rPr lang="en-US" sz="2000" dirty="0"/>
              <a:t>Statistical hypothesis testing is a framework for determining whether observed data deviates from what is expected.</a:t>
            </a:r>
          </a:p>
          <a:p>
            <a:pPr>
              <a:spcBef>
                <a:spcPct val="50000"/>
              </a:spcBef>
            </a:pPr>
            <a:r>
              <a:rPr lang="en-US" altLang="en-US" sz="2000" dirty="0"/>
              <a:t> It is also called </a:t>
            </a:r>
            <a:r>
              <a:rPr lang="en-US" altLang="en-US" sz="2000" i="1" dirty="0"/>
              <a:t>significance testing</a:t>
            </a:r>
            <a:endParaRPr lang="en-US" altLang="en-US" sz="2000" dirty="0"/>
          </a:p>
          <a:p>
            <a:pPr>
              <a:spcBef>
                <a:spcPct val="50000"/>
              </a:spcBef>
            </a:pPr>
            <a:endParaRPr lang="en-US" altLang="en-US" sz="2000" dirty="0"/>
          </a:p>
          <a:p>
            <a:pPr>
              <a:spcBef>
                <a:spcPct val="50000"/>
              </a:spcBef>
            </a:pPr>
            <a:r>
              <a:rPr lang="en-US" altLang="en-US" sz="2000" dirty="0"/>
              <a:t>As data scientists, we’ll want to test whether a certain hypothesis is likely to be true, e.g.</a:t>
            </a:r>
          </a:p>
          <a:p>
            <a:pPr marL="342900" indent="-342900">
              <a:spcBef>
                <a:spcPct val="50000"/>
              </a:spcBef>
              <a:buFont typeface="Arial" charset="0"/>
              <a:buChar char="•"/>
            </a:pPr>
            <a:r>
              <a:rPr lang="en-US" altLang="en-US" sz="2000" dirty="0"/>
              <a:t>This coin is fair.</a:t>
            </a:r>
          </a:p>
          <a:p>
            <a:pPr marL="342900" indent="-342900">
              <a:spcBef>
                <a:spcPct val="50000"/>
              </a:spcBef>
              <a:buFont typeface="Arial" charset="0"/>
              <a:buChar char="•"/>
            </a:pPr>
            <a:r>
              <a:rPr lang="en-US" altLang="en-US" sz="2000" dirty="0"/>
              <a:t>Data scientists prefer Python to R.</a:t>
            </a:r>
          </a:p>
          <a:p>
            <a:pPr marL="342900" indent="-342900">
              <a:spcBef>
                <a:spcPct val="50000"/>
              </a:spcBef>
              <a:buFont typeface="Arial" charset="0"/>
              <a:buChar char="•"/>
            </a:pPr>
            <a:r>
              <a:rPr lang="en-US" sz="2000" dirty="0"/>
              <a:t>Whether the average age of voters in your home state differs from the national average.</a:t>
            </a:r>
            <a:endParaRPr lang="en-US" altLang="en-US" sz="2000" dirty="0"/>
          </a:p>
          <a:p>
            <a:pPr>
              <a:spcBef>
                <a:spcPct val="50000"/>
              </a:spcBef>
            </a:pPr>
            <a:endParaRPr lang="en-US" altLang="en-US" sz="2000" dirty="0"/>
          </a:p>
        </p:txBody>
      </p:sp>
    </p:spTree>
    <p:extLst>
      <p:ext uri="{BB962C8B-B14F-4D97-AF65-F5344CB8AC3E}">
        <p14:creationId xmlns:p14="http://schemas.microsoft.com/office/powerpoint/2010/main" val="6321207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7DABF67-078B-429E-BF63-D8B144F262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0019" y="0"/>
            <a:ext cx="6563962" cy="6858000"/>
          </a:xfrm>
          <a:prstGeom prst="rect">
            <a:avLst/>
          </a:prstGeom>
        </p:spPr>
      </p:pic>
    </p:spTree>
    <p:extLst>
      <p:ext uri="{BB962C8B-B14F-4D97-AF65-F5344CB8AC3E}">
        <p14:creationId xmlns:p14="http://schemas.microsoft.com/office/powerpoint/2010/main" val="42092168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97ABD63-AF83-46A5-B226-43976D1B51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31744226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554" name="Rectangle 2"/>
          <p:cNvSpPr>
            <a:spLocks noChangeArrowheads="1"/>
          </p:cNvSpPr>
          <p:nvPr/>
        </p:nvSpPr>
        <p:spPr bwMode="auto">
          <a:xfrm>
            <a:off x="1130300" y="1600200"/>
            <a:ext cx="6877050" cy="4445000"/>
          </a:xfrm>
          <a:prstGeom prst="rect">
            <a:avLst/>
          </a:prstGeom>
          <a:gradFill rotWithShape="0">
            <a:gsLst>
              <a:gs pos="0">
                <a:srgbClr val="006699">
                  <a:gamma/>
                  <a:shade val="46275"/>
                  <a:invGamma/>
                </a:srgbClr>
              </a:gs>
              <a:gs pos="50000">
                <a:srgbClr val="006699"/>
              </a:gs>
              <a:gs pos="100000">
                <a:srgbClr val="006699">
                  <a:gamma/>
                  <a:shade val="46275"/>
                  <a:invGamma/>
                </a:srgbClr>
              </a:gs>
            </a:gsLst>
            <a:lin ang="5400000" scaled="1"/>
          </a:gradFill>
          <a:ln w="6350">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l"/>
            <a:endParaRPr lang="en-US" sz="2400">
              <a:solidFill>
                <a:schemeClr val="bg1"/>
              </a:solidFill>
              <a:effectLst>
                <a:outerShdw blurRad="38100" dist="38100" dir="2700000" algn="tl">
                  <a:srgbClr val="000000"/>
                </a:outerShdw>
              </a:effectLst>
              <a:latin typeface="Book Antiqua" pitchFamily="18" charset="0"/>
            </a:endParaRPr>
          </a:p>
        </p:txBody>
      </p:sp>
      <p:sp>
        <p:nvSpPr>
          <p:cNvPr id="279556" name="Freeform 4"/>
          <p:cNvSpPr>
            <a:spLocks/>
          </p:cNvSpPr>
          <p:nvPr/>
        </p:nvSpPr>
        <p:spPr bwMode="auto">
          <a:xfrm>
            <a:off x="1657350" y="1771650"/>
            <a:ext cx="4508500" cy="3059113"/>
          </a:xfrm>
          <a:custGeom>
            <a:avLst/>
            <a:gdLst/>
            <a:ahLst/>
            <a:cxnLst>
              <a:cxn ang="0">
                <a:pos x="1356" y="8"/>
              </a:cxn>
              <a:cxn ang="0">
                <a:pos x="1262" y="96"/>
              </a:cxn>
              <a:cxn ang="0">
                <a:pos x="1203" y="196"/>
              </a:cxn>
              <a:cxn ang="0">
                <a:pos x="1144" y="304"/>
              </a:cxn>
              <a:cxn ang="0">
                <a:pos x="1098" y="406"/>
              </a:cxn>
              <a:cxn ang="0">
                <a:pos x="1059" y="508"/>
              </a:cxn>
              <a:cxn ang="0">
                <a:pos x="1014" y="625"/>
              </a:cxn>
              <a:cxn ang="0">
                <a:pos x="975" y="748"/>
              </a:cxn>
              <a:cxn ang="0">
                <a:pos x="948" y="853"/>
              </a:cxn>
              <a:cxn ang="0">
                <a:pos x="922" y="965"/>
              </a:cxn>
              <a:cxn ang="0">
                <a:pos x="885" y="1072"/>
              </a:cxn>
              <a:cxn ang="0">
                <a:pos x="844" y="1177"/>
              </a:cxn>
              <a:cxn ang="0">
                <a:pos x="812" y="1282"/>
              </a:cxn>
              <a:cxn ang="0">
                <a:pos x="748" y="1402"/>
              </a:cxn>
              <a:cxn ang="0">
                <a:pos x="677" y="1516"/>
              </a:cxn>
              <a:cxn ang="0">
                <a:pos x="605" y="1613"/>
              </a:cxn>
              <a:cxn ang="0">
                <a:pos x="504" y="1686"/>
              </a:cxn>
              <a:cxn ang="0">
                <a:pos x="396" y="1740"/>
              </a:cxn>
              <a:cxn ang="0">
                <a:pos x="293" y="1783"/>
              </a:cxn>
              <a:cxn ang="0">
                <a:pos x="204" y="1813"/>
              </a:cxn>
              <a:cxn ang="0">
                <a:pos x="81" y="1849"/>
              </a:cxn>
              <a:cxn ang="0">
                <a:pos x="2" y="1876"/>
              </a:cxn>
              <a:cxn ang="0">
                <a:pos x="2840" y="1924"/>
              </a:cxn>
              <a:cxn ang="0">
                <a:pos x="2796" y="1856"/>
              </a:cxn>
              <a:cxn ang="0">
                <a:pos x="2692" y="1826"/>
              </a:cxn>
              <a:cxn ang="0">
                <a:pos x="2574" y="1792"/>
              </a:cxn>
              <a:cxn ang="0">
                <a:pos x="2460" y="1744"/>
              </a:cxn>
              <a:cxn ang="0">
                <a:pos x="2342" y="1688"/>
              </a:cxn>
              <a:cxn ang="0">
                <a:pos x="2293" y="1658"/>
              </a:cxn>
              <a:cxn ang="0">
                <a:pos x="2212" y="1584"/>
              </a:cxn>
              <a:cxn ang="0">
                <a:pos x="2140" y="1500"/>
              </a:cxn>
              <a:cxn ang="0">
                <a:pos x="2078" y="1402"/>
              </a:cxn>
              <a:cxn ang="0">
                <a:pos x="2024" y="1300"/>
              </a:cxn>
              <a:cxn ang="0">
                <a:pos x="1978" y="1200"/>
              </a:cxn>
              <a:cxn ang="0">
                <a:pos x="1942" y="1106"/>
              </a:cxn>
              <a:cxn ang="0">
                <a:pos x="1910" y="1012"/>
              </a:cxn>
              <a:cxn ang="0">
                <a:pos x="1870" y="890"/>
              </a:cxn>
              <a:cxn ang="0">
                <a:pos x="1840" y="776"/>
              </a:cxn>
              <a:cxn ang="0">
                <a:pos x="1798" y="640"/>
              </a:cxn>
              <a:cxn ang="0">
                <a:pos x="1748" y="507"/>
              </a:cxn>
              <a:cxn ang="0">
                <a:pos x="1704" y="396"/>
              </a:cxn>
              <a:cxn ang="0">
                <a:pos x="1672" y="318"/>
              </a:cxn>
              <a:cxn ang="0">
                <a:pos x="1630" y="232"/>
              </a:cxn>
              <a:cxn ang="0">
                <a:pos x="1598" y="180"/>
              </a:cxn>
              <a:cxn ang="0">
                <a:pos x="1560" y="124"/>
              </a:cxn>
              <a:cxn ang="0">
                <a:pos x="1546" y="106"/>
              </a:cxn>
              <a:cxn ang="0">
                <a:pos x="1490" y="42"/>
              </a:cxn>
              <a:cxn ang="0">
                <a:pos x="1448" y="8"/>
              </a:cxn>
            </a:cxnLst>
            <a:rect l="0" t="0" r="r" b="b"/>
            <a:pathLst>
              <a:path w="2840" h="1927">
                <a:moveTo>
                  <a:pt x="1416" y="0"/>
                </a:moveTo>
                <a:lnTo>
                  <a:pt x="1384" y="0"/>
                </a:lnTo>
                <a:lnTo>
                  <a:pt x="1356" y="8"/>
                </a:lnTo>
                <a:lnTo>
                  <a:pt x="1324" y="30"/>
                </a:lnTo>
                <a:lnTo>
                  <a:pt x="1299" y="55"/>
                </a:lnTo>
                <a:lnTo>
                  <a:pt x="1262" y="96"/>
                </a:lnTo>
                <a:lnTo>
                  <a:pt x="1242" y="128"/>
                </a:lnTo>
                <a:lnTo>
                  <a:pt x="1218" y="162"/>
                </a:lnTo>
                <a:lnTo>
                  <a:pt x="1203" y="196"/>
                </a:lnTo>
                <a:lnTo>
                  <a:pt x="1185" y="232"/>
                </a:lnTo>
                <a:lnTo>
                  <a:pt x="1164" y="268"/>
                </a:lnTo>
                <a:lnTo>
                  <a:pt x="1144" y="304"/>
                </a:lnTo>
                <a:lnTo>
                  <a:pt x="1128" y="343"/>
                </a:lnTo>
                <a:lnTo>
                  <a:pt x="1112" y="372"/>
                </a:lnTo>
                <a:lnTo>
                  <a:pt x="1098" y="406"/>
                </a:lnTo>
                <a:lnTo>
                  <a:pt x="1086" y="439"/>
                </a:lnTo>
                <a:lnTo>
                  <a:pt x="1071" y="475"/>
                </a:lnTo>
                <a:lnTo>
                  <a:pt x="1059" y="508"/>
                </a:lnTo>
                <a:lnTo>
                  <a:pt x="1041" y="547"/>
                </a:lnTo>
                <a:lnTo>
                  <a:pt x="1026" y="589"/>
                </a:lnTo>
                <a:lnTo>
                  <a:pt x="1014" y="625"/>
                </a:lnTo>
                <a:lnTo>
                  <a:pt x="1002" y="664"/>
                </a:lnTo>
                <a:lnTo>
                  <a:pt x="990" y="709"/>
                </a:lnTo>
                <a:lnTo>
                  <a:pt x="975" y="748"/>
                </a:lnTo>
                <a:lnTo>
                  <a:pt x="966" y="784"/>
                </a:lnTo>
                <a:lnTo>
                  <a:pt x="954" y="823"/>
                </a:lnTo>
                <a:lnTo>
                  <a:pt x="948" y="853"/>
                </a:lnTo>
                <a:lnTo>
                  <a:pt x="936" y="892"/>
                </a:lnTo>
                <a:lnTo>
                  <a:pt x="927" y="931"/>
                </a:lnTo>
                <a:lnTo>
                  <a:pt x="922" y="965"/>
                </a:lnTo>
                <a:lnTo>
                  <a:pt x="909" y="1003"/>
                </a:lnTo>
                <a:lnTo>
                  <a:pt x="897" y="1036"/>
                </a:lnTo>
                <a:lnTo>
                  <a:pt x="885" y="1072"/>
                </a:lnTo>
                <a:lnTo>
                  <a:pt x="873" y="1108"/>
                </a:lnTo>
                <a:lnTo>
                  <a:pt x="860" y="1144"/>
                </a:lnTo>
                <a:lnTo>
                  <a:pt x="844" y="1177"/>
                </a:lnTo>
                <a:lnTo>
                  <a:pt x="832" y="1218"/>
                </a:lnTo>
                <a:lnTo>
                  <a:pt x="822" y="1246"/>
                </a:lnTo>
                <a:lnTo>
                  <a:pt x="812" y="1282"/>
                </a:lnTo>
                <a:lnTo>
                  <a:pt x="789" y="1324"/>
                </a:lnTo>
                <a:lnTo>
                  <a:pt x="768" y="1363"/>
                </a:lnTo>
                <a:lnTo>
                  <a:pt x="748" y="1402"/>
                </a:lnTo>
                <a:lnTo>
                  <a:pt x="730" y="1437"/>
                </a:lnTo>
                <a:lnTo>
                  <a:pt x="708" y="1478"/>
                </a:lnTo>
                <a:lnTo>
                  <a:pt x="677" y="1516"/>
                </a:lnTo>
                <a:lnTo>
                  <a:pt x="653" y="1547"/>
                </a:lnTo>
                <a:lnTo>
                  <a:pt x="632" y="1578"/>
                </a:lnTo>
                <a:lnTo>
                  <a:pt x="605" y="1613"/>
                </a:lnTo>
                <a:lnTo>
                  <a:pt x="580" y="1632"/>
                </a:lnTo>
                <a:lnTo>
                  <a:pt x="551" y="1656"/>
                </a:lnTo>
                <a:lnTo>
                  <a:pt x="504" y="1686"/>
                </a:lnTo>
                <a:lnTo>
                  <a:pt x="458" y="1710"/>
                </a:lnTo>
                <a:lnTo>
                  <a:pt x="424" y="1726"/>
                </a:lnTo>
                <a:lnTo>
                  <a:pt x="396" y="1740"/>
                </a:lnTo>
                <a:lnTo>
                  <a:pt x="364" y="1752"/>
                </a:lnTo>
                <a:lnTo>
                  <a:pt x="328" y="1768"/>
                </a:lnTo>
                <a:lnTo>
                  <a:pt x="293" y="1783"/>
                </a:lnTo>
                <a:lnTo>
                  <a:pt x="264" y="1789"/>
                </a:lnTo>
                <a:lnTo>
                  <a:pt x="237" y="1801"/>
                </a:lnTo>
                <a:lnTo>
                  <a:pt x="204" y="1813"/>
                </a:lnTo>
                <a:lnTo>
                  <a:pt x="160" y="1826"/>
                </a:lnTo>
                <a:lnTo>
                  <a:pt x="114" y="1843"/>
                </a:lnTo>
                <a:lnTo>
                  <a:pt x="81" y="1849"/>
                </a:lnTo>
                <a:lnTo>
                  <a:pt x="48" y="1861"/>
                </a:lnTo>
                <a:lnTo>
                  <a:pt x="21" y="1867"/>
                </a:lnTo>
                <a:lnTo>
                  <a:pt x="2" y="1876"/>
                </a:lnTo>
                <a:lnTo>
                  <a:pt x="0" y="1927"/>
                </a:lnTo>
                <a:lnTo>
                  <a:pt x="0" y="1924"/>
                </a:lnTo>
                <a:lnTo>
                  <a:pt x="2840" y="1924"/>
                </a:lnTo>
                <a:lnTo>
                  <a:pt x="2838" y="1886"/>
                </a:lnTo>
                <a:lnTo>
                  <a:pt x="2838" y="1868"/>
                </a:lnTo>
                <a:lnTo>
                  <a:pt x="2796" y="1856"/>
                </a:lnTo>
                <a:lnTo>
                  <a:pt x="2754" y="1846"/>
                </a:lnTo>
                <a:lnTo>
                  <a:pt x="2724" y="1834"/>
                </a:lnTo>
                <a:lnTo>
                  <a:pt x="2692" y="1826"/>
                </a:lnTo>
                <a:lnTo>
                  <a:pt x="2670" y="1820"/>
                </a:lnTo>
                <a:lnTo>
                  <a:pt x="2620" y="1804"/>
                </a:lnTo>
                <a:lnTo>
                  <a:pt x="2574" y="1792"/>
                </a:lnTo>
                <a:lnTo>
                  <a:pt x="2535" y="1774"/>
                </a:lnTo>
                <a:lnTo>
                  <a:pt x="2499" y="1759"/>
                </a:lnTo>
                <a:lnTo>
                  <a:pt x="2460" y="1744"/>
                </a:lnTo>
                <a:lnTo>
                  <a:pt x="2424" y="1730"/>
                </a:lnTo>
                <a:lnTo>
                  <a:pt x="2379" y="1708"/>
                </a:lnTo>
                <a:lnTo>
                  <a:pt x="2342" y="1688"/>
                </a:lnTo>
                <a:lnTo>
                  <a:pt x="2322" y="1676"/>
                </a:lnTo>
                <a:lnTo>
                  <a:pt x="2308" y="1666"/>
                </a:lnTo>
                <a:lnTo>
                  <a:pt x="2293" y="1658"/>
                </a:lnTo>
                <a:lnTo>
                  <a:pt x="2266" y="1636"/>
                </a:lnTo>
                <a:lnTo>
                  <a:pt x="2245" y="1613"/>
                </a:lnTo>
                <a:lnTo>
                  <a:pt x="2212" y="1584"/>
                </a:lnTo>
                <a:lnTo>
                  <a:pt x="2191" y="1565"/>
                </a:lnTo>
                <a:lnTo>
                  <a:pt x="2161" y="1528"/>
                </a:lnTo>
                <a:lnTo>
                  <a:pt x="2140" y="1500"/>
                </a:lnTo>
                <a:lnTo>
                  <a:pt x="2120" y="1466"/>
                </a:lnTo>
                <a:lnTo>
                  <a:pt x="2098" y="1434"/>
                </a:lnTo>
                <a:lnTo>
                  <a:pt x="2078" y="1402"/>
                </a:lnTo>
                <a:lnTo>
                  <a:pt x="2058" y="1362"/>
                </a:lnTo>
                <a:lnTo>
                  <a:pt x="2042" y="1332"/>
                </a:lnTo>
                <a:lnTo>
                  <a:pt x="2024" y="1300"/>
                </a:lnTo>
                <a:lnTo>
                  <a:pt x="2006" y="1270"/>
                </a:lnTo>
                <a:lnTo>
                  <a:pt x="1996" y="1238"/>
                </a:lnTo>
                <a:lnTo>
                  <a:pt x="1978" y="1200"/>
                </a:lnTo>
                <a:lnTo>
                  <a:pt x="1964" y="1164"/>
                </a:lnTo>
                <a:lnTo>
                  <a:pt x="1952" y="1134"/>
                </a:lnTo>
                <a:lnTo>
                  <a:pt x="1942" y="1106"/>
                </a:lnTo>
                <a:lnTo>
                  <a:pt x="1934" y="1080"/>
                </a:lnTo>
                <a:lnTo>
                  <a:pt x="1924" y="1058"/>
                </a:lnTo>
                <a:lnTo>
                  <a:pt x="1910" y="1012"/>
                </a:lnTo>
                <a:lnTo>
                  <a:pt x="1896" y="970"/>
                </a:lnTo>
                <a:lnTo>
                  <a:pt x="1884" y="930"/>
                </a:lnTo>
                <a:lnTo>
                  <a:pt x="1870" y="890"/>
                </a:lnTo>
                <a:lnTo>
                  <a:pt x="1862" y="850"/>
                </a:lnTo>
                <a:lnTo>
                  <a:pt x="1852" y="814"/>
                </a:lnTo>
                <a:lnTo>
                  <a:pt x="1840" y="776"/>
                </a:lnTo>
                <a:lnTo>
                  <a:pt x="1828" y="734"/>
                </a:lnTo>
                <a:lnTo>
                  <a:pt x="1816" y="694"/>
                </a:lnTo>
                <a:lnTo>
                  <a:pt x="1798" y="640"/>
                </a:lnTo>
                <a:lnTo>
                  <a:pt x="1784" y="598"/>
                </a:lnTo>
                <a:lnTo>
                  <a:pt x="1766" y="550"/>
                </a:lnTo>
                <a:lnTo>
                  <a:pt x="1748" y="507"/>
                </a:lnTo>
                <a:lnTo>
                  <a:pt x="1734" y="474"/>
                </a:lnTo>
                <a:lnTo>
                  <a:pt x="1722" y="432"/>
                </a:lnTo>
                <a:lnTo>
                  <a:pt x="1704" y="396"/>
                </a:lnTo>
                <a:lnTo>
                  <a:pt x="1686" y="348"/>
                </a:lnTo>
                <a:lnTo>
                  <a:pt x="1698" y="372"/>
                </a:lnTo>
                <a:lnTo>
                  <a:pt x="1672" y="318"/>
                </a:lnTo>
                <a:lnTo>
                  <a:pt x="1654" y="284"/>
                </a:lnTo>
                <a:lnTo>
                  <a:pt x="1642" y="256"/>
                </a:lnTo>
                <a:lnTo>
                  <a:pt x="1630" y="232"/>
                </a:lnTo>
                <a:lnTo>
                  <a:pt x="1612" y="206"/>
                </a:lnTo>
                <a:lnTo>
                  <a:pt x="1606" y="196"/>
                </a:lnTo>
                <a:lnTo>
                  <a:pt x="1598" y="180"/>
                </a:lnTo>
                <a:lnTo>
                  <a:pt x="1586" y="160"/>
                </a:lnTo>
                <a:lnTo>
                  <a:pt x="1574" y="142"/>
                </a:lnTo>
                <a:lnTo>
                  <a:pt x="1560" y="124"/>
                </a:lnTo>
                <a:lnTo>
                  <a:pt x="1552" y="114"/>
                </a:lnTo>
                <a:lnTo>
                  <a:pt x="1568" y="136"/>
                </a:lnTo>
                <a:lnTo>
                  <a:pt x="1546" y="106"/>
                </a:lnTo>
                <a:lnTo>
                  <a:pt x="1530" y="86"/>
                </a:lnTo>
                <a:lnTo>
                  <a:pt x="1512" y="62"/>
                </a:lnTo>
                <a:lnTo>
                  <a:pt x="1490" y="42"/>
                </a:lnTo>
                <a:lnTo>
                  <a:pt x="1476" y="28"/>
                </a:lnTo>
                <a:lnTo>
                  <a:pt x="1464" y="16"/>
                </a:lnTo>
                <a:lnTo>
                  <a:pt x="1448" y="8"/>
                </a:lnTo>
                <a:lnTo>
                  <a:pt x="1432" y="2"/>
                </a:lnTo>
              </a:path>
            </a:pathLst>
          </a:custGeom>
          <a:gradFill flip="none" rotWithShape="1">
            <a:gsLst>
              <a:gs pos="0">
                <a:srgbClr val="72AF2F">
                  <a:shade val="30000"/>
                  <a:satMod val="115000"/>
                </a:srgbClr>
              </a:gs>
              <a:gs pos="50000">
                <a:srgbClr val="72AF2F">
                  <a:shade val="67500"/>
                  <a:satMod val="115000"/>
                </a:srgbClr>
              </a:gs>
              <a:gs pos="100000">
                <a:srgbClr val="72AF2F">
                  <a:shade val="100000"/>
                  <a:satMod val="115000"/>
                </a:srgbClr>
              </a:gs>
            </a:gsLst>
            <a:lin ang="16200000" scaled="1"/>
            <a:tileRect/>
          </a:gradFill>
          <a:ln w="12700" cap="rnd" cmpd="sng">
            <a:noFill/>
            <a:prstDash val="solid"/>
            <a:round/>
            <a:headEnd type="none" w="med" len="med"/>
            <a:tailEnd type="none" w="med" len="med"/>
          </a:ln>
          <a:effectLst/>
        </p:spPr>
        <p:txBody>
          <a:bodyPr/>
          <a:lstStyle/>
          <a:p>
            <a:endParaRPr lang="en-US">
              <a:solidFill>
                <a:schemeClr val="bg1"/>
              </a:solidFill>
            </a:endParaRPr>
          </a:p>
        </p:txBody>
      </p:sp>
      <p:sp>
        <p:nvSpPr>
          <p:cNvPr id="279557" name="Rectangle 5"/>
          <p:cNvSpPr>
            <a:spLocks noChangeArrowheads="1"/>
          </p:cNvSpPr>
          <p:nvPr/>
        </p:nvSpPr>
        <p:spPr bwMode="auto">
          <a:xfrm>
            <a:off x="6634163" y="3354388"/>
            <a:ext cx="1189429" cy="828432"/>
          </a:xfrm>
          <a:prstGeom prst="rect">
            <a:avLst/>
          </a:prstGeom>
          <a:noFill/>
          <a:ln w="12700">
            <a:noFill/>
            <a:miter lim="800000"/>
            <a:headEnd/>
            <a:tailEnd/>
          </a:ln>
          <a:effectLst>
            <a:outerShdw dist="17961" dir="2700000" algn="ctr" rotWithShape="0">
              <a:srgbClr val="000000"/>
            </a:outerShdw>
          </a:effectLst>
        </p:spPr>
        <p:txBody>
          <a:bodyPr wrap="none" lIns="90488" tIns="44450" rIns="90488" bIns="44450">
            <a:spAutoFit/>
          </a:bodyPr>
          <a:lstStyle/>
          <a:p>
            <a:pPr algn="l"/>
            <a:r>
              <a:rPr lang="en-US" sz="2400" i="1">
                <a:solidFill>
                  <a:schemeClr val="bg1"/>
                </a:solidFill>
                <a:effectLst/>
                <a:latin typeface="Book Antiqua" pitchFamily="18" charset="0"/>
              </a:rPr>
              <a:t>p</a:t>
            </a:r>
            <a:r>
              <a:rPr lang="en-US" sz="2400">
                <a:solidFill>
                  <a:schemeClr val="bg1"/>
                </a:solidFill>
                <a:effectLst/>
                <a:latin typeface="Book Antiqua" pitchFamily="18" charset="0"/>
              </a:rPr>
              <a:t>-value</a:t>
            </a:r>
          </a:p>
          <a:p>
            <a:pPr algn="l"/>
            <a:r>
              <a:rPr lang="en-US" sz="2400" i="1">
                <a:solidFill>
                  <a:schemeClr val="bg1"/>
                </a:solidFill>
                <a:effectLst/>
                <a:latin typeface="Symbol" pitchFamily="18" charset="2"/>
              </a:rPr>
              <a:t></a:t>
            </a:r>
            <a:r>
              <a:rPr lang="en-US" sz="2400">
                <a:solidFill>
                  <a:schemeClr val="bg1"/>
                </a:solidFill>
                <a:effectLst/>
                <a:latin typeface="Symbol" pitchFamily="18" charset="2"/>
              </a:rPr>
              <a:t></a:t>
            </a:r>
          </a:p>
        </p:txBody>
      </p:sp>
      <p:sp>
        <p:nvSpPr>
          <p:cNvPr id="279558" name="Freeform 6"/>
          <p:cNvSpPr>
            <a:spLocks/>
          </p:cNvSpPr>
          <p:nvPr/>
        </p:nvSpPr>
        <p:spPr bwMode="auto">
          <a:xfrm>
            <a:off x="5861050" y="4641850"/>
            <a:ext cx="307975" cy="190500"/>
          </a:xfrm>
          <a:custGeom>
            <a:avLst/>
            <a:gdLst/>
            <a:ahLst/>
            <a:cxnLst>
              <a:cxn ang="0">
                <a:pos x="6" y="6"/>
              </a:cxn>
              <a:cxn ang="0">
                <a:pos x="1" y="0"/>
              </a:cxn>
              <a:cxn ang="0">
                <a:pos x="4" y="15"/>
              </a:cxn>
              <a:cxn ang="0">
                <a:pos x="4" y="26"/>
              </a:cxn>
              <a:cxn ang="0">
                <a:pos x="4" y="42"/>
              </a:cxn>
              <a:cxn ang="0">
                <a:pos x="4" y="54"/>
              </a:cxn>
              <a:cxn ang="0">
                <a:pos x="4" y="68"/>
              </a:cxn>
              <a:cxn ang="0">
                <a:pos x="4" y="90"/>
              </a:cxn>
              <a:cxn ang="0">
                <a:pos x="6" y="118"/>
              </a:cxn>
              <a:cxn ang="0">
                <a:pos x="192" y="120"/>
              </a:cxn>
              <a:cxn ang="0">
                <a:pos x="194" y="64"/>
              </a:cxn>
              <a:cxn ang="0">
                <a:pos x="184" y="58"/>
              </a:cxn>
              <a:cxn ang="0">
                <a:pos x="170" y="54"/>
              </a:cxn>
              <a:cxn ang="0">
                <a:pos x="156" y="52"/>
              </a:cxn>
              <a:cxn ang="0">
                <a:pos x="146" y="50"/>
              </a:cxn>
              <a:cxn ang="0">
                <a:pos x="140" y="48"/>
              </a:cxn>
              <a:cxn ang="0">
                <a:pos x="130" y="46"/>
              </a:cxn>
              <a:cxn ang="0">
                <a:pos x="104" y="38"/>
              </a:cxn>
              <a:cxn ang="0">
                <a:pos x="116" y="44"/>
              </a:cxn>
              <a:cxn ang="0">
                <a:pos x="110" y="42"/>
              </a:cxn>
              <a:cxn ang="0">
                <a:pos x="98" y="38"/>
              </a:cxn>
              <a:cxn ang="0">
                <a:pos x="90" y="34"/>
              </a:cxn>
              <a:cxn ang="0">
                <a:pos x="78" y="30"/>
              </a:cxn>
              <a:cxn ang="0">
                <a:pos x="70" y="28"/>
              </a:cxn>
              <a:cxn ang="0">
                <a:pos x="59" y="26"/>
              </a:cxn>
              <a:cxn ang="0">
                <a:pos x="50" y="22"/>
              </a:cxn>
              <a:cxn ang="0">
                <a:pos x="40" y="19"/>
              </a:cxn>
              <a:cxn ang="0">
                <a:pos x="31" y="15"/>
              </a:cxn>
              <a:cxn ang="0">
                <a:pos x="22" y="7"/>
              </a:cxn>
              <a:cxn ang="0">
                <a:pos x="13" y="4"/>
              </a:cxn>
              <a:cxn ang="0">
                <a:pos x="0" y="4"/>
              </a:cxn>
              <a:cxn ang="0">
                <a:pos x="8" y="8"/>
              </a:cxn>
            </a:cxnLst>
            <a:rect l="0" t="0" r="r" b="b"/>
            <a:pathLst>
              <a:path w="194" h="120">
                <a:moveTo>
                  <a:pt x="6" y="6"/>
                </a:moveTo>
                <a:lnTo>
                  <a:pt x="1" y="0"/>
                </a:lnTo>
                <a:lnTo>
                  <a:pt x="4" y="15"/>
                </a:lnTo>
                <a:lnTo>
                  <a:pt x="4" y="26"/>
                </a:lnTo>
                <a:lnTo>
                  <a:pt x="4" y="42"/>
                </a:lnTo>
                <a:lnTo>
                  <a:pt x="4" y="54"/>
                </a:lnTo>
                <a:lnTo>
                  <a:pt x="4" y="68"/>
                </a:lnTo>
                <a:lnTo>
                  <a:pt x="4" y="90"/>
                </a:lnTo>
                <a:lnTo>
                  <a:pt x="6" y="118"/>
                </a:lnTo>
                <a:lnTo>
                  <a:pt x="192" y="120"/>
                </a:lnTo>
                <a:lnTo>
                  <a:pt x="194" y="64"/>
                </a:lnTo>
                <a:lnTo>
                  <a:pt x="184" y="58"/>
                </a:lnTo>
                <a:lnTo>
                  <a:pt x="170" y="54"/>
                </a:lnTo>
                <a:lnTo>
                  <a:pt x="156" y="52"/>
                </a:lnTo>
                <a:lnTo>
                  <a:pt x="146" y="50"/>
                </a:lnTo>
                <a:lnTo>
                  <a:pt x="140" y="48"/>
                </a:lnTo>
                <a:lnTo>
                  <a:pt x="130" y="46"/>
                </a:lnTo>
                <a:lnTo>
                  <a:pt x="104" y="38"/>
                </a:lnTo>
                <a:lnTo>
                  <a:pt x="116" y="44"/>
                </a:lnTo>
                <a:lnTo>
                  <a:pt x="110" y="42"/>
                </a:lnTo>
                <a:lnTo>
                  <a:pt x="98" y="38"/>
                </a:lnTo>
                <a:lnTo>
                  <a:pt x="90" y="34"/>
                </a:lnTo>
                <a:lnTo>
                  <a:pt x="78" y="30"/>
                </a:lnTo>
                <a:lnTo>
                  <a:pt x="70" y="28"/>
                </a:lnTo>
                <a:lnTo>
                  <a:pt x="59" y="26"/>
                </a:lnTo>
                <a:lnTo>
                  <a:pt x="50" y="22"/>
                </a:lnTo>
                <a:lnTo>
                  <a:pt x="40" y="19"/>
                </a:lnTo>
                <a:lnTo>
                  <a:pt x="31" y="15"/>
                </a:lnTo>
                <a:lnTo>
                  <a:pt x="22" y="7"/>
                </a:lnTo>
                <a:lnTo>
                  <a:pt x="13" y="4"/>
                </a:lnTo>
                <a:lnTo>
                  <a:pt x="0" y="4"/>
                </a:lnTo>
                <a:lnTo>
                  <a:pt x="8" y="8"/>
                </a:lnTo>
              </a:path>
            </a:pathLst>
          </a:custGeom>
          <a:solidFill>
            <a:srgbClr val="002060"/>
          </a:solidFill>
          <a:ln w="12700" cap="rnd" cmpd="sng">
            <a:noFill/>
            <a:prstDash val="solid"/>
            <a:round/>
            <a:headEnd type="none" w="med" len="med"/>
            <a:tailEnd type="none" w="med" len="med"/>
          </a:ln>
          <a:effectLst/>
        </p:spPr>
        <p:txBody>
          <a:bodyPr/>
          <a:lstStyle/>
          <a:p>
            <a:endParaRPr lang="en-US">
              <a:solidFill>
                <a:schemeClr val="bg1"/>
              </a:solidFill>
            </a:endParaRPr>
          </a:p>
        </p:txBody>
      </p:sp>
      <p:sp>
        <p:nvSpPr>
          <p:cNvPr id="279559" name="Line 7"/>
          <p:cNvSpPr>
            <a:spLocks noChangeShapeType="1"/>
          </p:cNvSpPr>
          <p:nvPr/>
        </p:nvSpPr>
        <p:spPr bwMode="auto">
          <a:xfrm>
            <a:off x="5416550" y="2301875"/>
            <a:ext cx="647700" cy="0"/>
          </a:xfrm>
          <a:prstGeom prst="line">
            <a:avLst/>
          </a:prstGeom>
          <a:noFill/>
          <a:ln w="12700">
            <a:solidFill>
              <a:schemeClr val="tx1"/>
            </a:solidFill>
            <a:round/>
            <a:headEnd/>
            <a:tailEnd type="triangle" w="med" len="med"/>
          </a:ln>
          <a:effectLst>
            <a:outerShdw dist="17961" dir="2700000" algn="ctr" rotWithShape="0">
              <a:srgbClr val="000000"/>
            </a:outerShdw>
          </a:effectLst>
        </p:spPr>
        <p:txBody>
          <a:bodyPr wrap="none" anchor="ctr"/>
          <a:lstStyle/>
          <a:p>
            <a:endParaRPr lang="en-US">
              <a:solidFill>
                <a:schemeClr val="bg1"/>
              </a:solidFill>
            </a:endParaRPr>
          </a:p>
        </p:txBody>
      </p:sp>
      <p:sp>
        <p:nvSpPr>
          <p:cNvPr id="279560" name="Rectangle 8"/>
          <p:cNvSpPr>
            <a:spLocks noChangeArrowheads="1"/>
          </p:cNvSpPr>
          <p:nvPr/>
        </p:nvSpPr>
        <p:spPr bwMode="auto">
          <a:xfrm>
            <a:off x="3752850" y="5164138"/>
            <a:ext cx="336632" cy="459100"/>
          </a:xfrm>
          <a:prstGeom prst="rect">
            <a:avLst/>
          </a:prstGeom>
          <a:noFill/>
          <a:ln w="12700">
            <a:noFill/>
            <a:miter lim="800000"/>
            <a:headEnd/>
            <a:tailEnd/>
          </a:ln>
          <a:effectLst>
            <a:outerShdw dist="17961" dir="2700000" algn="ctr" rotWithShape="0">
              <a:srgbClr val="000000"/>
            </a:outerShdw>
          </a:effectLst>
        </p:spPr>
        <p:txBody>
          <a:bodyPr wrap="none" lIns="90488" tIns="44450" rIns="90488" bIns="44450">
            <a:spAutoFit/>
          </a:bodyPr>
          <a:lstStyle/>
          <a:p>
            <a:pPr algn="l"/>
            <a:r>
              <a:rPr lang="en-US" sz="2400">
                <a:solidFill>
                  <a:schemeClr val="bg1"/>
                </a:solidFill>
                <a:effectLst/>
                <a:latin typeface="Book Antiqua" pitchFamily="18" charset="0"/>
              </a:rPr>
              <a:t>0</a:t>
            </a:r>
          </a:p>
        </p:txBody>
      </p:sp>
      <p:sp>
        <p:nvSpPr>
          <p:cNvPr id="279561" name="Rectangle 9"/>
          <p:cNvSpPr>
            <a:spLocks noChangeArrowheads="1"/>
          </p:cNvSpPr>
          <p:nvPr/>
        </p:nvSpPr>
        <p:spPr bwMode="auto">
          <a:xfrm>
            <a:off x="4652963" y="5126038"/>
            <a:ext cx="1277595" cy="459100"/>
          </a:xfrm>
          <a:prstGeom prst="rect">
            <a:avLst/>
          </a:prstGeom>
          <a:noFill/>
          <a:ln w="12700">
            <a:noFill/>
            <a:miter lim="800000"/>
            <a:headEnd/>
            <a:tailEnd/>
          </a:ln>
          <a:effectLst>
            <a:outerShdw dist="17961" dir="2700000" algn="ctr" rotWithShape="0">
              <a:srgbClr val="000000"/>
            </a:outerShdw>
          </a:effectLst>
        </p:spPr>
        <p:txBody>
          <a:bodyPr wrap="none" lIns="90488" tIns="44450" rIns="90488" bIns="44450">
            <a:spAutoFit/>
          </a:bodyPr>
          <a:lstStyle/>
          <a:p>
            <a:pPr algn="l"/>
            <a:r>
              <a:rPr lang="en-US" sz="2400" dirty="0">
                <a:solidFill>
                  <a:schemeClr val="bg1"/>
                </a:solidFill>
                <a:effectLst/>
                <a:latin typeface="Book Antiqua" pitchFamily="18" charset="0"/>
              </a:rPr>
              <a:t> </a:t>
            </a:r>
            <a:r>
              <a:rPr lang="en-US" sz="2000" i="1" dirty="0" err="1">
                <a:solidFill>
                  <a:schemeClr val="bg1"/>
                </a:solidFill>
                <a:effectLst/>
                <a:latin typeface="Book Antiqua" pitchFamily="18" charset="0"/>
              </a:rPr>
              <a:t>z</a:t>
            </a:r>
            <a:r>
              <a:rPr lang="en-US" sz="2000" i="1" baseline="-25000" dirty="0" err="1">
                <a:solidFill>
                  <a:schemeClr val="bg1"/>
                </a:solidFill>
                <a:effectLst/>
                <a:latin typeface="Symbol" pitchFamily="18" charset="2"/>
              </a:rPr>
              <a:t>a</a:t>
            </a:r>
            <a:r>
              <a:rPr lang="en-US" sz="2000" dirty="0">
                <a:solidFill>
                  <a:schemeClr val="bg1"/>
                </a:solidFill>
                <a:effectLst/>
                <a:latin typeface="Book Antiqua" pitchFamily="18" charset="0"/>
              </a:rPr>
              <a:t> =1.645</a:t>
            </a:r>
          </a:p>
        </p:txBody>
      </p:sp>
      <p:sp>
        <p:nvSpPr>
          <p:cNvPr id="279562" name="Rectangle 10"/>
          <p:cNvSpPr>
            <a:spLocks noChangeArrowheads="1"/>
          </p:cNvSpPr>
          <p:nvPr/>
        </p:nvSpPr>
        <p:spPr bwMode="auto">
          <a:xfrm>
            <a:off x="6138863" y="2058988"/>
            <a:ext cx="1101265" cy="459100"/>
          </a:xfrm>
          <a:prstGeom prst="rect">
            <a:avLst/>
          </a:prstGeom>
          <a:noFill/>
          <a:ln w="12700">
            <a:noFill/>
            <a:miter lim="800000"/>
            <a:headEnd/>
            <a:tailEnd/>
          </a:ln>
          <a:effectLst>
            <a:outerShdw dist="17961" dir="2700000" algn="ctr" rotWithShape="0">
              <a:srgbClr val="000000"/>
            </a:outerShdw>
          </a:effectLst>
        </p:spPr>
        <p:txBody>
          <a:bodyPr wrap="none" lIns="90488" tIns="44450" rIns="90488" bIns="44450">
            <a:spAutoFit/>
          </a:bodyPr>
          <a:lstStyle/>
          <a:p>
            <a:pPr algn="l"/>
            <a:r>
              <a:rPr lang="en-US" sz="2400" i="1">
                <a:solidFill>
                  <a:schemeClr val="bg1"/>
                </a:solidFill>
                <a:effectLst/>
                <a:latin typeface="Symbol" pitchFamily="18" charset="2"/>
              </a:rPr>
              <a:t>a</a:t>
            </a:r>
            <a:r>
              <a:rPr lang="en-US" sz="2400">
                <a:solidFill>
                  <a:schemeClr val="bg1"/>
                </a:solidFill>
                <a:effectLst/>
                <a:latin typeface="Book Antiqua" pitchFamily="18" charset="0"/>
              </a:rPr>
              <a:t> = .05</a:t>
            </a:r>
            <a:endParaRPr lang="en-US" sz="2400" baseline="-25000">
              <a:solidFill>
                <a:schemeClr val="bg1"/>
              </a:solidFill>
              <a:effectLst/>
              <a:latin typeface="Book Antiqua" pitchFamily="18" charset="0"/>
            </a:endParaRPr>
          </a:p>
        </p:txBody>
      </p:sp>
      <p:sp>
        <p:nvSpPr>
          <p:cNvPr id="279563" name="Line 11"/>
          <p:cNvSpPr>
            <a:spLocks noChangeShapeType="1"/>
          </p:cNvSpPr>
          <p:nvPr/>
        </p:nvSpPr>
        <p:spPr bwMode="auto">
          <a:xfrm>
            <a:off x="1420813" y="4833938"/>
            <a:ext cx="5002212" cy="0"/>
          </a:xfrm>
          <a:prstGeom prst="line">
            <a:avLst/>
          </a:prstGeom>
          <a:noFill/>
          <a:ln w="12700">
            <a:solidFill>
              <a:schemeClr val="tx1"/>
            </a:solidFill>
            <a:round/>
            <a:headEnd/>
            <a:tailEnd/>
          </a:ln>
          <a:effectLst>
            <a:outerShdw dist="17961" dir="2700000" algn="ctr" rotWithShape="0">
              <a:srgbClr val="000000"/>
            </a:outerShdw>
          </a:effectLst>
        </p:spPr>
        <p:txBody>
          <a:bodyPr wrap="none" anchor="ctr"/>
          <a:lstStyle/>
          <a:p>
            <a:endParaRPr lang="en-US">
              <a:solidFill>
                <a:schemeClr val="bg1"/>
              </a:solidFill>
            </a:endParaRPr>
          </a:p>
        </p:txBody>
      </p:sp>
      <p:sp>
        <p:nvSpPr>
          <p:cNvPr id="279564" name="Rectangle 12"/>
          <p:cNvSpPr>
            <a:spLocks noChangeArrowheads="1"/>
          </p:cNvSpPr>
          <p:nvPr/>
        </p:nvSpPr>
        <p:spPr bwMode="auto">
          <a:xfrm>
            <a:off x="6519863" y="4611688"/>
            <a:ext cx="318999" cy="459100"/>
          </a:xfrm>
          <a:prstGeom prst="rect">
            <a:avLst/>
          </a:prstGeom>
          <a:noFill/>
          <a:ln w="12700">
            <a:noFill/>
            <a:miter lim="800000"/>
            <a:headEnd/>
            <a:tailEnd/>
          </a:ln>
          <a:effectLst>
            <a:outerShdw dist="17961" dir="2700000" algn="ctr" rotWithShape="0">
              <a:srgbClr val="000000"/>
            </a:outerShdw>
          </a:effectLst>
        </p:spPr>
        <p:txBody>
          <a:bodyPr wrap="none" lIns="90488" tIns="44450" rIns="90488" bIns="44450">
            <a:spAutoFit/>
          </a:bodyPr>
          <a:lstStyle/>
          <a:p>
            <a:pPr algn="l"/>
            <a:r>
              <a:rPr lang="en-US" sz="2400" i="1">
                <a:solidFill>
                  <a:schemeClr val="bg1"/>
                </a:solidFill>
                <a:effectLst/>
                <a:latin typeface="Book Antiqua" pitchFamily="18" charset="0"/>
              </a:rPr>
              <a:t>z</a:t>
            </a:r>
          </a:p>
        </p:txBody>
      </p:sp>
      <p:sp>
        <p:nvSpPr>
          <p:cNvPr id="279565" name="Rectangle 13"/>
          <p:cNvSpPr>
            <a:spLocks noChangeArrowheads="1"/>
          </p:cNvSpPr>
          <p:nvPr/>
        </p:nvSpPr>
        <p:spPr bwMode="auto">
          <a:xfrm>
            <a:off x="5795962" y="5126038"/>
            <a:ext cx="1290637" cy="459100"/>
          </a:xfrm>
          <a:prstGeom prst="rect">
            <a:avLst/>
          </a:prstGeom>
          <a:noFill/>
          <a:ln w="12700">
            <a:noFill/>
            <a:miter lim="800000"/>
            <a:headEnd/>
            <a:tailEnd/>
          </a:ln>
          <a:effectLst>
            <a:outerShdw dist="17961" dir="2700000" algn="ctr" rotWithShape="0">
              <a:srgbClr val="000000"/>
            </a:outerShdw>
          </a:effectLst>
        </p:spPr>
        <p:txBody>
          <a:bodyPr wrap="square" lIns="90488" tIns="44450" rIns="90488" bIns="44450">
            <a:spAutoFit/>
          </a:bodyPr>
          <a:lstStyle/>
          <a:p>
            <a:pPr algn="l"/>
            <a:r>
              <a:rPr lang="en-US" sz="2400" i="1" dirty="0">
                <a:solidFill>
                  <a:schemeClr val="bg1"/>
                </a:solidFill>
                <a:effectLst/>
                <a:latin typeface="Book Antiqua" pitchFamily="18" charset="0"/>
              </a:rPr>
              <a:t> </a:t>
            </a:r>
            <a:r>
              <a:rPr lang="en-US" sz="2000" i="1" dirty="0">
                <a:solidFill>
                  <a:schemeClr val="bg1"/>
                </a:solidFill>
                <a:effectLst/>
                <a:latin typeface="Book Antiqua" pitchFamily="18" charset="0"/>
              </a:rPr>
              <a:t>z</a:t>
            </a:r>
            <a:r>
              <a:rPr lang="en-US" sz="2000" dirty="0">
                <a:solidFill>
                  <a:schemeClr val="bg1"/>
                </a:solidFill>
                <a:effectLst/>
                <a:latin typeface="Book Antiqua" pitchFamily="18" charset="0"/>
              </a:rPr>
              <a:t> =2.47</a:t>
            </a:r>
          </a:p>
        </p:txBody>
      </p:sp>
      <p:sp>
        <p:nvSpPr>
          <p:cNvPr id="279566" name="Freeform 14"/>
          <p:cNvSpPr>
            <a:spLocks noChangeArrowheads="1"/>
          </p:cNvSpPr>
          <p:nvPr/>
        </p:nvSpPr>
        <p:spPr bwMode="auto">
          <a:xfrm>
            <a:off x="3916363" y="4708525"/>
            <a:ext cx="1587" cy="428625"/>
          </a:xfrm>
          <a:custGeom>
            <a:avLst/>
            <a:gdLst/>
            <a:ahLst/>
            <a:cxnLst>
              <a:cxn ang="0">
                <a:pos x="0" y="0"/>
              </a:cxn>
              <a:cxn ang="0">
                <a:pos x="1" y="270"/>
              </a:cxn>
            </a:cxnLst>
            <a:rect l="0" t="0" r="r" b="b"/>
            <a:pathLst>
              <a:path w="1" h="270">
                <a:moveTo>
                  <a:pt x="0" y="0"/>
                </a:moveTo>
                <a:lnTo>
                  <a:pt x="1" y="270"/>
                </a:lnTo>
              </a:path>
            </a:pathLst>
          </a:custGeom>
          <a:noFill/>
          <a:ln w="12700">
            <a:solidFill>
              <a:schemeClr val="tx1"/>
            </a:solidFill>
            <a:round/>
            <a:headEnd/>
            <a:tailEnd/>
          </a:ln>
          <a:effectLst>
            <a:outerShdw dist="17961" dir="2700000" algn="ctr" rotWithShape="0">
              <a:srgbClr val="000000"/>
            </a:outerShdw>
          </a:effectLst>
        </p:spPr>
        <p:txBody>
          <a:bodyPr wrap="none" anchor="ctr"/>
          <a:lstStyle/>
          <a:p>
            <a:endParaRPr lang="en-US">
              <a:solidFill>
                <a:schemeClr val="bg1"/>
              </a:solidFill>
            </a:endParaRPr>
          </a:p>
        </p:txBody>
      </p:sp>
      <p:grpSp>
        <p:nvGrpSpPr>
          <p:cNvPr id="279567" name="Group 15"/>
          <p:cNvGrpSpPr>
            <a:grpSpLocks/>
          </p:cNvGrpSpPr>
          <p:nvPr/>
        </p:nvGrpSpPr>
        <p:grpSpPr bwMode="auto">
          <a:xfrm>
            <a:off x="1557338" y="1704975"/>
            <a:ext cx="4773612" cy="2936875"/>
            <a:chOff x="981" y="1178"/>
            <a:chExt cx="3007" cy="1850"/>
          </a:xfrm>
        </p:grpSpPr>
        <p:sp>
          <p:nvSpPr>
            <p:cNvPr id="279568" name="Arc 16"/>
            <p:cNvSpPr>
              <a:spLocks/>
            </p:cNvSpPr>
            <p:nvPr/>
          </p:nvSpPr>
          <p:spPr bwMode="auto">
            <a:xfrm rot="4500000">
              <a:off x="2754" y="2296"/>
              <a:ext cx="790" cy="284"/>
            </a:xfrm>
            <a:custGeom>
              <a:avLst/>
              <a:gdLst>
                <a:gd name="G0" fmla="+- 0 0 0"/>
                <a:gd name="G1" fmla="+- 0 0 0"/>
                <a:gd name="G2" fmla="+- 21600 0 0"/>
                <a:gd name="T0" fmla="*/ 19428 w 19428"/>
                <a:gd name="T1" fmla="*/ 9440 h 21600"/>
                <a:gd name="T2" fmla="*/ 0 w 19428"/>
                <a:gd name="T3" fmla="*/ 21600 h 21600"/>
                <a:gd name="T4" fmla="*/ 0 w 19428"/>
                <a:gd name="T5" fmla="*/ 0 h 21600"/>
              </a:gdLst>
              <a:ahLst/>
              <a:cxnLst>
                <a:cxn ang="0">
                  <a:pos x="T0" y="T1"/>
                </a:cxn>
                <a:cxn ang="0">
                  <a:pos x="T2" y="T3"/>
                </a:cxn>
                <a:cxn ang="0">
                  <a:pos x="T4" y="T5"/>
                </a:cxn>
              </a:cxnLst>
              <a:rect l="0" t="0" r="r" b="b"/>
              <a:pathLst>
                <a:path w="19428" h="21600" fill="none" extrusionOk="0">
                  <a:moveTo>
                    <a:pt x="19427" y="9439"/>
                  </a:moveTo>
                  <a:cubicBezTo>
                    <a:pt x="15813" y="16878"/>
                    <a:pt x="8269" y="21599"/>
                    <a:pt x="0" y="21600"/>
                  </a:cubicBezTo>
                </a:path>
                <a:path w="19428" h="21600" stroke="0" extrusionOk="0">
                  <a:moveTo>
                    <a:pt x="19427" y="9439"/>
                  </a:moveTo>
                  <a:cubicBezTo>
                    <a:pt x="15813" y="16878"/>
                    <a:pt x="8269" y="21599"/>
                    <a:pt x="0" y="21600"/>
                  </a:cubicBezTo>
                  <a:lnTo>
                    <a:pt x="0" y="0"/>
                  </a:lnTo>
                  <a:close/>
                </a:path>
              </a:pathLst>
            </a:custGeom>
            <a:noFill/>
            <a:ln w="12700" cap="rnd">
              <a:solidFill>
                <a:schemeClr val="tx1"/>
              </a:solidFill>
              <a:round/>
              <a:headEnd/>
              <a:tailEnd/>
            </a:ln>
            <a:effectLst/>
          </p:spPr>
          <p:txBody>
            <a:bodyPr wrap="none" anchor="ctr"/>
            <a:lstStyle/>
            <a:p>
              <a:endParaRPr lang="en-US">
                <a:solidFill>
                  <a:schemeClr val="bg1"/>
                </a:solidFill>
              </a:endParaRPr>
            </a:p>
          </p:txBody>
        </p:sp>
        <p:sp>
          <p:nvSpPr>
            <p:cNvPr id="279569" name="Arc 17"/>
            <p:cNvSpPr>
              <a:spLocks/>
            </p:cNvSpPr>
            <p:nvPr/>
          </p:nvSpPr>
          <p:spPr bwMode="auto">
            <a:xfrm rot="6300000">
              <a:off x="1738" y="1544"/>
              <a:ext cx="956" cy="224"/>
            </a:xfrm>
            <a:custGeom>
              <a:avLst/>
              <a:gdLst>
                <a:gd name="G0" fmla="+- 21600 0 0"/>
                <a:gd name="G1" fmla="+- 0 0 0"/>
                <a:gd name="G2" fmla="+- 21600 0 0"/>
                <a:gd name="T0" fmla="*/ 21600 w 21600"/>
                <a:gd name="T1" fmla="*/ 21600 h 21600"/>
                <a:gd name="T2" fmla="*/ 0 w 21600"/>
                <a:gd name="T3" fmla="*/ 0 h 21600"/>
                <a:gd name="T4" fmla="*/ 21600 w 21600"/>
                <a:gd name="T5" fmla="*/ 0 h 21600"/>
              </a:gdLst>
              <a:ahLst/>
              <a:cxnLst>
                <a:cxn ang="0">
                  <a:pos x="T0" y="T1"/>
                </a:cxn>
                <a:cxn ang="0">
                  <a:pos x="T2" y="T3"/>
                </a:cxn>
                <a:cxn ang="0">
                  <a:pos x="T4" y="T5"/>
                </a:cxn>
              </a:cxnLst>
              <a:rect l="0" t="0" r="r" b="b"/>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12700" cap="rnd">
              <a:solidFill>
                <a:schemeClr val="tx1"/>
              </a:solidFill>
              <a:round/>
              <a:headEnd/>
              <a:tailEnd/>
            </a:ln>
            <a:effectLst/>
          </p:spPr>
          <p:txBody>
            <a:bodyPr wrap="none" anchor="ctr"/>
            <a:lstStyle/>
            <a:p>
              <a:endParaRPr lang="en-US">
                <a:solidFill>
                  <a:schemeClr val="bg1"/>
                </a:solidFill>
              </a:endParaRPr>
            </a:p>
          </p:txBody>
        </p:sp>
        <p:sp>
          <p:nvSpPr>
            <p:cNvPr id="279570" name="Arc 18"/>
            <p:cNvSpPr>
              <a:spLocks/>
            </p:cNvSpPr>
            <p:nvPr/>
          </p:nvSpPr>
          <p:spPr bwMode="auto">
            <a:xfrm rot="16980000">
              <a:off x="1362" y="2302"/>
              <a:ext cx="790" cy="284"/>
            </a:xfrm>
            <a:custGeom>
              <a:avLst/>
              <a:gdLst>
                <a:gd name="G0" fmla="+- 19433 0 0"/>
                <a:gd name="G1" fmla="+- 0 0 0"/>
                <a:gd name="G2" fmla="+- 21600 0 0"/>
                <a:gd name="T0" fmla="*/ 19433 w 19433"/>
                <a:gd name="T1" fmla="*/ 21600 h 21600"/>
                <a:gd name="T2" fmla="*/ 0 w 19433"/>
                <a:gd name="T3" fmla="*/ 9430 h 21600"/>
                <a:gd name="T4" fmla="*/ 19433 w 19433"/>
                <a:gd name="T5" fmla="*/ 0 h 21600"/>
              </a:gdLst>
              <a:ahLst/>
              <a:cxnLst>
                <a:cxn ang="0">
                  <a:pos x="T0" y="T1"/>
                </a:cxn>
                <a:cxn ang="0">
                  <a:pos x="T2" y="T3"/>
                </a:cxn>
                <a:cxn ang="0">
                  <a:pos x="T4" y="T5"/>
                </a:cxn>
              </a:cxnLst>
              <a:rect l="0" t="0" r="r" b="b"/>
              <a:pathLst>
                <a:path w="19433" h="21600" fill="none" extrusionOk="0">
                  <a:moveTo>
                    <a:pt x="19433" y="21600"/>
                  </a:moveTo>
                  <a:cubicBezTo>
                    <a:pt x="11159" y="21600"/>
                    <a:pt x="3612" y="16873"/>
                    <a:pt x="0" y="9429"/>
                  </a:cubicBezTo>
                </a:path>
                <a:path w="19433" h="21600" stroke="0" extrusionOk="0">
                  <a:moveTo>
                    <a:pt x="19433" y="21600"/>
                  </a:moveTo>
                  <a:cubicBezTo>
                    <a:pt x="11159" y="21600"/>
                    <a:pt x="3612" y="16873"/>
                    <a:pt x="0" y="9429"/>
                  </a:cubicBezTo>
                  <a:lnTo>
                    <a:pt x="19433" y="0"/>
                  </a:lnTo>
                  <a:close/>
                </a:path>
              </a:pathLst>
            </a:custGeom>
            <a:noFill/>
            <a:ln w="12700" cap="rnd">
              <a:solidFill>
                <a:schemeClr val="tx1"/>
              </a:solidFill>
              <a:round/>
              <a:headEnd/>
              <a:tailEnd/>
            </a:ln>
            <a:effectLst/>
          </p:spPr>
          <p:txBody>
            <a:bodyPr wrap="none" anchor="ctr"/>
            <a:lstStyle/>
            <a:p>
              <a:endParaRPr lang="en-US">
                <a:solidFill>
                  <a:schemeClr val="bg1"/>
                </a:solidFill>
              </a:endParaRPr>
            </a:p>
          </p:txBody>
        </p:sp>
        <p:sp>
          <p:nvSpPr>
            <p:cNvPr id="279571" name="Arc 19"/>
            <p:cNvSpPr>
              <a:spLocks/>
            </p:cNvSpPr>
            <p:nvPr/>
          </p:nvSpPr>
          <p:spPr bwMode="auto">
            <a:xfrm rot="20760000">
              <a:off x="981" y="2854"/>
              <a:ext cx="697" cy="164"/>
            </a:xfrm>
            <a:custGeom>
              <a:avLst/>
              <a:gdLst>
                <a:gd name="G0" fmla="+- 0 0 0"/>
                <a:gd name="G1" fmla="+- 0 0 0"/>
                <a:gd name="G2" fmla="+- 21600 0 0"/>
                <a:gd name="T0" fmla="*/ 20693 w 20693"/>
                <a:gd name="T1" fmla="*/ 6194 h 21576"/>
                <a:gd name="T2" fmla="*/ 1014 w 20693"/>
                <a:gd name="T3" fmla="*/ 21576 h 21576"/>
                <a:gd name="T4" fmla="*/ 0 w 20693"/>
                <a:gd name="T5" fmla="*/ 0 h 21576"/>
              </a:gdLst>
              <a:ahLst/>
              <a:cxnLst>
                <a:cxn ang="0">
                  <a:pos x="T0" y="T1"/>
                </a:cxn>
                <a:cxn ang="0">
                  <a:pos x="T2" y="T3"/>
                </a:cxn>
                <a:cxn ang="0">
                  <a:pos x="T4" y="T5"/>
                </a:cxn>
              </a:cxnLst>
              <a:rect l="0" t="0" r="r" b="b"/>
              <a:pathLst>
                <a:path w="20693" h="21576" fill="none" extrusionOk="0">
                  <a:moveTo>
                    <a:pt x="20692" y="6193"/>
                  </a:moveTo>
                  <a:cubicBezTo>
                    <a:pt x="18063" y="14978"/>
                    <a:pt x="10173" y="21145"/>
                    <a:pt x="1014" y="21576"/>
                  </a:cubicBezTo>
                </a:path>
                <a:path w="20693" h="21576" stroke="0" extrusionOk="0">
                  <a:moveTo>
                    <a:pt x="20692" y="6193"/>
                  </a:moveTo>
                  <a:cubicBezTo>
                    <a:pt x="18063" y="14978"/>
                    <a:pt x="10173" y="21145"/>
                    <a:pt x="1014" y="21576"/>
                  </a:cubicBezTo>
                  <a:lnTo>
                    <a:pt x="0" y="0"/>
                  </a:lnTo>
                  <a:close/>
                </a:path>
              </a:pathLst>
            </a:custGeom>
            <a:noFill/>
            <a:ln w="12700" cap="rnd">
              <a:solidFill>
                <a:schemeClr val="tx1"/>
              </a:solidFill>
              <a:round/>
              <a:headEnd/>
              <a:tailEnd/>
            </a:ln>
            <a:effectLst/>
          </p:spPr>
          <p:txBody>
            <a:bodyPr wrap="none" anchor="ctr"/>
            <a:lstStyle/>
            <a:p>
              <a:endParaRPr lang="en-US">
                <a:solidFill>
                  <a:schemeClr val="bg1"/>
                </a:solidFill>
              </a:endParaRPr>
            </a:p>
          </p:txBody>
        </p:sp>
        <p:sp>
          <p:nvSpPr>
            <p:cNvPr id="279572" name="Arc 20"/>
            <p:cNvSpPr>
              <a:spLocks/>
            </p:cNvSpPr>
            <p:nvPr/>
          </p:nvSpPr>
          <p:spPr bwMode="auto">
            <a:xfrm rot="15300000">
              <a:off x="2199" y="1546"/>
              <a:ext cx="957" cy="225"/>
            </a:xfrm>
            <a:custGeom>
              <a:avLst/>
              <a:gdLst>
                <a:gd name="G0" fmla="+- 0 0 0"/>
                <a:gd name="G1" fmla="+- 96 0 0"/>
                <a:gd name="G2" fmla="+- 21600 0 0"/>
                <a:gd name="T0" fmla="*/ 21600 w 21600"/>
                <a:gd name="T1" fmla="*/ 0 h 21696"/>
                <a:gd name="T2" fmla="*/ 0 w 21600"/>
                <a:gd name="T3" fmla="*/ 21696 h 21696"/>
                <a:gd name="T4" fmla="*/ 0 w 21600"/>
                <a:gd name="T5" fmla="*/ 96 h 21696"/>
              </a:gdLst>
              <a:ahLst/>
              <a:cxnLst>
                <a:cxn ang="0">
                  <a:pos x="T0" y="T1"/>
                </a:cxn>
                <a:cxn ang="0">
                  <a:pos x="T2" y="T3"/>
                </a:cxn>
                <a:cxn ang="0">
                  <a:pos x="T4" y="T5"/>
                </a:cxn>
              </a:cxnLst>
              <a:rect l="0" t="0" r="r" b="b"/>
              <a:pathLst>
                <a:path w="21600" h="21696" fill="none" extrusionOk="0">
                  <a:moveTo>
                    <a:pt x="21599" y="0"/>
                  </a:moveTo>
                  <a:cubicBezTo>
                    <a:pt x="21599" y="32"/>
                    <a:pt x="21600" y="64"/>
                    <a:pt x="21600" y="96"/>
                  </a:cubicBezTo>
                  <a:cubicBezTo>
                    <a:pt x="21600" y="12025"/>
                    <a:pt x="11929" y="21695"/>
                    <a:pt x="0" y="21696"/>
                  </a:cubicBezTo>
                </a:path>
                <a:path w="21600" h="21696" stroke="0" extrusionOk="0">
                  <a:moveTo>
                    <a:pt x="21599" y="0"/>
                  </a:moveTo>
                  <a:cubicBezTo>
                    <a:pt x="21599" y="32"/>
                    <a:pt x="21600" y="64"/>
                    <a:pt x="21600" y="96"/>
                  </a:cubicBezTo>
                  <a:cubicBezTo>
                    <a:pt x="21600" y="12025"/>
                    <a:pt x="11929" y="21695"/>
                    <a:pt x="0" y="21696"/>
                  </a:cubicBezTo>
                  <a:lnTo>
                    <a:pt x="0" y="96"/>
                  </a:lnTo>
                  <a:close/>
                </a:path>
              </a:pathLst>
            </a:custGeom>
            <a:noFill/>
            <a:ln w="12700" cap="rnd">
              <a:solidFill>
                <a:schemeClr val="tx1"/>
              </a:solidFill>
              <a:round/>
              <a:headEnd/>
              <a:tailEnd/>
            </a:ln>
            <a:effectLst/>
          </p:spPr>
          <p:txBody>
            <a:bodyPr wrap="none" anchor="ctr"/>
            <a:lstStyle/>
            <a:p>
              <a:endParaRPr lang="en-US">
                <a:solidFill>
                  <a:schemeClr val="bg1"/>
                </a:solidFill>
              </a:endParaRPr>
            </a:p>
          </p:txBody>
        </p:sp>
        <p:sp>
          <p:nvSpPr>
            <p:cNvPr id="279573" name="Arc 21"/>
            <p:cNvSpPr>
              <a:spLocks/>
            </p:cNvSpPr>
            <p:nvPr/>
          </p:nvSpPr>
          <p:spPr bwMode="auto">
            <a:xfrm rot="720000">
              <a:off x="3252" y="2824"/>
              <a:ext cx="736" cy="204"/>
            </a:xfrm>
            <a:custGeom>
              <a:avLst/>
              <a:gdLst>
                <a:gd name="G0" fmla="+- 20480 0 0"/>
                <a:gd name="G1" fmla="+- 0 0 0"/>
                <a:gd name="G2" fmla="+- 21600 0 0"/>
                <a:gd name="T0" fmla="*/ 18341 w 20480"/>
                <a:gd name="T1" fmla="*/ 21494 h 21494"/>
                <a:gd name="T2" fmla="*/ 0 w 20480"/>
                <a:gd name="T3" fmla="*/ 6865 h 21494"/>
                <a:gd name="T4" fmla="*/ 20480 w 20480"/>
                <a:gd name="T5" fmla="*/ 0 h 21494"/>
              </a:gdLst>
              <a:ahLst/>
              <a:cxnLst>
                <a:cxn ang="0">
                  <a:pos x="T0" y="T1"/>
                </a:cxn>
                <a:cxn ang="0">
                  <a:pos x="T2" y="T3"/>
                </a:cxn>
                <a:cxn ang="0">
                  <a:pos x="T4" y="T5"/>
                </a:cxn>
              </a:cxnLst>
              <a:rect l="0" t="0" r="r" b="b"/>
              <a:pathLst>
                <a:path w="20480" h="21494" fill="none" extrusionOk="0">
                  <a:moveTo>
                    <a:pt x="18341" y="21493"/>
                  </a:moveTo>
                  <a:cubicBezTo>
                    <a:pt x="9881" y="20651"/>
                    <a:pt x="2701" y="14925"/>
                    <a:pt x="-1" y="6865"/>
                  </a:cubicBezTo>
                </a:path>
                <a:path w="20480" h="21494" stroke="0" extrusionOk="0">
                  <a:moveTo>
                    <a:pt x="18341" y="21493"/>
                  </a:moveTo>
                  <a:cubicBezTo>
                    <a:pt x="9881" y="20651"/>
                    <a:pt x="2701" y="14925"/>
                    <a:pt x="-1" y="6865"/>
                  </a:cubicBezTo>
                  <a:lnTo>
                    <a:pt x="20480" y="0"/>
                  </a:lnTo>
                  <a:close/>
                </a:path>
              </a:pathLst>
            </a:custGeom>
            <a:noFill/>
            <a:ln w="12700" cap="rnd">
              <a:solidFill>
                <a:schemeClr val="tx1"/>
              </a:solidFill>
              <a:round/>
              <a:headEnd/>
              <a:tailEnd/>
            </a:ln>
            <a:effectLst/>
          </p:spPr>
          <p:txBody>
            <a:bodyPr wrap="none" anchor="ctr"/>
            <a:lstStyle/>
            <a:p>
              <a:endParaRPr lang="en-US">
                <a:solidFill>
                  <a:schemeClr val="bg1"/>
                </a:solidFill>
              </a:endParaRPr>
            </a:p>
          </p:txBody>
        </p:sp>
      </p:grpSp>
      <p:grpSp>
        <p:nvGrpSpPr>
          <p:cNvPr id="279676" name="Group 124"/>
          <p:cNvGrpSpPr>
            <a:grpSpLocks/>
          </p:cNvGrpSpPr>
          <p:nvPr/>
        </p:nvGrpSpPr>
        <p:grpSpPr bwMode="auto">
          <a:xfrm>
            <a:off x="5786438" y="3416300"/>
            <a:ext cx="176212" cy="1765300"/>
            <a:chOff x="3645" y="2256"/>
            <a:chExt cx="111" cy="1112"/>
          </a:xfrm>
        </p:grpSpPr>
        <p:sp>
          <p:nvSpPr>
            <p:cNvPr id="279677" name="Freeform 125"/>
            <p:cNvSpPr>
              <a:spLocks noChangeArrowheads="1"/>
            </p:cNvSpPr>
            <p:nvPr/>
          </p:nvSpPr>
          <p:spPr bwMode="auto">
            <a:xfrm flipH="1">
              <a:off x="3645" y="2256"/>
              <a:ext cx="47" cy="959"/>
            </a:xfrm>
            <a:custGeom>
              <a:avLst/>
              <a:gdLst/>
              <a:ahLst/>
              <a:cxnLst>
                <a:cxn ang="0">
                  <a:pos x="0" y="0"/>
                </a:cxn>
                <a:cxn ang="0">
                  <a:pos x="0" y="263"/>
                </a:cxn>
              </a:cxnLst>
              <a:rect l="0" t="0" r="r" b="b"/>
              <a:pathLst>
                <a:path w="1" h="263">
                  <a:moveTo>
                    <a:pt x="0" y="0"/>
                  </a:moveTo>
                  <a:lnTo>
                    <a:pt x="0" y="263"/>
                  </a:lnTo>
                </a:path>
              </a:pathLst>
            </a:custGeom>
            <a:noFill/>
            <a:ln w="12700">
              <a:solidFill>
                <a:srgbClr val="66FFFF"/>
              </a:solidFill>
              <a:round/>
              <a:headEnd/>
              <a:tailEnd/>
            </a:ln>
            <a:effectLst>
              <a:outerShdw dist="17961" dir="2700000" algn="ctr" rotWithShape="0">
                <a:srgbClr val="000000"/>
              </a:outerShdw>
            </a:effectLst>
          </p:spPr>
          <p:txBody>
            <a:bodyPr wrap="none" anchor="ctr"/>
            <a:lstStyle/>
            <a:p>
              <a:endParaRPr lang="en-US">
                <a:solidFill>
                  <a:schemeClr val="bg1"/>
                </a:solidFill>
              </a:endParaRPr>
            </a:p>
          </p:txBody>
        </p:sp>
        <p:sp>
          <p:nvSpPr>
            <p:cNvPr id="279678" name="Line 126"/>
            <p:cNvSpPr>
              <a:spLocks noChangeShapeType="1"/>
            </p:cNvSpPr>
            <p:nvPr/>
          </p:nvSpPr>
          <p:spPr bwMode="auto">
            <a:xfrm>
              <a:off x="3692" y="3216"/>
              <a:ext cx="64" cy="152"/>
            </a:xfrm>
            <a:prstGeom prst="line">
              <a:avLst/>
            </a:prstGeom>
            <a:noFill/>
            <a:ln w="12700">
              <a:solidFill>
                <a:srgbClr val="66FFFF"/>
              </a:solidFill>
              <a:round/>
              <a:headEnd/>
              <a:tailEnd/>
            </a:ln>
            <a:effectLst>
              <a:outerShdw dist="17961" dir="2700000" algn="ctr" rotWithShape="0">
                <a:srgbClr val="000000"/>
              </a:outerShdw>
            </a:effectLst>
          </p:spPr>
          <p:txBody>
            <a:bodyPr/>
            <a:lstStyle/>
            <a:p>
              <a:endParaRPr lang="en-US">
                <a:solidFill>
                  <a:schemeClr val="bg1"/>
                </a:solidFill>
              </a:endParaRPr>
            </a:p>
          </p:txBody>
        </p:sp>
      </p:grpSp>
      <p:grpSp>
        <p:nvGrpSpPr>
          <p:cNvPr id="279679" name="Group 127"/>
          <p:cNvGrpSpPr>
            <a:grpSpLocks/>
          </p:cNvGrpSpPr>
          <p:nvPr/>
        </p:nvGrpSpPr>
        <p:grpSpPr bwMode="auto">
          <a:xfrm>
            <a:off x="5289550" y="2117725"/>
            <a:ext cx="101600" cy="3076575"/>
            <a:chOff x="3380" y="1438"/>
            <a:chExt cx="64" cy="1938"/>
          </a:xfrm>
        </p:grpSpPr>
        <p:sp>
          <p:nvSpPr>
            <p:cNvPr id="279680" name="Line 128"/>
            <p:cNvSpPr>
              <a:spLocks noChangeShapeType="1"/>
            </p:cNvSpPr>
            <p:nvPr/>
          </p:nvSpPr>
          <p:spPr bwMode="auto">
            <a:xfrm>
              <a:off x="3444" y="1438"/>
              <a:ext cx="0" cy="1792"/>
            </a:xfrm>
            <a:prstGeom prst="line">
              <a:avLst/>
            </a:prstGeom>
            <a:noFill/>
            <a:ln w="12700">
              <a:solidFill>
                <a:schemeClr val="tx1"/>
              </a:solidFill>
              <a:round/>
              <a:headEnd/>
              <a:tailEnd/>
            </a:ln>
            <a:effectLst>
              <a:outerShdw dist="17961" dir="2700000" algn="ctr" rotWithShape="0">
                <a:srgbClr val="000000"/>
              </a:outerShdw>
            </a:effectLst>
          </p:spPr>
          <p:txBody>
            <a:bodyPr wrap="none" anchor="ctr"/>
            <a:lstStyle/>
            <a:p>
              <a:endParaRPr lang="en-US">
                <a:solidFill>
                  <a:schemeClr val="bg1"/>
                </a:solidFill>
              </a:endParaRPr>
            </a:p>
          </p:txBody>
        </p:sp>
        <p:sp>
          <p:nvSpPr>
            <p:cNvPr id="279681" name="Line 129"/>
            <p:cNvSpPr>
              <a:spLocks noChangeShapeType="1"/>
            </p:cNvSpPr>
            <p:nvPr/>
          </p:nvSpPr>
          <p:spPr bwMode="auto">
            <a:xfrm flipH="1">
              <a:off x="3380" y="3224"/>
              <a:ext cx="64" cy="152"/>
            </a:xfrm>
            <a:prstGeom prst="line">
              <a:avLst/>
            </a:prstGeom>
            <a:noFill/>
            <a:ln w="12700">
              <a:solidFill>
                <a:schemeClr val="tx1"/>
              </a:solidFill>
              <a:round/>
              <a:headEnd/>
              <a:tailEnd/>
            </a:ln>
            <a:effectLst>
              <a:outerShdw dist="17961" dir="2700000" algn="ctr" rotWithShape="0">
                <a:srgbClr val="000000"/>
              </a:outerShdw>
            </a:effectLst>
          </p:spPr>
          <p:txBody>
            <a:bodyPr/>
            <a:lstStyle/>
            <a:p>
              <a:endParaRPr lang="en-US">
                <a:solidFill>
                  <a:schemeClr val="bg1"/>
                </a:solidFill>
              </a:endParaRPr>
            </a:p>
          </p:txBody>
        </p:sp>
      </p:grpSp>
      <p:sp>
        <p:nvSpPr>
          <p:cNvPr id="279682" name="Line 130"/>
          <p:cNvSpPr>
            <a:spLocks noChangeShapeType="1"/>
          </p:cNvSpPr>
          <p:nvPr/>
        </p:nvSpPr>
        <p:spPr bwMode="auto">
          <a:xfrm>
            <a:off x="5873750" y="3616325"/>
            <a:ext cx="647700" cy="0"/>
          </a:xfrm>
          <a:prstGeom prst="line">
            <a:avLst/>
          </a:prstGeom>
          <a:noFill/>
          <a:ln w="12700">
            <a:solidFill>
              <a:srgbClr val="66FFFF"/>
            </a:solidFill>
            <a:round/>
            <a:headEnd/>
            <a:tailEnd type="triangle" w="med" len="med"/>
          </a:ln>
          <a:effectLst>
            <a:outerShdw dist="17961" dir="2700000" algn="ctr" rotWithShape="0">
              <a:srgbClr val="000000"/>
            </a:outerShdw>
          </a:effectLst>
        </p:spPr>
        <p:txBody>
          <a:bodyPr wrap="none" anchor="ctr"/>
          <a:lstStyle/>
          <a:p>
            <a:endParaRPr lang="en-US">
              <a:solidFill>
                <a:schemeClr val="bg1"/>
              </a:solidFill>
            </a:endParaRPr>
          </a:p>
        </p:txBody>
      </p:sp>
      <p:grpSp>
        <p:nvGrpSpPr>
          <p:cNvPr id="279686" name="Group 134"/>
          <p:cNvGrpSpPr>
            <a:grpSpLocks/>
          </p:cNvGrpSpPr>
          <p:nvPr/>
        </p:nvGrpSpPr>
        <p:grpSpPr bwMode="auto">
          <a:xfrm>
            <a:off x="1344613" y="1636713"/>
            <a:ext cx="1797049" cy="1379537"/>
            <a:chOff x="895" y="1663"/>
            <a:chExt cx="1132" cy="869"/>
          </a:xfrm>
        </p:grpSpPr>
        <p:sp>
          <p:nvSpPr>
            <p:cNvPr id="279687" name="Rectangle 135"/>
            <p:cNvSpPr>
              <a:spLocks noChangeArrowheads="1"/>
            </p:cNvSpPr>
            <p:nvPr/>
          </p:nvSpPr>
          <p:spPr bwMode="auto">
            <a:xfrm>
              <a:off x="895" y="1663"/>
              <a:ext cx="1132" cy="813"/>
            </a:xfrm>
            <a:prstGeom prst="rect">
              <a:avLst/>
            </a:prstGeom>
            <a:noFill/>
            <a:ln w="12700">
              <a:noFill/>
              <a:miter lim="800000"/>
              <a:headEnd/>
              <a:tailEnd/>
            </a:ln>
            <a:effectLst>
              <a:outerShdw dist="17961" dir="2700000" algn="ctr" rotWithShape="0">
                <a:srgbClr val="000000"/>
              </a:outerShdw>
            </a:effectLst>
          </p:spPr>
          <p:txBody>
            <a:bodyPr wrap="none" lIns="90488" tIns="44450" rIns="90488" bIns="44450">
              <a:spAutoFit/>
            </a:bodyPr>
            <a:lstStyle/>
            <a:p>
              <a:pPr algn="l"/>
              <a:r>
                <a:rPr lang="en-US" sz="2400">
                  <a:solidFill>
                    <a:schemeClr val="bg1"/>
                  </a:solidFill>
                  <a:effectLst/>
                  <a:latin typeface="Book Antiqua" pitchFamily="18" charset="0"/>
                </a:rPr>
                <a:t>  Sampling</a:t>
              </a:r>
            </a:p>
            <a:p>
              <a:pPr algn="l"/>
              <a:r>
                <a:rPr lang="en-US" sz="2400">
                  <a:solidFill>
                    <a:schemeClr val="bg1"/>
                  </a:solidFill>
                  <a:effectLst/>
                  <a:latin typeface="Book Antiqua" pitchFamily="18" charset="0"/>
                </a:rPr>
                <a:t>distribution</a:t>
              </a:r>
            </a:p>
            <a:p>
              <a:pPr algn="l"/>
              <a:endParaRPr lang="en-US" sz="600">
                <a:solidFill>
                  <a:schemeClr val="bg1"/>
                </a:solidFill>
                <a:effectLst/>
                <a:latin typeface="Book Antiqua" pitchFamily="18" charset="0"/>
              </a:endParaRPr>
            </a:p>
            <a:p>
              <a:pPr algn="l"/>
              <a:r>
                <a:rPr lang="en-US" sz="2400">
                  <a:solidFill>
                    <a:schemeClr val="bg1"/>
                  </a:solidFill>
                  <a:effectLst/>
                  <a:latin typeface="Book Antiqua" pitchFamily="18" charset="0"/>
                </a:rPr>
                <a:t> of </a:t>
              </a:r>
            </a:p>
          </p:txBody>
        </p:sp>
        <p:graphicFrame>
          <p:nvGraphicFramePr>
            <p:cNvPr id="279688" name="Object 136">
              <a:hlinkClick r:id="" action="ppaction://ole?verb=0"/>
            </p:cNvPr>
            <p:cNvGraphicFramePr>
              <a:graphicFrameLocks/>
            </p:cNvGraphicFramePr>
            <p:nvPr/>
          </p:nvGraphicFramePr>
          <p:xfrm>
            <a:off x="1208" y="2155"/>
            <a:ext cx="753" cy="377"/>
          </p:xfrm>
          <a:graphic>
            <a:graphicData uri="http://schemas.openxmlformats.org/presentationml/2006/ole">
              <mc:AlternateContent xmlns:mc="http://schemas.openxmlformats.org/markup-compatibility/2006">
                <mc:Choice xmlns:v="urn:schemas-microsoft-com:vml" Requires="v">
                  <p:oleObj spid="_x0000_s88184" name="Equation" r:id="rId4" imgW="1204560" imgH="607680" progId="Equation">
                    <p:embed/>
                  </p:oleObj>
                </mc:Choice>
                <mc:Fallback>
                  <p:oleObj name="Equation" r:id="rId4" imgW="1204560" imgH="607680" progId="Equation">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08" y="2155"/>
                          <a:ext cx="753" cy="377"/>
                        </a:xfrm>
                        <a:prstGeom prst="rect">
                          <a:avLst/>
                        </a:prstGeom>
                        <a:noFill/>
                        <a:ln>
                          <a:noFill/>
                        </a:ln>
                        <a:effectLst>
                          <a:outerShdw dist="17961" dir="2700000" algn="ctr" rotWithShape="0">
                            <a:srgbClr val="000000"/>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pic>
                  </p:oleObj>
                </mc:Fallback>
              </mc:AlternateContent>
            </a:graphicData>
          </a:graphic>
        </p:graphicFrame>
      </p:grpSp>
      <p:sp>
        <p:nvSpPr>
          <p:cNvPr id="35" name="Rectangle 31"/>
          <p:cNvSpPr>
            <a:spLocks noChangeArrowheads="1"/>
          </p:cNvSpPr>
          <p:nvPr/>
        </p:nvSpPr>
        <p:spPr bwMode="auto">
          <a:xfrm>
            <a:off x="809305" y="1156890"/>
            <a:ext cx="5424487" cy="571500"/>
          </a:xfrm>
          <a:prstGeom prst="rect">
            <a:avLst/>
          </a:prstGeom>
          <a:noFill/>
          <a:ln w="12700">
            <a:noFill/>
            <a:miter lim="800000"/>
            <a:headEnd/>
            <a:tailEnd/>
          </a:ln>
          <a:effectLst>
            <a:outerShdw dist="17961" dir="2700000" algn="ctr" rotWithShape="0">
              <a:srgbClr val="000000"/>
            </a:outerShdw>
          </a:effectLst>
        </p:spPr>
        <p:txBody>
          <a:bodyPr lIns="90488" tIns="44450" rIns="90488" bIns="44450"/>
          <a:lstStyle/>
          <a:p>
            <a:pPr>
              <a:spcBef>
                <a:spcPct val="20000"/>
              </a:spcBef>
              <a:buClr>
                <a:srgbClr val="66FFFF"/>
              </a:buClr>
              <a:buSzPct val="75000"/>
            </a:pPr>
            <a:r>
              <a:rPr lang="en-US" sz="2000" b="1" dirty="0">
                <a:solidFill>
                  <a:srgbClr val="00B0F0"/>
                </a:solidFill>
              </a:rPr>
              <a:t>p-value approach</a:t>
            </a:r>
          </a:p>
        </p:txBody>
      </p:sp>
      <p:sp>
        <p:nvSpPr>
          <p:cNvPr id="36" name="Rectangle 30"/>
          <p:cNvSpPr>
            <a:spLocks noChangeArrowheads="1"/>
          </p:cNvSpPr>
          <p:nvPr/>
        </p:nvSpPr>
        <p:spPr bwMode="auto">
          <a:xfrm>
            <a:off x="721198" y="176213"/>
            <a:ext cx="8453437" cy="814387"/>
          </a:xfrm>
          <a:prstGeom prst="rect">
            <a:avLst/>
          </a:prstGeom>
          <a:noFill/>
          <a:ln w="12700">
            <a:noFill/>
            <a:miter lim="800000"/>
            <a:headEnd/>
            <a:tailEnd/>
          </a:ln>
          <a:effectLst/>
        </p:spPr>
        <p:txBody>
          <a:bodyPr lIns="90488" tIns="44450" rIns="90488" bIns="44450" anchor="ctr"/>
          <a:lstStyle/>
          <a:p>
            <a:r>
              <a:rPr lang="en-US" sz="3200" b="1" dirty="0">
                <a:solidFill>
                  <a:srgbClr val="00B0F0"/>
                </a:solidFill>
                <a:latin typeface="+mj-lt"/>
              </a:rPr>
              <a:t>One-Tailed Tests About a Population Mean: </a:t>
            </a:r>
            <a:r>
              <a:rPr lang="en-US" sz="3200" i="1" dirty="0">
                <a:solidFill>
                  <a:srgbClr val="66FFFF"/>
                </a:solidFill>
                <a:effectLst>
                  <a:outerShdw blurRad="38100" dist="38100" dir="2700000" algn="tl">
                    <a:srgbClr val="000000"/>
                  </a:outerShdw>
                </a:effectLst>
                <a:latin typeface="Symbol" pitchFamily="18" charset="2"/>
              </a:rPr>
              <a:t>s</a:t>
            </a:r>
            <a:endParaRPr lang="en-US" sz="3200" b="1" dirty="0">
              <a:solidFill>
                <a:srgbClr val="00B0F0"/>
              </a:solidFill>
              <a:latin typeface="+mj-lt"/>
            </a:endParaRPr>
          </a:p>
          <a:p>
            <a:r>
              <a:rPr lang="en-US" sz="3200" b="1" dirty="0">
                <a:solidFill>
                  <a:srgbClr val="00B0F0"/>
                </a:solidFill>
                <a:latin typeface="+mj-lt"/>
              </a:rPr>
              <a:t>  Known</a:t>
            </a:r>
          </a:p>
        </p:txBody>
      </p:sp>
    </p:spTree>
    <p:extLst>
      <p:ext uri="{BB962C8B-B14F-4D97-AF65-F5344CB8AC3E}">
        <p14:creationId xmlns:p14="http://schemas.microsoft.com/office/powerpoint/2010/main" val="1738841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79554"/>
                                        </p:tgtEl>
                                        <p:attrNameLst>
                                          <p:attrName>style.visibility</p:attrName>
                                        </p:attrNameLst>
                                      </p:cBhvr>
                                      <p:to>
                                        <p:strVal val="visible"/>
                                      </p:to>
                                    </p:set>
                                    <p:animEffect transition="in" filter="dissolve">
                                      <p:cBhvr>
                                        <p:cTn id="7" dur="500"/>
                                        <p:tgtEl>
                                          <p:spTgt spid="279554"/>
                                        </p:tgtEl>
                                      </p:cBhvr>
                                    </p:animEffect>
                                  </p:childTnLst>
                                </p:cTn>
                              </p:par>
                            </p:childTnLst>
                          </p:cTn>
                        </p:par>
                        <p:par>
                          <p:cTn id="8" fill="hold">
                            <p:stCondLst>
                              <p:cond delay="500"/>
                            </p:stCondLst>
                            <p:childTnLst>
                              <p:par>
                                <p:cTn id="9" presetID="12" presetClass="entr" presetSubtype="8" fill="hold" grpId="0" nodeType="afterEffect">
                                  <p:stCondLst>
                                    <p:cond delay="1000"/>
                                  </p:stCondLst>
                                  <p:childTnLst>
                                    <p:set>
                                      <p:cBhvr>
                                        <p:cTn id="10" dur="1" fill="hold">
                                          <p:stCondLst>
                                            <p:cond delay="0"/>
                                          </p:stCondLst>
                                        </p:cTn>
                                        <p:tgtEl>
                                          <p:spTgt spid="279563"/>
                                        </p:tgtEl>
                                        <p:attrNameLst>
                                          <p:attrName>style.visibility</p:attrName>
                                        </p:attrNameLst>
                                      </p:cBhvr>
                                      <p:to>
                                        <p:strVal val="visible"/>
                                      </p:to>
                                    </p:set>
                                    <p:animEffect transition="in" filter="slide(fromLeft)">
                                      <p:cBhvr>
                                        <p:cTn id="11" dur="500"/>
                                        <p:tgtEl>
                                          <p:spTgt spid="279563"/>
                                        </p:tgtEl>
                                      </p:cBhvr>
                                    </p:animEffect>
                                  </p:childTnLst>
                                </p:cTn>
                              </p:par>
                            </p:childTnLst>
                          </p:cTn>
                        </p:par>
                        <p:par>
                          <p:cTn id="12" fill="hold">
                            <p:stCondLst>
                              <p:cond delay="2000"/>
                            </p:stCondLst>
                            <p:childTnLst>
                              <p:par>
                                <p:cTn id="13" presetID="12" presetClass="entr" presetSubtype="8" fill="hold" grpId="0" nodeType="afterEffect">
                                  <p:stCondLst>
                                    <p:cond delay="0"/>
                                  </p:stCondLst>
                                  <p:childTnLst>
                                    <p:set>
                                      <p:cBhvr>
                                        <p:cTn id="14" dur="1" fill="hold">
                                          <p:stCondLst>
                                            <p:cond delay="0"/>
                                          </p:stCondLst>
                                        </p:cTn>
                                        <p:tgtEl>
                                          <p:spTgt spid="279564"/>
                                        </p:tgtEl>
                                        <p:attrNameLst>
                                          <p:attrName>style.visibility</p:attrName>
                                        </p:attrNameLst>
                                      </p:cBhvr>
                                      <p:to>
                                        <p:strVal val="visible"/>
                                      </p:to>
                                    </p:set>
                                    <p:animEffect transition="in" filter="slide(fromLeft)">
                                      <p:cBhvr>
                                        <p:cTn id="15" dur="500"/>
                                        <p:tgtEl>
                                          <p:spTgt spid="279564"/>
                                        </p:tgtEl>
                                      </p:cBhvr>
                                    </p:animEffect>
                                  </p:childTnLst>
                                </p:cTn>
                              </p:par>
                            </p:childTnLst>
                          </p:cTn>
                        </p:par>
                        <p:par>
                          <p:cTn id="16" fill="hold">
                            <p:stCondLst>
                              <p:cond delay="2500"/>
                            </p:stCondLst>
                            <p:childTnLst>
                              <p:par>
                                <p:cTn id="17" presetID="12" presetClass="entr" presetSubtype="1" fill="hold" grpId="0" nodeType="afterEffect">
                                  <p:stCondLst>
                                    <p:cond delay="1000"/>
                                  </p:stCondLst>
                                  <p:childTnLst>
                                    <p:set>
                                      <p:cBhvr>
                                        <p:cTn id="18" dur="1" fill="hold">
                                          <p:stCondLst>
                                            <p:cond delay="0"/>
                                          </p:stCondLst>
                                        </p:cTn>
                                        <p:tgtEl>
                                          <p:spTgt spid="279566"/>
                                        </p:tgtEl>
                                        <p:attrNameLst>
                                          <p:attrName>style.visibility</p:attrName>
                                        </p:attrNameLst>
                                      </p:cBhvr>
                                      <p:to>
                                        <p:strVal val="visible"/>
                                      </p:to>
                                    </p:set>
                                    <p:animEffect transition="in" filter="slide(fromTop)">
                                      <p:cBhvr>
                                        <p:cTn id="19" dur="500"/>
                                        <p:tgtEl>
                                          <p:spTgt spid="279566"/>
                                        </p:tgtEl>
                                      </p:cBhvr>
                                    </p:animEffect>
                                  </p:childTnLst>
                                </p:cTn>
                              </p:par>
                            </p:childTnLst>
                          </p:cTn>
                        </p:par>
                        <p:par>
                          <p:cTn id="20" fill="hold">
                            <p:stCondLst>
                              <p:cond delay="4000"/>
                            </p:stCondLst>
                            <p:childTnLst>
                              <p:par>
                                <p:cTn id="21" presetID="12" presetClass="entr" presetSubtype="1" fill="hold" grpId="0" nodeType="afterEffect">
                                  <p:stCondLst>
                                    <p:cond delay="1000"/>
                                  </p:stCondLst>
                                  <p:childTnLst>
                                    <p:set>
                                      <p:cBhvr>
                                        <p:cTn id="22" dur="1" fill="hold">
                                          <p:stCondLst>
                                            <p:cond delay="0"/>
                                          </p:stCondLst>
                                        </p:cTn>
                                        <p:tgtEl>
                                          <p:spTgt spid="279560"/>
                                        </p:tgtEl>
                                        <p:attrNameLst>
                                          <p:attrName>style.visibility</p:attrName>
                                        </p:attrNameLst>
                                      </p:cBhvr>
                                      <p:to>
                                        <p:strVal val="visible"/>
                                      </p:to>
                                    </p:set>
                                    <p:animEffect transition="in" filter="slide(fromTop)">
                                      <p:cBhvr>
                                        <p:cTn id="23" dur="500"/>
                                        <p:tgtEl>
                                          <p:spTgt spid="279560"/>
                                        </p:tgtEl>
                                      </p:cBhvr>
                                    </p:animEffect>
                                  </p:childTnLst>
                                </p:cTn>
                              </p:par>
                            </p:childTnLst>
                          </p:cTn>
                        </p:par>
                        <p:par>
                          <p:cTn id="24" fill="hold">
                            <p:stCondLst>
                              <p:cond delay="5500"/>
                            </p:stCondLst>
                            <p:childTnLst>
                              <p:par>
                                <p:cTn id="25" presetID="12" presetClass="entr" presetSubtype="4" fill="hold" nodeType="afterEffect">
                                  <p:stCondLst>
                                    <p:cond delay="1000"/>
                                  </p:stCondLst>
                                  <p:childTnLst>
                                    <p:set>
                                      <p:cBhvr>
                                        <p:cTn id="26" dur="1" fill="hold">
                                          <p:stCondLst>
                                            <p:cond delay="0"/>
                                          </p:stCondLst>
                                        </p:cTn>
                                        <p:tgtEl>
                                          <p:spTgt spid="279567"/>
                                        </p:tgtEl>
                                        <p:attrNameLst>
                                          <p:attrName>style.visibility</p:attrName>
                                        </p:attrNameLst>
                                      </p:cBhvr>
                                      <p:to>
                                        <p:strVal val="visible"/>
                                      </p:to>
                                    </p:set>
                                    <p:animEffect transition="in" filter="slide(fromBottom)">
                                      <p:cBhvr>
                                        <p:cTn id="27" dur="500"/>
                                        <p:tgtEl>
                                          <p:spTgt spid="279567"/>
                                        </p:tgtEl>
                                      </p:cBhvr>
                                    </p:animEffect>
                                  </p:childTnLst>
                                </p:cTn>
                              </p:par>
                            </p:childTnLst>
                          </p:cTn>
                        </p:par>
                        <p:par>
                          <p:cTn id="28" fill="hold">
                            <p:stCondLst>
                              <p:cond delay="7000"/>
                            </p:stCondLst>
                            <p:childTnLst>
                              <p:par>
                                <p:cTn id="29" presetID="12" presetClass="entr" presetSubtype="4" fill="hold" grpId="0" nodeType="afterEffect">
                                  <p:stCondLst>
                                    <p:cond delay="1000"/>
                                  </p:stCondLst>
                                  <p:childTnLst>
                                    <p:set>
                                      <p:cBhvr>
                                        <p:cTn id="30" dur="1" fill="hold">
                                          <p:stCondLst>
                                            <p:cond delay="0"/>
                                          </p:stCondLst>
                                        </p:cTn>
                                        <p:tgtEl>
                                          <p:spTgt spid="279556"/>
                                        </p:tgtEl>
                                        <p:attrNameLst>
                                          <p:attrName>style.visibility</p:attrName>
                                        </p:attrNameLst>
                                      </p:cBhvr>
                                      <p:to>
                                        <p:strVal val="visible"/>
                                      </p:to>
                                    </p:set>
                                    <p:animEffect transition="in" filter="slide(fromBottom)">
                                      <p:cBhvr>
                                        <p:cTn id="31" dur="500"/>
                                        <p:tgtEl>
                                          <p:spTgt spid="279556"/>
                                        </p:tgtEl>
                                      </p:cBhvr>
                                    </p:animEffect>
                                  </p:childTnLst>
                                </p:cTn>
                              </p:par>
                            </p:childTnLst>
                          </p:cTn>
                        </p:par>
                        <p:par>
                          <p:cTn id="32" fill="hold">
                            <p:stCondLst>
                              <p:cond delay="8500"/>
                            </p:stCondLst>
                            <p:childTnLst>
                              <p:par>
                                <p:cTn id="33" presetID="12" presetClass="entr" presetSubtype="1" fill="hold" nodeType="afterEffect">
                                  <p:stCondLst>
                                    <p:cond delay="1000"/>
                                  </p:stCondLst>
                                  <p:childTnLst>
                                    <p:set>
                                      <p:cBhvr>
                                        <p:cTn id="34" dur="1" fill="hold">
                                          <p:stCondLst>
                                            <p:cond delay="0"/>
                                          </p:stCondLst>
                                        </p:cTn>
                                        <p:tgtEl>
                                          <p:spTgt spid="279686"/>
                                        </p:tgtEl>
                                        <p:attrNameLst>
                                          <p:attrName>style.visibility</p:attrName>
                                        </p:attrNameLst>
                                      </p:cBhvr>
                                      <p:to>
                                        <p:strVal val="visible"/>
                                      </p:to>
                                    </p:set>
                                    <p:animEffect transition="in" filter="slide(fromTop)">
                                      <p:cBhvr>
                                        <p:cTn id="35" dur="500"/>
                                        <p:tgtEl>
                                          <p:spTgt spid="279686"/>
                                        </p:tgtEl>
                                      </p:cBhvr>
                                    </p:animEffect>
                                  </p:childTnLst>
                                </p:cTn>
                              </p:par>
                            </p:childTnLst>
                          </p:cTn>
                        </p:par>
                        <p:par>
                          <p:cTn id="36" fill="hold">
                            <p:stCondLst>
                              <p:cond delay="10000"/>
                            </p:stCondLst>
                            <p:childTnLst>
                              <p:par>
                                <p:cTn id="37" presetID="12" presetClass="entr" presetSubtype="1" fill="hold" nodeType="afterEffect">
                                  <p:stCondLst>
                                    <p:cond delay="2000"/>
                                  </p:stCondLst>
                                  <p:childTnLst>
                                    <p:set>
                                      <p:cBhvr>
                                        <p:cTn id="38" dur="1" fill="hold">
                                          <p:stCondLst>
                                            <p:cond delay="0"/>
                                          </p:stCondLst>
                                        </p:cTn>
                                        <p:tgtEl>
                                          <p:spTgt spid="279679"/>
                                        </p:tgtEl>
                                        <p:attrNameLst>
                                          <p:attrName>style.visibility</p:attrName>
                                        </p:attrNameLst>
                                      </p:cBhvr>
                                      <p:to>
                                        <p:strVal val="visible"/>
                                      </p:to>
                                    </p:set>
                                    <p:animEffect transition="in" filter="slide(fromTop)">
                                      <p:cBhvr>
                                        <p:cTn id="39" dur="500"/>
                                        <p:tgtEl>
                                          <p:spTgt spid="279679"/>
                                        </p:tgtEl>
                                      </p:cBhvr>
                                    </p:animEffect>
                                  </p:childTnLst>
                                </p:cTn>
                              </p:par>
                            </p:childTnLst>
                          </p:cTn>
                        </p:par>
                        <p:par>
                          <p:cTn id="40" fill="hold">
                            <p:stCondLst>
                              <p:cond delay="12500"/>
                            </p:stCondLst>
                            <p:childTnLst>
                              <p:par>
                                <p:cTn id="41" presetID="12" presetClass="entr" presetSubtype="8" fill="hold" grpId="0" nodeType="afterEffect">
                                  <p:stCondLst>
                                    <p:cond delay="1000"/>
                                  </p:stCondLst>
                                  <p:childTnLst>
                                    <p:set>
                                      <p:cBhvr>
                                        <p:cTn id="42" dur="1" fill="hold">
                                          <p:stCondLst>
                                            <p:cond delay="0"/>
                                          </p:stCondLst>
                                        </p:cTn>
                                        <p:tgtEl>
                                          <p:spTgt spid="279561"/>
                                        </p:tgtEl>
                                        <p:attrNameLst>
                                          <p:attrName>style.visibility</p:attrName>
                                        </p:attrNameLst>
                                      </p:cBhvr>
                                      <p:to>
                                        <p:strVal val="visible"/>
                                      </p:to>
                                    </p:set>
                                    <p:animEffect transition="in" filter="slide(fromLeft)">
                                      <p:cBhvr>
                                        <p:cTn id="43" dur="500"/>
                                        <p:tgtEl>
                                          <p:spTgt spid="279561"/>
                                        </p:tgtEl>
                                      </p:cBhvr>
                                    </p:animEffect>
                                  </p:childTnLst>
                                </p:cTn>
                              </p:par>
                            </p:childTnLst>
                          </p:cTn>
                        </p:par>
                        <p:par>
                          <p:cTn id="44" fill="hold">
                            <p:stCondLst>
                              <p:cond delay="14000"/>
                            </p:stCondLst>
                            <p:childTnLst>
                              <p:par>
                                <p:cTn id="45" presetID="12" presetClass="entr" presetSubtype="8" fill="hold" grpId="0" nodeType="afterEffect">
                                  <p:stCondLst>
                                    <p:cond delay="1000"/>
                                  </p:stCondLst>
                                  <p:childTnLst>
                                    <p:set>
                                      <p:cBhvr>
                                        <p:cTn id="46" dur="1" fill="hold">
                                          <p:stCondLst>
                                            <p:cond delay="0"/>
                                          </p:stCondLst>
                                        </p:cTn>
                                        <p:tgtEl>
                                          <p:spTgt spid="279559"/>
                                        </p:tgtEl>
                                        <p:attrNameLst>
                                          <p:attrName>style.visibility</p:attrName>
                                        </p:attrNameLst>
                                      </p:cBhvr>
                                      <p:to>
                                        <p:strVal val="visible"/>
                                      </p:to>
                                    </p:set>
                                    <p:animEffect transition="in" filter="slide(fromLeft)">
                                      <p:cBhvr>
                                        <p:cTn id="47" dur="500"/>
                                        <p:tgtEl>
                                          <p:spTgt spid="279559"/>
                                        </p:tgtEl>
                                      </p:cBhvr>
                                    </p:animEffect>
                                  </p:childTnLst>
                                </p:cTn>
                              </p:par>
                            </p:childTnLst>
                          </p:cTn>
                        </p:par>
                        <p:par>
                          <p:cTn id="48" fill="hold">
                            <p:stCondLst>
                              <p:cond delay="15500"/>
                            </p:stCondLst>
                            <p:childTnLst>
                              <p:par>
                                <p:cTn id="49" presetID="12" presetClass="entr" presetSubtype="8" fill="hold" grpId="0" nodeType="afterEffect">
                                  <p:stCondLst>
                                    <p:cond delay="1000"/>
                                  </p:stCondLst>
                                  <p:childTnLst>
                                    <p:set>
                                      <p:cBhvr>
                                        <p:cTn id="50" dur="1" fill="hold">
                                          <p:stCondLst>
                                            <p:cond delay="0"/>
                                          </p:stCondLst>
                                        </p:cTn>
                                        <p:tgtEl>
                                          <p:spTgt spid="279562"/>
                                        </p:tgtEl>
                                        <p:attrNameLst>
                                          <p:attrName>style.visibility</p:attrName>
                                        </p:attrNameLst>
                                      </p:cBhvr>
                                      <p:to>
                                        <p:strVal val="visible"/>
                                      </p:to>
                                    </p:set>
                                    <p:animEffect transition="in" filter="slide(fromLeft)">
                                      <p:cBhvr>
                                        <p:cTn id="51" dur="500"/>
                                        <p:tgtEl>
                                          <p:spTgt spid="279562"/>
                                        </p:tgtEl>
                                      </p:cBhvr>
                                    </p:animEffect>
                                  </p:childTnLst>
                                </p:cTn>
                              </p:par>
                            </p:childTnLst>
                          </p:cTn>
                        </p:par>
                      </p:childTnLst>
                    </p:cTn>
                  </p:par>
                  <p:par>
                    <p:cTn id="52" fill="hold">
                      <p:stCondLst>
                        <p:cond delay="indefinite"/>
                      </p:stCondLst>
                      <p:childTnLst>
                        <p:par>
                          <p:cTn id="53" fill="hold">
                            <p:stCondLst>
                              <p:cond delay="0"/>
                            </p:stCondLst>
                            <p:childTnLst>
                              <p:par>
                                <p:cTn id="54" presetID="12" presetClass="entr" presetSubtype="1" fill="hold" nodeType="clickEffect">
                                  <p:stCondLst>
                                    <p:cond delay="0"/>
                                  </p:stCondLst>
                                  <p:childTnLst>
                                    <p:set>
                                      <p:cBhvr>
                                        <p:cTn id="55" dur="1" fill="hold">
                                          <p:stCondLst>
                                            <p:cond delay="0"/>
                                          </p:stCondLst>
                                        </p:cTn>
                                        <p:tgtEl>
                                          <p:spTgt spid="279676"/>
                                        </p:tgtEl>
                                        <p:attrNameLst>
                                          <p:attrName>style.visibility</p:attrName>
                                        </p:attrNameLst>
                                      </p:cBhvr>
                                      <p:to>
                                        <p:strVal val="visible"/>
                                      </p:to>
                                    </p:set>
                                    <p:animEffect transition="in" filter="slide(fromTop)">
                                      <p:cBhvr>
                                        <p:cTn id="56" dur="500"/>
                                        <p:tgtEl>
                                          <p:spTgt spid="279676"/>
                                        </p:tgtEl>
                                      </p:cBhvr>
                                    </p:animEffect>
                                  </p:childTnLst>
                                </p:cTn>
                              </p:par>
                            </p:childTnLst>
                          </p:cTn>
                        </p:par>
                        <p:par>
                          <p:cTn id="57" fill="hold">
                            <p:stCondLst>
                              <p:cond delay="500"/>
                            </p:stCondLst>
                            <p:childTnLst>
                              <p:par>
                                <p:cTn id="58" presetID="12" presetClass="entr" presetSubtype="8" fill="hold" grpId="0" nodeType="afterEffect">
                                  <p:stCondLst>
                                    <p:cond delay="1000"/>
                                  </p:stCondLst>
                                  <p:childTnLst>
                                    <p:set>
                                      <p:cBhvr>
                                        <p:cTn id="59" dur="1" fill="hold">
                                          <p:stCondLst>
                                            <p:cond delay="0"/>
                                          </p:stCondLst>
                                        </p:cTn>
                                        <p:tgtEl>
                                          <p:spTgt spid="279565"/>
                                        </p:tgtEl>
                                        <p:attrNameLst>
                                          <p:attrName>style.visibility</p:attrName>
                                        </p:attrNameLst>
                                      </p:cBhvr>
                                      <p:to>
                                        <p:strVal val="visible"/>
                                      </p:to>
                                    </p:set>
                                    <p:animEffect transition="in" filter="slide(fromLeft)">
                                      <p:cBhvr>
                                        <p:cTn id="60" dur="500"/>
                                        <p:tgtEl>
                                          <p:spTgt spid="279565"/>
                                        </p:tgtEl>
                                      </p:cBhvr>
                                    </p:animEffect>
                                  </p:childTnLst>
                                </p:cTn>
                              </p:par>
                            </p:childTnLst>
                          </p:cTn>
                        </p:par>
                        <p:par>
                          <p:cTn id="61" fill="hold">
                            <p:stCondLst>
                              <p:cond delay="2000"/>
                            </p:stCondLst>
                            <p:childTnLst>
                              <p:par>
                                <p:cTn id="62" presetID="12" presetClass="entr" presetSubtype="8" fill="hold" grpId="0" nodeType="afterEffect">
                                  <p:stCondLst>
                                    <p:cond delay="1000"/>
                                  </p:stCondLst>
                                  <p:childTnLst>
                                    <p:set>
                                      <p:cBhvr>
                                        <p:cTn id="63" dur="1" fill="hold">
                                          <p:stCondLst>
                                            <p:cond delay="0"/>
                                          </p:stCondLst>
                                        </p:cTn>
                                        <p:tgtEl>
                                          <p:spTgt spid="279558"/>
                                        </p:tgtEl>
                                        <p:attrNameLst>
                                          <p:attrName>style.visibility</p:attrName>
                                        </p:attrNameLst>
                                      </p:cBhvr>
                                      <p:to>
                                        <p:strVal val="visible"/>
                                      </p:to>
                                    </p:set>
                                    <p:animEffect transition="in" filter="slide(fromLeft)">
                                      <p:cBhvr>
                                        <p:cTn id="64" dur="500"/>
                                        <p:tgtEl>
                                          <p:spTgt spid="279558"/>
                                        </p:tgtEl>
                                      </p:cBhvr>
                                    </p:animEffect>
                                  </p:childTnLst>
                                </p:cTn>
                              </p:par>
                            </p:childTnLst>
                          </p:cTn>
                        </p:par>
                        <p:par>
                          <p:cTn id="65" fill="hold">
                            <p:stCondLst>
                              <p:cond delay="3500"/>
                            </p:stCondLst>
                            <p:childTnLst>
                              <p:par>
                                <p:cTn id="66" presetID="12" presetClass="entr" presetSubtype="8" fill="hold" grpId="0" nodeType="afterEffect">
                                  <p:stCondLst>
                                    <p:cond delay="1000"/>
                                  </p:stCondLst>
                                  <p:childTnLst>
                                    <p:set>
                                      <p:cBhvr>
                                        <p:cTn id="67" dur="1" fill="hold">
                                          <p:stCondLst>
                                            <p:cond delay="0"/>
                                          </p:stCondLst>
                                        </p:cTn>
                                        <p:tgtEl>
                                          <p:spTgt spid="279682"/>
                                        </p:tgtEl>
                                        <p:attrNameLst>
                                          <p:attrName>style.visibility</p:attrName>
                                        </p:attrNameLst>
                                      </p:cBhvr>
                                      <p:to>
                                        <p:strVal val="visible"/>
                                      </p:to>
                                    </p:set>
                                    <p:animEffect transition="in" filter="slide(fromLeft)">
                                      <p:cBhvr>
                                        <p:cTn id="68" dur="500"/>
                                        <p:tgtEl>
                                          <p:spTgt spid="279682"/>
                                        </p:tgtEl>
                                      </p:cBhvr>
                                    </p:animEffect>
                                  </p:childTnLst>
                                </p:cTn>
                              </p:par>
                            </p:childTnLst>
                          </p:cTn>
                        </p:par>
                        <p:par>
                          <p:cTn id="69" fill="hold">
                            <p:stCondLst>
                              <p:cond delay="5000"/>
                            </p:stCondLst>
                            <p:childTnLst>
                              <p:par>
                                <p:cTn id="70" presetID="12" presetClass="entr" presetSubtype="8" fill="hold" grpId="0" nodeType="afterEffect">
                                  <p:stCondLst>
                                    <p:cond delay="1000"/>
                                  </p:stCondLst>
                                  <p:childTnLst>
                                    <p:set>
                                      <p:cBhvr>
                                        <p:cTn id="71" dur="1" fill="hold">
                                          <p:stCondLst>
                                            <p:cond delay="0"/>
                                          </p:stCondLst>
                                        </p:cTn>
                                        <p:tgtEl>
                                          <p:spTgt spid="279557"/>
                                        </p:tgtEl>
                                        <p:attrNameLst>
                                          <p:attrName>style.visibility</p:attrName>
                                        </p:attrNameLst>
                                      </p:cBhvr>
                                      <p:to>
                                        <p:strVal val="visible"/>
                                      </p:to>
                                    </p:set>
                                    <p:animEffect transition="in" filter="slide(fromLeft)">
                                      <p:cBhvr>
                                        <p:cTn id="72" dur="500"/>
                                        <p:tgtEl>
                                          <p:spTgt spid="2795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9554" grpId="0" animBg="1" autoUpdateAnimBg="0"/>
      <p:bldP spid="279556" grpId="0" animBg="1"/>
      <p:bldP spid="279557" grpId="0" autoUpdateAnimBg="0"/>
      <p:bldP spid="279558" grpId="0" animBg="1"/>
      <p:bldP spid="279559" grpId="0" animBg="1"/>
      <p:bldP spid="279560" grpId="0" autoUpdateAnimBg="0"/>
      <p:bldP spid="279561" grpId="0" autoUpdateAnimBg="0"/>
      <p:bldP spid="279562" grpId="0" autoUpdateAnimBg="0"/>
      <p:bldP spid="279563" grpId="0" animBg="1"/>
      <p:bldP spid="279564" grpId="0" autoUpdateAnimBg="0"/>
      <p:bldP spid="279565" grpId="0" autoUpdateAnimBg="0"/>
      <p:bldP spid="279566" grpId="0" animBg="1"/>
      <p:bldP spid="279682"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383" name="Rectangle 111"/>
          <p:cNvSpPr>
            <a:spLocks noChangeArrowheads="1"/>
          </p:cNvSpPr>
          <p:nvPr/>
        </p:nvSpPr>
        <p:spPr bwMode="auto">
          <a:xfrm>
            <a:off x="1181100" y="3638550"/>
            <a:ext cx="4933950" cy="571500"/>
          </a:xfrm>
          <a:prstGeom prst="rect">
            <a:avLst/>
          </a:prstGeom>
          <a:gradFill flip="none" rotWithShape="1">
            <a:gsLst>
              <a:gs pos="0">
                <a:srgbClr val="72AF2F">
                  <a:shade val="30000"/>
                  <a:satMod val="115000"/>
                </a:srgbClr>
              </a:gs>
              <a:gs pos="50000">
                <a:srgbClr val="72AF2F">
                  <a:shade val="67500"/>
                  <a:satMod val="115000"/>
                </a:srgbClr>
              </a:gs>
              <a:gs pos="100000">
                <a:srgbClr val="72AF2F">
                  <a:shade val="100000"/>
                  <a:satMod val="115000"/>
                </a:srgbClr>
              </a:gs>
            </a:gsLst>
            <a:lin ang="16200000" scaled="1"/>
            <a:tileRect/>
          </a:gradFill>
          <a:ln w="12700">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endParaRPr lang="en-US"/>
          </a:p>
        </p:txBody>
      </p:sp>
      <p:sp>
        <p:nvSpPr>
          <p:cNvPr id="182384" name="Text Box 112"/>
          <p:cNvSpPr txBox="1">
            <a:spLocks noChangeArrowheads="1"/>
          </p:cNvSpPr>
          <p:nvPr/>
        </p:nvSpPr>
        <p:spPr bwMode="auto">
          <a:xfrm>
            <a:off x="1255713" y="3690938"/>
            <a:ext cx="4824412" cy="457200"/>
          </a:xfrm>
          <a:prstGeom prst="rect">
            <a:avLst/>
          </a:prstGeom>
          <a:noFill/>
          <a:ln w="12700">
            <a:noFill/>
            <a:miter lim="800000"/>
            <a:headEnd/>
            <a:tailEnd/>
          </a:ln>
          <a:effectLst/>
        </p:spPr>
        <p:txBody>
          <a:bodyPr wrap="none">
            <a:spAutoFit/>
          </a:bodyPr>
          <a:lstStyle/>
          <a:p>
            <a:pPr algn="l"/>
            <a:r>
              <a:rPr lang="en-US" sz="2400">
                <a:effectLst>
                  <a:outerShdw blurRad="38100" dist="38100" dir="2700000" algn="tl">
                    <a:srgbClr val="000000"/>
                  </a:outerShdw>
                </a:effectLst>
                <a:latin typeface="Book Antiqua" pitchFamily="18" charset="0"/>
              </a:rPr>
              <a:t>5.  Determine whether to reject </a:t>
            </a:r>
            <a:r>
              <a:rPr lang="en-US" sz="2400" i="1">
                <a:effectLst>
                  <a:outerShdw blurRad="38100" dist="38100" dir="2700000" algn="tl">
                    <a:srgbClr val="000000"/>
                  </a:outerShdw>
                </a:effectLst>
                <a:latin typeface="Book Antiqua" pitchFamily="18" charset="0"/>
              </a:rPr>
              <a:t>H</a:t>
            </a:r>
            <a:r>
              <a:rPr lang="en-US" sz="2400" baseline="-25000">
                <a:effectLst>
                  <a:outerShdw blurRad="38100" dist="38100" dir="2700000" algn="tl">
                    <a:srgbClr val="000000"/>
                  </a:outerShdw>
                </a:effectLst>
                <a:latin typeface="Book Antiqua" pitchFamily="18" charset="0"/>
              </a:rPr>
              <a:t>0</a:t>
            </a:r>
            <a:r>
              <a:rPr lang="en-US" sz="2400">
                <a:effectLst>
                  <a:outerShdw blurRad="38100" dist="38100" dir="2700000" algn="tl">
                    <a:srgbClr val="000000"/>
                  </a:outerShdw>
                </a:effectLst>
                <a:latin typeface="Book Antiqua" pitchFamily="18" charset="0"/>
              </a:rPr>
              <a:t>.</a:t>
            </a:r>
          </a:p>
        </p:txBody>
      </p:sp>
      <p:sp>
        <p:nvSpPr>
          <p:cNvPr id="182387" name="Text Box 115"/>
          <p:cNvSpPr txBox="1">
            <a:spLocks noChangeArrowheads="1"/>
          </p:cNvSpPr>
          <p:nvPr/>
        </p:nvSpPr>
        <p:spPr bwMode="auto">
          <a:xfrm>
            <a:off x="2209800" y="4426435"/>
            <a:ext cx="3993978" cy="461665"/>
          </a:xfrm>
          <a:prstGeom prst="rect">
            <a:avLst/>
          </a:prstGeom>
          <a:noFill/>
          <a:ln w="12700">
            <a:noFill/>
            <a:miter lim="800000"/>
            <a:headEnd/>
            <a:tailEnd/>
          </a:ln>
          <a:effectLst/>
        </p:spPr>
        <p:txBody>
          <a:bodyPr wrap="none">
            <a:spAutoFit/>
          </a:bodyPr>
          <a:lstStyle/>
          <a:p>
            <a:pPr algn="l"/>
            <a:r>
              <a:rPr lang="en-US" sz="2000" dirty="0"/>
              <a:t>Because 2.47 </a:t>
            </a:r>
            <a:r>
              <a:rPr lang="en-US" sz="2000" u="sng" dirty="0">
                <a:effectLst>
                  <a:outerShdw blurRad="38100" dist="38100" dir="2700000" algn="tl">
                    <a:srgbClr val="000000"/>
                  </a:outerShdw>
                </a:effectLst>
                <a:latin typeface="Book Antiqua" pitchFamily="18" charset="0"/>
              </a:rPr>
              <a:t>&gt;</a:t>
            </a:r>
            <a:r>
              <a:rPr lang="en-US" sz="2400" dirty="0">
                <a:effectLst>
                  <a:outerShdw blurRad="38100" dist="38100" dir="2700000" algn="tl">
                    <a:srgbClr val="000000"/>
                  </a:outerShdw>
                </a:effectLst>
                <a:latin typeface="Book Antiqua" pitchFamily="18" charset="0"/>
              </a:rPr>
              <a:t> </a:t>
            </a:r>
            <a:r>
              <a:rPr lang="en-US" sz="2000" dirty="0"/>
              <a:t>1.645</a:t>
            </a:r>
            <a:r>
              <a:rPr lang="en-US" sz="2400" dirty="0">
                <a:effectLst>
                  <a:outerShdw blurRad="38100" dist="38100" dir="2700000" algn="tl">
                    <a:srgbClr val="000000"/>
                  </a:outerShdw>
                </a:effectLst>
                <a:latin typeface="Book Antiqua" pitchFamily="18" charset="0"/>
              </a:rPr>
              <a:t>, </a:t>
            </a:r>
            <a:r>
              <a:rPr lang="en-US" sz="2000" dirty="0"/>
              <a:t>we reject H</a:t>
            </a:r>
            <a:r>
              <a:rPr lang="en-US" sz="2000" baseline="-25000" dirty="0"/>
              <a:t>0</a:t>
            </a:r>
            <a:r>
              <a:rPr lang="en-US" sz="2000" dirty="0"/>
              <a:t>.</a:t>
            </a:r>
          </a:p>
        </p:txBody>
      </p:sp>
      <p:sp>
        <p:nvSpPr>
          <p:cNvPr id="182393" name="Text Box 121"/>
          <p:cNvSpPr txBox="1">
            <a:spLocks noChangeArrowheads="1"/>
          </p:cNvSpPr>
          <p:nvPr/>
        </p:nvSpPr>
        <p:spPr bwMode="auto">
          <a:xfrm>
            <a:off x="3016250" y="2392363"/>
            <a:ext cx="2657972" cy="461665"/>
          </a:xfrm>
          <a:prstGeom prst="rect">
            <a:avLst/>
          </a:prstGeom>
          <a:noFill/>
          <a:ln w="12700">
            <a:noFill/>
            <a:miter lim="800000"/>
            <a:headEnd/>
            <a:tailEnd/>
          </a:ln>
          <a:effectLst/>
        </p:spPr>
        <p:txBody>
          <a:bodyPr wrap="none">
            <a:spAutoFit/>
          </a:bodyPr>
          <a:lstStyle/>
          <a:p>
            <a:r>
              <a:rPr lang="en-US" sz="2000" dirty="0"/>
              <a:t>For</a:t>
            </a:r>
            <a:r>
              <a:rPr lang="en-US" sz="2400" dirty="0">
                <a:effectLst>
                  <a:outerShdw blurRad="38100" dist="38100" dir="2700000" algn="tl">
                    <a:srgbClr val="000000"/>
                  </a:outerShdw>
                </a:effectLst>
                <a:latin typeface="Book Antiqua" pitchFamily="18" charset="0"/>
              </a:rPr>
              <a:t> </a:t>
            </a:r>
            <a:r>
              <a:rPr lang="en-US" i="1" dirty="0">
                <a:effectLst>
                  <a:outerShdw blurRad="38100" dist="38100" dir="2700000" algn="tl">
                    <a:srgbClr val="000000"/>
                  </a:outerShdw>
                </a:effectLst>
                <a:latin typeface="Symbol" pitchFamily="18" charset="2"/>
              </a:rPr>
              <a:t>a</a:t>
            </a:r>
            <a:r>
              <a:rPr lang="en-US" sz="2400" dirty="0">
                <a:effectLst>
                  <a:outerShdw blurRad="38100" dist="38100" dir="2700000" algn="tl">
                    <a:srgbClr val="000000"/>
                  </a:outerShdw>
                </a:effectLst>
                <a:latin typeface="Book Antiqua" pitchFamily="18" charset="0"/>
              </a:rPr>
              <a:t> </a:t>
            </a:r>
            <a:r>
              <a:rPr lang="en-US" sz="2000" dirty="0"/>
              <a:t>= .05,  z</a:t>
            </a:r>
            <a:r>
              <a:rPr lang="en-US" sz="2000" baseline="-25000" dirty="0"/>
              <a:t>.05</a:t>
            </a:r>
            <a:r>
              <a:rPr lang="en-US" sz="2000" dirty="0"/>
              <a:t> = 1.645</a:t>
            </a:r>
          </a:p>
        </p:txBody>
      </p:sp>
      <p:sp>
        <p:nvSpPr>
          <p:cNvPr id="182394" name="Rectangle 122"/>
          <p:cNvSpPr>
            <a:spLocks noChangeArrowheads="1"/>
          </p:cNvSpPr>
          <p:nvPr/>
        </p:nvSpPr>
        <p:spPr bwMode="auto">
          <a:xfrm>
            <a:off x="1181100" y="1733550"/>
            <a:ext cx="6934200" cy="571500"/>
          </a:xfrm>
          <a:prstGeom prst="rect">
            <a:avLst/>
          </a:prstGeom>
          <a:gradFill flip="none" rotWithShape="1">
            <a:gsLst>
              <a:gs pos="0">
                <a:srgbClr val="72AF2F">
                  <a:shade val="30000"/>
                  <a:satMod val="115000"/>
                </a:srgbClr>
              </a:gs>
              <a:gs pos="50000">
                <a:srgbClr val="72AF2F">
                  <a:shade val="67500"/>
                  <a:satMod val="115000"/>
                </a:srgbClr>
              </a:gs>
              <a:gs pos="100000">
                <a:srgbClr val="72AF2F">
                  <a:shade val="100000"/>
                  <a:satMod val="115000"/>
                </a:srgbClr>
              </a:gs>
            </a:gsLst>
            <a:lin ang="16200000" scaled="1"/>
            <a:tileRect/>
          </a:gradFill>
          <a:ln w="12700">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endParaRPr lang="en-US"/>
          </a:p>
        </p:txBody>
      </p:sp>
      <p:sp>
        <p:nvSpPr>
          <p:cNvPr id="182395" name="Text Box 123"/>
          <p:cNvSpPr txBox="1">
            <a:spLocks noChangeArrowheads="1"/>
          </p:cNvSpPr>
          <p:nvPr/>
        </p:nvSpPr>
        <p:spPr bwMode="auto">
          <a:xfrm>
            <a:off x="1236663" y="1766888"/>
            <a:ext cx="6815137" cy="457200"/>
          </a:xfrm>
          <a:prstGeom prst="rect">
            <a:avLst/>
          </a:prstGeom>
          <a:noFill/>
          <a:ln w="12700">
            <a:noFill/>
            <a:miter lim="800000"/>
            <a:headEnd/>
            <a:tailEnd/>
          </a:ln>
          <a:effectLst/>
        </p:spPr>
        <p:txBody>
          <a:bodyPr wrap="none">
            <a:spAutoFit/>
          </a:bodyPr>
          <a:lstStyle/>
          <a:p>
            <a:pPr algn="l"/>
            <a:r>
              <a:rPr lang="en-US" sz="2400">
                <a:effectLst>
                  <a:outerShdw blurRad="38100" dist="38100" dir="2700000" algn="tl">
                    <a:srgbClr val="000000"/>
                  </a:outerShdw>
                </a:effectLst>
                <a:latin typeface="Book Antiqua" pitchFamily="18" charset="0"/>
              </a:rPr>
              <a:t>4.  Determine the critical value and rejection rule.</a:t>
            </a:r>
          </a:p>
        </p:txBody>
      </p:sp>
      <p:sp>
        <p:nvSpPr>
          <p:cNvPr id="182397" name="Text Box 125"/>
          <p:cNvSpPr txBox="1">
            <a:spLocks noChangeArrowheads="1"/>
          </p:cNvSpPr>
          <p:nvPr/>
        </p:nvSpPr>
        <p:spPr bwMode="auto">
          <a:xfrm>
            <a:off x="3201988" y="2947988"/>
            <a:ext cx="2395656" cy="461665"/>
          </a:xfrm>
          <a:prstGeom prst="rect">
            <a:avLst/>
          </a:prstGeom>
          <a:noFill/>
          <a:ln w="12700">
            <a:noFill/>
            <a:miter lim="800000"/>
            <a:headEnd/>
            <a:tailEnd/>
          </a:ln>
          <a:effectLst/>
        </p:spPr>
        <p:txBody>
          <a:bodyPr wrap="none">
            <a:spAutoFit/>
          </a:bodyPr>
          <a:lstStyle/>
          <a:p>
            <a:r>
              <a:rPr lang="en-US" sz="2000" dirty="0"/>
              <a:t>Reject H</a:t>
            </a:r>
            <a:r>
              <a:rPr lang="en-US" sz="2000" baseline="-25000" dirty="0"/>
              <a:t>0</a:t>
            </a:r>
            <a:r>
              <a:rPr lang="en-US" sz="2000" dirty="0"/>
              <a:t> if z </a:t>
            </a:r>
            <a:r>
              <a:rPr lang="en-US" u="sng" dirty="0">
                <a:effectLst>
                  <a:outerShdw blurRad="38100" dist="38100" dir="2700000" algn="tl">
                    <a:srgbClr val="000000"/>
                  </a:outerShdw>
                </a:effectLst>
                <a:latin typeface="Book Antiqua" pitchFamily="18" charset="0"/>
              </a:rPr>
              <a:t>&gt;</a:t>
            </a:r>
            <a:r>
              <a:rPr lang="en-US" sz="2400" dirty="0">
                <a:effectLst>
                  <a:outerShdw blurRad="38100" dist="38100" dir="2700000" algn="tl">
                    <a:srgbClr val="000000"/>
                  </a:outerShdw>
                </a:effectLst>
                <a:latin typeface="Book Antiqua" pitchFamily="18" charset="0"/>
              </a:rPr>
              <a:t> </a:t>
            </a:r>
            <a:r>
              <a:rPr lang="en-US" sz="2000" dirty="0"/>
              <a:t>1.645</a:t>
            </a:r>
          </a:p>
        </p:txBody>
      </p:sp>
      <p:sp>
        <p:nvSpPr>
          <p:cNvPr id="14" name="Rectangle 31"/>
          <p:cNvSpPr>
            <a:spLocks noChangeArrowheads="1"/>
          </p:cNvSpPr>
          <p:nvPr/>
        </p:nvSpPr>
        <p:spPr bwMode="auto">
          <a:xfrm>
            <a:off x="809305" y="1156890"/>
            <a:ext cx="5424487" cy="571500"/>
          </a:xfrm>
          <a:prstGeom prst="rect">
            <a:avLst/>
          </a:prstGeom>
          <a:noFill/>
          <a:ln w="12700">
            <a:noFill/>
            <a:miter lim="800000"/>
            <a:headEnd/>
            <a:tailEnd/>
          </a:ln>
          <a:effectLst/>
        </p:spPr>
        <p:txBody>
          <a:bodyPr lIns="90488" tIns="44450" rIns="90488" bIns="44450"/>
          <a:lstStyle/>
          <a:p>
            <a:pPr>
              <a:spcBef>
                <a:spcPct val="20000"/>
              </a:spcBef>
              <a:buClr>
                <a:srgbClr val="66FFFF"/>
              </a:buClr>
              <a:buSzPct val="75000"/>
            </a:pPr>
            <a:r>
              <a:rPr lang="en-US" sz="2000" b="1" dirty="0">
                <a:solidFill>
                  <a:srgbClr val="00B0F0"/>
                </a:solidFill>
              </a:rPr>
              <a:t>Critical value approach</a:t>
            </a:r>
          </a:p>
        </p:txBody>
      </p:sp>
      <p:sp>
        <p:nvSpPr>
          <p:cNvPr id="15" name="Rectangle 30"/>
          <p:cNvSpPr>
            <a:spLocks noChangeArrowheads="1"/>
          </p:cNvSpPr>
          <p:nvPr/>
        </p:nvSpPr>
        <p:spPr bwMode="auto">
          <a:xfrm>
            <a:off x="721198" y="176213"/>
            <a:ext cx="8453437" cy="814387"/>
          </a:xfrm>
          <a:prstGeom prst="rect">
            <a:avLst/>
          </a:prstGeom>
          <a:noFill/>
          <a:ln w="12700">
            <a:noFill/>
            <a:miter lim="800000"/>
            <a:headEnd/>
            <a:tailEnd/>
          </a:ln>
          <a:effectLst/>
        </p:spPr>
        <p:txBody>
          <a:bodyPr lIns="90488" tIns="44450" rIns="90488" bIns="44450" anchor="ctr"/>
          <a:lstStyle/>
          <a:p>
            <a:r>
              <a:rPr lang="en-US" sz="3200" b="1" dirty="0">
                <a:solidFill>
                  <a:srgbClr val="00B0F0"/>
                </a:solidFill>
                <a:latin typeface="+mj-lt"/>
              </a:rPr>
              <a:t>One-Tailed Tests About a Population Mean: </a:t>
            </a:r>
            <a:r>
              <a:rPr lang="en-US" sz="3200" i="1" dirty="0">
                <a:solidFill>
                  <a:srgbClr val="66FFFF"/>
                </a:solidFill>
                <a:effectLst>
                  <a:outerShdw blurRad="38100" dist="38100" dir="2700000" algn="tl">
                    <a:srgbClr val="000000"/>
                  </a:outerShdw>
                </a:effectLst>
                <a:latin typeface="Symbol" pitchFamily="18" charset="2"/>
              </a:rPr>
              <a:t>s</a:t>
            </a:r>
            <a:endParaRPr lang="en-US" sz="3200" b="1" dirty="0">
              <a:solidFill>
                <a:srgbClr val="00B0F0"/>
              </a:solidFill>
              <a:latin typeface="+mj-lt"/>
            </a:endParaRPr>
          </a:p>
          <a:p>
            <a:r>
              <a:rPr lang="en-US" sz="3200" b="1" dirty="0">
                <a:solidFill>
                  <a:srgbClr val="00B0F0"/>
                </a:solidFill>
                <a:latin typeface="+mj-lt"/>
              </a:rPr>
              <a:t>  Known</a:t>
            </a:r>
          </a:p>
        </p:txBody>
      </p:sp>
      <p:sp>
        <p:nvSpPr>
          <p:cNvPr id="16" name="Rectangle 119"/>
          <p:cNvSpPr>
            <a:spLocks noChangeArrowheads="1"/>
          </p:cNvSpPr>
          <p:nvPr/>
        </p:nvSpPr>
        <p:spPr bwMode="auto">
          <a:xfrm>
            <a:off x="990600" y="5462130"/>
            <a:ext cx="7334250" cy="557670"/>
          </a:xfrm>
          <a:prstGeom prst="rect">
            <a:avLst/>
          </a:prstGeom>
          <a:noFill/>
          <a:ln w="12700">
            <a:noFill/>
            <a:miter lim="800000"/>
            <a:headEnd/>
            <a:tailEnd/>
          </a:ln>
          <a:effectLst/>
        </p:spPr>
        <p:txBody>
          <a:bodyPr lIns="90488" tIns="44450" rIns="90488" bIns="44450"/>
          <a:lstStyle/>
          <a:p>
            <a:pPr>
              <a:lnSpc>
                <a:spcPct val="80000"/>
              </a:lnSpc>
              <a:spcBef>
                <a:spcPct val="20000"/>
              </a:spcBef>
              <a:buClr>
                <a:srgbClr val="66FFFF"/>
              </a:buClr>
              <a:buSzPct val="75000"/>
              <a:buFont typeface="Monotype Sorts" pitchFamily="2" charset="2"/>
              <a:buNone/>
            </a:pPr>
            <a:r>
              <a:rPr lang="en-US" sz="2000" dirty="0"/>
              <a:t>There is sufficient statistical evidence to infer that Metro EMS is not meeting the response goal of 12 minutes.</a:t>
            </a:r>
          </a:p>
        </p:txBody>
      </p:sp>
    </p:spTree>
    <p:extLst>
      <p:ext uri="{BB962C8B-B14F-4D97-AF65-F5344CB8AC3E}">
        <p14:creationId xmlns:p14="http://schemas.microsoft.com/office/powerpoint/2010/main" val="1603460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82394"/>
                                        </p:tgtEl>
                                        <p:attrNameLst>
                                          <p:attrName>style.visibility</p:attrName>
                                        </p:attrNameLst>
                                      </p:cBhvr>
                                      <p:to>
                                        <p:strVal val="visible"/>
                                      </p:to>
                                    </p:set>
                                    <p:animEffect transition="in" filter="dissolve">
                                      <p:cBhvr>
                                        <p:cTn id="7" dur="500"/>
                                        <p:tgtEl>
                                          <p:spTgt spid="182394"/>
                                        </p:tgtEl>
                                      </p:cBhvr>
                                    </p:animEffect>
                                  </p:childTnLst>
                                </p:cTn>
                              </p:par>
                            </p:childTnLst>
                          </p:cTn>
                        </p:par>
                        <p:par>
                          <p:cTn id="8" fill="hold">
                            <p:stCondLst>
                              <p:cond delay="500"/>
                            </p:stCondLst>
                            <p:childTnLst>
                              <p:par>
                                <p:cTn id="9" presetID="23" presetClass="entr" presetSubtype="272" fill="hold" grpId="0" nodeType="afterEffect">
                                  <p:stCondLst>
                                    <p:cond delay="0"/>
                                  </p:stCondLst>
                                  <p:childTnLst>
                                    <p:set>
                                      <p:cBhvr>
                                        <p:cTn id="10" dur="1" fill="hold">
                                          <p:stCondLst>
                                            <p:cond delay="0"/>
                                          </p:stCondLst>
                                        </p:cTn>
                                        <p:tgtEl>
                                          <p:spTgt spid="182395"/>
                                        </p:tgtEl>
                                        <p:attrNameLst>
                                          <p:attrName>style.visibility</p:attrName>
                                        </p:attrNameLst>
                                      </p:cBhvr>
                                      <p:to>
                                        <p:strVal val="visible"/>
                                      </p:to>
                                    </p:set>
                                    <p:anim calcmode="lin" valueType="num">
                                      <p:cBhvr>
                                        <p:cTn id="11" dur="500" fill="hold"/>
                                        <p:tgtEl>
                                          <p:spTgt spid="182395"/>
                                        </p:tgtEl>
                                        <p:attrNameLst>
                                          <p:attrName>ppt_w</p:attrName>
                                        </p:attrNameLst>
                                      </p:cBhvr>
                                      <p:tavLst>
                                        <p:tav tm="0">
                                          <p:val>
                                            <p:strVal val="2/3*#ppt_w"/>
                                          </p:val>
                                        </p:tav>
                                        <p:tav tm="100000">
                                          <p:val>
                                            <p:strVal val="#ppt_w"/>
                                          </p:val>
                                        </p:tav>
                                      </p:tavLst>
                                    </p:anim>
                                    <p:anim calcmode="lin" valueType="num">
                                      <p:cBhvr>
                                        <p:cTn id="12" dur="500" fill="hold"/>
                                        <p:tgtEl>
                                          <p:spTgt spid="182395"/>
                                        </p:tgtEl>
                                        <p:attrNameLst>
                                          <p:attrName>ppt_h</p:attrName>
                                        </p:attrNameLst>
                                      </p:cBhvr>
                                      <p:tavLst>
                                        <p:tav tm="0">
                                          <p:val>
                                            <p:strVal val="2/3*#ppt_h"/>
                                          </p:val>
                                        </p:tav>
                                        <p:tav tm="100000">
                                          <p:val>
                                            <p:strVal val="#ppt_h"/>
                                          </p:val>
                                        </p:tav>
                                      </p:tavLst>
                                    </p:anim>
                                  </p:childTnLst>
                                </p:cTn>
                              </p:par>
                            </p:childTnLst>
                          </p:cTn>
                        </p:par>
                        <p:par>
                          <p:cTn id="13" fill="hold">
                            <p:stCondLst>
                              <p:cond delay="1000"/>
                            </p:stCondLst>
                            <p:childTnLst>
                              <p:par>
                                <p:cTn id="14" presetID="12" presetClass="entr" presetSubtype="1" fill="hold" grpId="0" nodeType="afterEffect">
                                  <p:stCondLst>
                                    <p:cond delay="2000"/>
                                  </p:stCondLst>
                                  <p:childTnLst>
                                    <p:set>
                                      <p:cBhvr>
                                        <p:cTn id="15" dur="1" fill="hold">
                                          <p:stCondLst>
                                            <p:cond delay="0"/>
                                          </p:stCondLst>
                                        </p:cTn>
                                        <p:tgtEl>
                                          <p:spTgt spid="182393"/>
                                        </p:tgtEl>
                                        <p:attrNameLst>
                                          <p:attrName>style.visibility</p:attrName>
                                        </p:attrNameLst>
                                      </p:cBhvr>
                                      <p:to>
                                        <p:strVal val="visible"/>
                                      </p:to>
                                    </p:set>
                                    <p:animEffect transition="in" filter="slide(fromTop)">
                                      <p:cBhvr>
                                        <p:cTn id="16" dur="500"/>
                                        <p:tgtEl>
                                          <p:spTgt spid="182393"/>
                                        </p:tgtEl>
                                      </p:cBhvr>
                                    </p:animEffect>
                                  </p:childTnLst>
                                </p:cTn>
                              </p:par>
                            </p:childTnLst>
                          </p:cTn>
                        </p:par>
                        <p:par>
                          <p:cTn id="17" fill="hold">
                            <p:stCondLst>
                              <p:cond delay="3500"/>
                            </p:stCondLst>
                            <p:childTnLst>
                              <p:par>
                                <p:cTn id="18" presetID="12" presetClass="entr" presetSubtype="1" fill="hold" grpId="0" nodeType="afterEffect">
                                  <p:stCondLst>
                                    <p:cond delay="2000"/>
                                  </p:stCondLst>
                                  <p:childTnLst>
                                    <p:set>
                                      <p:cBhvr>
                                        <p:cTn id="19" dur="1" fill="hold">
                                          <p:stCondLst>
                                            <p:cond delay="0"/>
                                          </p:stCondLst>
                                        </p:cTn>
                                        <p:tgtEl>
                                          <p:spTgt spid="182397"/>
                                        </p:tgtEl>
                                        <p:attrNameLst>
                                          <p:attrName>style.visibility</p:attrName>
                                        </p:attrNameLst>
                                      </p:cBhvr>
                                      <p:to>
                                        <p:strVal val="visible"/>
                                      </p:to>
                                    </p:set>
                                    <p:animEffect transition="in" filter="slide(fromTop)">
                                      <p:cBhvr>
                                        <p:cTn id="20" dur="500"/>
                                        <p:tgtEl>
                                          <p:spTgt spid="182397"/>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182383"/>
                                        </p:tgtEl>
                                        <p:attrNameLst>
                                          <p:attrName>style.visibility</p:attrName>
                                        </p:attrNameLst>
                                      </p:cBhvr>
                                      <p:to>
                                        <p:strVal val="visible"/>
                                      </p:to>
                                    </p:set>
                                    <p:animEffect transition="in" filter="dissolve">
                                      <p:cBhvr>
                                        <p:cTn id="25" dur="500"/>
                                        <p:tgtEl>
                                          <p:spTgt spid="182383"/>
                                        </p:tgtEl>
                                      </p:cBhvr>
                                    </p:animEffect>
                                  </p:childTnLst>
                                </p:cTn>
                              </p:par>
                            </p:childTnLst>
                          </p:cTn>
                        </p:par>
                        <p:par>
                          <p:cTn id="26" fill="hold">
                            <p:stCondLst>
                              <p:cond delay="500"/>
                            </p:stCondLst>
                            <p:childTnLst>
                              <p:par>
                                <p:cTn id="27" presetID="23" presetClass="entr" presetSubtype="272" fill="hold" grpId="0" nodeType="afterEffect">
                                  <p:stCondLst>
                                    <p:cond delay="1000"/>
                                  </p:stCondLst>
                                  <p:childTnLst>
                                    <p:set>
                                      <p:cBhvr>
                                        <p:cTn id="28" dur="1" fill="hold">
                                          <p:stCondLst>
                                            <p:cond delay="0"/>
                                          </p:stCondLst>
                                        </p:cTn>
                                        <p:tgtEl>
                                          <p:spTgt spid="182384"/>
                                        </p:tgtEl>
                                        <p:attrNameLst>
                                          <p:attrName>style.visibility</p:attrName>
                                        </p:attrNameLst>
                                      </p:cBhvr>
                                      <p:to>
                                        <p:strVal val="visible"/>
                                      </p:to>
                                    </p:set>
                                    <p:anim calcmode="lin" valueType="num">
                                      <p:cBhvr>
                                        <p:cTn id="29" dur="500" fill="hold"/>
                                        <p:tgtEl>
                                          <p:spTgt spid="182384"/>
                                        </p:tgtEl>
                                        <p:attrNameLst>
                                          <p:attrName>ppt_w</p:attrName>
                                        </p:attrNameLst>
                                      </p:cBhvr>
                                      <p:tavLst>
                                        <p:tav tm="0">
                                          <p:val>
                                            <p:strVal val="2/3*#ppt_w"/>
                                          </p:val>
                                        </p:tav>
                                        <p:tav tm="100000">
                                          <p:val>
                                            <p:strVal val="#ppt_w"/>
                                          </p:val>
                                        </p:tav>
                                      </p:tavLst>
                                    </p:anim>
                                    <p:anim calcmode="lin" valueType="num">
                                      <p:cBhvr>
                                        <p:cTn id="30" dur="500" fill="hold"/>
                                        <p:tgtEl>
                                          <p:spTgt spid="182384"/>
                                        </p:tgtEl>
                                        <p:attrNameLst>
                                          <p:attrName>ppt_h</p:attrName>
                                        </p:attrNameLst>
                                      </p:cBhvr>
                                      <p:tavLst>
                                        <p:tav tm="0">
                                          <p:val>
                                            <p:strVal val="2/3*#ppt_h"/>
                                          </p:val>
                                        </p:tav>
                                        <p:tav tm="100000">
                                          <p:val>
                                            <p:strVal val="#ppt_h"/>
                                          </p:val>
                                        </p:tav>
                                      </p:tavLst>
                                    </p:anim>
                                  </p:childTnLst>
                                </p:cTn>
                              </p:par>
                            </p:childTnLst>
                          </p:cTn>
                        </p:par>
                        <p:par>
                          <p:cTn id="31" fill="hold">
                            <p:stCondLst>
                              <p:cond delay="2000"/>
                            </p:stCondLst>
                            <p:childTnLst>
                              <p:par>
                                <p:cTn id="32" presetID="12" presetClass="entr" presetSubtype="1" fill="hold" grpId="0" nodeType="afterEffect">
                                  <p:stCondLst>
                                    <p:cond delay="2000"/>
                                  </p:stCondLst>
                                  <p:childTnLst>
                                    <p:set>
                                      <p:cBhvr>
                                        <p:cTn id="33" dur="1" fill="hold">
                                          <p:stCondLst>
                                            <p:cond delay="0"/>
                                          </p:stCondLst>
                                        </p:cTn>
                                        <p:tgtEl>
                                          <p:spTgt spid="182387"/>
                                        </p:tgtEl>
                                        <p:attrNameLst>
                                          <p:attrName>style.visibility</p:attrName>
                                        </p:attrNameLst>
                                      </p:cBhvr>
                                      <p:to>
                                        <p:strVal val="visible"/>
                                      </p:to>
                                    </p:set>
                                    <p:animEffect transition="in" filter="slide(fromTop)">
                                      <p:cBhvr>
                                        <p:cTn id="34" dur="500"/>
                                        <p:tgtEl>
                                          <p:spTgt spid="182387"/>
                                        </p:tgtEl>
                                      </p:cBhvr>
                                    </p:animEffect>
                                  </p:childTnLst>
                                </p:cTn>
                              </p:par>
                            </p:childTnLst>
                          </p:cTn>
                        </p:par>
                        <p:par>
                          <p:cTn id="35" fill="hold">
                            <p:stCondLst>
                              <p:cond delay="4500"/>
                            </p:stCondLst>
                            <p:childTnLst>
                              <p:par>
                                <p:cTn id="36" presetID="12" presetClass="entr" presetSubtype="1" fill="hold" grpId="0" nodeType="afterEffect">
                                  <p:stCondLst>
                                    <p:cond delay="2000"/>
                                  </p:stCondLst>
                                  <p:childTnLst>
                                    <p:set>
                                      <p:cBhvr>
                                        <p:cTn id="37" dur="1" fill="hold">
                                          <p:stCondLst>
                                            <p:cond delay="0"/>
                                          </p:stCondLst>
                                        </p:cTn>
                                        <p:tgtEl>
                                          <p:spTgt spid="16"/>
                                        </p:tgtEl>
                                        <p:attrNameLst>
                                          <p:attrName>style.visibility</p:attrName>
                                        </p:attrNameLst>
                                      </p:cBhvr>
                                      <p:to>
                                        <p:strVal val="visible"/>
                                      </p:to>
                                    </p:set>
                                    <p:animEffect transition="in" filter="slide(fromTop)">
                                      <p:cBhvr>
                                        <p:cTn id="38"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2383" grpId="0" animBg="1"/>
      <p:bldP spid="182384" grpId="0" autoUpdateAnimBg="0"/>
      <p:bldP spid="182387" grpId="0" autoUpdateAnimBg="0"/>
      <p:bldP spid="182393" grpId="0" autoUpdateAnimBg="0"/>
      <p:bldP spid="182394" grpId="0" animBg="1"/>
      <p:bldP spid="182395" grpId="0" autoUpdateAnimBg="0"/>
      <p:bldP spid="182397" grpId="0" autoUpdateAnimBg="0"/>
      <p:bldP spid="16" grpId="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75" name="Text Box 71"/>
          <p:cNvSpPr txBox="1">
            <a:spLocks noChangeArrowheads="1"/>
          </p:cNvSpPr>
          <p:nvPr/>
        </p:nvSpPr>
        <p:spPr bwMode="auto">
          <a:xfrm>
            <a:off x="1066800" y="2438400"/>
            <a:ext cx="7200900" cy="2609945"/>
          </a:xfrm>
          <a:prstGeom prst="rect">
            <a:avLst/>
          </a:prstGeom>
          <a:noFill/>
          <a:ln w="12700">
            <a:noFill/>
            <a:miter lim="800000"/>
            <a:headEnd/>
            <a:tailEnd/>
          </a:ln>
          <a:effectLst/>
        </p:spPr>
        <p:txBody>
          <a:bodyPr>
            <a:spAutoFit/>
          </a:bodyPr>
          <a:lstStyle/>
          <a:p>
            <a:pPr algn="l">
              <a:lnSpc>
                <a:spcPct val="80000"/>
              </a:lnSpc>
              <a:spcBef>
                <a:spcPct val="20000"/>
              </a:spcBef>
              <a:buClr>
                <a:srgbClr val="66FFFF"/>
              </a:buClr>
              <a:buSzPct val="75000"/>
              <a:buFont typeface="Monotype Sorts" pitchFamily="2" charset="2"/>
              <a:buNone/>
            </a:pPr>
            <a:r>
              <a:rPr lang="en-US" sz="2000">
                <a:effectLst>
                  <a:outerShdw blurRad="38100" dist="38100" dir="2700000" algn="tl">
                    <a:srgbClr val="000000"/>
                  </a:outerShdw>
                </a:effectLst>
              </a:rPr>
              <a:t>     </a:t>
            </a:r>
          </a:p>
          <a:p>
            <a:pPr algn="l">
              <a:lnSpc>
                <a:spcPct val="80000"/>
              </a:lnSpc>
              <a:spcBef>
                <a:spcPct val="20000"/>
              </a:spcBef>
              <a:buClr>
                <a:srgbClr val="66FFFF"/>
              </a:buClr>
              <a:buSzPct val="75000"/>
              <a:buFont typeface="Monotype Sorts" pitchFamily="2" charset="2"/>
              <a:buNone/>
            </a:pPr>
            <a:r>
              <a:rPr lang="en-US"/>
              <a:t>The </a:t>
            </a:r>
            <a:r>
              <a:rPr lang="en-US" dirty="0"/>
              <a:t>production line for Glow toothpaste is designed to fill tubes with a mean weight of 6 oz. Periodically, a sample of 30 tubes will be selected in</a:t>
            </a:r>
          </a:p>
          <a:p>
            <a:pPr algn="l">
              <a:lnSpc>
                <a:spcPct val="80000"/>
              </a:lnSpc>
              <a:spcBef>
                <a:spcPct val="20000"/>
              </a:spcBef>
              <a:buClr>
                <a:srgbClr val="66FFFF"/>
              </a:buClr>
              <a:buSzPct val="75000"/>
              <a:buFont typeface="Monotype Sorts" pitchFamily="2" charset="2"/>
              <a:buNone/>
            </a:pPr>
            <a:r>
              <a:rPr lang="en-US" dirty="0"/>
              <a:t>order to check the filling process.</a:t>
            </a:r>
          </a:p>
          <a:p>
            <a:pPr algn="l">
              <a:lnSpc>
                <a:spcPct val="80000"/>
              </a:lnSpc>
              <a:spcBef>
                <a:spcPct val="20000"/>
              </a:spcBef>
              <a:buClr>
                <a:srgbClr val="66FFFF"/>
              </a:buClr>
              <a:buSzPct val="75000"/>
              <a:buFont typeface="Monotype Sorts" pitchFamily="2" charset="2"/>
              <a:buNone/>
            </a:pPr>
            <a:endParaRPr lang="en-US" dirty="0"/>
          </a:p>
          <a:p>
            <a:pPr>
              <a:lnSpc>
                <a:spcPct val="80000"/>
              </a:lnSpc>
              <a:spcBef>
                <a:spcPct val="20000"/>
              </a:spcBef>
              <a:buClr>
                <a:srgbClr val="66FFFF"/>
              </a:buClr>
              <a:buSzPct val="75000"/>
            </a:pPr>
            <a:r>
              <a:rPr lang="en-US" dirty="0"/>
              <a:t>Quality assurance procedures call for the continuation of the filling process if the sample results are consistent with the assumption that the mean filling weight for the population of toothpaste tubes is 6 oz.; otherwise the process will be adjusted.</a:t>
            </a:r>
          </a:p>
          <a:p>
            <a:pPr algn="l">
              <a:lnSpc>
                <a:spcPct val="80000"/>
              </a:lnSpc>
              <a:spcBef>
                <a:spcPct val="20000"/>
              </a:spcBef>
              <a:buClr>
                <a:srgbClr val="66FFFF"/>
              </a:buClr>
              <a:buSzPct val="75000"/>
              <a:buFont typeface="Monotype Sorts" pitchFamily="2" charset="2"/>
              <a:buNone/>
            </a:pPr>
            <a:endParaRPr lang="en-US" dirty="0"/>
          </a:p>
        </p:txBody>
      </p:sp>
      <p:sp>
        <p:nvSpPr>
          <p:cNvPr id="9" name="Rectangle 31"/>
          <p:cNvSpPr>
            <a:spLocks noChangeArrowheads="1"/>
          </p:cNvSpPr>
          <p:nvPr/>
        </p:nvSpPr>
        <p:spPr bwMode="auto">
          <a:xfrm>
            <a:off x="838200" y="1371600"/>
            <a:ext cx="5424487" cy="571500"/>
          </a:xfrm>
          <a:prstGeom prst="rect">
            <a:avLst/>
          </a:prstGeom>
          <a:noFill/>
          <a:ln w="12700">
            <a:noFill/>
            <a:miter lim="800000"/>
            <a:headEnd/>
            <a:tailEnd/>
          </a:ln>
          <a:effectLst/>
        </p:spPr>
        <p:txBody>
          <a:bodyPr lIns="90488" tIns="44450" rIns="90488" bIns="44450"/>
          <a:lstStyle/>
          <a:p>
            <a:pPr>
              <a:spcBef>
                <a:spcPct val="20000"/>
              </a:spcBef>
              <a:buClr>
                <a:srgbClr val="66FFFF"/>
              </a:buClr>
              <a:buSzPct val="75000"/>
            </a:pPr>
            <a:r>
              <a:rPr lang="en-US" sz="2000" b="1" dirty="0">
                <a:solidFill>
                  <a:srgbClr val="00B0F0"/>
                </a:solidFill>
              </a:rPr>
              <a:t>Example: Glow Toothpaste</a:t>
            </a:r>
          </a:p>
        </p:txBody>
      </p:sp>
      <p:sp>
        <p:nvSpPr>
          <p:cNvPr id="10" name="Rectangle 30"/>
          <p:cNvSpPr>
            <a:spLocks noChangeArrowheads="1"/>
          </p:cNvSpPr>
          <p:nvPr/>
        </p:nvSpPr>
        <p:spPr bwMode="auto">
          <a:xfrm>
            <a:off x="750093" y="473870"/>
            <a:ext cx="8453437" cy="814387"/>
          </a:xfrm>
          <a:prstGeom prst="rect">
            <a:avLst/>
          </a:prstGeom>
          <a:noFill/>
          <a:ln w="12700">
            <a:noFill/>
            <a:miter lim="800000"/>
            <a:headEnd/>
            <a:tailEnd/>
          </a:ln>
          <a:effectLst/>
        </p:spPr>
        <p:txBody>
          <a:bodyPr lIns="90488" tIns="44450" rIns="90488" bIns="44450" anchor="ctr"/>
          <a:lstStyle/>
          <a:p>
            <a:r>
              <a:rPr lang="en-US" sz="3200" b="1" dirty="0">
                <a:solidFill>
                  <a:srgbClr val="00B0F0"/>
                </a:solidFill>
                <a:latin typeface="+mj-lt"/>
              </a:rPr>
              <a:t>Two-Tailed Tests About a Population Mean: </a:t>
            </a:r>
            <a:r>
              <a:rPr lang="en-US" sz="3200" i="1" dirty="0">
                <a:solidFill>
                  <a:srgbClr val="66FFFF"/>
                </a:solidFill>
                <a:effectLst>
                  <a:outerShdw blurRad="38100" dist="38100" dir="2700000" algn="tl">
                    <a:srgbClr val="000000"/>
                  </a:outerShdw>
                </a:effectLst>
                <a:latin typeface="Symbol" pitchFamily="18" charset="2"/>
              </a:rPr>
              <a:t>s</a:t>
            </a:r>
            <a:endParaRPr lang="en-US" sz="3200" b="1" dirty="0">
              <a:solidFill>
                <a:srgbClr val="00B0F0"/>
              </a:solidFill>
              <a:latin typeface="+mj-lt"/>
            </a:endParaRPr>
          </a:p>
          <a:p>
            <a:r>
              <a:rPr lang="en-US" sz="3200" b="1" dirty="0">
                <a:solidFill>
                  <a:srgbClr val="00B0F0"/>
                </a:solidFill>
                <a:latin typeface="+mj-lt"/>
              </a:rPr>
              <a:t>  Known</a:t>
            </a:r>
          </a:p>
        </p:txBody>
      </p:sp>
    </p:spTree>
    <p:extLst>
      <p:ext uri="{BB962C8B-B14F-4D97-AF65-F5344CB8AC3E}">
        <p14:creationId xmlns:p14="http://schemas.microsoft.com/office/powerpoint/2010/main" val="232708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1575"/>
                                        </p:tgtEl>
                                        <p:attrNameLst>
                                          <p:attrName>style.visibility</p:attrName>
                                        </p:attrNameLst>
                                      </p:cBhvr>
                                      <p:to>
                                        <p:strVal val="visible"/>
                                      </p:to>
                                    </p:set>
                                    <p:animEffect transition="in" filter="blinds(horizontal)">
                                      <p:cBhvr>
                                        <p:cTn id="7" dur="500"/>
                                        <p:tgtEl>
                                          <p:spTgt spid="215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75" grpId="0"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804" name="Text Box 196"/>
          <p:cNvSpPr txBox="1">
            <a:spLocks noChangeArrowheads="1"/>
          </p:cNvSpPr>
          <p:nvPr/>
        </p:nvSpPr>
        <p:spPr bwMode="auto">
          <a:xfrm>
            <a:off x="869004" y="2319249"/>
            <a:ext cx="7234238" cy="2616101"/>
          </a:xfrm>
          <a:prstGeom prst="rect">
            <a:avLst/>
          </a:prstGeom>
          <a:noFill/>
          <a:ln w="12700">
            <a:noFill/>
            <a:miter lim="800000"/>
            <a:headEnd/>
            <a:tailEnd/>
          </a:ln>
          <a:effectLst/>
        </p:spPr>
        <p:txBody>
          <a:bodyPr>
            <a:spAutoFit/>
          </a:bodyPr>
          <a:lstStyle/>
          <a:p>
            <a:pPr algn="l">
              <a:lnSpc>
                <a:spcPct val="90000"/>
              </a:lnSpc>
              <a:spcBef>
                <a:spcPct val="20000"/>
              </a:spcBef>
              <a:buClr>
                <a:srgbClr val="66FFFF"/>
              </a:buClr>
              <a:buSzPct val="75000"/>
              <a:buFont typeface="Monotype Sorts" pitchFamily="2" charset="2"/>
              <a:buNone/>
            </a:pPr>
            <a:r>
              <a:rPr lang="en-US" sz="2400" dirty="0">
                <a:effectLst>
                  <a:outerShdw blurRad="38100" dist="38100" dir="2700000" algn="tl">
                    <a:srgbClr val="000000"/>
                  </a:outerShdw>
                </a:effectLst>
                <a:latin typeface="Book Antiqua" pitchFamily="18" charset="0"/>
              </a:rPr>
              <a:t>     </a:t>
            </a:r>
          </a:p>
          <a:p>
            <a:pPr algn="l">
              <a:lnSpc>
                <a:spcPct val="90000"/>
              </a:lnSpc>
              <a:spcBef>
                <a:spcPct val="20000"/>
              </a:spcBef>
              <a:buClr>
                <a:srgbClr val="66FFFF"/>
              </a:buClr>
              <a:buSzPct val="75000"/>
              <a:buFont typeface="Monotype Sorts" pitchFamily="2" charset="2"/>
              <a:buNone/>
            </a:pPr>
            <a:r>
              <a:rPr lang="en-US" sz="2000" dirty="0"/>
              <a:t>Assume that a sample of 30 toothpaste tubes provides a sample mean of 6.1 oz.  The population standard deviation is believed to be 0.2 oz.</a:t>
            </a:r>
          </a:p>
          <a:p>
            <a:pPr>
              <a:lnSpc>
                <a:spcPct val="90000"/>
              </a:lnSpc>
              <a:spcBef>
                <a:spcPct val="20000"/>
              </a:spcBef>
              <a:buClr>
                <a:srgbClr val="66FFFF"/>
              </a:buClr>
              <a:buSzPct val="75000"/>
            </a:pPr>
            <a:endParaRPr lang="en-US" sz="2400" dirty="0">
              <a:effectLst>
                <a:outerShdw blurRad="38100" dist="38100" dir="2700000" algn="tl">
                  <a:srgbClr val="000000"/>
                </a:outerShdw>
              </a:effectLst>
              <a:latin typeface="Book Antiqua" pitchFamily="18" charset="0"/>
            </a:endParaRPr>
          </a:p>
          <a:p>
            <a:pPr>
              <a:lnSpc>
                <a:spcPct val="90000"/>
              </a:lnSpc>
              <a:spcBef>
                <a:spcPct val="20000"/>
              </a:spcBef>
              <a:buClr>
                <a:srgbClr val="66FFFF"/>
              </a:buClr>
              <a:buSzPct val="75000"/>
            </a:pPr>
            <a:r>
              <a:rPr lang="en-US" sz="2000" dirty="0"/>
              <a:t>Perform a hypothesis test, at the .03 level of significance, to help determine whether the filling process should continue operating or be stopped and corrected.</a:t>
            </a:r>
          </a:p>
        </p:txBody>
      </p:sp>
      <p:sp>
        <p:nvSpPr>
          <p:cNvPr id="8" name="Rectangle 31"/>
          <p:cNvSpPr>
            <a:spLocks noChangeArrowheads="1"/>
          </p:cNvSpPr>
          <p:nvPr/>
        </p:nvSpPr>
        <p:spPr bwMode="auto">
          <a:xfrm>
            <a:off x="838200" y="1371600"/>
            <a:ext cx="5424487" cy="571500"/>
          </a:xfrm>
          <a:prstGeom prst="rect">
            <a:avLst/>
          </a:prstGeom>
          <a:noFill/>
          <a:ln w="12700">
            <a:noFill/>
            <a:miter lim="800000"/>
            <a:headEnd/>
            <a:tailEnd/>
          </a:ln>
          <a:effectLst/>
        </p:spPr>
        <p:txBody>
          <a:bodyPr lIns="90488" tIns="44450" rIns="90488" bIns="44450"/>
          <a:lstStyle/>
          <a:p>
            <a:pPr>
              <a:spcBef>
                <a:spcPct val="20000"/>
              </a:spcBef>
              <a:buClr>
                <a:srgbClr val="66FFFF"/>
              </a:buClr>
              <a:buSzPct val="75000"/>
            </a:pPr>
            <a:r>
              <a:rPr lang="en-US" sz="2000" b="1" dirty="0">
                <a:solidFill>
                  <a:srgbClr val="00B0F0"/>
                </a:solidFill>
              </a:rPr>
              <a:t>Example: Glow Toothpaste</a:t>
            </a:r>
          </a:p>
        </p:txBody>
      </p:sp>
      <p:sp>
        <p:nvSpPr>
          <p:cNvPr id="9" name="Rectangle 30"/>
          <p:cNvSpPr>
            <a:spLocks noChangeArrowheads="1"/>
          </p:cNvSpPr>
          <p:nvPr/>
        </p:nvSpPr>
        <p:spPr bwMode="auto">
          <a:xfrm>
            <a:off x="750093" y="473870"/>
            <a:ext cx="8453437" cy="814387"/>
          </a:xfrm>
          <a:prstGeom prst="rect">
            <a:avLst/>
          </a:prstGeom>
          <a:noFill/>
          <a:ln w="12700">
            <a:noFill/>
            <a:miter lim="800000"/>
            <a:headEnd/>
            <a:tailEnd/>
          </a:ln>
          <a:effectLst/>
        </p:spPr>
        <p:txBody>
          <a:bodyPr lIns="90488" tIns="44450" rIns="90488" bIns="44450" anchor="ctr"/>
          <a:lstStyle/>
          <a:p>
            <a:r>
              <a:rPr lang="en-US" sz="3200" b="1" dirty="0">
                <a:solidFill>
                  <a:srgbClr val="00B0F0"/>
                </a:solidFill>
                <a:latin typeface="+mj-lt"/>
              </a:rPr>
              <a:t>Two-Tailed Tests About a Population Mean: </a:t>
            </a:r>
            <a:r>
              <a:rPr lang="en-US" sz="3200" i="1" dirty="0">
                <a:solidFill>
                  <a:srgbClr val="66FFFF"/>
                </a:solidFill>
                <a:effectLst>
                  <a:outerShdw blurRad="38100" dist="38100" dir="2700000" algn="tl">
                    <a:srgbClr val="000000"/>
                  </a:outerShdw>
                </a:effectLst>
                <a:latin typeface="Symbol" pitchFamily="18" charset="2"/>
              </a:rPr>
              <a:t>s</a:t>
            </a:r>
            <a:endParaRPr lang="en-US" sz="3200" b="1" dirty="0">
              <a:solidFill>
                <a:srgbClr val="00B0F0"/>
              </a:solidFill>
              <a:latin typeface="+mj-lt"/>
            </a:endParaRPr>
          </a:p>
          <a:p>
            <a:r>
              <a:rPr lang="en-US" sz="3200" b="1" dirty="0">
                <a:solidFill>
                  <a:srgbClr val="00B0F0"/>
                </a:solidFill>
                <a:latin typeface="+mj-lt"/>
              </a:rPr>
              <a:t>  Known</a:t>
            </a:r>
          </a:p>
        </p:txBody>
      </p:sp>
    </p:spTree>
    <p:extLst>
      <p:ext uri="{BB962C8B-B14F-4D97-AF65-F5344CB8AC3E}">
        <p14:creationId xmlns:p14="http://schemas.microsoft.com/office/powerpoint/2010/main" val="20648394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96804"/>
                                        </p:tgtEl>
                                        <p:attrNameLst>
                                          <p:attrName>style.visibility</p:attrName>
                                        </p:attrNameLst>
                                      </p:cBhvr>
                                      <p:to>
                                        <p:strVal val="visible"/>
                                      </p:to>
                                    </p:set>
                                    <p:animEffect transition="in" filter="blinds(horizontal)">
                                      <p:cBhvr>
                                        <p:cTn id="7" dur="500"/>
                                        <p:tgtEl>
                                          <p:spTgt spid="1968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6804" grpId="0"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698" name="Rectangle 2"/>
          <p:cNvSpPr>
            <a:spLocks noChangeArrowheads="1"/>
          </p:cNvSpPr>
          <p:nvPr/>
        </p:nvSpPr>
        <p:spPr bwMode="auto">
          <a:xfrm>
            <a:off x="1181100" y="1733550"/>
            <a:ext cx="4267200" cy="571500"/>
          </a:xfrm>
          <a:prstGeom prst="rect">
            <a:avLst/>
          </a:prstGeom>
          <a:gradFill flip="none" rotWithShape="1">
            <a:gsLst>
              <a:gs pos="0">
                <a:srgbClr val="72AF2F">
                  <a:shade val="30000"/>
                  <a:satMod val="115000"/>
                </a:srgbClr>
              </a:gs>
              <a:gs pos="50000">
                <a:srgbClr val="72AF2F">
                  <a:shade val="67500"/>
                  <a:satMod val="115000"/>
                </a:srgbClr>
              </a:gs>
              <a:gs pos="100000">
                <a:srgbClr val="72AF2F">
                  <a:shade val="100000"/>
                  <a:satMod val="115000"/>
                </a:srgbClr>
              </a:gs>
            </a:gsLst>
            <a:lin ang="16200000" scaled="1"/>
            <a:tileRect/>
          </a:gradFill>
          <a:ln w="12700">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endParaRPr lang="en-US"/>
          </a:p>
        </p:txBody>
      </p:sp>
      <p:sp>
        <p:nvSpPr>
          <p:cNvPr id="285699" name="Text Box 3"/>
          <p:cNvSpPr txBox="1">
            <a:spLocks noChangeArrowheads="1"/>
          </p:cNvSpPr>
          <p:nvPr/>
        </p:nvSpPr>
        <p:spPr bwMode="auto">
          <a:xfrm>
            <a:off x="1216025" y="1785938"/>
            <a:ext cx="4173538" cy="457200"/>
          </a:xfrm>
          <a:prstGeom prst="rect">
            <a:avLst/>
          </a:prstGeom>
          <a:noFill/>
          <a:ln w="12700">
            <a:noFill/>
            <a:miter lim="800000"/>
            <a:headEnd/>
            <a:tailEnd/>
          </a:ln>
          <a:effectLst/>
        </p:spPr>
        <p:txBody>
          <a:bodyPr wrap="none">
            <a:spAutoFit/>
          </a:bodyPr>
          <a:lstStyle/>
          <a:p>
            <a:pPr algn="l"/>
            <a:r>
              <a:rPr lang="en-US" sz="2400">
                <a:effectLst>
                  <a:outerShdw blurRad="38100" dist="38100" dir="2700000" algn="tl">
                    <a:srgbClr val="000000"/>
                  </a:outerShdw>
                </a:effectLst>
                <a:latin typeface="Book Antiqua" pitchFamily="18" charset="0"/>
              </a:rPr>
              <a:t>1.  Determine the hypotheses.</a:t>
            </a:r>
          </a:p>
        </p:txBody>
      </p:sp>
      <p:sp>
        <p:nvSpPr>
          <p:cNvPr id="285700" name="Rectangle 4"/>
          <p:cNvSpPr>
            <a:spLocks noChangeArrowheads="1"/>
          </p:cNvSpPr>
          <p:nvPr/>
        </p:nvSpPr>
        <p:spPr bwMode="auto">
          <a:xfrm>
            <a:off x="1181100" y="2876550"/>
            <a:ext cx="4953000" cy="571500"/>
          </a:xfrm>
          <a:prstGeom prst="rect">
            <a:avLst/>
          </a:prstGeom>
          <a:gradFill flip="none" rotWithShape="1">
            <a:gsLst>
              <a:gs pos="0">
                <a:srgbClr val="72AF2F">
                  <a:shade val="30000"/>
                  <a:satMod val="115000"/>
                </a:srgbClr>
              </a:gs>
              <a:gs pos="50000">
                <a:srgbClr val="72AF2F">
                  <a:shade val="67500"/>
                  <a:satMod val="115000"/>
                </a:srgbClr>
              </a:gs>
              <a:gs pos="100000">
                <a:srgbClr val="72AF2F">
                  <a:shade val="100000"/>
                  <a:satMod val="115000"/>
                </a:srgbClr>
              </a:gs>
            </a:gsLst>
            <a:lin ang="16200000" scaled="1"/>
            <a:tileRect/>
          </a:gradFill>
          <a:ln w="12700">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endParaRPr lang="en-US"/>
          </a:p>
        </p:txBody>
      </p:sp>
      <p:sp>
        <p:nvSpPr>
          <p:cNvPr id="285701" name="Text Box 5"/>
          <p:cNvSpPr txBox="1">
            <a:spLocks noChangeArrowheads="1"/>
          </p:cNvSpPr>
          <p:nvPr/>
        </p:nvSpPr>
        <p:spPr bwMode="auto">
          <a:xfrm>
            <a:off x="1219200" y="2928938"/>
            <a:ext cx="4854575" cy="457200"/>
          </a:xfrm>
          <a:prstGeom prst="rect">
            <a:avLst/>
          </a:prstGeom>
          <a:noFill/>
          <a:ln w="12700">
            <a:noFill/>
            <a:miter lim="800000"/>
            <a:headEnd/>
            <a:tailEnd/>
          </a:ln>
          <a:effectLst/>
        </p:spPr>
        <p:txBody>
          <a:bodyPr wrap="none">
            <a:spAutoFit/>
          </a:bodyPr>
          <a:lstStyle/>
          <a:p>
            <a:pPr algn="l"/>
            <a:r>
              <a:rPr lang="en-US" sz="2400">
                <a:effectLst>
                  <a:outerShdw blurRad="38100" dist="38100" dir="2700000" algn="tl">
                    <a:srgbClr val="000000"/>
                  </a:outerShdw>
                </a:effectLst>
                <a:latin typeface="Book Antiqua" pitchFamily="18" charset="0"/>
              </a:rPr>
              <a:t>2.  Specify the level of significance.</a:t>
            </a:r>
          </a:p>
        </p:txBody>
      </p:sp>
      <p:sp>
        <p:nvSpPr>
          <p:cNvPr id="285702" name="Rectangle 6"/>
          <p:cNvSpPr>
            <a:spLocks noChangeArrowheads="1"/>
          </p:cNvSpPr>
          <p:nvPr/>
        </p:nvSpPr>
        <p:spPr bwMode="auto">
          <a:xfrm>
            <a:off x="1181100" y="3714750"/>
            <a:ext cx="5829300" cy="571500"/>
          </a:xfrm>
          <a:prstGeom prst="rect">
            <a:avLst/>
          </a:prstGeom>
          <a:gradFill flip="none" rotWithShape="1">
            <a:gsLst>
              <a:gs pos="0">
                <a:srgbClr val="72AF2F">
                  <a:shade val="30000"/>
                  <a:satMod val="115000"/>
                </a:srgbClr>
              </a:gs>
              <a:gs pos="50000">
                <a:srgbClr val="72AF2F">
                  <a:shade val="67500"/>
                  <a:satMod val="115000"/>
                </a:srgbClr>
              </a:gs>
              <a:gs pos="100000">
                <a:srgbClr val="72AF2F">
                  <a:shade val="100000"/>
                  <a:satMod val="115000"/>
                </a:srgbClr>
              </a:gs>
            </a:gsLst>
            <a:lin ang="16200000" scaled="1"/>
            <a:tileRect/>
          </a:gradFill>
          <a:ln w="12700">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endParaRPr lang="en-US"/>
          </a:p>
        </p:txBody>
      </p:sp>
      <p:sp>
        <p:nvSpPr>
          <p:cNvPr id="285703" name="Text Box 7"/>
          <p:cNvSpPr txBox="1">
            <a:spLocks noChangeArrowheads="1"/>
          </p:cNvSpPr>
          <p:nvPr/>
        </p:nvSpPr>
        <p:spPr bwMode="auto">
          <a:xfrm>
            <a:off x="1236663" y="3767138"/>
            <a:ext cx="5719762" cy="457200"/>
          </a:xfrm>
          <a:prstGeom prst="rect">
            <a:avLst/>
          </a:prstGeom>
          <a:noFill/>
          <a:ln w="12700">
            <a:noFill/>
            <a:miter lim="800000"/>
            <a:headEnd/>
            <a:tailEnd/>
          </a:ln>
          <a:effectLst/>
        </p:spPr>
        <p:txBody>
          <a:bodyPr wrap="none">
            <a:spAutoFit/>
          </a:bodyPr>
          <a:lstStyle/>
          <a:p>
            <a:pPr algn="l"/>
            <a:r>
              <a:rPr lang="en-US" sz="2400">
                <a:effectLst>
                  <a:outerShdw blurRad="38100" dist="38100" dir="2700000" algn="tl">
                    <a:srgbClr val="000000"/>
                  </a:outerShdw>
                </a:effectLst>
                <a:latin typeface="Book Antiqua" pitchFamily="18" charset="0"/>
              </a:rPr>
              <a:t>3.  Compute the value of the test statistic.</a:t>
            </a:r>
          </a:p>
        </p:txBody>
      </p:sp>
      <p:sp>
        <p:nvSpPr>
          <p:cNvPr id="285704" name="Text Box 8"/>
          <p:cNvSpPr txBox="1">
            <a:spLocks noChangeArrowheads="1"/>
          </p:cNvSpPr>
          <p:nvPr/>
        </p:nvSpPr>
        <p:spPr bwMode="auto">
          <a:xfrm>
            <a:off x="6237288" y="2925763"/>
            <a:ext cx="1169987" cy="457200"/>
          </a:xfrm>
          <a:prstGeom prst="rect">
            <a:avLst/>
          </a:prstGeom>
          <a:noFill/>
          <a:ln w="12700">
            <a:noFill/>
            <a:miter lim="800000"/>
            <a:headEnd/>
            <a:tailEnd/>
          </a:ln>
          <a:effectLst/>
        </p:spPr>
        <p:txBody>
          <a:bodyPr wrap="none">
            <a:spAutoFit/>
          </a:bodyPr>
          <a:lstStyle/>
          <a:p>
            <a:r>
              <a:rPr lang="en-US" sz="2400" i="1">
                <a:effectLst>
                  <a:outerShdw blurRad="38100" dist="38100" dir="2700000" algn="tl">
                    <a:srgbClr val="000000"/>
                  </a:outerShdw>
                </a:effectLst>
                <a:latin typeface="Symbol" pitchFamily="18" charset="2"/>
              </a:rPr>
              <a:t>a </a:t>
            </a:r>
            <a:r>
              <a:rPr lang="en-US" sz="2400">
                <a:effectLst>
                  <a:outerShdw blurRad="38100" dist="38100" dir="2700000" algn="tl">
                    <a:srgbClr val="000000"/>
                  </a:outerShdw>
                </a:effectLst>
                <a:latin typeface="Book Antiqua" pitchFamily="18" charset="0"/>
              </a:rPr>
              <a:t> = .03</a:t>
            </a:r>
          </a:p>
        </p:txBody>
      </p:sp>
      <p:grpSp>
        <p:nvGrpSpPr>
          <p:cNvPr id="285743" name="Group 47"/>
          <p:cNvGrpSpPr>
            <a:grpSpLocks/>
          </p:cNvGrpSpPr>
          <p:nvPr/>
        </p:nvGrpSpPr>
        <p:grpSpPr bwMode="auto">
          <a:xfrm>
            <a:off x="5643563" y="1820864"/>
            <a:ext cx="1411287" cy="830263"/>
            <a:chOff x="3543" y="1147"/>
            <a:chExt cx="889" cy="523"/>
          </a:xfrm>
        </p:grpSpPr>
        <p:sp>
          <p:nvSpPr>
            <p:cNvPr id="285744" name="Text Box 48"/>
            <p:cNvSpPr txBox="1">
              <a:spLocks noChangeArrowheads="1"/>
            </p:cNvSpPr>
            <p:nvPr/>
          </p:nvSpPr>
          <p:spPr bwMode="auto">
            <a:xfrm>
              <a:off x="3543" y="1147"/>
              <a:ext cx="889" cy="523"/>
            </a:xfrm>
            <a:prstGeom prst="rect">
              <a:avLst/>
            </a:prstGeom>
            <a:noFill/>
            <a:ln w="12700">
              <a:noFill/>
              <a:miter lim="800000"/>
              <a:headEnd/>
              <a:tailEnd/>
            </a:ln>
            <a:effectLst/>
          </p:spPr>
          <p:txBody>
            <a:bodyPr wrap="none">
              <a:spAutoFit/>
            </a:bodyPr>
            <a:lstStyle/>
            <a:p>
              <a:pPr algn="l"/>
              <a:r>
                <a:rPr lang="en-US" sz="2400" i="1">
                  <a:effectLst>
                    <a:outerShdw blurRad="38100" dist="38100" dir="2700000" algn="tl">
                      <a:srgbClr val="000000"/>
                    </a:outerShdw>
                  </a:effectLst>
                  <a:latin typeface="Book Antiqua" pitchFamily="18" charset="0"/>
                </a:rPr>
                <a:t>H</a:t>
              </a:r>
              <a:r>
                <a:rPr lang="en-US" sz="2400" baseline="-25000">
                  <a:effectLst>
                    <a:outerShdw blurRad="38100" dist="38100" dir="2700000" algn="tl">
                      <a:srgbClr val="000000"/>
                    </a:outerShdw>
                  </a:effectLst>
                  <a:latin typeface="Book Antiqua" pitchFamily="18" charset="0"/>
                </a:rPr>
                <a:t>0</a:t>
              </a:r>
              <a:r>
                <a:rPr lang="en-US" sz="2400">
                  <a:effectLst>
                    <a:outerShdw blurRad="38100" dist="38100" dir="2700000" algn="tl">
                      <a:srgbClr val="000000"/>
                    </a:outerShdw>
                  </a:effectLst>
                  <a:latin typeface="Book Antiqua" pitchFamily="18" charset="0"/>
                </a:rPr>
                <a:t>:  </a:t>
              </a:r>
              <a:r>
                <a:rPr lang="en-US" sz="2400" i="1">
                  <a:effectLst>
                    <a:outerShdw blurRad="38100" dist="38100" dir="2700000" algn="tl">
                      <a:srgbClr val="000000"/>
                    </a:outerShdw>
                  </a:effectLst>
                  <a:latin typeface="Symbol" pitchFamily="18" charset="2"/>
                </a:rPr>
                <a:t></a:t>
              </a:r>
              <a:r>
                <a:rPr lang="en-US" sz="2400">
                  <a:effectLst>
                    <a:outerShdw blurRad="38100" dist="38100" dir="2700000" algn="tl">
                      <a:srgbClr val="000000"/>
                    </a:outerShdw>
                  </a:effectLst>
                  <a:latin typeface="Symbol" pitchFamily="18" charset="2"/>
                </a:rPr>
                <a:t>= 6</a:t>
              </a:r>
            </a:p>
            <a:p>
              <a:pPr algn="l"/>
              <a:r>
                <a:rPr lang="en-US" sz="2400" i="1">
                  <a:effectLst>
                    <a:outerShdw blurRad="38100" dist="38100" dir="2700000" algn="tl">
                      <a:srgbClr val="000000"/>
                    </a:outerShdw>
                  </a:effectLst>
                  <a:latin typeface="Book Antiqua" pitchFamily="18" charset="0"/>
                </a:rPr>
                <a:t>H</a:t>
              </a:r>
              <a:r>
                <a:rPr lang="en-US" sz="2800" baseline="-25000">
                  <a:effectLst>
                    <a:outerShdw blurRad="38100" dist="38100" dir="2700000" algn="tl">
                      <a:srgbClr val="000000"/>
                    </a:outerShdw>
                  </a:effectLst>
                  <a:latin typeface="Book Antiqua" pitchFamily="18" charset="0"/>
                </a:rPr>
                <a:t>a</a:t>
              </a:r>
              <a:r>
                <a:rPr lang="en-US" sz="2400">
                  <a:effectLst>
                    <a:outerShdw blurRad="38100" dist="38100" dir="2700000" algn="tl">
                      <a:srgbClr val="000000"/>
                    </a:outerShdw>
                  </a:effectLst>
                  <a:latin typeface="Book Antiqua" pitchFamily="18" charset="0"/>
                </a:rPr>
                <a:t>:</a:t>
              </a:r>
            </a:p>
          </p:txBody>
        </p:sp>
        <p:graphicFrame>
          <p:nvGraphicFramePr>
            <p:cNvPr id="285745" name="Object 49"/>
            <p:cNvGraphicFramePr>
              <a:graphicFrameLocks noChangeAspect="1"/>
            </p:cNvGraphicFramePr>
            <p:nvPr>
              <p:extLst>
                <p:ext uri="{D42A27DB-BD31-4B8C-83A1-F6EECF244321}">
                  <p14:modId xmlns:p14="http://schemas.microsoft.com/office/powerpoint/2010/main" val="1267665207"/>
                </p:ext>
              </p:extLst>
            </p:nvPr>
          </p:nvGraphicFramePr>
          <p:xfrm>
            <a:off x="3946" y="1430"/>
            <a:ext cx="405" cy="221"/>
          </p:xfrm>
          <a:graphic>
            <a:graphicData uri="http://schemas.openxmlformats.org/presentationml/2006/ole">
              <mc:AlternateContent xmlns:mc="http://schemas.openxmlformats.org/markup-compatibility/2006">
                <mc:Choice xmlns:v="urn:schemas-microsoft-com:vml" Requires="v">
                  <p:oleObj spid="_x0000_s92335" name="Equation" r:id="rId4" imgW="825480" imgH="393480" progId="Equation.DSMT4">
                    <p:embed/>
                  </p:oleObj>
                </mc:Choice>
                <mc:Fallback>
                  <p:oleObj name="Equation" r:id="rId4" imgW="825480" imgH="39348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46" y="1430"/>
                          <a:ext cx="405" cy="221"/>
                        </a:xfrm>
                        <a:prstGeom prst="rect">
                          <a:avLst/>
                        </a:prstGeom>
                        <a:solidFill>
                          <a:schemeClr val="accent6"/>
                        </a:solidFill>
                        <a:ln>
                          <a:solidFill>
                            <a:srgbClr val="FFC000"/>
                          </a:solidFill>
                        </a:ln>
                        <a:effectLst>
                          <a:outerShdw dist="17961" dir="2700000" algn="ctr" rotWithShape="0">
                            <a:srgbClr val="000000"/>
                          </a:outerShdw>
                        </a:effectLst>
                      </p:spPr>
                    </p:pic>
                  </p:oleObj>
                </mc:Fallback>
              </mc:AlternateContent>
            </a:graphicData>
          </a:graphic>
        </p:graphicFrame>
      </p:grpSp>
      <p:graphicFrame>
        <p:nvGraphicFramePr>
          <p:cNvPr id="285751" name="Object 55">
            <a:hlinkClick r:id="" action="ppaction://ole?verb=0"/>
          </p:cNvPr>
          <p:cNvGraphicFramePr>
            <a:graphicFrameLocks/>
          </p:cNvGraphicFramePr>
          <p:nvPr>
            <p:extLst>
              <p:ext uri="{D42A27DB-BD31-4B8C-83A1-F6EECF244321}">
                <p14:modId xmlns:p14="http://schemas.microsoft.com/office/powerpoint/2010/main" val="463872162"/>
              </p:ext>
            </p:extLst>
          </p:nvPr>
        </p:nvGraphicFramePr>
        <p:xfrm>
          <a:off x="2432050" y="4422775"/>
          <a:ext cx="4121150" cy="766763"/>
        </p:xfrm>
        <a:graphic>
          <a:graphicData uri="http://schemas.openxmlformats.org/presentationml/2006/ole">
            <mc:AlternateContent xmlns:mc="http://schemas.openxmlformats.org/markup-compatibility/2006">
              <mc:Choice xmlns:v="urn:schemas-microsoft-com:vml" Requires="v">
                <p:oleObj spid="_x0000_s92336" name="Equation" r:id="rId6" imgW="4317840" imgH="888840" progId="Equation.DSMT4">
                  <p:embed/>
                </p:oleObj>
              </mc:Choice>
              <mc:Fallback>
                <p:oleObj name="Equation" r:id="rId6" imgW="4317840" imgH="888840" progId="Equation.DSMT4">
                  <p:embed/>
                  <p:pic>
                    <p:nvPicPr>
                      <p:cNvPr id="0" name=""/>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32050" y="4422775"/>
                        <a:ext cx="4121150" cy="766763"/>
                      </a:xfrm>
                      <a:prstGeom prst="rect">
                        <a:avLst/>
                      </a:prstGeom>
                      <a:solidFill>
                        <a:srgbClr val="FFC000"/>
                      </a:solidFill>
                      <a:ln>
                        <a:noFill/>
                      </a:ln>
                      <a:effectLst>
                        <a:outerShdw dist="17961" dir="2700000" algn="ctr" rotWithShape="0">
                          <a:srgbClr val="000000"/>
                        </a:outerShdw>
                      </a:effectLst>
                    </p:spPr>
                  </p:pic>
                </p:oleObj>
              </mc:Fallback>
            </mc:AlternateContent>
          </a:graphicData>
        </a:graphic>
      </p:graphicFrame>
      <p:sp>
        <p:nvSpPr>
          <p:cNvPr id="285752" name="Oval 56"/>
          <p:cNvSpPr>
            <a:spLocks noChangeArrowheads="1"/>
          </p:cNvSpPr>
          <p:nvPr/>
        </p:nvSpPr>
        <p:spPr bwMode="auto">
          <a:xfrm>
            <a:off x="5695950" y="4514850"/>
            <a:ext cx="1047750" cy="495300"/>
          </a:xfrm>
          <a:prstGeom prst="ellipse">
            <a:avLst/>
          </a:prstGeom>
          <a:noFill/>
          <a:ln w="28575">
            <a:solidFill>
              <a:srgbClr val="66FFFF"/>
            </a:solidFill>
            <a:round/>
            <a:headEnd/>
            <a:tailEnd/>
          </a:ln>
          <a:effectLst>
            <a:outerShdw dist="17961" dir="2700000" algn="ctr" rotWithShape="0">
              <a:srgbClr val="000000"/>
            </a:outerShdw>
          </a:effectLst>
        </p:spPr>
        <p:txBody>
          <a:bodyPr wrap="none" anchor="ctr"/>
          <a:lstStyle/>
          <a:p>
            <a:endParaRPr lang="en-US"/>
          </a:p>
        </p:txBody>
      </p:sp>
      <p:sp>
        <p:nvSpPr>
          <p:cNvPr id="20" name="Rectangle 31"/>
          <p:cNvSpPr>
            <a:spLocks noChangeArrowheads="1"/>
          </p:cNvSpPr>
          <p:nvPr/>
        </p:nvSpPr>
        <p:spPr bwMode="auto">
          <a:xfrm>
            <a:off x="809305" y="1156890"/>
            <a:ext cx="5424487" cy="571500"/>
          </a:xfrm>
          <a:prstGeom prst="rect">
            <a:avLst/>
          </a:prstGeom>
          <a:noFill/>
          <a:ln w="12700">
            <a:noFill/>
            <a:miter lim="800000"/>
            <a:headEnd/>
            <a:tailEnd/>
          </a:ln>
          <a:effectLst/>
        </p:spPr>
        <p:txBody>
          <a:bodyPr lIns="90488" tIns="44450" rIns="90488" bIns="44450"/>
          <a:lstStyle/>
          <a:p>
            <a:pPr>
              <a:spcBef>
                <a:spcPct val="20000"/>
              </a:spcBef>
              <a:buClr>
                <a:srgbClr val="66FFFF"/>
              </a:buClr>
              <a:buSzPct val="75000"/>
            </a:pPr>
            <a:r>
              <a:rPr lang="en-US" sz="2000" b="1" dirty="0">
                <a:solidFill>
                  <a:srgbClr val="00B0F0"/>
                </a:solidFill>
              </a:rPr>
              <a:t>p-value and critical value approaches</a:t>
            </a:r>
          </a:p>
        </p:txBody>
      </p:sp>
      <p:sp>
        <p:nvSpPr>
          <p:cNvPr id="21" name="Rectangle 30"/>
          <p:cNvSpPr>
            <a:spLocks noChangeArrowheads="1"/>
          </p:cNvSpPr>
          <p:nvPr/>
        </p:nvSpPr>
        <p:spPr bwMode="auto">
          <a:xfrm>
            <a:off x="721198" y="176213"/>
            <a:ext cx="8453437" cy="814387"/>
          </a:xfrm>
          <a:prstGeom prst="rect">
            <a:avLst/>
          </a:prstGeom>
          <a:noFill/>
          <a:ln w="12700">
            <a:noFill/>
            <a:miter lim="800000"/>
            <a:headEnd/>
            <a:tailEnd/>
          </a:ln>
          <a:effectLst/>
        </p:spPr>
        <p:txBody>
          <a:bodyPr lIns="90488" tIns="44450" rIns="90488" bIns="44450" anchor="ctr"/>
          <a:lstStyle/>
          <a:p>
            <a:r>
              <a:rPr lang="en-US" sz="3200" b="1" dirty="0">
                <a:solidFill>
                  <a:srgbClr val="00B0F0"/>
                </a:solidFill>
                <a:latin typeface="+mj-lt"/>
              </a:rPr>
              <a:t>Two-Tailed Tests About a Population Mean: </a:t>
            </a:r>
            <a:r>
              <a:rPr lang="en-US" sz="3200" i="1" dirty="0">
                <a:solidFill>
                  <a:srgbClr val="66FFFF"/>
                </a:solidFill>
                <a:effectLst>
                  <a:outerShdw blurRad="38100" dist="38100" dir="2700000" algn="tl">
                    <a:srgbClr val="000000"/>
                  </a:outerShdw>
                </a:effectLst>
                <a:latin typeface="Symbol" pitchFamily="18" charset="2"/>
              </a:rPr>
              <a:t>s</a:t>
            </a:r>
            <a:endParaRPr lang="en-US" sz="3200" b="1" dirty="0">
              <a:solidFill>
                <a:srgbClr val="00B0F0"/>
              </a:solidFill>
              <a:latin typeface="+mj-lt"/>
            </a:endParaRPr>
          </a:p>
          <a:p>
            <a:r>
              <a:rPr lang="en-US" sz="3200" b="1" dirty="0">
                <a:solidFill>
                  <a:srgbClr val="00B0F0"/>
                </a:solidFill>
                <a:latin typeface="+mj-lt"/>
              </a:rPr>
              <a:t>  Known</a:t>
            </a:r>
          </a:p>
        </p:txBody>
      </p:sp>
    </p:spTree>
    <p:extLst>
      <p:ext uri="{BB962C8B-B14F-4D97-AF65-F5344CB8AC3E}">
        <p14:creationId xmlns:p14="http://schemas.microsoft.com/office/powerpoint/2010/main" val="1562454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85698"/>
                                        </p:tgtEl>
                                        <p:attrNameLst>
                                          <p:attrName>style.visibility</p:attrName>
                                        </p:attrNameLst>
                                      </p:cBhvr>
                                      <p:to>
                                        <p:strVal val="visible"/>
                                      </p:to>
                                    </p:set>
                                    <p:animEffect transition="in" filter="dissolve">
                                      <p:cBhvr>
                                        <p:cTn id="7" dur="500"/>
                                        <p:tgtEl>
                                          <p:spTgt spid="285698"/>
                                        </p:tgtEl>
                                      </p:cBhvr>
                                    </p:animEffect>
                                  </p:childTnLst>
                                </p:cTn>
                              </p:par>
                            </p:childTnLst>
                          </p:cTn>
                        </p:par>
                        <p:par>
                          <p:cTn id="8" fill="hold">
                            <p:stCondLst>
                              <p:cond delay="500"/>
                            </p:stCondLst>
                            <p:childTnLst>
                              <p:par>
                                <p:cTn id="9" presetID="23" presetClass="entr" presetSubtype="272" fill="hold" grpId="0" nodeType="afterEffect">
                                  <p:stCondLst>
                                    <p:cond delay="1000"/>
                                  </p:stCondLst>
                                  <p:childTnLst>
                                    <p:set>
                                      <p:cBhvr>
                                        <p:cTn id="10" dur="1" fill="hold">
                                          <p:stCondLst>
                                            <p:cond delay="0"/>
                                          </p:stCondLst>
                                        </p:cTn>
                                        <p:tgtEl>
                                          <p:spTgt spid="285699"/>
                                        </p:tgtEl>
                                        <p:attrNameLst>
                                          <p:attrName>style.visibility</p:attrName>
                                        </p:attrNameLst>
                                      </p:cBhvr>
                                      <p:to>
                                        <p:strVal val="visible"/>
                                      </p:to>
                                    </p:set>
                                    <p:anim calcmode="lin" valueType="num">
                                      <p:cBhvr>
                                        <p:cTn id="11" dur="500" fill="hold"/>
                                        <p:tgtEl>
                                          <p:spTgt spid="285699"/>
                                        </p:tgtEl>
                                        <p:attrNameLst>
                                          <p:attrName>ppt_w</p:attrName>
                                        </p:attrNameLst>
                                      </p:cBhvr>
                                      <p:tavLst>
                                        <p:tav tm="0">
                                          <p:val>
                                            <p:strVal val="2/3*#ppt_w"/>
                                          </p:val>
                                        </p:tav>
                                        <p:tav tm="100000">
                                          <p:val>
                                            <p:strVal val="#ppt_w"/>
                                          </p:val>
                                        </p:tav>
                                      </p:tavLst>
                                    </p:anim>
                                    <p:anim calcmode="lin" valueType="num">
                                      <p:cBhvr>
                                        <p:cTn id="12" dur="500" fill="hold"/>
                                        <p:tgtEl>
                                          <p:spTgt spid="285699"/>
                                        </p:tgtEl>
                                        <p:attrNameLst>
                                          <p:attrName>ppt_h</p:attrName>
                                        </p:attrNameLst>
                                      </p:cBhvr>
                                      <p:tavLst>
                                        <p:tav tm="0">
                                          <p:val>
                                            <p:strVal val="2/3*#ppt_h"/>
                                          </p:val>
                                        </p:tav>
                                        <p:tav tm="100000">
                                          <p:val>
                                            <p:strVal val="#ppt_h"/>
                                          </p:val>
                                        </p:tav>
                                      </p:tavLst>
                                    </p:anim>
                                  </p:childTnLst>
                                </p:cTn>
                              </p:par>
                            </p:childTnLst>
                          </p:cTn>
                        </p:par>
                        <p:par>
                          <p:cTn id="13" fill="hold">
                            <p:stCondLst>
                              <p:cond delay="2000"/>
                            </p:stCondLst>
                            <p:childTnLst>
                              <p:par>
                                <p:cTn id="14" presetID="12" presetClass="entr" presetSubtype="1" fill="hold" nodeType="afterEffect">
                                  <p:stCondLst>
                                    <p:cond delay="1000"/>
                                  </p:stCondLst>
                                  <p:childTnLst>
                                    <p:set>
                                      <p:cBhvr>
                                        <p:cTn id="15" dur="1" fill="hold">
                                          <p:stCondLst>
                                            <p:cond delay="0"/>
                                          </p:stCondLst>
                                        </p:cTn>
                                        <p:tgtEl>
                                          <p:spTgt spid="285743"/>
                                        </p:tgtEl>
                                        <p:attrNameLst>
                                          <p:attrName>style.visibility</p:attrName>
                                        </p:attrNameLst>
                                      </p:cBhvr>
                                      <p:to>
                                        <p:strVal val="visible"/>
                                      </p:to>
                                    </p:set>
                                    <p:animEffect transition="in" filter="slide(fromTop)">
                                      <p:cBhvr>
                                        <p:cTn id="16" dur="500"/>
                                        <p:tgtEl>
                                          <p:spTgt spid="285743"/>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285700"/>
                                        </p:tgtEl>
                                        <p:attrNameLst>
                                          <p:attrName>style.visibility</p:attrName>
                                        </p:attrNameLst>
                                      </p:cBhvr>
                                      <p:to>
                                        <p:strVal val="visible"/>
                                      </p:to>
                                    </p:set>
                                    <p:animEffect transition="in" filter="dissolve">
                                      <p:cBhvr>
                                        <p:cTn id="21" dur="500"/>
                                        <p:tgtEl>
                                          <p:spTgt spid="285700"/>
                                        </p:tgtEl>
                                      </p:cBhvr>
                                    </p:animEffect>
                                  </p:childTnLst>
                                </p:cTn>
                              </p:par>
                            </p:childTnLst>
                          </p:cTn>
                        </p:par>
                        <p:par>
                          <p:cTn id="22" fill="hold">
                            <p:stCondLst>
                              <p:cond delay="500"/>
                            </p:stCondLst>
                            <p:childTnLst>
                              <p:par>
                                <p:cTn id="23" presetID="23" presetClass="entr" presetSubtype="272" fill="hold" grpId="0" nodeType="afterEffect">
                                  <p:stCondLst>
                                    <p:cond delay="1000"/>
                                  </p:stCondLst>
                                  <p:childTnLst>
                                    <p:set>
                                      <p:cBhvr>
                                        <p:cTn id="24" dur="1" fill="hold">
                                          <p:stCondLst>
                                            <p:cond delay="0"/>
                                          </p:stCondLst>
                                        </p:cTn>
                                        <p:tgtEl>
                                          <p:spTgt spid="285701"/>
                                        </p:tgtEl>
                                        <p:attrNameLst>
                                          <p:attrName>style.visibility</p:attrName>
                                        </p:attrNameLst>
                                      </p:cBhvr>
                                      <p:to>
                                        <p:strVal val="visible"/>
                                      </p:to>
                                    </p:set>
                                    <p:anim calcmode="lin" valueType="num">
                                      <p:cBhvr>
                                        <p:cTn id="25" dur="500" fill="hold"/>
                                        <p:tgtEl>
                                          <p:spTgt spid="285701"/>
                                        </p:tgtEl>
                                        <p:attrNameLst>
                                          <p:attrName>ppt_w</p:attrName>
                                        </p:attrNameLst>
                                      </p:cBhvr>
                                      <p:tavLst>
                                        <p:tav tm="0">
                                          <p:val>
                                            <p:strVal val="2/3*#ppt_w"/>
                                          </p:val>
                                        </p:tav>
                                        <p:tav tm="100000">
                                          <p:val>
                                            <p:strVal val="#ppt_w"/>
                                          </p:val>
                                        </p:tav>
                                      </p:tavLst>
                                    </p:anim>
                                    <p:anim calcmode="lin" valueType="num">
                                      <p:cBhvr>
                                        <p:cTn id="26" dur="500" fill="hold"/>
                                        <p:tgtEl>
                                          <p:spTgt spid="285701"/>
                                        </p:tgtEl>
                                        <p:attrNameLst>
                                          <p:attrName>ppt_h</p:attrName>
                                        </p:attrNameLst>
                                      </p:cBhvr>
                                      <p:tavLst>
                                        <p:tav tm="0">
                                          <p:val>
                                            <p:strVal val="2/3*#ppt_h"/>
                                          </p:val>
                                        </p:tav>
                                        <p:tav tm="100000">
                                          <p:val>
                                            <p:strVal val="#ppt_h"/>
                                          </p:val>
                                        </p:tav>
                                      </p:tavLst>
                                    </p:anim>
                                  </p:childTnLst>
                                </p:cTn>
                              </p:par>
                            </p:childTnLst>
                          </p:cTn>
                        </p:par>
                        <p:par>
                          <p:cTn id="27" fill="hold">
                            <p:stCondLst>
                              <p:cond delay="2000"/>
                            </p:stCondLst>
                            <p:childTnLst>
                              <p:par>
                                <p:cTn id="28" presetID="12" presetClass="entr" presetSubtype="1" fill="hold" grpId="0" nodeType="afterEffect">
                                  <p:stCondLst>
                                    <p:cond delay="1000"/>
                                  </p:stCondLst>
                                  <p:childTnLst>
                                    <p:set>
                                      <p:cBhvr>
                                        <p:cTn id="29" dur="1" fill="hold">
                                          <p:stCondLst>
                                            <p:cond delay="0"/>
                                          </p:stCondLst>
                                        </p:cTn>
                                        <p:tgtEl>
                                          <p:spTgt spid="285704"/>
                                        </p:tgtEl>
                                        <p:attrNameLst>
                                          <p:attrName>style.visibility</p:attrName>
                                        </p:attrNameLst>
                                      </p:cBhvr>
                                      <p:to>
                                        <p:strVal val="visible"/>
                                      </p:to>
                                    </p:set>
                                    <p:animEffect transition="in" filter="slide(fromTop)">
                                      <p:cBhvr>
                                        <p:cTn id="30" dur="500"/>
                                        <p:tgtEl>
                                          <p:spTgt spid="285704"/>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grpId="0" nodeType="clickEffect">
                                  <p:stCondLst>
                                    <p:cond delay="0"/>
                                  </p:stCondLst>
                                  <p:childTnLst>
                                    <p:set>
                                      <p:cBhvr>
                                        <p:cTn id="34" dur="1" fill="hold">
                                          <p:stCondLst>
                                            <p:cond delay="0"/>
                                          </p:stCondLst>
                                        </p:cTn>
                                        <p:tgtEl>
                                          <p:spTgt spid="285702"/>
                                        </p:tgtEl>
                                        <p:attrNameLst>
                                          <p:attrName>style.visibility</p:attrName>
                                        </p:attrNameLst>
                                      </p:cBhvr>
                                      <p:to>
                                        <p:strVal val="visible"/>
                                      </p:to>
                                    </p:set>
                                    <p:animEffect transition="in" filter="dissolve">
                                      <p:cBhvr>
                                        <p:cTn id="35" dur="500"/>
                                        <p:tgtEl>
                                          <p:spTgt spid="285702"/>
                                        </p:tgtEl>
                                      </p:cBhvr>
                                    </p:animEffect>
                                  </p:childTnLst>
                                </p:cTn>
                              </p:par>
                            </p:childTnLst>
                          </p:cTn>
                        </p:par>
                        <p:par>
                          <p:cTn id="36" fill="hold">
                            <p:stCondLst>
                              <p:cond delay="500"/>
                            </p:stCondLst>
                            <p:childTnLst>
                              <p:par>
                                <p:cTn id="37" presetID="23" presetClass="entr" presetSubtype="272" fill="hold" grpId="0" nodeType="afterEffect">
                                  <p:stCondLst>
                                    <p:cond delay="1000"/>
                                  </p:stCondLst>
                                  <p:childTnLst>
                                    <p:set>
                                      <p:cBhvr>
                                        <p:cTn id="38" dur="1" fill="hold">
                                          <p:stCondLst>
                                            <p:cond delay="0"/>
                                          </p:stCondLst>
                                        </p:cTn>
                                        <p:tgtEl>
                                          <p:spTgt spid="285703"/>
                                        </p:tgtEl>
                                        <p:attrNameLst>
                                          <p:attrName>style.visibility</p:attrName>
                                        </p:attrNameLst>
                                      </p:cBhvr>
                                      <p:to>
                                        <p:strVal val="visible"/>
                                      </p:to>
                                    </p:set>
                                    <p:anim calcmode="lin" valueType="num">
                                      <p:cBhvr>
                                        <p:cTn id="39" dur="500" fill="hold"/>
                                        <p:tgtEl>
                                          <p:spTgt spid="285703"/>
                                        </p:tgtEl>
                                        <p:attrNameLst>
                                          <p:attrName>ppt_w</p:attrName>
                                        </p:attrNameLst>
                                      </p:cBhvr>
                                      <p:tavLst>
                                        <p:tav tm="0">
                                          <p:val>
                                            <p:strVal val="2/3*#ppt_w"/>
                                          </p:val>
                                        </p:tav>
                                        <p:tav tm="100000">
                                          <p:val>
                                            <p:strVal val="#ppt_w"/>
                                          </p:val>
                                        </p:tav>
                                      </p:tavLst>
                                    </p:anim>
                                    <p:anim calcmode="lin" valueType="num">
                                      <p:cBhvr>
                                        <p:cTn id="40" dur="500" fill="hold"/>
                                        <p:tgtEl>
                                          <p:spTgt spid="285703"/>
                                        </p:tgtEl>
                                        <p:attrNameLst>
                                          <p:attrName>ppt_h</p:attrName>
                                        </p:attrNameLst>
                                      </p:cBhvr>
                                      <p:tavLst>
                                        <p:tav tm="0">
                                          <p:val>
                                            <p:strVal val="2/3*#ppt_h"/>
                                          </p:val>
                                        </p:tav>
                                        <p:tav tm="100000">
                                          <p:val>
                                            <p:strVal val="#ppt_h"/>
                                          </p:val>
                                        </p:tav>
                                      </p:tavLst>
                                    </p:anim>
                                  </p:childTnLst>
                                </p:cTn>
                              </p:par>
                            </p:childTnLst>
                          </p:cTn>
                        </p:par>
                        <p:par>
                          <p:cTn id="41" fill="hold">
                            <p:stCondLst>
                              <p:cond delay="2000"/>
                            </p:stCondLst>
                            <p:childTnLst>
                              <p:par>
                                <p:cTn id="42" presetID="12" presetClass="entr" presetSubtype="1" fill="hold" nodeType="afterEffect">
                                  <p:stCondLst>
                                    <p:cond delay="2000"/>
                                  </p:stCondLst>
                                  <p:childTnLst>
                                    <p:set>
                                      <p:cBhvr>
                                        <p:cTn id="43" dur="1" fill="hold">
                                          <p:stCondLst>
                                            <p:cond delay="0"/>
                                          </p:stCondLst>
                                        </p:cTn>
                                        <p:tgtEl>
                                          <p:spTgt spid="285751"/>
                                        </p:tgtEl>
                                        <p:attrNameLst>
                                          <p:attrName>style.visibility</p:attrName>
                                        </p:attrNameLst>
                                      </p:cBhvr>
                                      <p:to>
                                        <p:strVal val="visible"/>
                                      </p:to>
                                    </p:set>
                                    <p:animEffect transition="in" filter="slide(fromTop)">
                                      <p:cBhvr>
                                        <p:cTn id="44" dur="500"/>
                                        <p:tgtEl>
                                          <p:spTgt spid="285751"/>
                                        </p:tgtEl>
                                      </p:cBhvr>
                                    </p:animEffect>
                                  </p:childTnLst>
                                </p:cTn>
                              </p:par>
                            </p:childTnLst>
                          </p:cTn>
                        </p:par>
                        <p:par>
                          <p:cTn id="45" fill="hold">
                            <p:stCondLst>
                              <p:cond delay="4500"/>
                            </p:stCondLst>
                            <p:childTnLst>
                              <p:par>
                                <p:cTn id="46" presetID="16" presetClass="entr" presetSubtype="21" fill="hold" grpId="0" nodeType="afterEffect">
                                  <p:stCondLst>
                                    <p:cond delay="1000"/>
                                  </p:stCondLst>
                                  <p:childTnLst>
                                    <p:set>
                                      <p:cBhvr>
                                        <p:cTn id="47" dur="1" fill="hold">
                                          <p:stCondLst>
                                            <p:cond delay="0"/>
                                          </p:stCondLst>
                                        </p:cTn>
                                        <p:tgtEl>
                                          <p:spTgt spid="285752"/>
                                        </p:tgtEl>
                                        <p:attrNameLst>
                                          <p:attrName>style.visibility</p:attrName>
                                        </p:attrNameLst>
                                      </p:cBhvr>
                                      <p:to>
                                        <p:strVal val="visible"/>
                                      </p:to>
                                    </p:set>
                                    <p:animEffect transition="in" filter="barn(inVertical)">
                                      <p:cBhvr>
                                        <p:cTn id="48" dur="500"/>
                                        <p:tgtEl>
                                          <p:spTgt spid="2857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5698" grpId="0" animBg="1"/>
      <p:bldP spid="285699" grpId="0" autoUpdateAnimBg="0"/>
      <p:bldP spid="285700" grpId="0" animBg="1"/>
      <p:bldP spid="285701" grpId="0" autoUpdateAnimBg="0"/>
      <p:bldP spid="285702" grpId="0" animBg="1"/>
      <p:bldP spid="285703" grpId="0" autoUpdateAnimBg="0"/>
      <p:bldP spid="285704" grpId="0" autoUpdateAnimBg="0"/>
      <p:bldP spid="285752"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6" name="Rectangle 36"/>
          <p:cNvSpPr>
            <a:spLocks noChangeArrowheads="1"/>
          </p:cNvSpPr>
          <p:nvPr/>
        </p:nvSpPr>
        <p:spPr bwMode="auto">
          <a:xfrm>
            <a:off x="1181100" y="3600450"/>
            <a:ext cx="4933950" cy="571500"/>
          </a:xfrm>
          <a:prstGeom prst="rect">
            <a:avLst/>
          </a:prstGeom>
          <a:gradFill flip="none" rotWithShape="1">
            <a:gsLst>
              <a:gs pos="0">
                <a:srgbClr val="72AF2F">
                  <a:shade val="30000"/>
                  <a:satMod val="115000"/>
                </a:srgbClr>
              </a:gs>
              <a:gs pos="50000">
                <a:srgbClr val="72AF2F">
                  <a:shade val="67500"/>
                  <a:satMod val="115000"/>
                </a:srgbClr>
              </a:gs>
              <a:gs pos="100000">
                <a:srgbClr val="72AF2F">
                  <a:shade val="100000"/>
                  <a:satMod val="115000"/>
                </a:srgbClr>
              </a:gs>
            </a:gsLst>
            <a:lin ang="16200000" scaled="1"/>
            <a:tileRect/>
          </a:gradFill>
          <a:ln w="12700">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endParaRPr lang="en-US"/>
          </a:p>
        </p:txBody>
      </p:sp>
      <p:sp>
        <p:nvSpPr>
          <p:cNvPr id="286757" name="Text Box 37"/>
          <p:cNvSpPr txBox="1">
            <a:spLocks noChangeArrowheads="1"/>
          </p:cNvSpPr>
          <p:nvPr/>
        </p:nvSpPr>
        <p:spPr bwMode="auto">
          <a:xfrm>
            <a:off x="1255713" y="3652838"/>
            <a:ext cx="4824412" cy="457200"/>
          </a:xfrm>
          <a:prstGeom prst="rect">
            <a:avLst/>
          </a:prstGeom>
          <a:noFill/>
          <a:ln w="12700">
            <a:noFill/>
            <a:miter lim="800000"/>
            <a:headEnd/>
            <a:tailEnd/>
          </a:ln>
          <a:effectLst/>
        </p:spPr>
        <p:txBody>
          <a:bodyPr wrap="none">
            <a:spAutoFit/>
          </a:bodyPr>
          <a:lstStyle/>
          <a:p>
            <a:pPr algn="l"/>
            <a:r>
              <a:rPr lang="en-US" sz="2400">
                <a:effectLst>
                  <a:outerShdw blurRad="38100" dist="38100" dir="2700000" algn="tl">
                    <a:srgbClr val="000000"/>
                  </a:outerShdw>
                </a:effectLst>
                <a:latin typeface="Book Antiqua" pitchFamily="18" charset="0"/>
              </a:rPr>
              <a:t>5.  Determine whether to reject </a:t>
            </a:r>
            <a:r>
              <a:rPr lang="en-US" sz="2400" i="1">
                <a:effectLst>
                  <a:outerShdw blurRad="38100" dist="38100" dir="2700000" algn="tl">
                    <a:srgbClr val="000000"/>
                  </a:outerShdw>
                </a:effectLst>
                <a:latin typeface="Book Antiqua" pitchFamily="18" charset="0"/>
              </a:rPr>
              <a:t>H</a:t>
            </a:r>
            <a:r>
              <a:rPr lang="en-US" sz="2400" baseline="-25000">
                <a:effectLst>
                  <a:outerShdw blurRad="38100" dist="38100" dir="2700000" algn="tl">
                    <a:srgbClr val="000000"/>
                  </a:outerShdw>
                </a:effectLst>
                <a:latin typeface="Book Antiqua" pitchFamily="18" charset="0"/>
              </a:rPr>
              <a:t>0</a:t>
            </a:r>
            <a:r>
              <a:rPr lang="en-US" sz="2400">
                <a:effectLst>
                  <a:outerShdw blurRad="38100" dist="38100" dir="2700000" algn="tl">
                    <a:srgbClr val="000000"/>
                  </a:outerShdw>
                </a:effectLst>
                <a:latin typeface="Book Antiqua" pitchFamily="18" charset="0"/>
              </a:rPr>
              <a:t>.</a:t>
            </a:r>
          </a:p>
        </p:txBody>
      </p:sp>
      <p:sp>
        <p:nvSpPr>
          <p:cNvPr id="286762" name="Rectangle 42"/>
          <p:cNvSpPr>
            <a:spLocks noChangeArrowheads="1"/>
          </p:cNvSpPr>
          <p:nvPr/>
        </p:nvSpPr>
        <p:spPr bwMode="auto">
          <a:xfrm>
            <a:off x="1181100" y="1733550"/>
            <a:ext cx="3771900" cy="571500"/>
          </a:xfrm>
          <a:prstGeom prst="rect">
            <a:avLst/>
          </a:prstGeom>
          <a:gradFill flip="none" rotWithShape="1">
            <a:gsLst>
              <a:gs pos="0">
                <a:srgbClr val="72AF2F">
                  <a:shade val="30000"/>
                  <a:satMod val="115000"/>
                </a:srgbClr>
              </a:gs>
              <a:gs pos="50000">
                <a:srgbClr val="72AF2F">
                  <a:shade val="67500"/>
                  <a:satMod val="115000"/>
                </a:srgbClr>
              </a:gs>
              <a:gs pos="100000">
                <a:srgbClr val="72AF2F">
                  <a:shade val="100000"/>
                  <a:satMod val="115000"/>
                </a:srgbClr>
              </a:gs>
            </a:gsLst>
            <a:lin ang="16200000" scaled="1"/>
            <a:tileRect/>
          </a:gradFill>
          <a:ln w="12700">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endParaRPr lang="en-US"/>
          </a:p>
        </p:txBody>
      </p:sp>
      <p:sp>
        <p:nvSpPr>
          <p:cNvPr id="286763" name="Text Box 43"/>
          <p:cNvSpPr txBox="1">
            <a:spLocks noChangeArrowheads="1"/>
          </p:cNvSpPr>
          <p:nvPr/>
        </p:nvSpPr>
        <p:spPr bwMode="auto">
          <a:xfrm>
            <a:off x="1236663" y="1766888"/>
            <a:ext cx="3606800" cy="457200"/>
          </a:xfrm>
          <a:prstGeom prst="rect">
            <a:avLst/>
          </a:prstGeom>
          <a:noFill/>
          <a:ln w="12700">
            <a:noFill/>
            <a:miter lim="800000"/>
            <a:headEnd/>
            <a:tailEnd/>
          </a:ln>
          <a:effectLst/>
        </p:spPr>
        <p:txBody>
          <a:bodyPr wrap="none">
            <a:spAutoFit/>
          </a:bodyPr>
          <a:lstStyle/>
          <a:p>
            <a:pPr algn="l"/>
            <a:r>
              <a:rPr lang="en-US" sz="2400">
                <a:effectLst>
                  <a:outerShdw blurRad="38100" dist="38100" dir="2700000" algn="tl">
                    <a:srgbClr val="000000"/>
                  </a:outerShdw>
                </a:effectLst>
                <a:latin typeface="Book Antiqua" pitchFamily="18" charset="0"/>
              </a:rPr>
              <a:t>4.  Compute the </a:t>
            </a:r>
            <a:r>
              <a:rPr lang="en-US" sz="2400" i="1">
                <a:effectLst>
                  <a:outerShdw blurRad="38100" dist="38100" dir="2700000" algn="tl">
                    <a:srgbClr val="000000"/>
                  </a:outerShdw>
                </a:effectLst>
                <a:latin typeface="Book Antiqua" pitchFamily="18" charset="0"/>
              </a:rPr>
              <a:t>p</a:t>
            </a:r>
            <a:r>
              <a:rPr lang="en-US" sz="2400">
                <a:effectLst>
                  <a:outerShdw blurRad="38100" dist="38100" dir="2700000" algn="tl">
                    <a:srgbClr val="000000"/>
                  </a:outerShdw>
                </a:effectLst>
                <a:latin typeface="Book Antiqua" pitchFamily="18" charset="0"/>
              </a:rPr>
              <a:t> –value.</a:t>
            </a:r>
          </a:p>
        </p:txBody>
      </p:sp>
      <p:sp>
        <p:nvSpPr>
          <p:cNvPr id="286764" name="Text Box 44"/>
          <p:cNvSpPr txBox="1">
            <a:spLocks noChangeArrowheads="1"/>
          </p:cNvSpPr>
          <p:nvPr/>
        </p:nvSpPr>
        <p:spPr bwMode="auto">
          <a:xfrm>
            <a:off x="1716088" y="2376488"/>
            <a:ext cx="4223016" cy="923330"/>
          </a:xfrm>
          <a:prstGeom prst="rect">
            <a:avLst/>
          </a:prstGeom>
          <a:noFill/>
          <a:ln w="12700">
            <a:noFill/>
            <a:miter lim="800000"/>
            <a:headEnd/>
            <a:tailEnd/>
          </a:ln>
          <a:effectLst/>
        </p:spPr>
        <p:txBody>
          <a:bodyPr wrap="none">
            <a:spAutoFit/>
          </a:bodyPr>
          <a:lstStyle/>
          <a:p>
            <a:r>
              <a:rPr lang="en-US" dirty="0"/>
              <a:t>For z = 2.74, cumulative probability = .9969</a:t>
            </a:r>
          </a:p>
          <a:p>
            <a:endParaRPr lang="en-US" dirty="0"/>
          </a:p>
          <a:p>
            <a:r>
              <a:rPr lang="en-US" dirty="0"/>
              <a:t>p–value = 2(1 - .9969) =  .0062</a:t>
            </a:r>
          </a:p>
        </p:txBody>
      </p:sp>
      <p:sp>
        <p:nvSpPr>
          <p:cNvPr id="286765" name="Oval 45"/>
          <p:cNvSpPr>
            <a:spLocks noChangeArrowheads="1"/>
          </p:cNvSpPr>
          <p:nvPr/>
        </p:nvSpPr>
        <p:spPr bwMode="auto">
          <a:xfrm>
            <a:off x="3975961" y="2833863"/>
            <a:ext cx="952500" cy="495300"/>
          </a:xfrm>
          <a:prstGeom prst="ellipse">
            <a:avLst/>
          </a:prstGeom>
          <a:noFill/>
          <a:ln w="28575">
            <a:solidFill>
              <a:srgbClr val="66FFFF"/>
            </a:solidFill>
            <a:round/>
            <a:headEnd/>
            <a:tailEnd/>
          </a:ln>
          <a:effectLst>
            <a:outerShdw dist="17961" dir="2700000" algn="ctr" rotWithShape="0">
              <a:srgbClr val="000000"/>
            </a:outerShdw>
          </a:effectLst>
        </p:spPr>
        <p:txBody>
          <a:bodyPr wrap="none" anchor="ctr"/>
          <a:lstStyle/>
          <a:p>
            <a:endParaRPr lang="en-US"/>
          </a:p>
        </p:txBody>
      </p:sp>
      <p:sp>
        <p:nvSpPr>
          <p:cNvPr id="286766" name="Text Box 46"/>
          <p:cNvSpPr txBox="1">
            <a:spLocks noChangeArrowheads="1"/>
          </p:cNvSpPr>
          <p:nvPr/>
        </p:nvSpPr>
        <p:spPr bwMode="auto">
          <a:xfrm>
            <a:off x="1577975" y="4221163"/>
            <a:ext cx="4724050" cy="369332"/>
          </a:xfrm>
          <a:prstGeom prst="rect">
            <a:avLst/>
          </a:prstGeom>
          <a:noFill/>
          <a:ln w="12700">
            <a:noFill/>
            <a:miter lim="800000"/>
            <a:headEnd/>
            <a:tailEnd/>
          </a:ln>
          <a:effectLst/>
        </p:spPr>
        <p:txBody>
          <a:bodyPr wrap="none">
            <a:spAutoFit/>
          </a:bodyPr>
          <a:lstStyle/>
          <a:p>
            <a:pPr algn="l"/>
            <a:r>
              <a:rPr lang="en-US" dirty="0"/>
              <a:t>Because p–value = .0062 </a:t>
            </a:r>
            <a:r>
              <a:rPr lang="en-US" u="sng" dirty="0">
                <a:effectLst>
                  <a:outerShdw blurRad="38100" dist="38100" dir="2700000" algn="tl">
                    <a:srgbClr val="000000"/>
                  </a:outerShdw>
                </a:effectLst>
                <a:latin typeface="Book Antiqua" pitchFamily="18" charset="0"/>
              </a:rPr>
              <a:t>&lt;</a:t>
            </a:r>
            <a:r>
              <a:rPr lang="en-US" dirty="0">
                <a:effectLst>
                  <a:outerShdw blurRad="38100" dist="38100" dir="2700000" algn="tl">
                    <a:srgbClr val="000000"/>
                  </a:outerShdw>
                </a:effectLst>
                <a:latin typeface="Book Antiqua" pitchFamily="18" charset="0"/>
              </a:rPr>
              <a:t> </a:t>
            </a:r>
            <a:r>
              <a:rPr lang="en-US" i="1" dirty="0">
                <a:effectLst>
                  <a:outerShdw blurRad="38100" dist="38100" dir="2700000" algn="tl">
                    <a:srgbClr val="000000"/>
                  </a:outerShdw>
                </a:effectLst>
                <a:latin typeface="Symbol" pitchFamily="18" charset="2"/>
              </a:rPr>
              <a:t>a</a:t>
            </a:r>
            <a:r>
              <a:rPr lang="en-US" dirty="0">
                <a:effectLst>
                  <a:outerShdw blurRad="38100" dist="38100" dir="2700000" algn="tl">
                    <a:srgbClr val="000000"/>
                  </a:outerShdw>
                </a:effectLst>
                <a:latin typeface="Book Antiqua" pitchFamily="18" charset="0"/>
              </a:rPr>
              <a:t> </a:t>
            </a:r>
            <a:r>
              <a:rPr lang="en-US" dirty="0"/>
              <a:t>= .03, we reject H</a:t>
            </a:r>
            <a:r>
              <a:rPr lang="en-US" baseline="-25000" dirty="0"/>
              <a:t>0</a:t>
            </a:r>
            <a:r>
              <a:rPr lang="en-US" dirty="0"/>
              <a:t>.</a:t>
            </a:r>
          </a:p>
        </p:txBody>
      </p:sp>
      <p:sp>
        <p:nvSpPr>
          <p:cNvPr id="286767" name="Rectangle 47"/>
          <p:cNvSpPr>
            <a:spLocks noChangeArrowheads="1"/>
          </p:cNvSpPr>
          <p:nvPr/>
        </p:nvSpPr>
        <p:spPr bwMode="auto">
          <a:xfrm>
            <a:off x="1371600" y="4751388"/>
            <a:ext cx="6743700" cy="1306512"/>
          </a:xfrm>
          <a:prstGeom prst="rect">
            <a:avLst/>
          </a:prstGeom>
          <a:noFill/>
          <a:ln w="12700">
            <a:noFill/>
            <a:miter lim="800000"/>
            <a:headEnd/>
            <a:tailEnd/>
          </a:ln>
          <a:effectLst/>
        </p:spPr>
        <p:txBody>
          <a:bodyPr lIns="90488" tIns="44450" rIns="90488" bIns="44450"/>
          <a:lstStyle/>
          <a:p>
            <a:pPr>
              <a:lnSpc>
                <a:spcPct val="90000"/>
              </a:lnSpc>
              <a:spcBef>
                <a:spcPct val="20000"/>
              </a:spcBef>
              <a:buClr>
                <a:srgbClr val="66FFFF"/>
              </a:buClr>
              <a:buSzPct val="75000"/>
              <a:buFont typeface="Monotype Sorts" pitchFamily="2" charset="2"/>
              <a:buNone/>
            </a:pPr>
            <a:r>
              <a:rPr lang="en-US" dirty="0"/>
              <a:t>There is sufficient statistical evidence to infer that the alternative hypothesis is true (i.e. the mean filling weight is not 6 ounces).</a:t>
            </a:r>
          </a:p>
        </p:txBody>
      </p:sp>
      <p:sp>
        <p:nvSpPr>
          <p:cNvPr id="14" name="Rectangle 31"/>
          <p:cNvSpPr>
            <a:spLocks noChangeArrowheads="1"/>
          </p:cNvSpPr>
          <p:nvPr/>
        </p:nvSpPr>
        <p:spPr bwMode="auto">
          <a:xfrm>
            <a:off x="809305" y="1156890"/>
            <a:ext cx="5424487" cy="571500"/>
          </a:xfrm>
          <a:prstGeom prst="rect">
            <a:avLst/>
          </a:prstGeom>
          <a:noFill/>
          <a:ln w="12700">
            <a:noFill/>
            <a:miter lim="800000"/>
            <a:headEnd/>
            <a:tailEnd/>
          </a:ln>
          <a:effectLst>
            <a:outerShdw dist="17961" dir="2700000" algn="ctr" rotWithShape="0">
              <a:srgbClr val="000000"/>
            </a:outerShdw>
          </a:effectLst>
        </p:spPr>
        <p:txBody>
          <a:bodyPr lIns="90488" tIns="44450" rIns="90488" bIns="44450"/>
          <a:lstStyle/>
          <a:p>
            <a:pPr>
              <a:spcBef>
                <a:spcPct val="20000"/>
              </a:spcBef>
              <a:buClr>
                <a:srgbClr val="66FFFF"/>
              </a:buClr>
              <a:buSzPct val="75000"/>
            </a:pPr>
            <a:r>
              <a:rPr lang="en-US" sz="2000" b="1" dirty="0">
                <a:solidFill>
                  <a:srgbClr val="00B0F0"/>
                </a:solidFill>
              </a:rPr>
              <a:t>p-value approach</a:t>
            </a:r>
          </a:p>
        </p:txBody>
      </p:sp>
      <p:sp>
        <p:nvSpPr>
          <p:cNvPr id="15" name="Rectangle 30"/>
          <p:cNvSpPr>
            <a:spLocks noChangeArrowheads="1"/>
          </p:cNvSpPr>
          <p:nvPr/>
        </p:nvSpPr>
        <p:spPr bwMode="auto">
          <a:xfrm>
            <a:off x="721198" y="176213"/>
            <a:ext cx="8453437" cy="814387"/>
          </a:xfrm>
          <a:prstGeom prst="rect">
            <a:avLst/>
          </a:prstGeom>
          <a:noFill/>
          <a:ln w="12700">
            <a:noFill/>
            <a:miter lim="800000"/>
            <a:headEnd/>
            <a:tailEnd/>
          </a:ln>
          <a:effectLst/>
        </p:spPr>
        <p:txBody>
          <a:bodyPr lIns="90488" tIns="44450" rIns="90488" bIns="44450" anchor="ctr"/>
          <a:lstStyle/>
          <a:p>
            <a:r>
              <a:rPr lang="en-US" sz="3200" b="1" dirty="0">
                <a:solidFill>
                  <a:srgbClr val="00B0F0"/>
                </a:solidFill>
                <a:latin typeface="+mj-lt"/>
              </a:rPr>
              <a:t>Two-Tailed Tests About a Population Mean: </a:t>
            </a:r>
            <a:r>
              <a:rPr lang="en-US" sz="3200" i="1" dirty="0">
                <a:solidFill>
                  <a:srgbClr val="66FFFF"/>
                </a:solidFill>
                <a:effectLst>
                  <a:outerShdw blurRad="38100" dist="38100" dir="2700000" algn="tl">
                    <a:srgbClr val="000000"/>
                  </a:outerShdw>
                </a:effectLst>
                <a:latin typeface="Symbol" pitchFamily="18" charset="2"/>
              </a:rPr>
              <a:t>s</a:t>
            </a:r>
            <a:endParaRPr lang="en-US" sz="3200" b="1" dirty="0">
              <a:solidFill>
                <a:srgbClr val="00B0F0"/>
              </a:solidFill>
              <a:latin typeface="+mj-lt"/>
            </a:endParaRPr>
          </a:p>
          <a:p>
            <a:r>
              <a:rPr lang="en-US" sz="3200" b="1" dirty="0">
                <a:solidFill>
                  <a:srgbClr val="00B0F0"/>
                </a:solidFill>
                <a:latin typeface="+mj-lt"/>
              </a:rPr>
              <a:t>  Known</a:t>
            </a:r>
          </a:p>
        </p:txBody>
      </p:sp>
    </p:spTree>
    <p:extLst>
      <p:ext uri="{BB962C8B-B14F-4D97-AF65-F5344CB8AC3E}">
        <p14:creationId xmlns:p14="http://schemas.microsoft.com/office/powerpoint/2010/main" val="420900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86762"/>
                                        </p:tgtEl>
                                        <p:attrNameLst>
                                          <p:attrName>style.visibility</p:attrName>
                                        </p:attrNameLst>
                                      </p:cBhvr>
                                      <p:to>
                                        <p:strVal val="visible"/>
                                      </p:to>
                                    </p:set>
                                    <p:animEffect transition="in" filter="dissolve">
                                      <p:cBhvr>
                                        <p:cTn id="7" dur="500"/>
                                        <p:tgtEl>
                                          <p:spTgt spid="286762"/>
                                        </p:tgtEl>
                                      </p:cBhvr>
                                    </p:animEffect>
                                  </p:childTnLst>
                                </p:cTn>
                              </p:par>
                            </p:childTnLst>
                          </p:cTn>
                        </p:par>
                        <p:par>
                          <p:cTn id="8" fill="hold">
                            <p:stCondLst>
                              <p:cond delay="500"/>
                            </p:stCondLst>
                            <p:childTnLst>
                              <p:par>
                                <p:cTn id="9" presetID="23" presetClass="entr" presetSubtype="272" fill="hold" grpId="0" nodeType="afterEffect">
                                  <p:stCondLst>
                                    <p:cond delay="1000"/>
                                  </p:stCondLst>
                                  <p:childTnLst>
                                    <p:set>
                                      <p:cBhvr>
                                        <p:cTn id="10" dur="1" fill="hold">
                                          <p:stCondLst>
                                            <p:cond delay="0"/>
                                          </p:stCondLst>
                                        </p:cTn>
                                        <p:tgtEl>
                                          <p:spTgt spid="286763"/>
                                        </p:tgtEl>
                                        <p:attrNameLst>
                                          <p:attrName>style.visibility</p:attrName>
                                        </p:attrNameLst>
                                      </p:cBhvr>
                                      <p:to>
                                        <p:strVal val="visible"/>
                                      </p:to>
                                    </p:set>
                                    <p:anim calcmode="lin" valueType="num">
                                      <p:cBhvr>
                                        <p:cTn id="11" dur="500" fill="hold"/>
                                        <p:tgtEl>
                                          <p:spTgt spid="286763"/>
                                        </p:tgtEl>
                                        <p:attrNameLst>
                                          <p:attrName>ppt_w</p:attrName>
                                        </p:attrNameLst>
                                      </p:cBhvr>
                                      <p:tavLst>
                                        <p:tav tm="0">
                                          <p:val>
                                            <p:strVal val="2/3*#ppt_w"/>
                                          </p:val>
                                        </p:tav>
                                        <p:tav tm="100000">
                                          <p:val>
                                            <p:strVal val="#ppt_w"/>
                                          </p:val>
                                        </p:tav>
                                      </p:tavLst>
                                    </p:anim>
                                    <p:anim calcmode="lin" valueType="num">
                                      <p:cBhvr>
                                        <p:cTn id="12" dur="500" fill="hold"/>
                                        <p:tgtEl>
                                          <p:spTgt spid="286763"/>
                                        </p:tgtEl>
                                        <p:attrNameLst>
                                          <p:attrName>ppt_h</p:attrName>
                                        </p:attrNameLst>
                                      </p:cBhvr>
                                      <p:tavLst>
                                        <p:tav tm="0">
                                          <p:val>
                                            <p:strVal val="2/3*#ppt_h"/>
                                          </p:val>
                                        </p:tav>
                                        <p:tav tm="100000">
                                          <p:val>
                                            <p:strVal val="#ppt_h"/>
                                          </p:val>
                                        </p:tav>
                                      </p:tavLst>
                                    </p:anim>
                                  </p:childTnLst>
                                </p:cTn>
                              </p:par>
                            </p:childTnLst>
                          </p:cTn>
                        </p:par>
                        <p:par>
                          <p:cTn id="13" fill="hold">
                            <p:stCondLst>
                              <p:cond delay="2000"/>
                            </p:stCondLst>
                            <p:childTnLst>
                              <p:par>
                                <p:cTn id="14" presetID="12" presetClass="entr" presetSubtype="1" fill="hold" grpId="0" nodeType="afterEffect">
                                  <p:stCondLst>
                                    <p:cond delay="2000"/>
                                  </p:stCondLst>
                                  <p:childTnLst>
                                    <p:set>
                                      <p:cBhvr>
                                        <p:cTn id="15" dur="1" fill="hold">
                                          <p:stCondLst>
                                            <p:cond delay="0"/>
                                          </p:stCondLst>
                                        </p:cTn>
                                        <p:tgtEl>
                                          <p:spTgt spid="286764"/>
                                        </p:tgtEl>
                                        <p:attrNameLst>
                                          <p:attrName>style.visibility</p:attrName>
                                        </p:attrNameLst>
                                      </p:cBhvr>
                                      <p:to>
                                        <p:strVal val="visible"/>
                                      </p:to>
                                    </p:set>
                                    <p:animEffect transition="in" filter="slide(fromTop)">
                                      <p:cBhvr>
                                        <p:cTn id="16" dur="500"/>
                                        <p:tgtEl>
                                          <p:spTgt spid="286764"/>
                                        </p:tgtEl>
                                      </p:cBhvr>
                                    </p:animEffect>
                                  </p:childTnLst>
                                </p:cTn>
                              </p:par>
                            </p:childTnLst>
                          </p:cTn>
                        </p:par>
                        <p:par>
                          <p:cTn id="17" fill="hold">
                            <p:stCondLst>
                              <p:cond delay="4500"/>
                            </p:stCondLst>
                            <p:childTnLst>
                              <p:par>
                                <p:cTn id="18" presetID="16" presetClass="entr" presetSubtype="21" fill="hold" grpId="0" nodeType="afterEffect">
                                  <p:stCondLst>
                                    <p:cond delay="2000"/>
                                  </p:stCondLst>
                                  <p:childTnLst>
                                    <p:set>
                                      <p:cBhvr>
                                        <p:cTn id="19" dur="1" fill="hold">
                                          <p:stCondLst>
                                            <p:cond delay="0"/>
                                          </p:stCondLst>
                                        </p:cTn>
                                        <p:tgtEl>
                                          <p:spTgt spid="286765"/>
                                        </p:tgtEl>
                                        <p:attrNameLst>
                                          <p:attrName>style.visibility</p:attrName>
                                        </p:attrNameLst>
                                      </p:cBhvr>
                                      <p:to>
                                        <p:strVal val="visible"/>
                                      </p:to>
                                    </p:set>
                                    <p:animEffect transition="in" filter="barn(inVertical)">
                                      <p:cBhvr>
                                        <p:cTn id="20" dur="500"/>
                                        <p:tgtEl>
                                          <p:spTgt spid="286765"/>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286756"/>
                                        </p:tgtEl>
                                        <p:attrNameLst>
                                          <p:attrName>style.visibility</p:attrName>
                                        </p:attrNameLst>
                                      </p:cBhvr>
                                      <p:to>
                                        <p:strVal val="visible"/>
                                      </p:to>
                                    </p:set>
                                    <p:animEffect transition="in" filter="dissolve">
                                      <p:cBhvr>
                                        <p:cTn id="25" dur="500"/>
                                        <p:tgtEl>
                                          <p:spTgt spid="286756"/>
                                        </p:tgtEl>
                                      </p:cBhvr>
                                    </p:animEffect>
                                  </p:childTnLst>
                                </p:cTn>
                              </p:par>
                            </p:childTnLst>
                          </p:cTn>
                        </p:par>
                        <p:par>
                          <p:cTn id="26" fill="hold">
                            <p:stCondLst>
                              <p:cond delay="500"/>
                            </p:stCondLst>
                            <p:childTnLst>
                              <p:par>
                                <p:cTn id="27" presetID="23" presetClass="entr" presetSubtype="272" fill="hold" grpId="0" nodeType="afterEffect">
                                  <p:stCondLst>
                                    <p:cond delay="1000"/>
                                  </p:stCondLst>
                                  <p:childTnLst>
                                    <p:set>
                                      <p:cBhvr>
                                        <p:cTn id="28" dur="1" fill="hold">
                                          <p:stCondLst>
                                            <p:cond delay="0"/>
                                          </p:stCondLst>
                                        </p:cTn>
                                        <p:tgtEl>
                                          <p:spTgt spid="286757"/>
                                        </p:tgtEl>
                                        <p:attrNameLst>
                                          <p:attrName>style.visibility</p:attrName>
                                        </p:attrNameLst>
                                      </p:cBhvr>
                                      <p:to>
                                        <p:strVal val="visible"/>
                                      </p:to>
                                    </p:set>
                                    <p:anim calcmode="lin" valueType="num">
                                      <p:cBhvr>
                                        <p:cTn id="29" dur="500" fill="hold"/>
                                        <p:tgtEl>
                                          <p:spTgt spid="286757"/>
                                        </p:tgtEl>
                                        <p:attrNameLst>
                                          <p:attrName>ppt_w</p:attrName>
                                        </p:attrNameLst>
                                      </p:cBhvr>
                                      <p:tavLst>
                                        <p:tav tm="0">
                                          <p:val>
                                            <p:strVal val="2/3*#ppt_w"/>
                                          </p:val>
                                        </p:tav>
                                        <p:tav tm="100000">
                                          <p:val>
                                            <p:strVal val="#ppt_w"/>
                                          </p:val>
                                        </p:tav>
                                      </p:tavLst>
                                    </p:anim>
                                    <p:anim calcmode="lin" valueType="num">
                                      <p:cBhvr>
                                        <p:cTn id="30" dur="500" fill="hold"/>
                                        <p:tgtEl>
                                          <p:spTgt spid="286757"/>
                                        </p:tgtEl>
                                        <p:attrNameLst>
                                          <p:attrName>ppt_h</p:attrName>
                                        </p:attrNameLst>
                                      </p:cBhvr>
                                      <p:tavLst>
                                        <p:tav tm="0">
                                          <p:val>
                                            <p:strVal val="2/3*#ppt_h"/>
                                          </p:val>
                                        </p:tav>
                                        <p:tav tm="100000">
                                          <p:val>
                                            <p:strVal val="#ppt_h"/>
                                          </p:val>
                                        </p:tav>
                                      </p:tavLst>
                                    </p:anim>
                                  </p:childTnLst>
                                </p:cTn>
                              </p:par>
                            </p:childTnLst>
                          </p:cTn>
                        </p:par>
                        <p:par>
                          <p:cTn id="31" fill="hold">
                            <p:stCondLst>
                              <p:cond delay="2000"/>
                            </p:stCondLst>
                            <p:childTnLst>
                              <p:par>
                                <p:cTn id="32" presetID="12" presetClass="entr" presetSubtype="1" fill="hold" grpId="0" nodeType="afterEffect">
                                  <p:stCondLst>
                                    <p:cond delay="2000"/>
                                  </p:stCondLst>
                                  <p:childTnLst>
                                    <p:set>
                                      <p:cBhvr>
                                        <p:cTn id="33" dur="1" fill="hold">
                                          <p:stCondLst>
                                            <p:cond delay="0"/>
                                          </p:stCondLst>
                                        </p:cTn>
                                        <p:tgtEl>
                                          <p:spTgt spid="286766"/>
                                        </p:tgtEl>
                                        <p:attrNameLst>
                                          <p:attrName>style.visibility</p:attrName>
                                        </p:attrNameLst>
                                      </p:cBhvr>
                                      <p:to>
                                        <p:strVal val="visible"/>
                                      </p:to>
                                    </p:set>
                                    <p:animEffect transition="in" filter="slide(fromTop)">
                                      <p:cBhvr>
                                        <p:cTn id="34" dur="500"/>
                                        <p:tgtEl>
                                          <p:spTgt spid="286766"/>
                                        </p:tgtEl>
                                      </p:cBhvr>
                                    </p:animEffect>
                                  </p:childTnLst>
                                </p:cTn>
                              </p:par>
                            </p:childTnLst>
                          </p:cTn>
                        </p:par>
                        <p:par>
                          <p:cTn id="35" fill="hold">
                            <p:stCondLst>
                              <p:cond delay="4500"/>
                            </p:stCondLst>
                            <p:childTnLst>
                              <p:par>
                                <p:cTn id="36" presetID="12" presetClass="entr" presetSubtype="1" fill="hold" grpId="0" nodeType="afterEffect">
                                  <p:stCondLst>
                                    <p:cond delay="2000"/>
                                  </p:stCondLst>
                                  <p:childTnLst>
                                    <p:set>
                                      <p:cBhvr>
                                        <p:cTn id="37" dur="1" fill="hold">
                                          <p:stCondLst>
                                            <p:cond delay="0"/>
                                          </p:stCondLst>
                                        </p:cTn>
                                        <p:tgtEl>
                                          <p:spTgt spid="286767"/>
                                        </p:tgtEl>
                                        <p:attrNameLst>
                                          <p:attrName>style.visibility</p:attrName>
                                        </p:attrNameLst>
                                      </p:cBhvr>
                                      <p:to>
                                        <p:strVal val="visible"/>
                                      </p:to>
                                    </p:set>
                                    <p:animEffect transition="in" filter="slide(fromTop)">
                                      <p:cBhvr>
                                        <p:cTn id="38" dur="500"/>
                                        <p:tgtEl>
                                          <p:spTgt spid="2867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6" grpId="0" animBg="1"/>
      <p:bldP spid="286757" grpId="0" autoUpdateAnimBg="0"/>
      <p:bldP spid="286762" grpId="0" animBg="1"/>
      <p:bldP spid="286763" grpId="0" autoUpdateAnimBg="0"/>
      <p:bldP spid="286764" grpId="0" autoUpdateAnimBg="0"/>
      <p:bldP spid="286765" grpId="0" animBg="1"/>
      <p:bldP spid="286766" grpId="0" autoUpdateAnimBg="0"/>
      <p:bldP spid="286767" grpId="0"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80" name="Rectangle 36"/>
          <p:cNvSpPr>
            <a:spLocks noChangeArrowheads="1"/>
          </p:cNvSpPr>
          <p:nvPr/>
        </p:nvSpPr>
        <p:spPr bwMode="auto">
          <a:xfrm>
            <a:off x="819150" y="1631950"/>
            <a:ext cx="7562850" cy="4349750"/>
          </a:xfrm>
          <a:prstGeom prst="rect">
            <a:avLst/>
          </a:prstGeom>
          <a:gradFill rotWithShape="0">
            <a:gsLst>
              <a:gs pos="0">
                <a:srgbClr val="006699">
                  <a:gamma/>
                  <a:shade val="46275"/>
                  <a:invGamma/>
                </a:srgbClr>
              </a:gs>
              <a:gs pos="50000">
                <a:srgbClr val="006699"/>
              </a:gs>
              <a:gs pos="100000">
                <a:srgbClr val="006699">
                  <a:gamma/>
                  <a:shade val="46275"/>
                  <a:invGamma/>
                </a:srgbClr>
              </a:gs>
            </a:gsLst>
            <a:lin ang="5400000" scaled="1"/>
          </a:gradFill>
          <a:ln w="6350">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endParaRPr lang="en-US">
              <a:solidFill>
                <a:schemeClr val="bg1"/>
              </a:solidFill>
            </a:endParaRPr>
          </a:p>
        </p:txBody>
      </p:sp>
      <p:sp>
        <p:nvSpPr>
          <p:cNvPr id="287781" name="Freeform 37"/>
          <p:cNvSpPr>
            <a:spLocks/>
          </p:cNvSpPr>
          <p:nvPr/>
        </p:nvSpPr>
        <p:spPr bwMode="auto">
          <a:xfrm>
            <a:off x="2308225" y="1839913"/>
            <a:ext cx="4514850" cy="3057525"/>
          </a:xfrm>
          <a:custGeom>
            <a:avLst/>
            <a:gdLst/>
            <a:ahLst/>
            <a:cxnLst>
              <a:cxn ang="0">
                <a:pos x="1339" y="18"/>
              </a:cxn>
              <a:cxn ang="0">
                <a:pos x="1258" y="99"/>
              </a:cxn>
              <a:cxn ang="0">
                <a:pos x="1192" y="202"/>
              </a:cxn>
              <a:cxn ang="0">
                <a:pos x="1138" y="310"/>
              </a:cxn>
              <a:cxn ang="0">
                <a:pos x="1096" y="418"/>
              </a:cxn>
              <a:cxn ang="0">
                <a:pos x="1051" y="513"/>
              </a:cxn>
              <a:cxn ang="0">
                <a:pos x="1006" y="639"/>
              </a:cxn>
              <a:cxn ang="0">
                <a:pos x="970" y="747"/>
              </a:cxn>
              <a:cxn ang="0">
                <a:pos x="946" y="850"/>
              </a:cxn>
              <a:cxn ang="0">
                <a:pos x="910" y="964"/>
              </a:cxn>
              <a:cxn ang="0">
                <a:pos x="877" y="1068"/>
              </a:cxn>
              <a:cxn ang="0">
                <a:pos x="844" y="1176"/>
              </a:cxn>
              <a:cxn ang="0">
                <a:pos x="800" y="1278"/>
              </a:cxn>
              <a:cxn ang="0">
                <a:pos x="742" y="1396"/>
              </a:cxn>
              <a:cxn ang="0">
                <a:pos x="679" y="1515"/>
              </a:cxn>
              <a:cxn ang="0">
                <a:pos x="595" y="1614"/>
              </a:cxn>
              <a:cxn ang="0">
                <a:pos x="496" y="1689"/>
              </a:cxn>
              <a:cxn ang="0">
                <a:pos x="382" y="1746"/>
              </a:cxn>
              <a:cxn ang="0">
                <a:pos x="298" y="1782"/>
              </a:cxn>
              <a:cxn ang="0">
                <a:pos x="193" y="1820"/>
              </a:cxn>
              <a:cxn ang="0">
                <a:pos x="67" y="1857"/>
              </a:cxn>
              <a:cxn ang="0">
                <a:pos x="1" y="1877"/>
              </a:cxn>
              <a:cxn ang="0">
                <a:pos x="2844" y="1920"/>
              </a:cxn>
              <a:cxn ang="0">
                <a:pos x="2776" y="1859"/>
              </a:cxn>
              <a:cxn ang="0">
                <a:pos x="2683" y="1833"/>
              </a:cxn>
              <a:cxn ang="0">
                <a:pos x="2566" y="1794"/>
              </a:cxn>
              <a:cxn ang="0">
                <a:pos x="2452" y="1746"/>
              </a:cxn>
              <a:cxn ang="0">
                <a:pos x="2320" y="1680"/>
              </a:cxn>
              <a:cxn ang="0">
                <a:pos x="2275" y="1650"/>
              </a:cxn>
              <a:cxn ang="0">
                <a:pos x="2200" y="1582"/>
              </a:cxn>
              <a:cxn ang="0">
                <a:pos x="2125" y="1485"/>
              </a:cxn>
              <a:cxn ang="0">
                <a:pos x="2062" y="1386"/>
              </a:cxn>
              <a:cxn ang="0">
                <a:pos x="2029" y="1326"/>
              </a:cxn>
              <a:cxn ang="0">
                <a:pos x="1963" y="1191"/>
              </a:cxn>
              <a:cxn ang="0">
                <a:pos x="1936" y="1107"/>
              </a:cxn>
              <a:cxn ang="0">
                <a:pos x="1903" y="1011"/>
              </a:cxn>
              <a:cxn ang="0">
                <a:pos x="1867" y="891"/>
              </a:cxn>
              <a:cxn ang="0">
                <a:pos x="1831" y="771"/>
              </a:cxn>
              <a:cxn ang="0">
                <a:pos x="1792" y="642"/>
              </a:cxn>
              <a:cxn ang="0">
                <a:pos x="1741" y="504"/>
              </a:cxn>
              <a:cxn ang="0">
                <a:pos x="1699" y="399"/>
              </a:cxn>
              <a:cxn ang="0">
                <a:pos x="1657" y="312"/>
              </a:cxn>
              <a:cxn ang="0">
                <a:pos x="1621" y="228"/>
              </a:cxn>
              <a:cxn ang="0">
                <a:pos x="1564" y="135"/>
              </a:cxn>
              <a:cxn ang="0">
                <a:pos x="1588" y="174"/>
              </a:cxn>
              <a:cxn ang="0">
                <a:pos x="1552" y="129"/>
              </a:cxn>
              <a:cxn ang="0">
                <a:pos x="1501" y="57"/>
              </a:cxn>
              <a:cxn ang="0">
                <a:pos x="1432" y="6"/>
              </a:cxn>
            </a:cxnLst>
            <a:rect l="0" t="0" r="r" b="b"/>
            <a:pathLst>
              <a:path w="2844" h="1926">
                <a:moveTo>
                  <a:pt x="1399" y="3"/>
                </a:moveTo>
                <a:lnTo>
                  <a:pt x="1372" y="6"/>
                </a:lnTo>
                <a:lnTo>
                  <a:pt x="1339" y="18"/>
                </a:lnTo>
                <a:lnTo>
                  <a:pt x="1308" y="30"/>
                </a:lnTo>
                <a:lnTo>
                  <a:pt x="1288" y="62"/>
                </a:lnTo>
                <a:lnTo>
                  <a:pt x="1258" y="99"/>
                </a:lnTo>
                <a:lnTo>
                  <a:pt x="1228" y="130"/>
                </a:lnTo>
                <a:lnTo>
                  <a:pt x="1210" y="160"/>
                </a:lnTo>
                <a:lnTo>
                  <a:pt x="1192" y="202"/>
                </a:lnTo>
                <a:lnTo>
                  <a:pt x="1168" y="232"/>
                </a:lnTo>
                <a:lnTo>
                  <a:pt x="1156" y="274"/>
                </a:lnTo>
                <a:lnTo>
                  <a:pt x="1138" y="310"/>
                </a:lnTo>
                <a:lnTo>
                  <a:pt x="1120" y="354"/>
                </a:lnTo>
                <a:lnTo>
                  <a:pt x="1108" y="382"/>
                </a:lnTo>
                <a:lnTo>
                  <a:pt x="1096" y="418"/>
                </a:lnTo>
                <a:lnTo>
                  <a:pt x="1078" y="447"/>
                </a:lnTo>
                <a:lnTo>
                  <a:pt x="1063" y="483"/>
                </a:lnTo>
                <a:lnTo>
                  <a:pt x="1051" y="513"/>
                </a:lnTo>
                <a:lnTo>
                  <a:pt x="1036" y="552"/>
                </a:lnTo>
                <a:lnTo>
                  <a:pt x="1021" y="594"/>
                </a:lnTo>
                <a:lnTo>
                  <a:pt x="1006" y="639"/>
                </a:lnTo>
                <a:lnTo>
                  <a:pt x="997" y="678"/>
                </a:lnTo>
                <a:lnTo>
                  <a:pt x="982" y="714"/>
                </a:lnTo>
                <a:lnTo>
                  <a:pt x="970" y="747"/>
                </a:lnTo>
                <a:lnTo>
                  <a:pt x="961" y="783"/>
                </a:lnTo>
                <a:lnTo>
                  <a:pt x="952" y="819"/>
                </a:lnTo>
                <a:lnTo>
                  <a:pt x="946" y="850"/>
                </a:lnTo>
                <a:lnTo>
                  <a:pt x="940" y="886"/>
                </a:lnTo>
                <a:lnTo>
                  <a:pt x="928" y="922"/>
                </a:lnTo>
                <a:lnTo>
                  <a:pt x="910" y="964"/>
                </a:lnTo>
                <a:lnTo>
                  <a:pt x="904" y="994"/>
                </a:lnTo>
                <a:lnTo>
                  <a:pt x="892" y="1030"/>
                </a:lnTo>
                <a:lnTo>
                  <a:pt x="877" y="1068"/>
                </a:lnTo>
                <a:lnTo>
                  <a:pt x="868" y="1098"/>
                </a:lnTo>
                <a:lnTo>
                  <a:pt x="856" y="1134"/>
                </a:lnTo>
                <a:lnTo>
                  <a:pt x="844" y="1176"/>
                </a:lnTo>
                <a:lnTo>
                  <a:pt x="829" y="1215"/>
                </a:lnTo>
                <a:lnTo>
                  <a:pt x="812" y="1254"/>
                </a:lnTo>
                <a:lnTo>
                  <a:pt x="800" y="1278"/>
                </a:lnTo>
                <a:lnTo>
                  <a:pt x="793" y="1311"/>
                </a:lnTo>
                <a:lnTo>
                  <a:pt x="772" y="1359"/>
                </a:lnTo>
                <a:lnTo>
                  <a:pt x="742" y="1396"/>
                </a:lnTo>
                <a:lnTo>
                  <a:pt x="721" y="1446"/>
                </a:lnTo>
                <a:lnTo>
                  <a:pt x="703" y="1479"/>
                </a:lnTo>
                <a:lnTo>
                  <a:pt x="679" y="1515"/>
                </a:lnTo>
                <a:lnTo>
                  <a:pt x="655" y="1545"/>
                </a:lnTo>
                <a:lnTo>
                  <a:pt x="628" y="1584"/>
                </a:lnTo>
                <a:lnTo>
                  <a:pt x="595" y="1614"/>
                </a:lnTo>
                <a:lnTo>
                  <a:pt x="571" y="1635"/>
                </a:lnTo>
                <a:lnTo>
                  <a:pt x="532" y="1665"/>
                </a:lnTo>
                <a:lnTo>
                  <a:pt x="496" y="1689"/>
                </a:lnTo>
                <a:lnTo>
                  <a:pt x="462" y="1710"/>
                </a:lnTo>
                <a:lnTo>
                  <a:pt x="423" y="1728"/>
                </a:lnTo>
                <a:lnTo>
                  <a:pt x="382" y="1746"/>
                </a:lnTo>
                <a:lnTo>
                  <a:pt x="355" y="1758"/>
                </a:lnTo>
                <a:lnTo>
                  <a:pt x="324" y="1770"/>
                </a:lnTo>
                <a:lnTo>
                  <a:pt x="298" y="1782"/>
                </a:lnTo>
                <a:lnTo>
                  <a:pt x="264" y="1794"/>
                </a:lnTo>
                <a:lnTo>
                  <a:pt x="232" y="1808"/>
                </a:lnTo>
                <a:lnTo>
                  <a:pt x="193" y="1820"/>
                </a:lnTo>
                <a:lnTo>
                  <a:pt x="154" y="1832"/>
                </a:lnTo>
                <a:lnTo>
                  <a:pt x="109" y="1847"/>
                </a:lnTo>
                <a:lnTo>
                  <a:pt x="67" y="1857"/>
                </a:lnTo>
                <a:lnTo>
                  <a:pt x="31" y="1869"/>
                </a:lnTo>
                <a:lnTo>
                  <a:pt x="12" y="1874"/>
                </a:lnTo>
                <a:lnTo>
                  <a:pt x="1" y="1877"/>
                </a:lnTo>
                <a:lnTo>
                  <a:pt x="1" y="1926"/>
                </a:lnTo>
                <a:lnTo>
                  <a:pt x="0" y="1920"/>
                </a:lnTo>
                <a:lnTo>
                  <a:pt x="2844" y="1920"/>
                </a:lnTo>
                <a:lnTo>
                  <a:pt x="2842" y="1874"/>
                </a:lnTo>
                <a:lnTo>
                  <a:pt x="2809" y="1868"/>
                </a:lnTo>
                <a:lnTo>
                  <a:pt x="2776" y="1859"/>
                </a:lnTo>
                <a:lnTo>
                  <a:pt x="2748" y="1850"/>
                </a:lnTo>
                <a:lnTo>
                  <a:pt x="2712" y="1839"/>
                </a:lnTo>
                <a:lnTo>
                  <a:pt x="2683" y="1833"/>
                </a:lnTo>
                <a:lnTo>
                  <a:pt x="2650" y="1821"/>
                </a:lnTo>
                <a:lnTo>
                  <a:pt x="2608" y="1806"/>
                </a:lnTo>
                <a:lnTo>
                  <a:pt x="2566" y="1794"/>
                </a:lnTo>
                <a:lnTo>
                  <a:pt x="2524" y="1776"/>
                </a:lnTo>
                <a:lnTo>
                  <a:pt x="2494" y="1764"/>
                </a:lnTo>
                <a:lnTo>
                  <a:pt x="2452" y="1746"/>
                </a:lnTo>
                <a:lnTo>
                  <a:pt x="2416" y="1728"/>
                </a:lnTo>
                <a:lnTo>
                  <a:pt x="2365" y="1704"/>
                </a:lnTo>
                <a:lnTo>
                  <a:pt x="2320" y="1680"/>
                </a:lnTo>
                <a:lnTo>
                  <a:pt x="2307" y="1670"/>
                </a:lnTo>
                <a:lnTo>
                  <a:pt x="2290" y="1662"/>
                </a:lnTo>
                <a:lnTo>
                  <a:pt x="2275" y="1650"/>
                </a:lnTo>
                <a:lnTo>
                  <a:pt x="2256" y="1634"/>
                </a:lnTo>
                <a:lnTo>
                  <a:pt x="2221" y="1611"/>
                </a:lnTo>
                <a:lnTo>
                  <a:pt x="2200" y="1582"/>
                </a:lnTo>
                <a:lnTo>
                  <a:pt x="2182" y="1558"/>
                </a:lnTo>
                <a:lnTo>
                  <a:pt x="2152" y="1522"/>
                </a:lnTo>
                <a:lnTo>
                  <a:pt x="2125" y="1485"/>
                </a:lnTo>
                <a:lnTo>
                  <a:pt x="2101" y="1452"/>
                </a:lnTo>
                <a:lnTo>
                  <a:pt x="2080" y="1419"/>
                </a:lnTo>
                <a:lnTo>
                  <a:pt x="2062" y="1386"/>
                </a:lnTo>
                <a:lnTo>
                  <a:pt x="2047" y="1356"/>
                </a:lnTo>
                <a:lnTo>
                  <a:pt x="2011" y="1293"/>
                </a:lnTo>
                <a:lnTo>
                  <a:pt x="2029" y="1326"/>
                </a:lnTo>
                <a:lnTo>
                  <a:pt x="1996" y="1257"/>
                </a:lnTo>
                <a:lnTo>
                  <a:pt x="1975" y="1218"/>
                </a:lnTo>
                <a:lnTo>
                  <a:pt x="1963" y="1191"/>
                </a:lnTo>
                <a:lnTo>
                  <a:pt x="1954" y="1161"/>
                </a:lnTo>
                <a:lnTo>
                  <a:pt x="1942" y="1140"/>
                </a:lnTo>
                <a:lnTo>
                  <a:pt x="1936" y="1107"/>
                </a:lnTo>
                <a:lnTo>
                  <a:pt x="1924" y="1083"/>
                </a:lnTo>
                <a:lnTo>
                  <a:pt x="1915" y="1053"/>
                </a:lnTo>
                <a:lnTo>
                  <a:pt x="1903" y="1011"/>
                </a:lnTo>
                <a:lnTo>
                  <a:pt x="1888" y="978"/>
                </a:lnTo>
                <a:lnTo>
                  <a:pt x="1873" y="930"/>
                </a:lnTo>
                <a:lnTo>
                  <a:pt x="1867" y="891"/>
                </a:lnTo>
                <a:lnTo>
                  <a:pt x="1855" y="852"/>
                </a:lnTo>
                <a:lnTo>
                  <a:pt x="1846" y="819"/>
                </a:lnTo>
                <a:lnTo>
                  <a:pt x="1831" y="771"/>
                </a:lnTo>
                <a:lnTo>
                  <a:pt x="1819" y="729"/>
                </a:lnTo>
                <a:lnTo>
                  <a:pt x="1801" y="681"/>
                </a:lnTo>
                <a:lnTo>
                  <a:pt x="1792" y="642"/>
                </a:lnTo>
                <a:lnTo>
                  <a:pt x="1774" y="600"/>
                </a:lnTo>
                <a:lnTo>
                  <a:pt x="1762" y="546"/>
                </a:lnTo>
                <a:lnTo>
                  <a:pt x="1741" y="504"/>
                </a:lnTo>
                <a:lnTo>
                  <a:pt x="1726" y="465"/>
                </a:lnTo>
                <a:lnTo>
                  <a:pt x="1714" y="432"/>
                </a:lnTo>
                <a:lnTo>
                  <a:pt x="1699" y="399"/>
                </a:lnTo>
                <a:lnTo>
                  <a:pt x="1675" y="345"/>
                </a:lnTo>
                <a:lnTo>
                  <a:pt x="1687" y="375"/>
                </a:lnTo>
                <a:lnTo>
                  <a:pt x="1657" y="312"/>
                </a:lnTo>
                <a:lnTo>
                  <a:pt x="1645" y="285"/>
                </a:lnTo>
                <a:lnTo>
                  <a:pt x="1630" y="252"/>
                </a:lnTo>
                <a:lnTo>
                  <a:pt x="1621" y="228"/>
                </a:lnTo>
                <a:lnTo>
                  <a:pt x="1609" y="207"/>
                </a:lnTo>
                <a:lnTo>
                  <a:pt x="1579" y="156"/>
                </a:lnTo>
                <a:lnTo>
                  <a:pt x="1564" y="135"/>
                </a:lnTo>
                <a:lnTo>
                  <a:pt x="1564" y="141"/>
                </a:lnTo>
                <a:lnTo>
                  <a:pt x="1573" y="144"/>
                </a:lnTo>
                <a:lnTo>
                  <a:pt x="1588" y="174"/>
                </a:lnTo>
                <a:lnTo>
                  <a:pt x="1594" y="192"/>
                </a:lnTo>
                <a:lnTo>
                  <a:pt x="1579" y="156"/>
                </a:lnTo>
                <a:lnTo>
                  <a:pt x="1552" y="129"/>
                </a:lnTo>
                <a:lnTo>
                  <a:pt x="1540" y="105"/>
                </a:lnTo>
                <a:lnTo>
                  <a:pt x="1519" y="81"/>
                </a:lnTo>
                <a:lnTo>
                  <a:pt x="1501" y="57"/>
                </a:lnTo>
                <a:lnTo>
                  <a:pt x="1480" y="39"/>
                </a:lnTo>
                <a:lnTo>
                  <a:pt x="1456" y="18"/>
                </a:lnTo>
                <a:lnTo>
                  <a:pt x="1432" y="6"/>
                </a:lnTo>
                <a:lnTo>
                  <a:pt x="1417" y="0"/>
                </a:lnTo>
              </a:path>
            </a:pathLst>
          </a:custGeom>
          <a:gradFill flip="none" rotWithShape="1">
            <a:gsLst>
              <a:gs pos="0">
                <a:srgbClr val="72AF2F">
                  <a:shade val="30000"/>
                  <a:satMod val="115000"/>
                </a:srgbClr>
              </a:gs>
              <a:gs pos="50000">
                <a:srgbClr val="72AF2F">
                  <a:shade val="67500"/>
                  <a:satMod val="115000"/>
                </a:srgbClr>
              </a:gs>
              <a:gs pos="100000">
                <a:srgbClr val="72AF2F">
                  <a:shade val="100000"/>
                  <a:satMod val="115000"/>
                </a:srgbClr>
              </a:gs>
            </a:gsLst>
            <a:lin ang="16200000" scaled="1"/>
            <a:tileRect/>
          </a:gradFill>
          <a:ln w="12700" cap="rnd" cmpd="sng">
            <a:noFill/>
            <a:prstDash val="solid"/>
            <a:round/>
            <a:headEnd type="none" w="med" len="med"/>
            <a:tailEnd type="none" w="med" len="med"/>
          </a:ln>
          <a:effectLst/>
        </p:spPr>
        <p:txBody>
          <a:bodyPr/>
          <a:lstStyle/>
          <a:p>
            <a:endParaRPr lang="en-US">
              <a:solidFill>
                <a:schemeClr val="bg1"/>
              </a:solidFill>
            </a:endParaRPr>
          </a:p>
        </p:txBody>
      </p:sp>
      <p:sp>
        <p:nvSpPr>
          <p:cNvPr id="287782" name="Rectangle 38"/>
          <p:cNvSpPr>
            <a:spLocks noChangeArrowheads="1"/>
          </p:cNvSpPr>
          <p:nvPr/>
        </p:nvSpPr>
        <p:spPr bwMode="auto">
          <a:xfrm>
            <a:off x="7091363" y="3516313"/>
            <a:ext cx="979436" cy="828432"/>
          </a:xfrm>
          <a:prstGeom prst="rect">
            <a:avLst/>
          </a:prstGeom>
          <a:noFill/>
          <a:ln w="12700">
            <a:noFill/>
            <a:miter lim="800000"/>
            <a:headEnd/>
            <a:tailEnd/>
          </a:ln>
          <a:effectLst>
            <a:outerShdw dist="17961" dir="2700000" algn="ctr" rotWithShape="0">
              <a:srgbClr val="000000"/>
            </a:outerShdw>
          </a:effectLst>
        </p:spPr>
        <p:txBody>
          <a:bodyPr wrap="none" lIns="90488" tIns="44450" rIns="90488" bIns="44450">
            <a:spAutoFit/>
          </a:bodyPr>
          <a:lstStyle/>
          <a:p>
            <a:pPr algn="l"/>
            <a:r>
              <a:rPr lang="en-US" sz="2400" i="1">
                <a:solidFill>
                  <a:schemeClr val="bg1"/>
                </a:solidFill>
                <a:effectLst/>
                <a:latin typeface="Symbol" pitchFamily="18" charset="2"/>
              </a:rPr>
              <a:t>a</a:t>
            </a:r>
            <a:r>
              <a:rPr lang="en-US" sz="2400">
                <a:solidFill>
                  <a:schemeClr val="bg1"/>
                </a:solidFill>
                <a:effectLst/>
                <a:latin typeface="Book Antiqua" pitchFamily="18" charset="0"/>
              </a:rPr>
              <a:t>/2 =</a:t>
            </a:r>
          </a:p>
          <a:p>
            <a:pPr algn="l"/>
            <a:r>
              <a:rPr lang="en-US" sz="2400">
                <a:solidFill>
                  <a:schemeClr val="bg1"/>
                </a:solidFill>
                <a:effectLst/>
                <a:latin typeface="Book Antiqua" pitchFamily="18" charset="0"/>
              </a:rPr>
              <a:t>  .015</a:t>
            </a:r>
            <a:endParaRPr lang="en-US" sz="2400">
              <a:solidFill>
                <a:schemeClr val="bg1"/>
              </a:solidFill>
              <a:effectLst/>
              <a:latin typeface="Symbol" pitchFamily="18" charset="2"/>
            </a:endParaRPr>
          </a:p>
        </p:txBody>
      </p:sp>
      <p:sp>
        <p:nvSpPr>
          <p:cNvPr id="287783" name="Freeform 39"/>
          <p:cNvSpPr>
            <a:spLocks/>
          </p:cNvSpPr>
          <p:nvPr/>
        </p:nvSpPr>
        <p:spPr bwMode="auto">
          <a:xfrm>
            <a:off x="6115050" y="4560888"/>
            <a:ext cx="709613" cy="327025"/>
          </a:xfrm>
          <a:custGeom>
            <a:avLst/>
            <a:gdLst/>
            <a:ahLst/>
            <a:cxnLst>
              <a:cxn ang="0">
                <a:pos x="0" y="3"/>
              </a:cxn>
              <a:cxn ang="0">
                <a:pos x="0" y="18"/>
              </a:cxn>
              <a:cxn ang="0">
                <a:pos x="0" y="39"/>
              </a:cxn>
              <a:cxn ang="0">
                <a:pos x="0" y="66"/>
              </a:cxn>
              <a:cxn ang="0">
                <a:pos x="1" y="95"/>
              </a:cxn>
              <a:cxn ang="0">
                <a:pos x="1" y="119"/>
              </a:cxn>
              <a:cxn ang="0">
                <a:pos x="1" y="143"/>
              </a:cxn>
              <a:cxn ang="0">
                <a:pos x="1" y="167"/>
              </a:cxn>
              <a:cxn ang="0">
                <a:pos x="0" y="198"/>
              </a:cxn>
              <a:cxn ang="0">
                <a:pos x="447" y="198"/>
              </a:cxn>
              <a:cxn ang="0">
                <a:pos x="447" y="150"/>
              </a:cxn>
              <a:cxn ang="0">
                <a:pos x="444" y="153"/>
              </a:cxn>
              <a:cxn ang="0">
                <a:pos x="425" y="143"/>
              </a:cxn>
              <a:cxn ang="0">
                <a:pos x="401" y="143"/>
              </a:cxn>
              <a:cxn ang="0">
                <a:pos x="377" y="135"/>
              </a:cxn>
              <a:cxn ang="0">
                <a:pos x="353" y="135"/>
              </a:cxn>
              <a:cxn ang="0">
                <a:pos x="329" y="127"/>
              </a:cxn>
              <a:cxn ang="0">
                <a:pos x="305" y="119"/>
              </a:cxn>
              <a:cxn ang="0">
                <a:pos x="281" y="111"/>
              </a:cxn>
              <a:cxn ang="0">
                <a:pos x="258" y="102"/>
              </a:cxn>
              <a:cxn ang="0">
                <a:pos x="234" y="96"/>
              </a:cxn>
              <a:cxn ang="0">
                <a:pos x="209" y="87"/>
              </a:cxn>
              <a:cxn ang="0">
                <a:pos x="185" y="79"/>
              </a:cxn>
              <a:cxn ang="0">
                <a:pos x="162" y="69"/>
              </a:cxn>
              <a:cxn ang="0">
                <a:pos x="135" y="60"/>
              </a:cxn>
              <a:cxn ang="0">
                <a:pos x="111" y="54"/>
              </a:cxn>
              <a:cxn ang="0">
                <a:pos x="87" y="42"/>
              </a:cxn>
              <a:cxn ang="0">
                <a:pos x="63" y="30"/>
              </a:cxn>
              <a:cxn ang="0">
                <a:pos x="41" y="23"/>
              </a:cxn>
              <a:cxn ang="0">
                <a:pos x="17" y="15"/>
              </a:cxn>
              <a:cxn ang="0">
                <a:pos x="3" y="0"/>
              </a:cxn>
              <a:cxn ang="0">
                <a:pos x="3" y="0"/>
              </a:cxn>
            </a:cxnLst>
            <a:rect l="0" t="0" r="r" b="b"/>
            <a:pathLst>
              <a:path w="447" h="198">
                <a:moveTo>
                  <a:pt x="0" y="3"/>
                </a:moveTo>
                <a:lnTo>
                  <a:pt x="0" y="18"/>
                </a:lnTo>
                <a:lnTo>
                  <a:pt x="0" y="39"/>
                </a:lnTo>
                <a:lnTo>
                  <a:pt x="0" y="66"/>
                </a:lnTo>
                <a:lnTo>
                  <a:pt x="1" y="95"/>
                </a:lnTo>
                <a:lnTo>
                  <a:pt x="1" y="119"/>
                </a:lnTo>
                <a:lnTo>
                  <a:pt x="1" y="143"/>
                </a:lnTo>
                <a:lnTo>
                  <a:pt x="1" y="167"/>
                </a:lnTo>
                <a:lnTo>
                  <a:pt x="0" y="198"/>
                </a:lnTo>
                <a:lnTo>
                  <a:pt x="447" y="198"/>
                </a:lnTo>
                <a:lnTo>
                  <a:pt x="447" y="150"/>
                </a:lnTo>
                <a:lnTo>
                  <a:pt x="444" y="153"/>
                </a:lnTo>
                <a:lnTo>
                  <a:pt x="425" y="143"/>
                </a:lnTo>
                <a:lnTo>
                  <a:pt x="401" y="143"/>
                </a:lnTo>
                <a:lnTo>
                  <a:pt x="377" y="135"/>
                </a:lnTo>
                <a:lnTo>
                  <a:pt x="353" y="135"/>
                </a:lnTo>
                <a:lnTo>
                  <a:pt x="329" y="127"/>
                </a:lnTo>
                <a:lnTo>
                  <a:pt x="305" y="119"/>
                </a:lnTo>
                <a:lnTo>
                  <a:pt x="281" y="111"/>
                </a:lnTo>
                <a:lnTo>
                  <a:pt x="258" y="102"/>
                </a:lnTo>
                <a:lnTo>
                  <a:pt x="234" y="96"/>
                </a:lnTo>
                <a:lnTo>
                  <a:pt x="209" y="87"/>
                </a:lnTo>
                <a:lnTo>
                  <a:pt x="185" y="79"/>
                </a:lnTo>
                <a:lnTo>
                  <a:pt x="162" y="69"/>
                </a:lnTo>
                <a:lnTo>
                  <a:pt x="135" y="60"/>
                </a:lnTo>
                <a:lnTo>
                  <a:pt x="111" y="54"/>
                </a:lnTo>
                <a:lnTo>
                  <a:pt x="87" y="42"/>
                </a:lnTo>
                <a:lnTo>
                  <a:pt x="63" y="30"/>
                </a:lnTo>
                <a:lnTo>
                  <a:pt x="41" y="23"/>
                </a:lnTo>
                <a:lnTo>
                  <a:pt x="17" y="15"/>
                </a:lnTo>
                <a:lnTo>
                  <a:pt x="3" y="0"/>
                </a:lnTo>
                <a:lnTo>
                  <a:pt x="3" y="0"/>
                </a:lnTo>
              </a:path>
            </a:pathLst>
          </a:custGeom>
          <a:solidFill>
            <a:srgbClr val="002060"/>
          </a:solidFill>
          <a:ln w="12700" cap="rnd" cmpd="sng">
            <a:noFill/>
            <a:prstDash val="solid"/>
            <a:round/>
            <a:headEnd type="none" w="med" len="med"/>
            <a:tailEnd type="none" w="med" len="med"/>
          </a:ln>
          <a:effectLst/>
        </p:spPr>
        <p:txBody>
          <a:bodyPr/>
          <a:lstStyle/>
          <a:p>
            <a:endParaRPr lang="en-US">
              <a:solidFill>
                <a:schemeClr val="bg1"/>
              </a:solidFill>
            </a:endParaRPr>
          </a:p>
        </p:txBody>
      </p:sp>
      <p:sp>
        <p:nvSpPr>
          <p:cNvPr id="287784" name="Line 40"/>
          <p:cNvSpPr>
            <a:spLocks noChangeShapeType="1"/>
          </p:cNvSpPr>
          <p:nvPr/>
        </p:nvSpPr>
        <p:spPr bwMode="auto">
          <a:xfrm>
            <a:off x="6130925" y="3754438"/>
            <a:ext cx="952500" cy="0"/>
          </a:xfrm>
          <a:prstGeom prst="line">
            <a:avLst/>
          </a:prstGeom>
          <a:noFill/>
          <a:ln w="12700">
            <a:solidFill>
              <a:schemeClr val="tx1"/>
            </a:solidFill>
            <a:round/>
            <a:headEnd/>
            <a:tailEnd type="triangle" w="med" len="med"/>
          </a:ln>
          <a:effectLst>
            <a:outerShdw dist="17961" dir="2700000" algn="ctr" rotWithShape="0">
              <a:srgbClr val="000000"/>
            </a:outerShdw>
          </a:effectLst>
        </p:spPr>
        <p:txBody>
          <a:bodyPr wrap="none" anchor="ctr"/>
          <a:lstStyle/>
          <a:p>
            <a:endParaRPr lang="en-US">
              <a:solidFill>
                <a:schemeClr val="bg1"/>
              </a:solidFill>
            </a:endParaRPr>
          </a:p>
        </p:txBody>
      </p:sp>
      <p:sp>
        <p:nvSpPr>
          <p:cNvPr id="287785" name="Rectangle 41"/>
          <p:cNvSpPr>
            <a:spLocks noChangeArrowheads="1"/>
          </p:cNvSpPr>
          <p:nvPr/>
        </p:nvSpPr>
        <p:spPr bwMode="auto">
          <a:xfrm>
            <a:off x="4402138" y="5083175"/>
            <a:ext cx="336632" cy="459100"/>
          </a:xfrm>
          <a:prstGeom prst="rect">
            <a:avLst/>
          </a:prstGeom>
          <a:noFill/>
          <a:ln w="12700">
            <a:noFill/>
            <a:miter lim="800000"/>
            <a:headEnd/>
            <a:tailEnd/>
          </a:ln>
          <a:effectLst>
            <a:outerShdw dist="17961" dir="2700000" algn="ctr" rotWithShape="0">
              <a:srgbClr val="000000"/>
            </a:outerShdw>
          </a:effectLst>
        </p:spPr>
        <p:txBody>
          <a:bodyPr wrap="none" lIns="90488" tIns="44450" rIns="90488" bIns="44450">
            <a:spAutoFit/>
          </a:bodyPr>
          <a:lstStyle/>
          <a:p>
            <a:pPr algn="l"/>
            <a:r>
              <a:rPr lang="en-US" sz="2400">
                <a:solidFill>
                  <a:schemeClr val="bg1"/>
                </a:solidFill>
                <a:effectLst/>
                <a:latin typeface="Book Antiqua" pitchFamily="18" charset="0"/>
              </a:rPr>
              <a:t>0</a:t>
            </a:r>
          </a:p>
        </p:txBody>
      </p:sp>
      <p:sp>
        <p:nvSpPr>
          <p:cNvPr id="287786" name="Rectangle 42"/>
          <p:cNvSpPr>
            <a:spLocks noChangeArrowheads="1"/>
          </p:cNvSpPr>
          <p:nvPr/>
        </p:nvSpPr>
        <p:spPr bwMode="auto">
          <a:xfrm>
            <a:off x="5329238" y="5397500"/>
            <a:ext cx="1554914" cy="459100"/>
          </a:xfrm>
          <a:prstGeom prst="rect">
            <a:avLst/>
          </a:prstGeom>
          <a:noFill/>
          <a:ln w="12700">
            <a:noFill/>
            <a:miter lim="800000"/>
            <a:headEnd/>
            <a:tailEnd/>
          </a:ln>
          <a:effectLst>
            <a:outerShdw dist="17961" dir="2700000" algn="ctr" rotWithShape="0">
              <a:srgbClr val="000000"/>
            </a:outerShdw>
          </a:effectLst>
        </p:spPr>
        <p:txBody>
          <a:bodyPr wrap="none" lIns="90488" tIns="44450" rIns="90488" bIns="44450">
            <a:spAutoFit/>
          </a:bodyPr>
          <a:lstStyle/>
          <a:p>
            <a:pPr algn="l"/>
            <a:r>
              <a:rPr lang="en-US" sz="2400" i="1">
                <a:solidFill>
                  <a:schemeClr val="bg1"/>
                </a:solidFill>
                <a:effectLst/>
                <a:latin typeface="Book Antiqua" pitchFamily="18" charset="0"/>
              </a:rPr>
              <a:t>z</a:t>
            </a:r>
            <a:r>
              <a:rPr lang="en-US" sz="2400" i="1" baseline="-25000">
                <a:solidFill>
                  <a:schemeClr val="bg1"/>
                </a:solidFill>
                <a:effectLst/>
                <a:latin typeface="Symbol" pitchFamily="18" charset="2"/>
              </a:rPr>
              <a:t>a</a:t>
            </a:r>
            <a:r>
              <a:rPr lang="en-US" sz="2400" baseline="-25000">
                <a:solidFill>
                  <a:schemeClr val="bg1"/>
                </a:solidFill>
                <a:effectLst/>
                <a:latin typeface="Book Antiqua" pitchFamily="18" charset="0"/>
              </a:rPr>
              <a:t>/2</a:t>
            </a:r>
            <a:r>
              <a:rPr lang="en-US" sz="2400">
                <a:solidFill>
                  <a:schemeClr val="bg1"/>
                </a:solidFill>
                <a:effectLst/>
                <a:latin typeface="Book Antiqua" pitchFamily="18" charset="0"/>
              </a:rPr>
              <a:t> = 2.17</a:t>
            </a:r>
          </a:p>
        </p:txBody>
      </p:sp>
      <p:sp>
        <p:nvSpPr>
          <p:cNvPr id="287787" name="Rectangle 43"/>
          <p:cNvSpPr>
            <a:spLocks noChangeArrowheads="1"/>
          </p:cNvSpPr>
          <p:nvPr/>
        </p:nvSpPr>
        <p:spPr bwMode="auto">
          <a:xfrm>
            <a:off x="7100888" y="4625975"/>
            <a:ext cx="330220" cy="489878"/>
          </a:xfrm>
          <a:prstGeom prst="rect">
            <a:avLst/>
          </a:prstGeom>
          <a:noFill/>
          <a:ln w="12700">
            <a:noFill/>
            <a:miter lim="800000"/>
            <a:headEnd/>
            <a:tailEnd/>
          </a:ln>
          <a:effectLst>
            <a:outerShdw dist="17961" dir="2700000" algn="ctr" rotWithShape="0">
              <a:srgbClr val="000000"/>
            </a:outerShdw>
          </a:effectLst>
        </p:spPr>
        <p:txBody>
          <a:bodyPr wrap="none" lIns="90488" tIns="44450" rIns="90488" bIns="44450">
            <a:spAutoFit/>
          </a:bodyPr>
          <a:lstStyle/>
          <a:p>
            <a:pPr algn="l"/>
            <a:r>
              <a:rPr lang="en-US" sz="2600" i="1">
                <a:solidFill>
                  <a:schemeClr val="bg1"/>
                </a:solidFill>
                <a:effectLst/>
                <a:latin typeface="Book Antiqua" pitchFamily="18" charset="0"/>
              </a:rPr>
              <a:t>z</a:t>
            </a:r>
          </a:p>
        </p:txBody>
      </p:sp>
      <p:sp>
        <p:nvSpPr>
          <p:cNvPr id="287788" name="Freeform 44"/>
          <p:cNvSpPr>
            <a:spLocks/>
          </p:cNvSpPr>
          <p:nvPr/>
        </p:nvSpPr>
        <p:spPr bwMode="auto">
          <a:xfrm>
            <a:off x="2305050" y="4546600"/>
            <a:ext cx="738188" cy="350838"/>
          </a:xfrm>
          <a:custGeom>
            <a:avLst/>
            <a:gdLst/>
            <a:ahLst/>
            <a:cxnLst>
              <a:cxn ang="0">
                <a:pos x="462" y="0"/>
              </a:cxn>
              <a:cxn ang="0">
                <a:pos x="462" y="25"/>
              </a:cxn>
              <a:cxn ang="0">
                <a:pos x="462" y="47"/>
              </a:cxn>
              <a:cxn ang="0">
                <a:pos x="462" y="72"/>
              </a:cxn>
              <a:cxn ang="0">
                <a:pos x="463" y="96"/>
              </a:cxn>
              <a:cxn ang="0">
                <a:pos x="463" y="121"/>
              </a:cxn>
              <a:cxn ang="0">
                <a:pos x="463" y="145"/>
              </a:cxn>
              <a:cxn ang="0">
                <a:pos x="463" y="170"/>
              </a:cxn>
              <a:cxn ang="0">
                <a:pos x="462" y="218"/>
              </a:cxn>
              <a:cxn ang="0">
                <a:pos x="0" y="221"/>
              </a:cxn>
              <a:cxn ang="0">
                <a:pos x="0" y="171"/>
              </a:cxn>
              <a:cxn ang="0">
                <a:pos x="17" y="170"/>
              </a:cxn>
              <a:cxn ang="0">
                <a:pos x="35" y="163"/>
              </a:cxn>
              <a:cxn ang="0">
                <a:pos x="54" y="157"/>
              </a:cxn>
              <a:cxn ang="0">
                <a:pos x="86" y="148"/>
              </a:cxn>
              <a:cxn ang="0">
                <a:pos x="110" y="142"/>
              </a:cxn>
              <a:cxn ang="0">
                <a:pos x="132" y="133"/>
              </a:cxn>
              <a:cxn ang="0">
                <a:pos x="159" y="127"/>
              </a:cxn>
              <a:cxn ang="0">
                <a:pos x="182" y="118"/>
              </a:cxn>
              <a:cxn ang="0">
                <a:pos x="207" y="112"/>
              </a:cxn>
              <a:cxn ang="0">
                <a:pos x="231" y="104"/>
              </a:cxn>
              <a:cxn ang="0">
                <a:pos x="252" y="94"/>
              </a:cxn>
              <a:cxn ang="0">
                <a:pos x="279" y="84"/>
              </a:cxn>
              <a:cxn ang="0">
                <a:pos x="303" y="76"/>
              </a:cxn>
              <a:cxn ang="0">
                <a:pos x="327" y="66"/>
              </a:cxn>
              <a:cxn ang="0">
                <a:pos x="351" y="53"/>
              </a:cxn>
              <a:cxn ang="0">
                <a:pos x="375" y="46"/>
              </a:cxn>
              <a:cxn ang="0">
                <a:pos x="399" y="37"/>
              </a:cxn>
              <a:cxn ang="0">
                <a:pos x="423" y="21"/>
              </a:cxn>
              <a:cxn ang="0">
                <a:pos x="447" y="13"/>
              </a:cxn>
              <a:cxn ang="0">
                <a:pos x="464" y="2"/>
              </a:cxn>
              <a:cxn ang="0">
                <a:pos x="465" y="2"/>
              </a:cxn>
            </a:cxnLst>
            <a:rect l="0" t="0" r="r" b="b"/>
            <a:pathLst>
              <a:path w="465" h="221">
                <a:moveTo>
                  <a:pt x="462" y="0"/>
                </a:moveTo>
                <a:lnTo>
                  <a:pt x="462" y="25"/>
                </a:lnTo>
                <a:lnTo>
                  <a:pt x="462" y="47"/>
                </a:lnTo>
                <a:lnTo>
                  <a:pt x="462" y="72"/>
                </a:lnTo>
                <a:lnTo>
                  <a:pt x="463" y="96"/>
                </a:lnTo>
                <a:lnTo>
                  <a:pt x="463" y="121"/>
                </a:lnTo>
                <a:lnTo>
                  <a:pt x="463" y="145"/>
                </a:lnTo>
                <a:lnTo>
                  <a:pt x="463" y="170"/>
                </a:lnTo>
                <a:lnTo>
                  <a:pt x="462" y="218"/>
                </a:lnTo>
                <a:lnTo>
                  <a:pt x="0" y="221"/>
                </a:lnTo>
                <a:lnTo>
                  <a:pt x="0" y="171"/>
                </a:lnTo>
                <a:lnTo>
                  <a:pt x="17" y="170"/>
                </a:lnTo>
                <a:lnTo>
                  <a:pt x="35" y="163"/>
                </a:lnTo>
                <a:lnTo>
                  <a:pt x="54" y="157"/>
                </a:lnTo>
                <a:lnTo>
                  <a:pt x="86" y="148"/>
                </a:lnTo>
                <a:lnTo>
                  <a:pt x="110" y="142"/>
                </a:lnTo>
                <a:lnTo>
                  <a:pt x="132" y="133"/>
                </a:lnTo>
                <a:lnTo>
                  <a:pt x="159" y="127"/>
                </a:lnTo>
                <a:lnTo>
                  <a:pt x="182" y="118"/>
                </a:lnTo>
                <a:lnTo>
                  <a:pt x="207" y="112"/>
                </a:lnTo>
                <a:lnTo>
                  <a:pt x="231" y="104"/>
                </a:lnTo>
                <a:lnTo>
                  <a:pt x="252" y="94"/>
                </a:lnTo>
                <a:lnTo>
                  <a:pt x="279" y="84"/>
                </a:lnTo>
                <a:lnTo>
                  <a:pt x="303" y="76"/>
                </a:lnTo>
                <a:lnTo>
                  <a:pt x="327" y="66"/>
                </a:lnTo>
                <a:lnTo>
                  <a:pt x="351" y="53"/>
                </a:lnTo>
                <a:lnTo>
                  <a:pt x="375" y="46"/>
                </a:lnTo>
                <a:lnTo>
                  <a:pt x="399" y="37"/>
                </a:lnTo>
                <a:lnTo>
                  <a:pt x="423" y="21"/>
                </a:lnTo>
                <a:lnTo>
                  <a:pt x="447" y="13"/>
                </a:lnTo>
                <a:lnTo>
                  <a:pt x="464" y="2"/>
                </a:lnTo>
                <a:lnTo>
                  <a:pt x="465" y="2"/>
                </a:lnTo>
              </a:path>
            </a:pathLst>
          </a:custGeom>
          <a:solidFill>
            <a:srgbClr val="002060"/>
          </a:solidFill>
          <a:ln w="12700" cap="rnd" cmpd="sng">
            <a:noFill/>
            <a:prstDash val="solid"/>
            <a:round/>
            <a:headEnd type="none" w="med" len="med"/>
            <a:tailEnd type="none" w="med" len="med"/>
          </a:ln>
          <a:effectLst/>
        </p:spPr>
        <p:txBody>
          <a:bodyPr/>
          <a:lstStyle/>
          <a:p>
            <a:endParaRPr lang="en-US">
              <a:solidFill>
                <a:schemeClr val="bg1"/>
              </a:solidFill>
            </a:endParaRPr>
          </a:p>
        </p:txBody>
      </p:sp>
      <p:sp>
        <p:nvSpPr>
          <p:cNvPr id="287789" name="Line 45"/>
          <p:cNvSpPr>
            <a:spLocks noChangeShapeType="1"/>
          </p:cNvSpPr>
          <p:nvPr/>
        </p:nvSpPr>
        <p:spPr bwMode="auto">
          <a:xfrm flipH="1">
            <a:off x="2079625" y="3754438"/>
            <a:ext cx="958850" cy="0"/>
          </a:xfrm>
          <a:prstGeom prst="line">
            <a:avLst/>
          </a:prstGeom>
          <a:noFill/>
          <a:ln w="12700">
            <a:solidFill>
              <a:schemeClr val="tx1"/>
            </a:solidFill>
            <a:round/>
            <a:headEnd/>
            <a:tailEnd type="triangle" w="med" len="med"/>
          </a:ln>
          <a:effectLst>
            <a:outerShdw dist="17961" dir="2700000" algn="ctr" rotWithShape="0">
              <a:srgbClr val="000000"/>
            </a:outerShdw>
          </a:effectLst>
        </p:spPr>
        <p:txBody>
          <a:bodyPr wrap="none" anchor="ctr"/>
          <a:lstStyle/>
          <a:p>
            <a:endParaRPr lang="en-US">
              <a:solidFill>
                <a:schemeClr val="bg1"/>
              </a:solidFill>
            </a:endParaRPr>
          </a:p>
        </p:txBody>
      </p:sp>
      <p:sp>
        <p:nvSpPr>
          <p:cNvPr id="287790" name="Line 46"/>
          <p:cNvSpPr>
            <a:spLocks noChangeShapeType="1"/>
          </p:cNvSpPr>
          <p:nvPr/>
        </p:nvSpPr>
        <p:spPr bwMode="auto">
          <a:xfrm>
            <a:off x="2058988" y="4891088"/>
            <a:ext cx="5002212" cy="0"/>
          </a:xfrm>
          <a:prstGeom prst="line">
            <a:avLst/>
          </a:prstGeom>
          <a:noFill/>
          <a:ln w="12700">
            <a:solidFill>
              <a:schemeClr val="tx1"/>
            </a:solidFill>
            <a:round/>
            <a:headEnd/>
            <a:tailEnd/>
          </a:ln>
          <a:effectLst>
            <a:outerShdw dist="17961" dir="2700000" algn="ctr" rotWithShape="0">
              <a:srgbClr val="000000"/>
            </a:outerShdw>
          </a:effectLst>
        </p:spPr>
        <p:txBody>
          <a:bodyPr wrap="none" anchor="ctr"/>
          <a:lstStyle/>
          <a:p>
            <a:endParaRPr lang="en-US">
              <a:solidFill>
                <a:schemeClr val="bg1"/>
              </a:solidFill>
            </a:endParaRPr>
          </a:p>
        </p:txBody>
      </p:sp>
      <p:grpSp>
        <p:nvGrpSpPr>
          <p:cNvPr id="287791" name="Group 47"/>
          <p:cNvGrpSpPr>
            <a:grpSpLocks/>
          </p:cNvGrpSpPr>
          <p:nvPr/>
        </p:nvGrpSpPr>
        <p:grpSpPr bwMode="auto">
          <a:xfrm>
            <a:off x="2190750" y="1776413"/>
            <a:ext cx="4835525" cy="2941637"/>
            <a:chOff x="1380" y="1175"/>
            <a:chExt cx="3046" cy="1853"/>
          </a:xfrm>
        </p:grpSpPr>
        <p:sp>
          <p:nvSpPr>
            <p:cNvPr id="287792" name="Arc 48"/>
            <p:cNvSpPr>
              <a:spLocks/>
            </p:cNvSpPr>
            <p:nvPr/>
          </p:nvSpPr>
          <p:spPr bwMode="auto">
            <a:xfrm rot="4500000">
              <a:off x="3168" y="2280"/>
              <a:ext cx="764" cy="284"/>
            </a:xfrm>
            <a:custGeom>
              <a:avLst/>
              <a:gdLst>
                <a:gd name="G0" fmla="+- 0 0 0"/>
                <a:gd name="G1" fmla="+- 0 0 0"/>
                <a:gd name="G2" fmla="+- 21600 0 0"/>
                <a:gd name="T0" fmla="*/ 18778 w 18778"/>
                <a:gd name="T1" fmla="*/ 10674 h 21600"/>
                <a:gd name="T2" fmla="*/ 0 w 18778"/>
                <a:gd name="T3" fmla="*/ 21600 h 21600"/>
                <a:gd name="T4" fmla="*/ 0 w 18778"/>
                <a:gd name="T5" fmla="*/ 0 h 21600"/>
              </a:gdLst>
              <a:ahLst/>
              <a:cxnLst>
                <a:cxn ang="0">
                  <a:pos x="T0" y="T1"/>
                </a:cxn>
                <a:cxn ang="0">
                  <a:pos x="T2" y="T3"/>
                </a:cxn>
                <a:cxn ang="0">
                  <a:pos x="T4" y="T5"/>
                </a:cxn>
              </a:cxnLst>
              <a:rect l="0" t="0" r="r" b="b"/>
              <a:pathLst>
                <a:path w="18778" h="21600" fill="none" extrusionOk="0">
                  <a:moveTo>
                    <a:pt x="18778" y="10674"/>
                  </a:moveTo>
                  <a:cubicBezTo>
                    <a:pt x="14939" y="17428"/>
                    <a:pt x="7768" y="21599"/>
                    <a:pt x="0" y="21600"/>
                  </a:cubicBezTo>
                </a:path>
                <a:path w="18778" h="21600" stroke="0" extrusionOk="0">
                  <a:moveTo>
                    <a:pt x="18778" y="10674"/>
                  </a:moveTo>
                  <a:cubicBezTo>
                    <a:pt x="14939" y="17428"/>
                    <a:pt x="7768" y="21599"/>
                    <a:pt x="0" y="21600"/>
                  </a:cubicBezTo>
                  <a:lnTo>
                    <a:pt x="0" y="0"/>
                  </a:lnTo>
                  <a:close/>
                </a:path>
              </a:pathLst>
            </a:custGeom>
            <a:noFill/>
            <a:ln w="12700" cap="rnd">
              <a:solidFill>
                <a:schemeClr val="tx1"/>
              </a:solidFill>
              <a:round/>
              <a:headEnd/>
              <a:tailEnd/>
            </a:ln>
            <a:effectLst/>
          </p:spPr>
          <p:txBody>
            <a:bodyPr wrap="none" anchor="ctr"/>
            <a:lstStyle/>
            <a:p>
              <a:endParaRPr lang="en-US">
                <a:solidFill>
                  <a:schemeClr val="bg1"/>
                </a:solidFill>
              </a:endParaRPr>
            </a:p>
          </p:txBody>
        </p:sp>
        <p:sp>
          <p:nvSpPr>
            <p:cNvPr id="287793" name="Arc 49"/>
            <p:cNvSpPr>
              <a:spLocks/>
            </p:cNvSpPr>
            <p:nvPr/>
          </p:nvSpPr>
          <p:spPr bwMode="auto">
            <a:xfrm rot="6300000">
              <a:off x="2143" y="1541"/>
              <a:ext cx="956" cy="224"/>
            </a:xfrm>
            <a:custGeom>
              <a:avLst/>
              <a:gdLst>
                <a:gd name="G0" fmla="+- 21600 0 0"/>
                <a:gd name="G1" fmla="+- 0 0 0"/>
                <a:gd name="G2" fmla="+- 21600 0 0"/>
                <a:gd name="T0" fmla="*/ 21600 w 21600"/>
                <a:gd name="T1" fmla="*/ 21600 h 21600"/>
                <a:gd name="T2" fmla="*/ 0 w 21600"/>
                <a:gd name="T3" fmla="*/ 0 h 21600"/>
                <a:gd name="T4" fmla="*/ 21600 w 21600"/>
                <a:gd name="T5" fmla="*/ 0 h 21600"/>
              </a:gdLst>
              <a:ahLst/>
              <a:cxnLst>
                <a:cxn ang="0">
                  <a:pos x="T0" y="T1"/>
                </a:cxn>
                <a:cxn ang="0">
                  <a:pos x="T2" y="T3"/>
                </a:cxn>
                <a:cxn ang="0">
                  <a:pos x="T4" y="T5"/>
                </a:cxn>
              </a:cxnLst>
              <a:rect l="0" t="0" r="r" b="b"/>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12700" cap="rnd">
              <a:solidFill>
                <a:schemeClr val="tx1"/>
              </a:solidFill>
              <a:round/>
              <a:headEnd/>
              <a:tailEnd/>
            </a:ln>
            <a:effectLst/>
          </p:spPr>
          <p:txBody>
            <a:bodyPr wrap="none" anchor="ctr"/>
            <a:lstStyle/>
            <a:p>
              <a:endParaRPr lang="en-US">
                <a:solidFill>
                  <a:schemeClr val="bg1"/>
                </a:solidFill>
              </a:endParaRPr>
            </a:p>
          </p:txBody>
        </p:sp>
        <p:sp>
          <p:nvSpPr>
            <p:cNvPr id="287794" name="Arc 50"/>
            <p:cNvSpPr>
              <a:spLocks/>
            </p:cNvSpPr>
            <p:nvPr/>
          </p:nvSpPr>
          <p:spPr bwMode="auto">
            <a:xfrm rot="16980000">
              <a:off x="1764" y="2305"/>
              <a:ext cx="790" cy="284"/>
            </a:xfrm>
            <a:custGeom>
              <a:avLst/>
              <a:gdLst>
                <a:gd name="G0" fmla="+- 19433 0 0"/>
                <a:gd name="G1" fmla="+- 0 0 0"/>
                <a:gd name="G2" fmla="+- 21600 0 0"/>
                <a:gd name="T0" fmla="*/ 19433 w 19433"/>
                <a:gd name="T1" fmla="*/ 21600 h 21600"/>
                <a:gd name="T2" fmla="*/ 0 w 19433"/>
                <a:gd name="T3" fmla="*/ 9430 h 21600"/>
                <a:gd name="T4" fmla="*/ 19433 w 19433"/>
                <a:gd name="T5" fmla="*/ 0 h 21600"/>
              </a:gdLst>
              <a:ahLst/>
              <a:cxnLst>
                <a:cxn ang="0">
                  <a:pos x="T0" y="T1"/>
                </a:cxn>
                <a:cxn ang="0">
                  <a:pos x="T2" y="T3"/>
                </a:cxn>
                <a:cxn ang="0">
                  <a:pos x="T4" y="T5"/>
                </a:cxn>
              </a:cxnLst>
              <a:rect l="0" t="0" r="r" b="b"/>
              <a:pathLst>
                <a:path w="19433" h="21600" fill="none" extrusionOk="0">
                  <a:moveTo>
                    <a:pt x="19433" y="21600"/>
                  </a:moveTo>
                  <a:cubicBezTo>
                    <a:pt x="11159" y="21600"/>
                    <a:pt x="3612" y="16873"/>
                    <a:pt x="0" y="9429"/>
                  </a:cubicBezTo>
                </a:path>
                <a:path w="19433" h="21600" stroke="0" extrusionOk="0">
                  <a:moveTo>
                    <a:pt x="19433" y="21600"/>
                  </a:moveTo>
                  <a:cubicBezTo>
                    <a:pt x="11159" y="21600"/>
                    <a:pt x="3612" y="16873"/>
                    <a:pt x="0" y="9429"/>
                  </a:cubicBezTo>
                  <a:lnTo>
                    <a:pt x="19433" y="0"/>
                  </a:lnTo>
                  <a:close/>
                </a:path>
              </a:pathLst>
            </a:custGeom>
            <a:noFill/>
            <a:ln w="12700" cap="rnd">
              <a:solidFill>
                <a:schemeClr val="tx1"/>
              </a:solidFill>
              <a:round/>
              <a:headEnd/>
              <a:tailEnd/>
            </a:ln>
            <a:effectLst/>
          </p:spPr>
          <p:txBody>
            <a:bodyPr wrap="none" anchor="ctr"/>
            <a:lstStyle/>
            <a:p>
              <a:endParaRPr lang="en-US">
                <a:solidFill>
                  <a:schemeClr val="bg1"/>
                </a:solidFill>
              </a:endParaRPr>
            </a:p>
          </p:txBody>
        </p:sp>
        <p:sp>
          <p:nvSpPr>
            <p:cNvPr id="287795" name="Arc 51"/>
            <p:cNvSpPr>
              <a:spLocks/>
            </p:cNvSpPr>
            <p:nvPr/>
          </p:nvSpPr>
          <p:spPr bwMode="auto">
            <a:xfrm rot="15300000">
              <a:off x="2604" y="1543"/>
              <a:ext cx="957" cy="225"/>
            </a:xfrm>
            <a:custGeom>
              <a:avLst/>
              <a:gdLst>
                <a:gd name="G0" fmla="+- 0 0 0"/>
                <a:gd name="G1" fmla="+- 96 0 0"/>
                <a:gd name="G2" fmla="+- 21600 0 0"/>
                <a:gd name="T0" fmla="*/ 21600 w 21600"/>
                <a:gd name="T1" fmla="*/ 0 h 21696"/>
                <a:gd name="T2" fmla="*/ 0 w 21600"/>
                <a:gd name="T3" fmla="*/ 21696 h 21696"/>
                <a:gd name="T4" fmla="*/ 0 w 21600"/>
                <a:gd name="T5" fmla="*/ 96 h 21696"/>
              </a:gdLst>
              <a:ahLst/>
              <a:cxnLst>
                <a:cxn ang="0">
                  <a:pos x="T0" y="T1"/>
                </a:cxn>
                <a:cxn ang="0">
                  <a:pos x="T2" y="T3"/>
                </a:cxn>
                <a:cxn ang="0">
                  <a:pos x="T4" y="T5"/>
                </a:cxn>
              </a:cxnLst>
              <a:rect l="0" t="0" r="r" b="b"/>
              <a:pathLst>
                <a:path w="21600" h="21696" fill="none" extrusionOk="0">
                  <a:moveTo>
                    <a:pt x="21599" y="0"/>
                  </a:moveTo>
                  <a:cubicBezTo>
                    <a:pt x="21599" y="32"/>
                    <a:pt x="21600" y="64"/>
                    <a:pt x="21600" y="96"/>
                  </a:cubicBezTo>
                  <a:cubicBezTo>
                    <a:pt x="21600" y="12025"/>
                    <a:pt x="11929" y="21695"/>
                    <a:pt x="0" y="21696"/>
                  </a:cubicBezTo>
                </a:path>
                <a:path w="21600" h="21696" stroke="0" extrusionOk="0">
                  <a:moveTo>
                    <a:pt x="21599" y="0"/>
                  </a:moveTo>
                  <a:cubicBezTo>
                    <a:pt x="21599" y="32"/>
                    <a:pt x="21600" y="64"/>
                    <a:pt x="21600" y="96"/>
                  </a:cubicBezTo>
                  <a:cubicBezTo>
                    <a:pt x="21600" y="12025"/>
                    <a:pt x="11929" y="21695"/>
                    <a:pt x="0" y="21696"/>
                  </a:cubicBezTo>
                  <a:lnTo>
                    <a:pt x="0" y="96"/>
                  </a:lnTo>
                  <a:close/>
                </a:path>
              </a:pathLst>
            </a:custGeom>
            <a:noFill/>
            <a:ln w="12700" cap="rnd">
              <a:solidFill>
                <a:schemeClr val="tx1"/>
              </a:solidFill>
              <a:round/>
              <a:headEnd/>
              <a:tailEnd/>
            </a:ln>
            <a:effectLst/>
          </p:spPr>
          <p:txBody>
            <a:bodyPr wrap="none" anchor="ctr"/>
            <a:lstStyle/>
            <a:p>
              <a:endParaRPr lang="en-US">
                <a:solidFill>
                  <a:schemeClr val="bg1"/>
                </a:solidFill>
              </a:endParaRPr>
            </a:p>
          </p:txBody>
        </p:sp>
        <p:sp>
          <p:nvSpPr>
            <p:cNvPr id="287796" name="Arc 52"/>
            <p:cNvSpPr>
              <a:spLocks/>
            </p:cNvSpPr>
            <p:nvPr/>
          </p:nvSpPr>
          <p:spPr bwMode="auto">
            <a:xfrm rot="720000">
              <a:off x="3619" y="2807"/>
              <a:ext cx="807" cy="221"/>
            </a:xfrm>
            <a:custGeom>
              <a:avLst/>
              <a:gdLst>
                <a:gd name="G0" fmla="+- 20857 0 0"/>
                <a:gd name="G1" fmla="+- 0 0 0"/>
                <a:gd name="G2" fmla="+- 21600 0 0"/>
                <a:gd name="T0" fmla="*/ 18718 w 20857"/>
                <a:gd name="T1" fmla="*/ 21494 h 21494"/>
                <a:gd name="T2" fmla="*/ 0 w 20857"/>
                <a:gd name="T3" fmla="*/ 5616 h 21494"/>
                <a:gd name="T4" fmla="*/ 20857 w 20857"/>
                <a:gd name="T5" fmla="*/ 0 h 21494"/>
              </a:gdLst>
              <a:ahLst/>
              <a:cxnLst>
                <a:cxn ang="0">
                  <a:pos x="T0" y="T1"/>
                </a:cxn>
                <a:cxn ang="0">
                  <a:pos x="T2" y="T3"/>
                </a:cxn>
                <a:cxn ang="0">
                  <a:pos x="T4" y="T5"/>
                </a:cxn>
              </a:cxnLst>
              <a:rect l="0" t="0" r="r" b="b"/>
              <a:pathLst>
                <a:path w="20857" h="21494" fill="none" extrusionOk="0">
                  <a:moveTo>
                    <a:pt x="18718" y="21493"/>
                  </a:moveTo>
                  <a:cubicBezTo>
                    <a:pt x="9785" y="20604"/>
                    <a:pt x="2333" y="14283"/>
                    <a:pt x="-1" y="5616"/>
                  </a:cubicBezTo>
                </a:path>
                <a:path w="20857" h="21494" stroke="0" extrusionOk="0">
                  <a:moveTo>
                    <a:pt x="18718" y="21493"/>
                  </a:moveTo>
                  <a:cubicBezTo>
                    <a:pt x="9785" y="20604"/>
                    <a:pt x="2333" y="14283"/>
                    <a:pt x="-1" y="5616"/>
                  </a:cubicBezTo>
                  <a:lnTo>
                    <a:pt x="20857" y="0"/>
                  </a:lnTo>
                  <a:close/>
                </a:path>
              </a:pathLst>
            </a:custGeom>
            <a:noFill/>
            <a:ln w="12700" cap="rnd">
              <a:solidFill>
                <a:schemeClr val="tx1"/>
              </a:solidFill>
              <a:round/>
              <a:headEnd/>
              <a:tailEnd/>
            </a:ln>
            <a:effectLst/>
          </p:spPr>
          <p:txBody>
            <a:bodyPr wrap="none" anchor="ctr"/>
            <a:lstStyle/>
            <a:p>
              <a:endParaRPr lang="en-US">
                <a:solidFill>
                  <a:schemeClr val="bg1"/>
                </a:solidFill>
              </a:endParaRPr>
            </a:p>
          </p:txBody>
        </p:sp>
        <p:sp>
          <p:nvSpPr>
            <p:cNvPr id="287797" name="Arc 53"/>
            <p:cNvSpPr>
              <a:spLocks/>
            </p:cNvSpPr>
            <p:nvPr/>
          </p:nvSpPr>
          <p:spPr bwMode="auto">
            <a:xfrm rot="20760000">
              <a:off x="1380" y="2857"/>
              <a:ext cx="697" cy="164"/>
            </a:xfrm>
            <a:custGeom>
              <a:avLst/>
              <a:gdLst>
                <a:gd name="G0" fmla="+- 0 0 0"/>
                <a:gd name="G1" fmla="+- 0 0 0"/>
                <a:gd name="G2" fmla="+- 21600 0 0"/>
                <a:gd name="T0" fmla="*/ 20693 w 20693"/>
                <a:gd name="T1" fmla="*/ 6194 h 21576"/>
                <a:gd name="T2" fmla="*/ 1014 w 20693"/>
                <a:gd name="T3" fmla="*/ 21576 h 21576"/>
                <a:gd name="T4" fmla="*/ 0 w 20693"/>
                <a:gd name="T5" fmla="*/ 0 h 21576"/>
              </a:gdLst>
              <a:ahLst/>
              <a:cxnLst>
                <a:cxn ang="0">
                  <a:pos x="T0" y="T1"/>
                </a:cxn>
                <a:cxn ang="0">
                  <a:pos x="T2" y="T3"/>
                </a:cxn>
                <a:cxn ang="0">
                  <a:pos x="T4" y="T5"/>
                </a:cxn>
              </a:cxnLst>
              <a:rect l="0" t="0" r="r" b="b"/>
              <a:pathLst>
                <a:path w="20693" h="21576" fill="none" extrusionOk="0">
                  <a:moveTo>
                    <a:pt x="20692" y="6193"/>
                  </a:moveTo>
                  <a:cubicBezTo>
                    <a:pt x="18063" y="14978"/>
                    <a:pt x="10173" y="21145"/>
                    <a:pt x="1014" y="21576"/>
                  </a:cubicBezTo>
                </a:path>
                <a:path w="20693" h="21576" stroke="0" extrusionOk="0">
                  <a:moveTo>
                    <a:pt x="20692" y="6193"/>
                  </a:moveTo>
                  <a:cubicBezTo>
                    <a:pt x="18063" y="14978"/>
                    <a:pt x="10173" y="21145"/>
                    <a:pt x="1014" y="21576"/>
                  </a:cubicBezTo>
                  <a:lnTo>
                    <a:pt x="0" y="0"/>
                  </a:lnTo>
                  <a:close/>
                </a:path>
              </a:pathLst>
            </a:custGeom>
            <a:noFill/>
            <a:ln w="12700" cap="rnd">
              <a:solidFill>
                <a:schemeClr val="tx1"/>
              </a:solidFill>
              <a:round/>
              <a:headEnd/>
              <a:tailEnd/>
            </a:ln>
            <a:effectLst/>
          </p:spPr>
          <p:txBody>
            <a:bodyPr wrap="none" anchor="ctr"/>
            <a:lstStyle/>
            <a:p>
              <a:endParaRPr lang="en-US">
                <a:solidFill>
                  <a:schemeClr val="bg1"/>
                </a:solidFill>
              </a:endParaRPr>
            </a:p>
          </p:txBody>
        </p:sp>
      </p:grpSp>
      <p:sp>
        <p:nvSpPr>
          <p:cNvPr id="287798" name="Rectangle 54"/>
          <p:cNvSpPr>
            <a:spLocks noChangeArrowheads="1"/>
          </p:cNvSpPr>
          <p:nvPr/>
        </p:nvSpPr>
        <p:spPr bwMode="auto">
          <a:xfrm>
            <a:off x="1100138" y="3525838"/>
            <a:ext cx="979436" cy="828432"/>
          </a:xfrm>
          <a:prstGeom prst="rect">
            <a:avLst/>
          </a:prstGeom>
          <a:noFill/>
          <a:ln w="12700">
            <a:noFill/>
            <a:miter lim="800000"/>
            <a:headEnd/>
            <a:tailEnd/>
          </a:ln>
          <a:effectLst>
            <a:outerShdw dist="17961" dir="2700000" algn="ctr" rotWithShape="0">
              <a:srgbClr val="000000"/>
            </a:outerShdw>
          </a:effectLst>
        </p:spPr>
        <p:txBody>
          <a:bodyPr wrap="none" lIns="90488" tIns="44450" rIns="90488" bIns="44450">
            <a:spAutoFit/>
          </a:bodyPr>
          <a:lstStyle/>
          <a:p>
            <a:pPr algn="l"/>
            <a:r>
              <a:rPr lang="en-US" sz="2400" i="1">
                <a:solidFill>
                  <a:schemeClr val="bg1"/>
                </a:solidFill>
                <a:effectLst/>
                <a:latin typeface="Symbol" pitchFamily="18" charset="2"/>
              </a:rPr>
              <a:t>a</a:t>
            </a:r>
            <a:r>
              <a:rPr lang="en-US" sz="2400">
                <a:solidFill>
                  <a:schemeClr val="bg1"/>
                </a:solidFill>
                <a:effectLst/>
                <a:latin typeface="Book Antiqua" pitchFamily="18" charset="0"/>
              </a:rPr>
              <a:t>/2 =</a:t>
            </a:r>
          </a:p>
          <a:p>
            <a:pPr algn="l"/>
            <a:r>
              <a:rPr lang="en-US" sz="2400">
                <a:solidFill>
                  <a:schemeClr val="bg1"/>
                </a:solidFill>
                <a:effectLst/>
                <a:latin typeface="Book Antiqua" pitchFamily="18" charset="0"/>
              </a:rPr>
              <a:t>  .015</a:t>
            </a:r>
          </a:p>
        </p:txBody>
      </p:sp>
      <p:sp>
        <p:nvSpPr>
          <p:cNvPr id="287799" name="Line 55"/>
          <p:cNvSpPr>
            <a:spLocks noChangeShapeType="1"/>
          </p:cNvSpPr>
          <p:nvPr/>
        </p:nvSpPr>
        <p:spPr bwMode="auto">
          <a:xfrm>
            <a:off x="4567238" y="4811713"/>
            <a:ext cx="0" cy="314325"/>
          </a:xfrm>
          <a:prstGeom prst="line">
            <a:avLst/>
          </a:prstGeom>
          <a:noFill/>
          <a:ln w="12700">
            <a:solidFill>
              <a:schemeClr val="tx1"/>
            </a:solidFill>
            <a:round/>
            <a:headEnd/>
            <a:tailEnd/>
          </a:ln>
          <a:effectLst/>
        </p:spPr>
        <p:txBody>
          <a:bodyPr/>
          <a:lstStyle/>
          <a:p>
            <a:endParaRPr lang="en-US">
              <a:solidFill>
                <a:schemeClr val="bg1"/>
              </a:solidFill>
            </a:endParaRPr>
          </a:p>
        </p:txBody>
      </p:sp>
      <p:sp>
        <p:nvSpPr>
          <p:cNvPr id="287800" name="Line 56"/>
          <p:cNvSpPr>
            <a:spLocks noChangeShapeType="1"/>
          </p:cNvSpPr>
          <p:nvPr/>
        </p:nvSpPr>
        <p:spPr bwMode="auto">
          <a:xfrm>
            <a:off x="3038475" y="3243263"/>
            <a:ext cx="0" cy="2162175"/>
          </a:xfrm>
          <a:prstGeom prst="line">
            <a:avLst/>
          </a:prstGeom>
          <a:noFill/>
          <a:ln w="12700">
            <a:solidFill>
              <a:schemeClr val="tx1"/>
            </a:solidFill>
            <a:round/>
            <a:headEnd/>
            <a:tailEnd/>
          </a:ln>
          <a:effectLst>
            <a:outerShdw dist="17961" dir="2700000" algn="ctr" rotWithShape="0">
              <a:srgbClr val="000000"/>
            </a:outerShdw>
          </a:effectLst>
        </p:spPr>
        <p:txBody>
          <a:bodyPr wrap="none" anchor="ctr"/>
          <a:lstStyle/>
          <a:p>
            <a:endParaRPr lang="en-US">
              <a:solidFill>
                <a:schemeClr val="bg1"/>
              </a:solidFill>
            </a:endParaRPr>
          </a:p>
        </p:txBody>
      </p:sp>
      <p:sp>
        <p:nvSpPr>
          <p:cNvPr id="287802" name="Rectangle 58"/>
          <p:cNvSpPr>
            <a:spLocks noChangeArrowheads="1"/>
          </p:cNvSpPr>
          <p:nvPr/>
        </p:nvSpPr>
        <p:spPr bwMode="auto">
          <a:xfrm>
            <a:off x="2147888" y="5397500"/>
            <a:ext cx="1760098" cy="459100"/>
          </a:xfrm>
          <a:prstGeom prst="rect">
            <a:avLst/>
          </a:prstGeom>
          <a:noFill/>
          <a:ln w="12700">
            <a:noFill/>
            <a:miter lim="800000"/>
            <a:headEnd/>
            <a:tailEnd/>
          </a:ln>
          <a:effectLst>
            <a:outerShdw dist="17961" dir="2700000" algn="ctr" rotWithShape="0">
              <a:srgbClr val="000000"/>
            </a:outerShdw>
          </a:effectLst>
        </p:spPr>
        <p:txBody>
          <a:bodyPr wrap="none" lIns="90488" tIns="44450" rIns="90488" bIns="44450">
            <a:spAutoFit/>
          </a:bodyPr>
          <a:lstStyle/>
          <a:p>
            <a:pPr algn="l"/>
            <a:r>
              <a:rPr lang="en-US" sz="2400">
                <a:solidFill>
                  <a:schemeClr val="bg1"/>
                </a:solidFill>
                <a:effectLst/>
                <a:latin typeface="Book Antiqua" pitchFamily="18" charset="0"/>
              </a:rPr>
              <a:t>-</a:t>
            </a:r>
            <a:r>
              <a:rPr lang="en-US" sz="2400" i="1">
                <a:solidFill>
                  <a:schemeClr val="bg1"/>
                </a:solidFill>
                <a:effectLst/>
                <a:latin typeface="Book Antiqua" pitchFamily="18" charset="0"/>
              </a:rPr>
              <a:t>z</a:t>
            </a:r>
            <a:r>
              <a:rPr lang="en-US" sz="2400" i="1" baseline="-25000">
                <a:solidFill>
                  <a:schemeClr val="bg1"/>
                </a:solidFill>
                <a:effectLst/>
                <a:latin typeface="Symbol" pitchFamily="18" charset="2"/>
              </a:rPr>
              <a:t>a</a:t>
            </a:r>
            <a:r>
              <a:rPr lang="en-US" sz="2400" baseline="-25000">
                <a:solidFill>
                  <a:schemeClr val="bg1"/>
                </a:solidFill>
                <a:effectLst/>
                <a:latin typeface="Book Antiqua" pitchFamily="18" charset="0"/>
              </a:rPr>
              <a:t>/2</a:t>
            </a:r>
            <a:r>
              <a:rPr lang="en-US" sz="2400">
                <a:solidFill>
                  <a:schemeClr val="bg1"/>
                </a:solidFill>
                <a:effectLst/>
                <a:latin typeface="Book Antiqua" pitchFamily="18" charset="0"/>
              </a:rPr>
              <a:t> = -2.17</a:t>
            </a:r>
          </a:p>
        </p:txBody>
      </p:sp>
      <p:grpSp>
        <p:nvGrpSpPr>
          <p:cNvPr id="287803" name="Group 59"/>
          <p:cNvGrpSpPr>
            <a:grpSpLocks/>
          </p:cNvGrpSpPr>
          <p:nvPr/>
        </p:nvGrpSpPr>
        <p:grpSpPr bwMode="auto">
          <a:xfrm>
            <a:off x="2409825" y="1838325"/>
            <a:ext cx="104775" cy="3378200"/>
            <a:chOff x="1458" y="1214"/>
            <a:chExt cx="66" cy="2128"/>
          </a:xfrm>
        </p:grpSpPr>
        <p:sp>
          <p:nvSpPr>
            <p:cNvPr id="287804" name="Line 60"/>
            <p:cNvSpPr>
              <a:spLocks noChangeShapeType="1"/>
            </p:cNvSpPr>
            <p:nvPr/>
          </p:nvSpPr>
          <p:spPr bwMode="auto">
            <a:xfrm>
              <a:off x="1524" y="1214"/>
              <a:ext cx="0" cy="2062"/>
            </a:xfrm>
            <a:prstGeom prst="line">
              <a:avLst/>
            </a:prstGeom>
            <a:noFill/>
            <a:ln w="12700">
              <a:solidFill>
                <a:srgbClr val="66FFFF"/>
              </a:solidFill>
              <a:round/>
              <a:headEnd/>
              <a:tailEnd/>
            </a:ln>
            <a:effectLst>
              <a:outerShdw dist="17961" dir="2700000" algn="ctr" rotWithShape="0">
                <a:srgbClr val="000000"/>
              </a:outerShdw>
            </a:effectLst>
          </p:spPr>
          <p:txBody>
            <a:bodyPr/>
            <a:lstStyle/>
            <a:p>
              <a:endParaRPr lang="en-US">
                <a:solidFill>
                  <a:schemeClr val="bg1"/>
                </a:solidFill>
              </a:endParaRPr>
            </a:p>
          </p:txBody>
        </p:sp>
        <p:sp>
          <p:nvSpPr>
            <p:cNvPr id="287805" name="Line 61"/>
            <p:cNvSpPr>
              <a:spLocks noChangeShapeType="1"/>
            </p:cNvSpPr>
            <p:nvPr/>
          </p:nvSpPr>
          <p:spPr bwMode="auto">
            <a:xfrm flipH="1">
              <a:off x="1458" y="3276"/>
              <a:ext cx="66" cy="66"/>
            </a:xfrm>
            <a:prstGeom prst="line">
              <a:avLst/>
            </a:prstGeom>
            <a:noFill/>
            <a:ln w="12700">
              <a:solidFill>
                <a:srgbClr val="66FFFF"/>
              </a:solidFill>
              <a:round/>
              <a:headEnd/>
              <a:tailEnd/>
            </a:ln>
            <a:effectLst>
              <a:outerShdw algn="ctr" rotWithShape="0">
                <a:srgbClr val="000000"/>
              </a:outerShdw>
            </a:effectLst>
          </p:spPr>
          <p:txBody>
            <a:bodyPr/>
            <a:lstStyle/>
            <a:p>
              <a:endParaRPr lang="en-US">
                <a:solidFill>
                  <a:schemeClr val="bg1"/>
                </a:solidFill>
              </a:endParaRPr>
            </a:p>
          </p:txBody>
        </p:sp>
      </p:grpSp>
      <p:grpSp>
        <p:nvGrpSpPr>
          <p:cNvPr id="287806" name="Group 62"/>
          <p:cNvGrpSpPr>
            <a:grpSpLocks/>
          </p:cNvGrpSpPr>
          <p:nvPr/>
        </p:nvGrpSpPr>
        <p:grpSpPr bwMode="auto">
          <a:xfrm>
            <a:off x="6629400" y="1857375"/>
            <a:ext cx="104775" cy="3349625"/>
            <a:chOff x="4236" y="1226"/>
            <a:chExt cx="66" cy="2110"/>
          </a:xfrm>
        </p:grpSpPr>
        <p:sp>
          <p:nvSpPr>
            <p:cNvPr id="287807" name="Line 63"/>
            <p:cNvSpPr>
              <a:spLocks noChangeShapeType="1"/>
            </p:cNvSpPr>
            <p:nvPr/>
          </p:nvSpPr>
          <p:spPr bwMode="auto">
            <a:xfrm>
              <a:off x="4236" y="1226"/>
              <a:ext cx="0" cy="2044"/>
            </a:xfrm>
            <a:prstGeom prst="line">
              <a:avLst/>
            </a:prstGeom>
            <a:noFill/>
            <a:ln w="12700">
              <a:solidFill>
                <a:srgbClr val="66FFFF"/>
              </a:solidFill>
              <a:round/>
              <a:headEnd/>
              <a:tailEnd/>
            </a:ln>
            <a:effectLst>
              <a:outerShdw dist="17961" dir="2700000" algn="ctr" rotWithShape="0">
                <a:srgbClr val="000000"/>
              </a:outerShdw>
            </a:effectLst>
          </p:spPr>
          <p:txBody>
            <a:bodyPr/>
            <a:lstStyle/>
            <a:p>
              <a:endParaRPr lang="en-US">
                <a:solidFill>
                  <a:schemeClr val="bg1"/>
                </a:solidFill>
              </a:endParaRPr>
            </a:p>
          </p:txBody>
        </p:sp>
        <p:sp>
          <p:nvSpPr>
            <p:cNvPr id="287808" name="Line 64"/>
            <p:cNvSpPr>
              <a:spLocks noChangeShapeType="1"/>
            </p:cNvSpPr>
            <p:nvPr/>
          </p:nvSpPr>
          <p:spPr bwMode="auto">
            <a:xfrm>
              <a:off x="4236" y="3270"/>
              <a:ext cx="66" cy="66"/>
            </a:xfrm>
            <a:prstGeom prst="line">
              <a:avLst/>
            </a:prstGeom>
            <a:noFill/>
            <a:ln w="12700">
              <a:solidFill>
                <a:srgbClr val="66FFFF"/>
              </a:solidFill>
              <a:round/>
              <a:headEnd/>
              <a:tailEnd/>
            </a:ln>
            <a:effectLst>
              <a:outerShdw dist="17961" dir="2700000" algn="ctr" rotWithShape="0">
                <a:srgbClr val="000000"/>
              </a:outerShdw>
            </a:effectLst>
          </p:spPr>
          <p:txBody>
            <a:bodyPr/>
            <a:lstStyle/>
            <a:p>
              <a:endParaRPr lang="en-US">
                <a:solidFill>
                  <a:schemeClr val="bg1"/>
                </a:solidFill>
              </a:endParaRPr>
            </a:p>
          </p:txBody>
        </p:sp>
      </p:grpSp>
      <p:sp>
        <p:nvSpPr>
          <p:cNvPr id="287809" name="Rectangle 65"/>
          <p:cNvSpPr>
            <a:spLocks noChangeArrowheads="1"/>
          </p:cNvSpPr>
          <p:nvPr/>
        </p:nvSpPr>
        <p:spPr bwMode="auto">
          <a:xfrm>
            <a:off x="6710363" y="5083175"/>
            <a:ext cx="1197445" cy="459100"/>
          </a:xfrm>
          <a:prstGeom prst="rect">
            <a:avLst/>
          </a:prstGeom>
          <a:noFill/>
          <a:ln w="12700">
            <a:noFill/>
            <a:miter lim="800000"/>
            <a:headEnd/>
            <a:tailEnd/>
          </a:ln>
          <a:effectLst>
            <a:outerShdw dist="17961" dir="2700000" algn="ctr" rotWithShape="0">
              <a:srgbClr val="000000"/>
            </a:outerShdw>
          </a:effectLst>
        </p:spPr>
        <p:txBody>
          <a:bodyPr wrap="none" lIns="90488" tIns="44450" rIns="90488" bIns="44450">
            <a:spAutoFit/>
          </a:bodyPr>
          <a:lstStyle/>
          <a:p>
            <a:pPr algn="l"/>
            <a:r>
              <a:rPr lang="en-US" sz="2400" i="1">
                <a:solidFill>
                  <a:schemeClr val="bg1"/>
                </a:solidFill>
                <a:effectLst/>
                <a:latin typeface="Book Antiqua" pitchFamily="18" charset="0"/>
              </a:rPr>
              <a:t>z</a:t>
            </a:r>
            <a:r>
              <a:rPr lang="en-US" sz="2400">
                <a:solidFill>
                  <a:schemeClr val="bg1"/>
                </a:solidFill>
                <a:effectLst/>
                <a:latin typeface="Book Antiqua" pitchFamily="18" charset="0"/>
              </a:rPr>
              <a:t> = 2.74</a:t>
            </a:r>
          </a:p>
        </p:txBody>
      </p:sp>
      <p:sp>
        <p:nvSpPr>
          <p:cNvPr id="287810" name="Rectangle 66"/>
          <p:cNvSpPr>
            <a:spLocks noChangeArrowheads="1"/>
          </p:cNvSpPr>
          <p:nvPr/>
        </p:nvSpPr>
        <p:spPr bwMode="auto">
          <a:xfrm>
            <a:off x="1100138" y="5083175"/>
            <a:ext cx="1300037" cy="459100"/>
          </a:xfrm>
          <a:prstGeom prst="rect">
            <a:avLst/>
          </a:prstGeom>
          <a:noFill/>
          <a:ln w="12700">
            <a:noFill/>
            <a:miter lim="800000"/>
            <a:headEnd/>
            <a:tailEnd/>
          </a:ln>
          <a:effectLst>
            <a:outerShdw dist="17961" dir="2700000" algn="ctr" rotWithShape="0">
              <a:srgbClr val="000000"/>
            </a:outerShdw>
          </a:effectLst>
        </p:spPr>
        <p:txBody>
          <a:bodyPr wrap="none" lIns="90488" tIns="44450" rIns="90488" bIns="44450">
            <a:spAutoFit/>
          </a:bodyPr>
          <a:lstStyle/>
          <a:p>
            <a:pPr algn="l"/>
            <a:r>
              <a:rPr lang="en-US" sz="2400" i="1">
                <a:solidFill>
                  <a:schemeClr val="bg1"/>
                </a:solidFill>
                <a:effectLst/>
                <a:latin typeface="Book Antiqua" pitchFamily="18" charset="0"/>
              </a:rPr>
              <a:t>z</a:t>
            </a:r>
            <a:r>
              <a:rPr lang="en-US" sz="2400">
                <a:solidFill>
                  <a:schemeClr val="bg1"/>
                </a:solidFill>
                <a:effectLst/>
                <a:latin typeface="Book Antiqua" pitchFamily="18" charset="0"/>
              </a:rPr>
              <a:t> = -2.74</a:t>
            </a:r>
          </a:p>
        </p:txBody>
      </p:sp>
      <p:sp>
        <p:nvSpPr>
          <p:cNvPr id="287811" name="Line 67"/>
          <p:cNvSpPr>
            <a:spLocks noChangeShapeType="1"/>
          </p:cNvSpPr>
          <p:nvPr/>
        </p:nvSpPr>
        <p:spPr bwMode="auto">
          <a:xfrm>
            <a:off x="6626225" y="2020888"/>
            <a:ext cx="361950" cy="0"/>
          </a:xfrm>
          <a:prstGeom prst="line">
            <a:avLst/>
          </a:prstGeom>
          <a:noFill/>
          <a:ln w="12700">
            <a:solidFill>
              <a:srgbClr val="66FFFF"/>
            </a:solidFill>
            <a:round/>
            <a:headEnd/>
            <a:tailEnd type="triangle" w="med" len="med"/>
          </a:ln>
          <a:effectLst>
            <a:outerShdw dist="17961" dir="2700000" algn="ctr" rotWithShape="0">
              <a:srgbClr val="000000"/>
            </a:outerShdw>
          </a:effectLst>
        </p:spPr>
        <p:txBody>
          <a:bodyPr wrap="none" anchor="ctr"/>
          <a:lstStyle/>
          <a:p>
            <a:endParaRPr lang="en-US">
              <a:solidFill>
                <a:schemeClr val="bg1"/>
              </a:solidFill>
            </a:endParaRPr>
          </a:p>
        </p:txBody>
      </p:sp>
      <p:sp>
        <p:nvSpPr>
          <p:cNvPr id="287812" name="Rectangle 68"/>
          <p:cNvSpPr>
            <a:spLocks noChangeArrowheads="1"/>
          </p:cNvSpPr>
          <p:nvPr/>
        </p:nvSpPr>
        <p:spPr bwMode="auto">
          <a:xfrm>
            <a:off x="6843713" y="1844675"/>
            <a:ext cx="1266373" cy="1086964"/>
          </a:xfrm>
          <a:prstGeom prst="rect">
            <a:avLst/>
          </a:prstGeom>
          <a:noFill/>
          <a:ln w="12700">
            <a:noFill/>
            <a:miter lim="800000"/>
            <a:headEnd/>
            <a:tailEnd/>
          </a:ln>
          <a:effectLst>
            <a:outerShdw dist="17961" dir="2700000" algn="ctr" rotWithShape="0">
              <a:srgbClr val="000000"/>
            </a:outerShdw>
          </a:effectLst>
        </p:spPr>
        <p:txBody>
          <a:bodyPr wrap="none" lIns="90488" tIns="44450" rIns="90488" bIns="44450">
            <a:spAutoFit/>
          </a:bodyPr>
          <a:lstStyle/>
          <a:p>
            <a:pPr algn="l">
              <a:lnSpc>
                <a:spcPct val="90000"/>
              </a:lnSpc>
            </a:pPr>
            <a:r>
              <a:rPr lang="en-US" sz="2400">
                <a:solidFill>
                  <a:schemeClr val="bg1"/>
                </a:solidFill>
                <a:effectLst/>
                <a:latin typeface="Book Antiqua" pitchFamily="18" charset="0"/>
              </a:rPr>
              <a:t>    1/2</a:t>
            </a:r>
          </a:p>
          <a:p>
            <a:pPr algn="l">
              <a:lnSpc>
                <a:spcPct val="90000"/>
              </a:lnSpc>
            </a:pPr>
            <a:r>
              <a:rPr lang="en-US" sz="2400" i="1">
                <a:solidFill>
                  <a:schemeClr val="bg1"/>
                </a:solidFill>
                <a:effectLst/>
                <a:latin typeface="Book Antiqua" pitchFamily="18" charset="0"/>
              </a:rPr>
              <a:t>p </a:t>
            </a:r>
            <a:r>
              <a:rPr lang="en-US" sz="2400">
                <a:solidFill>
                  <a:schemeClr val="bg1"/>
                </a:solidFill>
                <a:effectLst/>
                <a:latin typeface="Book Antiqua" pitchFamily="18" charset="0"/>
              </a:rPr>
              <a:t>-value</a:t>
            </a:r>
          </a:p>
          <a:p>
            <a:pPr algn="l">
              <a:lnSpc>
                <a:spcPct val="90000"/>
              </a:lnSpc>
            </a:pPr>
            <a:r>
              <a:rPr lang="en-US" sz="2400">
                <a:solidFill>
                  <a:schemeClr val="bg1"/>
                </a:solidFill>
                <a:effectLst/>
                <a:latin typeface="Book Antiqua" pitchFamily="18" charset="0"/>
              </a:rPr>
              <a:t>= .0031</a:t>
            </a:r>
          </a:p>
        </p:txBody>
      </p:sp>
      <p:sp>
        <p:nvSpPr>
          <p:cNvPr id="287813" name="Rectangle 69"/>
          <p:cNvSpPr>
            <a:spLocks noChangeArrowheads="1"/>
          </p:cNvSpPr>
          <p:nvPr/>
        </p:nvSpPr>
        <p:spPr bwMode="auto">
          <a:xfrm>
            <a:off x="1166813" y="1863725"/>
            <a:ext cx="1266373" cy="1086964"/>
          </a:xfrm>
          <a:prstGeom prst="rect">
            <a:avLst/>
          </a:prstGeom>
          <a:noFill/>
          <a:ln w="12700">
            <a:noFill/>
            <a:miter lim="800000"/>
            <a:headEnd/>
            <a:tailEnd/>
          </a:ln>
          <a:effectLst>
            <a:outerShdw dist="17961" dir="2700000" algn="ctr" rotWithShape="0">
              <a:srgbClr val="000000"/>
            </a:outerShdw>
          </a:effectLst>
        </p:spPr>
        <p:txBody>
          <a:bodyPr wrap="none" lIns="90488" tIns="44450" rIns="90488" bIns="44450">
            <a:spAutoFit/>
          </a:bodyPr>
          <a:lstStyle/>
          <a:p>
            <a:pPr algn="l">
              <a:lnSpc>
                <a:spcPct val="90000"/>
              </a:lnSpc>
            </a:pPr>
            <a:r>
              <a:rPr lang="en-US" sz="2400">
                <a:solidFill>
                  <a:schemeClr val="bg1"/>
                </a:solidFill>
                <a:effectLst/>
                <a:latin typeface="Book Antiqua" pitchFamily="18" charset="0"/>
              </a:rPr>
              <a:t>   1/2</a:t>
            </a:r>
          </a:p>
          <a:p>
            <a:pPr algn="l">
              <a:lnSpc>
                <a:spcPct val="90000"/>
              </a:lnSpc>
            </a:pPr>
            <a:r>
              <a:rPr lang="en-US" sz="2400" i="1">
                <a:solidFill>
                  <a:schemeClr val="bg1"/>
                </a:solidFill>
                <a:effectLst/>
                <a:latin typeface="Book Antiqua" pitchFamily="18" charset="0"/>
              </a:rPr>
              <a:t>p </a:t>
            </a:r>
            <a:r>
              <a:rPr lang="en-US" sz="2400">
                <a:solidFill>
                  <a:schemeClr val="bg1"/>
                </a:solidFill>
                <a:effectLst/>
                <a:latin typeface="Book Antiqua" pitchFamily="18" charset="0"/>
              </a:rPr>
              <a:t>-value</a:t>
            </a:r>
          </a:p>
          <a:p>
            <a:pPr algn="l">
              <a:lnSpc>
                <a:spcPct val="90000"/>
              </a:lnSpc>
            </a:pPr>
            <a:r>
              <a:rPr lang="en-US" sz="2400">
                <a:solidFill>
                  <a:schemeClr val="bg1"/>
                </a:solidFill>
                <a:effectLst/>
                <a:latin typeface="Book Antiqua" pitchFamily="18" charset="0"/>
              </a:rPr>
              <a:t>= .0031</a:t>
            </a:r>
          </a:p>
        </p:txBody>
      </p:sp>
      <p:sp>
        <p:nvSpPr>
          <p:cNvPr id="287814" name="Line 70"/>
          <p:cNvSpPr>
            <a:spLocks noChangeShapeType="1"/>
          </p:cNvSpPr>
          <p:nvPr/>
        </p:nvSpPr>
        <p:spPr bwMode="auto">
          <a:xfrm flipH="1">
            <a:off x="2149475" y="2020888"/>
            <a:ext cx="361950" cy="0"/>
          </a:xfrm>
          <a:prstGeom prst="line">
            <a:avLst/>
          </a:prstGeom>
          <a:noFill/>
          <a:ln w="12700">
            <a:solidFill>
              <a:srgbClr val="66FFFF"/>
            </a:solidFill>
            <a:round/>
            <a:headEnd/>
            <a:tailEnd type="triangle" w="med" len="med"/>
          </a:ln>
          <a:effectLst>
            <a:outerShdw dist="17961" dir="2700000" algn="ctr" rotWithShape="0">
              <a:srgbClr val="000000"/>
            </a:outerShdw>
          </a:effectLst>
        </p:spPr>
        <p:txBody>
          <a:bodyPr wrap="none" anchor="ctr"/>
          <a:lstStyle/>
          <a:p>
            <a:endParaRPr lang="en-US">
              <a:solidFill>
                <a:schemeClr val="bg1"/>
              </a:solidFill>
            </a:endParaRPr>
          </a:p>
        </p:txBody>
      </p:sp>
      <p:sp>
        <p:nvSpPr>
          <p:cNvPr id="287817" name="Line 73"/>
          <p:cNvSpPr>
            <a:spLocks noChangeShapeType="1"/>
          </p:cNvSpPr>
          <p:nvPr/>
        </p:nvSpPr>
        <p:spPr bwMode="auto">
          <a:xfrm>
            <a:off x="6105525" y="3243263"/>
            <a:ext cx="0" cy="2162175"/>
          </a:xfrm>
          <a:prstGeom prst="line">
            <a:avLst/>
          </a:prstGeom>
          <a:noFill/>
          <a:ln w="12700">
            <a:solidFill>
              <a:schemeClr val="tx1"/>
            </a:solidFill>
            <a:round/>
            <a:headEnd/>
            <a:tailEnd/>
          </a:ln>
          <a:effectLst>
            <a:outerShdw dist="17961" dir="2700000" algn="ctr" rotWithShape="0">
              <a:srgbClr val="000000"/>
            </a:outerShdw>
          </a:effectLst>
        </p:spPr>
        <p:txBody>
          <a:bodyPr wrap="none" anchor="ctr"/>
          <a:lstStyle/>
          <a:p>
            <a:endParaRPr lang="en-US">
              <a:solidFill>
                <a:schemeClr val="bg1"/>
              </a:solidFill>
            </a:endParaRPr>
          </a:p>
        </p:txBody>
      </p:sp>
      <p:sp>
        <p:nvSpPr>
          <p:cNvPr id="41" name="Rectangle 31"/>
          <p:cNvSpPr>
            <a:spLocks noChangeArrowheads="1"/>
          </p:cNvSpPr>
          <p:nvPr/>
        </p:nvSpPr>
        <p:spPr bwMode="auto">
          <a:xfrm>
            <a:off x="809305" y="1156890"/>
            <a:ext cx="5424487" cy="571500"/>
          </a:xfrm>
          <a:prstGeom prst="rect">
            <a:avLst/>
          </a:prstGeom>
          <a:noFill/>
          <a:ln w="12700">
            <a:noFill/>
            <a:miter lim="800000"/>
            <a:headEnd/>
            <a:tailEnd/>
          </a:ln>
          <a:effectLst/>
        </p:spPr>
        <p:txBody>
          <a:bodyPr lIns="90488" tIns="44450" rIns="90488" bIns="44450"/>
          <a:lstStyle/>
          <a:p>
            <a:pPr>
              <a:spcBef>
                <a:spcPct val="20000"/>
              </a:spcBef>
              <a:buClr>
                <a:srgbClr val="66FFFF"/>
              </a:buClr>
              <a:buSzPct val="75000"/>
            </a:pPr>
            <a:r>
              <a:rPr lang="en-US" sz="2000" b="1" dirty="0">
                <a:solidFill>
                  <a:srgbClr val="00B0F0"/>
                </a:solidFill>
              </a:rPr>
              <a:t>p-value approach</a:t>
            </a:r>
          </a:p>
        </p:txBody>
      </p:sp>
      <p:sp>
        <p:nvSpPr>
          <p:cNvPr id="42" name="Rectangle 30"/>
          <p:cNvSpPr>
            <a:spLocks noChangeArrowheads="1"/>
          </p:cNvSpPr>
          <p:nvPr/>
        </p:nvSpPr>
        <p:spPr bwMode="auto">
          <a:xfrm>
            <a:off x="721198" y="176213"/>
            <a:ext cx="8453437" cy="814387"/>
          </a:xfrm>
          <a:prstGeom prst="rect">
            <a:avLst/>
          </a:prstGeom>
          <a:noFill/>
          <a:ln w="12700">
            <a:noFill/>
            <a:miter lim="800000"/>
            <a:headEnd/>
            <a:tailEnd/>
          </a:ln>
          <a:effectLst/>
        </p:spPr>
        <p:txBody>
          <a:bodyPr lIns="90488" tIns="44450" rIns="90488" bIns="44450" anchor="ctr"/>
          <a:lstStyle/>
          <a:p>
            <a:r>
              <a:rPr lang="en-US" sz="3200" b="1" dirty="0">
                <a:solidFill>
                  <a:srgbClr val="00B0F0"/>
                </a:solidFill>
                <a:latin typeface="+mj-lt"/>
              </a:rPr>
              <a:t>Two-Tailed Tests About a Population Mean: </a:t>
            </a:r>
            <a:r>
              <a:rPr lang="en-US" sz="3200" i="1" dirty="0">
                <a:solidFill>
                  <a:srgbClr val="00B0F0"/>
                </a:solidFill>
                <a:effectLst>
                  <a:outerShdw blurRad="38100" dist="38100" dir="2700000" algn="tl">
                    <a:srgbClr val="000000"/>
                  </a:outerShdw>
                </a:effectLst>
                <a:latin typeface="Symbol" pitchFamily="18" charset="2"/>
              </a:rPr>
              <a:t>s</a:t>
            </a:r>
            <a:endParaRPr lang="en-US" sz="3200" b="1" dirty="0">
              <a:solidFill>
                <a:srgbClr val="00B0F0"/>
              </a:solidFill>
              <a:latin typeface="+mj-lt"/>
            </a:endParaRPr>
          </a:p>
          <a:p>
            <a:r>
              <a:rPr lang="en-US" sz="3200" b="1" dirty="0">
                <a:solidFill>
                  <a:srgbClr val="00B0F0"/>
                </a:solidFill>
                <a:latin typeface="+mj-lt"/>
              </a:rPr>
              <a:t>  Known</a:t>
            </a:r>
          </a:p>
        </p:txBody>
      </p:sp>
    </p:spTree>
    <p:extLst>
      <p:ext uri="{BB962C8B-B14F-4D97-AF65-F5344CB8AC3E}">
        <p14:creationId xmlns:p14="http://schemas.microsoft.com/office/powerpoint/2010/main" val="1146140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87780"/>
                                        </p:tgtEl>
                                        <p:attrNameLst>
                                          <p:attrName>style.visibility</p:attrName>
                                        </p:attrNameLst>
                                      </p:cBhvr>
                                      <p:to>
                                        <p:strVal val="visible"/>
                                      </p:to>
                                    </p:set>
                                    <p:animEffect transition="in" filter="dissolve">
                                      <p:cBhvr>
                                        <p:cTn id="7" dur="500"/>
                                        <p:tgtEl>
                                          <p:spTgt spid="287780"/>
                                        </p:tgtEl>
                                      </p:cBhvr>
                                    </p:animEffect>
                                  </p:childTnLst>
                                </p:cTn>
                              </p:par>
                            </p:childTnLst>
                          </p:cTn>
                        </p:par>
                        <p:par>
                          <p:cTn id="8" fill="hold">
                            <p:stCondLst>
                              <p:cond delay="500"/>
                            </p:stCondLst>
                            <p:childTnLst>
                              <p:par>
                                <p:cTn id="9" presetID="12" presetClass="entr" presetSubtype="8" fill="hold" grpId="0" nodeType="afterEffect">
                                  <p:stCondLst>
                                    <p:cond delay="1000"/>
                                  </p:stCondLst>
                                  <p:childTnLst>
                                    <p:set>
                                      <p:cBhvr>
                                        <p:cTn id="10" dur="1" fill="hold">
                                          <p:stCondLst>
                                            <p:cond delay="0"/>
                                          </p:stCondLst>
                                        </p:cTn>
                                        <p:tgtEl>
                                          <p:spTgt spid="287790"/>
                                        </p:tgtEl>
                                        <p:attrNameLst>
                                          <p:attrName>style.visibility</p:attrName>
                                        </p:attrNameLst>
                                      </p:cBhvr>
                                      <p:to>
                                        <p:strVal val="visible"/>
                                      </p:to>
                                    </p:set>
                                    <p:animEffect transition="in" filter="slide(fromLeft)">
                                      <p:cBhvr>
                                        <p:cTn id="11" dur="500"/>
                                        <p:tgtEl>
                                          <p:spTgt spid="287790"/>
                                        </p:tgtEl>
                                      </p:cBhvr>
                                    </p:animEffect>
                                  </p:childTnLst>
                                </p:cTn>
                              </p:par>
                            </p:childTnLst>
                          </p:cTn>
                        </p:par>
                        <p:par>
                          <p:cTn id="12" fill="hold">
                            <p:stCondLst>
                              <p:cond delay="2000"/>
                            </p:stCondLst>
                            <p:childTnLst>
                              <p:par>
                                <p:cTn id="13" presetID="12" presetClass="entr" presetSubtype="8" fill="hold" grpId="0" nodeType="afterEffect">
                                  <p:stCondLst>
                                    <p:cond delay="0"/>
                                  </p:stCondLst>
                                  <p:childTnLst>
                                    <p:set>
                                      <p:cBhvr>
                                        <p:cTn id="14" dur="1" fill="hold">
                                          <p:stCondLst>
                                            <p:cond delay="0"/>
                                          </p:stCondLst>
                                        </p:cTn>
                                        <p:tgtEl>
                                          <p:spTgt spid="287787"/>
                                        </p:tgtEl>
                                        <p:attrNameLst>
                                          <p:attrName>style.visibility</p:attrName>
                                        </p:attrNameLst>
                                      </p:cBhvr>
                                      <p:to>
                                        <p:strVal val="visible"/>
                                      </p:to>
                                    </p:set>
                                    <p:animEffect transition="in" filter="slide(fromLeft)">
                                      <p:cBhvr>
                                        <p:cTn id="15" dur="500"/>
                                        <p:tgtEl>
                                          <p:spTgt spid="287787"/>
                                        </p:tgtEl>
                                      </p:cBhvr>
                                    </p:animEffect>
                                  </p:childTnLst>
                                </p:cTn>
                              </p:par>
                            </p:childTnLst>
                          </p:cTn>
                        </p:par>
                        <p:par>
                          <p:cTn id="16" fill="hold">
                            <p:stCondLst>
                              <p:cond delay="2500"/>
                            </p:stCondLst>
                            <p:childTnLst>
                              <p:par>
                                <p:cTn id="17" presetID="12" presetClass="entr" presetSubtype="1" fill="hold" grpId="0" nodeType="afterEffect">
                                  <p:stCondLst>
                                    <p:cond delay="1000"/>
                                  </p:stCondLst>
                                  <p:childTnLst>
                                    <p:set>
                                      <p:cBhvr>
                                        <p:cTn id="18" dur="1" fill="hold">
                                          <p:stCondLst>
                                            <p:cond delay="0"/>
                                          </p:stCondLst>
                                        </p:cTn>
                                        <p:tgtEl>
                                          <p:spTgt spid="287799"/>
                                        </p:tgtEl>
                                        <p:attrNameLst>
                                          <p:attrName>style.visibility</p:attrName>
                                        </p:attrNameLst>
                                      </p:cBhvr>
                                      <p:to>
                                        <p:strVal val="visible"/>
                                      </p:to>
                                    </p:set>
                                    <p:animEffect transition="in" filter="slide(fromTop)">
                                      <p:cBhvr>
                                        <p:cTn id="19" dur="500"/>
                                        <p:tgtEl>
                                          <p:spTgt spid="287799"/>
                                        </p:tgtEl>
                                      </p:cBhvr>
                                    </p:animEffect>
                                  </p:childTnLst>
                                </p:cTn>
                              </p:par>
                            </p:childTnLst>
                          </p:cTn>
                        </p:par>
                        <p:par>
                          <p:cTn id="20" fill="hold">
                            <p:stCondLst>
                              <p:cond delay="4000"/>
                            </p:stCondLst>
                            <p:childTnLst>
                              <p:par>
                                <p:cTn id="21" presetID="12" presetClass="entr" presetSubtype="1" fill="hold" grpId="0" nodeType="afterEffect">
                                  <p:stCondLst>
                                    <p:cond delay="0"/>
                                  </p:stCondLst>
                                  <p:childTnLst>
                                    <p:set>
                                      <p:cBhvr>
                                        <p:cTn id="22" dur="1" fill="hold">
                                          <p:stCondLst>
                                            <p:cond delay="0"/>
                                          </p:stCondLst>
                                        </p:cTn>
                                        <p:tgtEl>
                                          <p:spTgt spid="287785"/>
                                        </p:tgtEl>
                                        <p:attrNameLst>
                                          <p:attrName>style.visibility</p:attrName>
                                        </p:attrNameLst>
                                      </p:cBhvr>
                                      <p:to>
                                        <p:strVal val="visible"/>
                                      </p:to>
                                    </p:set>
                                    <p:animEffect transition="in" filter="slide(fromTop)">
                                      <p:cBhvr>
                                        <p:cTn id="23" dur="500"/>
                                        <p:tgtEl>
                                          <p:spTgt spid="287785"/>
                                        </p:tgtEl>
                                      </p:cBhvr>
                                    </p:animEffect>
                                  </p:childTnLst>
                                </p:cTn>
                              </p:par>
                            </p:childTnLst>
                          </p:cTn>
                        </p:par>
                        <p:par>
                          <p:cTn id="24" fill="hold">
                            <p:stCondLst>
                              <p:cond delay="4500"/>
                            </p:stCondLst>
                            <p:childTnLst>
                              <p:par>
                                <p:cTn id="25" presetID="12" presetClass="entr" presetSubtype="4" fill="hold" nodeType="afterEffect">
                                  <p:stCondLst>
                                    <p:cond delay="1000"/>
                                  </p:stCondLst>
                                  <p:childTnLst>
                                    <p:set>
                                      <p:cBhvr>
                                        <p:cTn id="26" dur="1" fill="hold">
                                          <p:stCondLst>
                                            <p:cond delay="0"/>
                                          </p:stCondLst>
                                        </p:cTn>
                                        <p:tgtEl>
                                          <p:spTgt spid="287791"/>
                                        </p:tgtEl>
                                        <p:attrNameLst>
                                          <p:attrName>style.visibility</p:attrName>
                                        </p:attrNameLst>
                                      </p:cBhvr>
                                      <p:to>
                                        <p:strVal val="visible"/>
                                      </p:to>
                                    </p:set>
                                    <p:animEffect transition="in" filter="slide(fromBottom)">
                                      <p:cBhvr>
                                        <p:cTn id="27" dur="500"/>
                                        <p:tgtEl>
                                          <p:spTgt spid="287791"/>
                                        </p:tgtEl>
                                      </p:cBhvr>
                                    </p:animEffect>
                                  </p:childTnLst>
                                </p:cTn>
                              </p:par>
                            </p:childTnLst>
                          </p:cTn>
                        </p:par>
                        <p:par>
                          <p:cTn id="28" fill="hold">
                            <p:stCondLst>
                              <p:cond delay="6000"/>
                            </p:stCondLst>
                            <p:childTnLst>
                              <p:par>
                                <p:cTn id="29" presetID="12" presetClass="entr" presetSubtype="4" fill="hold" grpId="0" nodeType="afterEffect">
                                  <p:stCondLst>
                                    <p:cond delay="1000"/>
                                  </p:stCondLst>
                                  <p:childTnLst>
                                    <p:set>
                                      <p:cBhvr>
                                        <p:cTn id="30" dur="1" fill="hold">
                                          <p:stCondLst>
                                            <p:cond delay="0"/>
                                          </p:stCondLst>
                                        </p:cTn>
                                        <p:tgtEl>
                                          <p:spTgt spid="287781"/>
                                        </p:tgtEl>
                                        <p:attrNameLst>
                                          <p:attrName>style.visibility</p:attrName>
                                        </p:attrNameLst>
                                      </p:cBhvr>
                                      <p:to>
                                        <p:strVal val="visible"/>
                                      </p:to>
                                    </p:set>
                                    <p:animEffect transition="in" filter="slide(fromBottom)">
                                      <p:cBhvr>
                                        <p:cTn id="31" dur="500"/>
                                        <p:tgtEl>
                                          <p:spTgt spid="287781"/>
                                        </p:tgtEl>
                                      </p:cBhvr>
                                    </p:animEffect>
                                  </p:childTnLst>
                                </p:cTn>
                              </p:par>
                            </p:childTnLst>
                          </p:cTn>
                        </p:par>
                        <p:par>
                          <p:cTn id="32" fill="hold">
                            <p:stCondLst>
                              <p:cond delay="7500"/>
                            </p:stCondLst>
                            <p:childTnLst>
                              <p:par>
                                <p:cTn id="33" presetID="12" presetClass="entr" presetSubtype="1" fill="hold" grpId="0" nodeType="afterEffect">
                                  <p:stCondLst>
                                    <p:cond delay="2000"/>
                                  </p:stCondLst>
                                  <p:childTnLst>
                                    <p:set>
                                      <p:cBhvr>
                                        <p:cTn id="34" dur="1" fill="hold">
                                          <p:stCondLst>
                                            <p:cond delay="0"/>
                                          </p:stCondLst>
                                        </p:cTn>
                                        <p:tgtEl>
                                          <p:spTgt spid="287800"/>
                                        </p:tgtEl>
                                        <p:attrNameLst>
                                          <p:attrName>style.visibility</p:attrName>
                                        </p:attrNameLst>
                                      </p:cBhvr>
                                      <p:to>
                                        <p:strVal val="visible"/>
                                      </p:to>
                                    </p:set>
                                    <p:animEffect transition="in" filter="slide(fromTop)">
                                      <p:cBhvr>
                                        <p:cTn id="35" dur="500"/>
                                        <p:tgtEl>
                                          <p:spTgt spid="287800"/>
                                        </p:tgtEl>
                                      </p:cBhvr>
                                    </p:animEffect>
                                  </p:childTnLst>
                                </p:cTn>
                              </p:par>
                            </p:childTnLst>
                          </p:cTn>
                        </p:par>
                        <p:par>
                          <p:cTn id="36" fill="hold">
                            <p:stCondLst>
                              <p:cond delay="10000"/>
                            </p:stCondLst>
                            <p:childTnLst>
                              <p:par>
                                <p:cTn id="37" presetID="12" presetClass="entr" presetSubtype="1" fill="hold" grpId="0" nodeType="afterEffect">
                                  <p:stCondLst>
                                    <p:cond delay="1000"/>
                                  </p:stCondLst>
                                  <p:childTnLst>
                                    <p:set>
                                      <p:cBhvr>
                                        <p:cTn id="38" dur="1" fill="hold">
                                          <p:stCondLst>
                                            <p:cond delay="0"/>
                                          </p:stCondLst>
                                        </p:cTn>
                                        <p:tgtEl>
                                          <p:spTgt spid="287802"/>
                                        </p:tgtEl>
                                        <p:attrNameLst>
                                          <p:attrName>style.visibility</p:attrName>
                                        </p:attrNameLst>
                                      </p:cBhvr>
                                      <p:to>
                                        <p:strVal val="visible"/>
                                      </p:to>
                                    </p:set>
                                    <p:animEffect transition="in" filter="slide(fromTop)">
                                      <p:cBhvr>
                                        <p:cTn id="39" dur="500"/>
                                        <p:tgtEl>
                                          <p:spTgt spid="287802"/>
                                        </p:tgtEl>
                                      </p:cBhvr>
                                    </p:animEffect>
                                  </p:childTnLst>
                                </p:cTn>
                              </p:par>
                            </p:childTnLst>
                          </p:cTn>
                        </p:par>
                        <p:par>
                          <p:cTn id="40" fill="hold">
                            <p:stCondLst>
                              <p:cond delay="11500"/>
                            </p:stCondLst>
                            <p:childTnLst>
                              <p:par>
                                <p:cTn id="41" presetID="12" presetClass="entr" presetSubtype="4" fill="hold" grpId="0" nodeType="afterEffect">
                                  <p:stCondLst>
                                    <p:cond delay="1000"/>
                                  </p:stCondLst>
                                  <p:childTnLst>
                                    <p:set>
                                      <p:cBhvr>
                                        <p:cTn id="42" dur="1" fill="hold">
                                          <p:stCondLst>
                                            <p:cond delay="0"/>
                                          </p:stCondLst>
                                        </p:cTn>
                                        <p:tgtEl>
                                          <p:spTgt spid="287788"/>
                                        </p:tgtEl>
                                        <p:attrNameLst>
                                          <p:attrName>style.visibility</p:attrName>
                                        </p:attrNameLst>
                                      </p:cBhvr>
                                      <p:to>
                                        <p:strVal val="visible"/>
                                      </p:to>
                                    </p:set>
                                    <p:animEffect transition="in" filter="slide(fromBottom)">
                                      <p:cBhvr>
                                        <p:cTn id="43" dur="500"/>
                                        <p:tgtEl>
                                          <p:spTgt spid="287788"/>
                                        </p:tgtEl>
                                      </p:cBhvr>
                                    </p:animEffect>
                                  </p:childTnLst>
                                </p:cTn>
                              </p:par>
                            </p:childTnLst>
                          </p:cTn>
                        </p:par>
                        <p:par>
                          <p:cTn id="44" fill="hold">
                            <p:stCondLst>
                              <p:cond delay="13000"/>
                            </p:stCondLst>
                            <p:childTnLst>
                              <p:par>
                                <p:cTn id="45" presetID="12" presetClass="entr" presetSubtype="1" fill="hold" grpId="0" nodeType="afterEffect">
                                  <p:stCondLst>
                                    <p:cond delay="2000"/>
                                  </p:stCondLst>
                                  <p:childTnLst>
                                    <p:set>
                                      <p:cBhvr>
                                        <p:cTn id="46" dur="1" fill="hold">
                                          <p:stCondLst>
                                            <p:cond delay="0"/>
                                          </p:stCondLst>
                                        </p:cTn>
                                        <p:tgtEl>
                                          <p:spTgt spid="287817"/>
                                        </p:tgtEl>
                                        <p:attrNameLst>
                                          <p:attrName>style.visibility</p:attrName>
                                        </p:attrNameLst>
                                      </p:cBhvr>
                                      <p:to>
                                        <p:strVal val="visible"/>
                                      </p:to>
                                    </p:set>
                                    <p:animEffect transition="in" filter="slide(fromTop)">
                                      <p:cBhvr>
                                        <p:cTn id="47" dur="500"/>
                                        <p:tgtEl>
                                          <p:spTgt spid="287817"/>
                                        </p:tgtEl>
                                      </p:cBhvr>
                                    </p:animEffect>
                                  </p:childTnLst>
                                </p:cTn>
                              </p:par>
                            </p:childTnLst>
                          </p:cTn>
                        </p:par>
                        <p:par>
                          <p:cTn id="48" fill="hold">
                            <p:stCondLst>
                              <p:cond delay="15500"/>
                            </p:stCondLst>
                            <p:childTnLst>
                              <p:par>
                                <p:cTn id="49" presetID="12" presetClass="entr" presetSubtype="1" fill="hold" grpId="0" nodeType="afterEffect">
                                  <p:stCondLst>
                                    <p:cond delay="1000"/>
                                  </p:stCondLst>
                                  <p:childTnLst>
                                    <p:set>
                                      <p:cBhvr>
                                        <p:cTn id="50" dur="1" fill="hold">
                                          <p:stCondLst>
                                            <p:cond delay="0"/>
                                          </p:stCondLst>
                                        </p:cTn>
                                        <p:tgtEl>
                                          <p:spTgt spid="287786"/>
                                        </p:tgtEl>
                                        <p:attrNameLst>
                                          <p:attrName>style.visibility</p:attrName>
                                        </p:attrNameLst>
                                      </p:cBhvr>
                                      <p:to>
                                        <p:strVal val="visible"/>
                                      </p:to>
                                    </p:set>
                                    <p:animEffect transition="in" filter="slide(fromTop)">
                                      <p:cBhvr>
                                        <p:cTn id="51" dur="500"/>
                                        <p:tgtEl>
                                          <p:spTgt spid="287786"/>
                                        </p:tgtEl>
                                      </p:cBhvr>
                                    </p:animEffect>
                                  </p:childTnLst>
                                </p:cTn>
                              </p:par>
                            </p:childTnLst>
                          </p:cTn>
                        </p:par>
                        <p:par>
                          <p:cTn id="52" fill="hold">
                            <p:stCondLst>
                              <p:cond delay="17000"/>
                            </p:stCondLst>
                            <p:childTnLst>
                              <p:par>
                                <p:cTn id="53" presetID="12" presetClass="entr" presetSubtype="4" fill="hold" grpId="0" nodeType="afterEffect">
                                  <p:stCondLst>
                                    <p:cond delay="1000"/>
                                  </p:stCondLst>
                                  <p:childTnLst>
                                    <p:set>
                                      <p:cBhvr>
                                        <p:cTn id="54" dur="1" fill="hold">
                                          <p:stCondLst>
                                            <p:cond delay="0"/>
                                          </p:stCondLst>
                                        </p:cTn>
                                        <p:tgtEl>
                                          <p:spTgt spid="287783"/>
                                        </p:tgtEl>
                                        <p:attrNameLst>
                                          <p:attrName>style.visibility</p:attrName>
                                        </p:attrNameLst>
                                      </p:cBhvr>
                                      <p:to>
                                        <p:strVal val="visible"/>
                                      </p:to>
                                    </p:set>
                                    <p:animEffect transition="in" filter="slide(fromBottom)">
                                      <p:cBhvr>
                                        <p:cTn id="55" dur="500"/>
                                        <p:tgtEl>
                                          <p:spTgt spid="287783"/>
                                        </p:tgtEl>
                                      </p:cBhvr>
                                    </p:animEffect>
                                  </p:childTnLst>
                                </p:cTn>
                              </p:par>
                            </p:childTnLst>
                          </p:cTn>
                        </p:par>
                        <p:par>
                          <p:cTn id="56" fill="hold">
                            <p:stCondLst>
                              <p:cond delay="18500"/>
                            </p:stCondLst>
                            <p:childTnLst>
                              <p:par>
                                <p:cTn id="57" presetID="12" presetClass="entr" presetSubtype="2" fill="hold" grpId="0" nodeType="afterEffect">
                                  <p:stCondLst>
                                    <p:cond delay="1000"/>
                                  </p:stCondLst>
                                  <p:childTnLst>
                                    <p:set>
                                      <p:cBhvr>
                                        <p:cTn id="58" dur="1" fill="hold">
                                          <p:stCondLst>
                                            <p:cond delay="0"/>
                                          </p:stCondLst>
                                        </p:cTn>
                                        <p:tgtEl>
                                          <p:spTgt spid="287789"/>
                                        </p:tgtEl>
                                        <p:attrNameLst>
                                          <p:attrName>style.visibility</p:attrName>
                                        </p:attrNameLst>
                                      </p:cBhvr>
                                      <p:to>
                                        <p:strVal val="visible"/>
                                      </p:to>
                                    </p:set>
                                    <p:animEffect transition="in" filter="slide(fromRight)">
                                      <p:cBhvr>
                                        <p:cTn id="59" dur="500"/>
                                        <p:tgtEl>
                                          <p:spTgt spid="287789"/>
                                        </p:tgtEl>
                                      </p:cBhvr>
                                    </p:animEffect>
                                  </p:childTnLst>
                                </p:cTn>
                              </p:par>
                            </p:childTnLst>
                          </p:cTn>
                        </p:par>
                        <p:par>
                          <p:cTn id="60" fill="hold">
                            <p:stCondLst>
                              <p:cond delay="20000"/>
                            </p:stCondLst>
                            <p:childTnLst>
                              <p:par>
                                <p:cTn id="61" presetID="12" presetClass="entr" presetSubtype="1" fill="hold" grpId="0" nodeType="afterEffect">
                                  <p:stCondLst>
                                    <p:cond delay="1000"/>
                                  </p:stCondLst>
                                  <p:childTnLst>
                                    <p:set>
                                      <p:cBhvr>
                                        <p:cTn id="62" dur="1" fill="hold">
                                          <p:stCondLst>
                                            <p:cond delay="0"/>
                                          </p:stCondLst>
                                        </p:cTn>
                                        <p:tgtEl>
                                          <p:spTgt spid="287798"/>
                                        </p:tgtEl>
                                        <p:attrNameLst>
                                          <p:attrName>style.visibility</p:attrName>
                                        </p:attrNameLst>
                                      </p:cBhvr>
                                      <p:to>
                                        <p:strVal val="visible"/>
                                      </p:to>
                                    </p:set>
                                    <p:animEffect transition="in" filter="slide(fromTop)">
                                      <p:cBhvr>
                                        <p:cTn id="63" dur="500"/>
                                        <p:tgtEl>
                                          <p:spTgt spid="287798"/>
                                        </p:tgtEl>
                                      </p:cBhvr>
                                    </p:animEffect>
                                  </p:childTnLst>
                                </p:cTn>
                              </p:par>
                            </p:childTnLst>
                          </p:cTn>
                        </p:par>
                        <p:par>
                          <p:cTn id="64" fill="hold">
                            <p:stCondLst>
                              <p:cond delay="21500"/>
                            </p:stCondLst>
                            <p:childTnLst>
                              <p:par>
                                <p:cTn id="65" presetID="12" presetClass="entr" presetSubtype="8" fill="hold" grpId="0" nodeType="afterEffect">
                                  <p:stCondLst>
                                    <p:cond delay="1000"/>
                                  </p:stCondLst>
                                  <p:childTnLst>
                                    <p:set>
                                      <p:cBhvr>
                                        <p:cTn id="66" dur="1" fill="hold">
                                          <p:stCondLst>
                                            <p:cond delay="0"/>
                                          </p:stCondLst>
                                        </p:cTn>
                                        <p:tgtEl>
                                          <p:spTgt spid="287784"/>
                                        </p:tgtEl>
                                        <p:attrNameLst>
                                          <p:attrName>style.visibility</p:attrName>
                                        </p:attrNameLst>
                                      </p:cBhvr>
                                      <p:to>
                                        <p:strVal val="visible"/>
                                      </p:to>
                                    </p:set>
                                    <p:animEffect transition="in" filter="slide(fromLeft)">
                                      <p:cBhvr>
                                        <p:cTn id="67" dur="500"/>
                                        <p:tgtEl>
                                          <p:spTgt spid="287784"/>
                                        </p:tgtEl>
                                      </p:cBhvr>
                                    </p:animEffect>
                                  </p:childTnLst>
                                </p:cTn>
                              </p:par>
                            </p:childTnLst>
                          </p:cTn>
                        </p:par>
                        <p:par>
                          <p:cTn id="68" fill="hold">
                            <p:stCondLst>
                              <p:cond delay="23000"/>
                            </p:stCondLst>
                            <p:childTnLst>
                              <p:par>
                                <p:cTn id="69" presetID="12" presetClass="entr" presetSubtype="1" fill="hold" grpId="0" nodeType="afterEffect">
                                  <p:stCondLst>
                                    <p:cond delay="1000"/>
                                  </p:stCondLst>
                                  <p:childTnLst>
                                    <p:set>
                                      <p:cBhvr>
                                        <p:cTn id="70" dur="1" fill="hold">
                                          <p:stCondLst>
                                            <p:cond delay="0"/>
                                          </p:stCondLst>
                                        </p:cTn>
                                        <p:tgtEl>
                                          <p:spTgt spid="287782"/>
                                        </p:tgtEl>
                                        <p:attrNameLst>
                                          <p:attrName>style.visibility</p:attrName>
                                        </p:attrNameLst>
                                      </p:cBhvr>
                                      <p:to>
                                        <p:strVal val="visible"/>
                                      </p:to>
                                    </p:set>
                                    <p:animEffect transition="in" filter="slide(fromTop)">
                                      <p:cBhvr>
                                        <p:cTn id="71" dur="500"/>
                                        <p:tgtEl>
                                          <p:spTgt spid="287782"/>
                                        </p:tgtEl>
                                      </p:cBhvr>
                                    </p:animEffect>
                                  </p:childTnLst>
                                </p:cTn>
                              </p:par>
                            </p:childTnLst>
                          </p:cTn>
                        </p:par>
                      </p:childTnLst>
                    </p:cTn>
                  </p:par>
                  <p:par>
                    <p:cTn id="72" fill="hold">
                      <p:stCondLst>
                        <p:cond delay="indefinite"/>
                      </p:stCondLst>
                      <p:childTnLst>
                        <p:par>
                          <p:cTn id="73" fill="hold">
                            <p:stCondLst>
                              <p:cond delay="0"/>
                            </p:stCondLst>
                            <p:childTnLst>
                              <p:par>
                                <p:cTn id="74" presetID="12" presetClass="entr" presetSubtype="1" fill="hold" nodeType="clickEffect">
                                  <p:stCondLst>
                                    <p:cond delay="0"/>
                                  </p:stCondLst>
                                  <p:childTnLst>
                                    <p:set>
                                      <p:cBhvr>
                                        <p:cTn id="75" dur="1" fill="hold">
                                          <p:stCondLst>
                                            <p:cond delay="0"/>
                                          </p:stCondLst>
                                        </p:cTn>
                                        <p:tgtEl>
                                          <p:spTgt spid="287803"/>
                                        </p:tgtEl>
                                        <p:attrNameLst>
                                          <p:attrName>style.visibility</p:attrName>
                                        </p:attrNameLst>
                                      </p:cBhvr>
                                      <p:to>
                                        <p:strVal val="visible"/>
                                      </p:to>
                                    </p:set>
                                    <p:animEffect transition="in" filter="slide(fromTop)">
                                      <p:cBhvr>
                                        <p:cTn id="76" dur="500"/>
                                        <p:tgtEl>
                                          <p:spTgt spid="287803"/>
                                        </p:tgtEl>
                                      </p:cBhvr>
                                    </p:animEffect>
                                  </p:childTnLst>
                                </p:cTn>
                              </p:par>
                            </p:childTnLst>
                          </p:cTn>
                        </p:par>
                        <p:par>
                          <p:cTn id="77" fill="hold">
                            <p:stCondLst>
                              <p:cond delay="500"/>
                            </p:stCondLst>
                            <p:childTnLst>
                              <p:par>
                                <p:cTn id="78" presetID="12" presetClass="entr" presetSubtype="1" fill="hold" grpId="0" nodeType="afterEffect">
                                  <p:stCondLst>
                                    <p:cond delay="1000"/>
                                  </p:stCondLst>
                                  <p:childTnLst>
                                    <p:set>
                                      <p:cBhvr>
                                        <p:cTn id="79" dur="1" fill="hold">
                                          <p:stCondLst>
                                            <p:cond delay="0"/>
                                          </p:stCondLst>
                                        </p:cTn>
                                        <p:tgtEl>
                                          <p:spTgt spid="287810"/>
                                        </p:tgtEl>
                                        <p:attrNameLst>
                                          <p:attrName>style.visibility</p:attrName>
                                        </p:attrNameLst>
                                      </p:cBhvr>
                                      <p:to>
                                        <p:strVal val="visible"/>
                                      </p:to>
                                    </p:set>
                                    <p:animEffect transition="in" filter="slide(fromTop)">
                                      <p:cBhvr>
                                        <p:cTn id="80" dur="500"/>
                                        <p:tgtEl>
                                          <p:spTgt spid="287810"/>
                                        </p:tgtEl>
                                      </p:cBhvr>
                                    </p:animEffect>
                                  </p:childTnLst>
                                </p:cTn>
                              </p:par>
                            </p:childTnLst>
                          </p:cTn>
                        </p:par>
                        <p:par>
                          <p:cTn id="81" fill="hold">
                            <p:stCondLst>
                              <p:cond delay="2000"/>
                            </p:stCondLst>
                            <p:childTnLst>
                              <p:par>
                                <p:cTn id="82" presetID="12" presetClass="entr" presetSubtype="1" fill="hold" nodeType="afterEffect">
                                  <p:stCondLst>
                                    <p:cond delay="1000"/>
                                  </p:stCondLst>
                                  <p:childTnLst>
                                    <p:set>
                                      <p:cBhvr>
                                        <p:cTn id="83" dur="1" fill="hold">
                                          <p:stCondLst>
                                            <p:cond delay="0"/>
                                          </p:stCondLst>
                                        </p:cTn>
                                        <p:tgtEl>
                                          <p:spTgt spid="287806"/>
                                        </p:tgtEl>
                                        <p:attrNameLst>
                                          <p:attrName>style.visibility</p:attrName>
                                        </p:attrNameLst>
                                      </p:cBhvr>
                                      <p:to>
                                        <p:strVal val="visible"/>
                                      </p:to>
                                    </p:set>
                                    <p:animEffect transition="in" filter="slide(fromTop)">
                                      <p:cBhvr>
                                        <p:cTn id="84" dur="500"/>
                                        <p:tgtEl>
                                          <p:spTgt spid="287806"/>
                                        </p:tgtEl>
                                      </p:cBhvr>
                                    </p:animEffect>
                                  </p:childTnLst>
                                </p:cTn>
                              </p:par>
                            </p:childTnLst>
                          </p:cTn>
                        </p:par>
                        <p:par>
                          <p:cTn id="85" fill="hold">
                            <p:stCondLst>
                              <p:cond delay="3500"/>
                            </p:stCondLst>
                            <p:childTnLst>
                              <p:par>
                                <p:cTn id="86" presetID="12" presetClass="entr" presetSubtype="1" fill="hold" grpId="0" nodeType="afterEffect">
                                  <p:stCondLst>
                                    <p:cond delay="1000"/>
                                  </p:stCondLst>
                                  <p:childTnLst>
                                    <p:set>
                                      <p:cBhvr>
                                        <p:cTn id="87" dur="1" fill="hold">
                                          <p:stCondLst>
                                            <p:cond delay="0"/>
                                          </p:stCondLst>
                                        </p:cTn>
                                        <p:tgtEl>
                                          <p:spTgt spid="287809"/>
                                        </p:tgtEl>
                                        <p:attrNameLst>
                                          <p:attrName>style.visibility</p:attrName>
                                        </p:attrNameLst>
                                      </p:cBhvr>
                                      <p:to>
                                        <p:strVal val="visible"/>
                                      </p:to>
                                    </p:set>
                                    <p:animEffect transition="in" filter="slide(fromTop)">
                                      <p:cBhvr>
                                        <p:cTn id="88" dur="500"/>
                                        <p:tgtEl>
                                          <p:spTgt spid="287809"/>
                                        </p:tgtEl>
                                      </p:cBhvr>
                                    </p:animEffect>
                                  </p:childTnLst>
                                </p:cTn>
                              </p:par>
                            </p:childTnLst>
                          </p:cTn>
                        </p:par>
                        <p:par>
                          <p:cTn id="89" fill="hold">
                            <p:stCondLst>
                              <p:cond delay="5000"/>
                            </p:stCondLst>
                            <p:childTnLst>
                              <p:par>
                                <p:cTn id="90" presetID="12" presetClass="entr" presetSubtype="4" fill="hold" grpId="0" nodeType="afterEffect">
                                  <p:stCondLst>
                                    <p:cond delay="1000"/>
                                  </p:stCondLst>
                                  <p:childTnLst>
                                    <p:set>
                                      <p:cBhvr>
                                        <p:cTn id="91" dur="1" fill="hold">
                                          <p:stCondLst>
                                            <p:cond delay="0"/>
                                          </p:stCondLst>
                                        </p:cTn>
                                        <p:tgtEl>
                                          <p:spTgt spid="287814"/>
                                        </p:tgtEl>
                                        <p:attrNameLst>
                                          <p:attrName>style.visibility</p:attrName>
                                        </p:attrNameLst>
                                      </p:cBhvr>
                                      <p:to>
                                        <p:strVal val="visible"/>
                                      </p:to>
                                    </p:set>
                                    <p:animEffect transition="in" filter="slide(fromBottom)">
                                      <p:cBhvr>
                                        <p:cTn id="92" dur="500"/>
                                        <p:tgtEl>
                                          <p:spTgt spid="287814"/>
                                        </p:tgtEl>
                                      </p:cBhvr>
                                    </p:animEffect>
                                  </p:childTnLst>
                                </p:cTn>
                              </p:par>
                            </p:childTnLst>
                          </p:cTn>
                        </p:par>
                        <p:par>
                          <p:cTn id="93" fill="hold">
                            <p:stCondLst>
                              <p:cond delay="6500"/>
                            </p:stCondLst>
                            <p:childTnLst>
                              <p:par>
                                <p:cTn id="94" presetID="12" presetClass="entr" presetSubtype="1" fill="hold" grpId="0" nodeType="afterEffect">
                                  <p:stCondLst>
                                    <p:cond delay="1000"/>
                                  </p:stCondLst>
                                  <p:childTnLst>
                                    <p:set>
                                      <p:cBhvr>
                                        <p:cTn id="95" dur="1" fill="hold">
                                          <p:stCondLst>
                                            <p:cond delay="0"/>
                                          </p:stCondLst>
                                        </p:cTn>
                                        <p:tgtEl>
                                          <p:spTgt spid="287813"/>
                                        </p:tgtEl>
                                        <p:attrNameLst>
                                          <p:attrName>style.visibility</p:attrName>
                                        </p:attrNameLst>
                                      </p:cBhvr>
                                      <p:to>
                                        <p:strVal val="visible"/>
                                      </p:to>
                                    </p:set>
                                    <p:animEffect transition="in" filter="slide(fromTop)">
                                      <p:cBhvr>
                                        <p:cTn id="96" dur="500"/>
                                        <p:tgtEl>
                                          <p:spTgt spid="287813"/>
                                        </p:tgtEl>
                                      </p:cBhvr>
                                    </p:animEffect>
                                  </p:childTnLst>
                                </p:cTn>
                              </p:par>
                            </p:childTnLst>
                          </p:cTn>
                        </p:par>
                        <p:par>
                          <p:cTn id="97" fill="hold">
                            <p:stCondLst>
                              <p:cond delay="8000"/>
                            </p:stCondLst>
                            <p:childTnLst>
                              <p:par>
                                <p:cTn id="98" presetID="12" presetClass="entr" presetSubtype="8" fill="hold" grpId="0" nodeType="afterEffect">
                                  <p:stCondLst>
                                    <p:cond delay="1000"/>
                                  </p:stCondLst>
                                  <p:childTnLst>
                                    <p:set>
                                      <p:cBhvr>
                                        <p:cTn id="99" dur="1" fill="hold">
                                          <p:stCondLst>
                                            <p:cond delay="0"/>
                                          </p:stCondLst>
                                        </p:cTn>
                                        <p:tgtEl>
                                          <p:spTgt spid="287811"/>
                                        </p:tgtEl>
                                        <p:attrNameLst>
                                          <p:attrName>style.visibility</p:attrName>
                                        </p:attrNameLst>
                                      </p:cBhvr>
                                      <p:to>
                                        <p:strVal val="visible"/>
                                      </p:to>
                                    </p:set>
                                    <p:animEffect transition="in" filter="slide(fromLeft)">
                                      <p:cBhvr>
                                        <p:cTn id="100" dur="500"/>
                                        <p:tgtEl>
                                          <p:spTgt spid="287811"/>
                                        </p:tgtEl>
                                      </p:cBhvr>
                                    </p:animEffect>
                                  </p:childTnLst>
                                </p:cTn>
                              </p:par>
                            </p:childTnLst>
                          </p:cTn>
                        </p:par>
                        <p:par>
                          <p:cTn id="101" fill="hold">
                            <p:stCondLst>
                              <p:cond delay="9500"/>
                            </p:stCondLst>
                            <p:childTnLst>
                              <p:par>
                                <p:cTn id="102" presetID="12" presetClass="entr" presetSubtype="1" fill="hold" grpId="0" nodeType="afterEffect">
                                  <p:stCondLst>
                                    <p:cond delay="1000"/>
                                  </p:stCondLst>
                                  <p:childTnLst>
                                    <p:set>
                                      <p:cBhvr>
                                        <p:cTn id="103" dur="1" fill="hold">
                                          <p:stCondLst>
                                            <p:cond delay="0"/>
                                          </p:stCondLst>
                                        </p:cTn>
                                        <p:tgtEl>
                                          <p:spTgt spid="287812"/>
                                        </p:tgtEl>
                                        <p:attrNameLst>
                                          <p:attrName>style.visibility</p:attrName>
                                        </p:attrNameLst>
                                      </p:cBhvr>
                                      <p:to>
                                        <p:strVal val="visible"/>
                                      </p:to>
                                    </p:set>
                                    <p:animEffect transition="in" filter="slide(fromTop)">
                                      <p:cBhvr>
                                        <p:cTn id="104" dur="500"/>
                                        <p:tgtEl>
                                          <p:spTgt spid="2878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7780" grpId="0" animBg="1"/>
      <p:bldP spid="287781" grpId="0" animBg="1"/>
      <p:bldP spid="287782" grpId="0" autoUpdateAnimBg="0"/>
      <p:bldP spid="287783" grpId="0" animBg="1"/>
      <p:bldP spid="287784" grpId="0" animBg="1"/>
      <p:bldP spid="287785" grpId="0" autoUpdateAnimBg="0"/>
      <p:bldP spid="287786" grpId="0" autoUpdateAnimBg="0"/>
      <p:bldP spid="287787" grpId="0" autoUpdateAnimBg="0"/>
      <p:bldP spid="287788" grpId="0" animBg="1"/>
      <p:bldP spid="287789" grpId="0" animBg="1"/>
      <p:bldP spid="287790" grpId="0" animBg="1"/>
      <p:bldP spid="287798" grpId="0" autoUpdateAnimBg="0"/>
      <p:bldP spid="287799" grpId="0" animBg="1"/>
      <p:bldP spid="287800" grpId="0" animBg="1"/>
      <p:bldP spid="287802" grpId="0" autoUpdateAnimBg="0"/>
      <p:bldP spid="287809" grpId="0" autoUpdateAnimBg="0"/>
      <p:bldP spid="287810" grpId="0" autoUpdateAnimBg="0"/>
      <p:bldP spid="287811" grpId="0" animBg="1"/>
      <p:bldP spid="287812" grpId="0" autoUpdateAnimBg="0"/>
      <p:bldP spid="287813" grpId="0" autoUpdateAnimBg="0"/>
      <p:bldP spid="287814" grpId="0" animBg="1"/>
      <p:bldP spid="287817"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89" name="Rectangle 57"/>
          <p:cNvSpPr>
            <a:spLocks noChangeArrowheads="1"/>
          </p:cNvSpPr>
          <p:nvPr/>
        </p:nvSpPr>
        <p:spPr bwMode="auto">
          <a:xfrm>
            <a:off x="1181100" y="3638550"/>
            <a:ext cx="4933950" cy="571500"/>
          </a:xfrm>
          <a:prstGeom prst="rect">
            <a:avLst/>
          </a:prstGeom>
          <a:gradFill flip="none" rotWithShape="1">
            <a:gsLst>
              <a:gs pos="0">
                <a:srgbClr val="72AF2F">
                  <a:shade val="30000"/>
                  <a:satMod val="115000"/>
                </a:srgbClr>
              </a:gs>
              <a:gs pos="50000">
                <a:srgbClr val="72AF2F">
                  <a:shade val="67500"/>
                  <a:satMod val="115000"/>
                </a:srgbClr>
              </a:gs>
              <a:gs pos="100000">
                <a:srgbClr val="72AF2F">
                  <a:shade val="100000"/>
                  <a:satMod val="115000"/>
                </a:srgbClr>
              </a:gs>
            </a:gsLst>
            <a:lin ang="16200000" scaled="1"/>
            <a:tileRect/>
          </a:gradFill>
          <a:ln w="12700">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endParaRPr lang="en-US"/>
          </a:p>
        </p:txBody>
      </p:sp>
      <p:sp>
        <p:nvSpPr>
          <p:cNvPr id="197690" name="Text Box 58"/>
          <p:cNvSpPr txBox="1">
            <a:spLocks noChangeArrowheads="1"/>
          </p:cNvSpPr>
          <p:nvPr/>
        </p:nvSpPr>
        <p:spPr bwMode="auto">
          <a:xfrm>
            <a:off x="1255713" y="3690938"/>
            <a:ext cx="4824412" cy="457200"/>
          </a:xfrm>
          <a:prstGeom prst="rect">
            <a:avLst/>
          </a:prstGeom>
          <a:noFill/>
          <a:ln w="12700">
            <a:noFill/>
            <a:miter lim="800000"/>
            <a:headEnd/>
            <a:tailEnd/>
          </a:ln>
          <a:effectLst/>
        </p:spPr>
        <p:txBody>
          <a:bodyPr wrap="none">
            <a:spAutoFit/>
          </a:bodyPr>
          <a:lstStyle/>
          <a:p>
            <a:pPr algn="l"/>
            <a:r>
              <a:rPr lang="en-US" sz="2400">
                <a:effectLst>
                  <a:outerShdw blurRad="38100" dist="38100" dir="2700000" algn="tl">
                    <a:srgbClr val="000000"/>
                  </a:outerShdw>
                </a:effectLst>
                <a:latin typeface="Book Antiqua" pitchFamily="18" charset="0"/>
              </a:rPr>
              <a:t>5.  Determine whether to reject </a:t>
            </a:r>
            <a:r>
              <a:rPr lang="en-US" sz="2400" i="1">
                <a:effectLst>
                  <a:outerShdw blurRad="38100" dist="38100" dir="2700000" algn="tl">
                    <a:srgbClr val="000000"/>
                  </a:outerShdw>
                </a:effectLst>
                <a:latin typeface="Book Antiqua" pitchFamily="18" charset="0"/>
              </a:rPr>
              <a:t>H</a:t>
            </a:r>
            <a:r>
              <a:rPr lang="en-US" sz="2400" baseline="-25000">
                <a:effectLst>
                  <a:outerShdw blurRad="38100" dist="38100" dir="2700000" algn="tl">
                    <a:srgbClr val="000000"/>
                  </a:outerShdw>
                </a:effectLst>
                <a:latin typeface="Book Antiqua" pitchFamily="18" charset="0"/>
              </a:rPr>
              <a:t>0</a:t>
            </a:r>
            <a:r>
              <a:rPr lang="en-US" sz="2400">
                <a:effectLst>
                  <a:outerShdw blurRad="38100" dist="38100" dir="2700000" algn="tl">
                    <a:srgbClr val="000000"/>
                  </a:outerShdw>
                </a:effectLst>
                <a:latin typeface="Book Antiqua" pitchFamily="18" charset="0"/>
              </a:rPr>
              <a:t>.</a:t>
            </a:r>
          </a:p>
        </p:txBody>
      </p:sp>
      <p:sp>
        <p:nvSpPr>
          <p:cNvPr id="197691" name="Rectangle 59"/>
          <p:cNvSpPr>
            <a:spLocks noChangeArrowheads="1"/>
          </p:cNvSpPr>
          <p:nvPr/>
        </p:nvSpPr>
        <p:spPr bwMode="auto">
          <a:xfrm>
            <a:off x="1255713" y="5181600"/>
            <a:ext cx="6381750" cy="1277938"/>
          </a:xfrm>
          <a:prstGeom prst="rect">
            <a:avLst/>
          </a:prstGeom>
          <a:noFill/>
          <a:ln w="12700">
            <a:noFill/>
            <a:miter lim="800000"/>
            <a:headEnd/>
            <a:tailEnd/>
          </a:ln>
          <a:effectLst/>
        </p:spPr>
        <p:txBody>
          <a:bodyPr lIns="90488" tIns="44450" rIns="90488" bIns="44450"/>
          <a:lstStyle/>
          <a:p>
            <a:pPr>
              <a:lnSpc>
                <a:spcPct val="90000"/>
              </a:lnSpc>
              <a:spcBef>
                <a:spcPct val="20000"/>
              </a:spcBef>
              <a:buClr>
                <a:srgbClr val="66FFFF"/>
              </a:buClr>
              <a:buSzPct val="75000"/>
              <a:buFont typeface="Monotype Sorts" pitchFamily="2" charset="2"/>
              <a:buNone/>
            </a:pPr>
            <a:r>
              <a:rPr lang="en-US" dirty="0"/>
              <a:t>There is sufficient statistical evidence to infer that the alternative hypothesis is true (i.e. the mean filling weight is not 6 ounces).</a:t>
            </a:r>
          </a:p>
        </p:txBody>
      </p:sp>
      <p:sp>
        <p:nvSpPr>
          <p:cNvPr id="197692" name="Text Box 60"/>
          <p:cNvSpPr txBox="1">
            <a:spLocks noChangeArrowheads="1"/>
          </p:cNvSpPr>
          <p:nvPr/>
        </p:nvSpPr>
        <p:spPr bwMode="auto">
          <a:xfrm>
            <a:off x="2349500" y="4281488"/>
            <a:ext cx="3496150" cy="461665"/>
          </a:xfrm>
          <a:prstGeom prst="rect">
            <a:avLst/>
          </a:prstGeom>
          <a:noFill/>
          <a:ln w="12700">
            <a:noFill/>
            <a:miter lim="800000"/>
            <a:headEnd/>
            <a:tailEnd/>
          </a:ln>
          <a:effectLst/>
        </p:spPr>
        <p:txBody>
          <a:bodyPr wrap="none">
            <a:spAutoFit/>
          </a:bodyPr>
          <a:lstStyle/>
          <a:p>
            <a:pPr algn="l"/>
            <a:r>
              <a:rPr lang="en-US" dirty="0"/>
              <a:t>Because 2.74 </a:t>
            </a:r>
            <a:r>
              <a:rPr lang="en-US" u="sng" dirty="0">
                <a:effectLst>
                  <a:outerShdw blurRad="38100" dist="38100" dir="2700000" algn="tl">
                    <a:srgbClr val="000000"/>
                  </a:outerShdw>
                </a:effectLst>
                <a:latin typeface="Book Antiqua" pitchFamily="18" charset="0"/>
              </a:rPr>
              <a:t>&gt;</a:t>
            </a:r>
            <a:r>
              <a:rPr lang="en-US" sz="2400" dirty="0">
                <a:effectLst>
                  <a:outerShdw blurRad="38100" dist="38100" dir="2700000" algn="tl">
                    <a:srgbClr val="000000"/>
                  </a:outerShdw>
                </a:effectLst>
                <a:latin typeface="Book Antiqua" pitchFamily="18" charset="0"/>
              </a:rPr>
              <a:t> </a:t>
            </a:r>
            <a:r>
              <a:rPr lang="en-US" dirty="0"/>
              <a:t>2.17, we reject H</a:t>
            </a:r>
            <a:r>
              <a:rPr lang="en-US" baseline="-25000" dirty="0"/>
              <a:t>0</a:t>
            </a:r>
            <a:r>
              <a:rPr lang="en-US" dirty="0"/>
              <a:t>.</a:t>
            </a:r>
          </a:p>
        </p:txBody>
      </p:sp>
      <p:sp>
        <p:nvSpPr>
          <p:cNvPr id="197695" name="Text Box 63"/>
          <p:cNvSpPr txBox="1">
            <a:spLocks noChangeArrowheads="1"/>
          </p:cNvSpPr>
          <p:nvPr/>
        </p:nvSpPr>
        <p:spPr bwMode="auto">
          <a:xfrm>
            <a:off x="2270125" y="2392363"/>
            <a:ext cx="3586431" cy="461665"/>
          </a:xfrm>
          <a:prstGeom prst="rect">
            <a:avLst/>
          </a:prstGeom>
          <a:noFill/>
          <a:ln w="12700">
            <a:noFill/>
            <a:miter lim="800000"/>
            <a:headEnd/>
            <a:tailEnd/>
          </a:ln>
          <a:effectLst/>
        </p:spPr>
        <p:txBody>
          <a:bodyPr wrap="none">
            <a:spAutoFit/>
          </a:bodyPr>
          <a:lstStyle/>
          <a:p>
            <a:r>
              <a:rPr lang="en-US" dirty="0"/>
              <a:t>For</a:t>
            </a:r>
            <a:r>
              <a:rPr lang="en-US" sz="2400" dirty="0">
                <a:effectLst>
                  <a:outerShdw blurRad="38100" dist="38100" dir="2700000" algn="tl">
                    <a:srgbClr val="000000"/>
                  </a:outerShdw>
                </a:effectLst>
                <a:latin typeface="Book Antiqua" pitchFamily="18" charset="0"/>
              </a:rPr>
              <a:t> </a:t>
            </a:r>
            <a:r>
              <a:rPr lang="en-US" i="1" dirty="0">
                <a:effectLst>
                  <a:outerShdw blurRad="38100" dist="38100" dir="2700000" algn="tl">
                    <a:srgbClr val="000000"/>
                  </a:outerShdw>
                </a:effectLst>
                <a:latin typeface="Symbol" pitchFamily="18" charset="2"/>
              </a:rPr>
              <a:t>a</a:t>
            </a:r>
            <a:r>
              <a:rPr lang="en-US" dirty="0"/>
              <a:t>/2</a:t>
            </a:r>
            <a:r>
              <a:rPr lang="en-US" sz="2400" dirty="0">
                <a:effectLst>
                  <a:outerShdw blurRad="38100" dist="38100" dir="2700000" algn="tl">
                    <a:srgbClr val="000000"/>
                  </a:outerShdw>
                </a:effectLst>
                <a:latin typeface="Book Antiqua" pitchFamily="18" charset="0"/>
              </a:rPr>
              <a:t> </a:t>
            </a:r>
            <a:r>
              <a:rPr lang="en-US" dirty="0"/>
              <a:t>= .03/2 = .015,  z</a:t>
            </a:r>
            <a:r>
              <a:rPr lang="en-US" baseline="-25000" dirty="0"/>
              <a:t>.015</a:t>
            </a:r>
            <a:r>
              <a:rPr lang="en-US" dirty="0"/>
              <a:t> = 2.17</a:t>
            </a:r>
          </a:p>
        </p:txBody>
      </p:sp>
      <p:sp>
        <p:nvSpPr>
          <p:cNvPr id="197696" name="Rectangle 64"/>
          <p:cNvSpPr>
            <a:spLocks noChangeArrowheads="1"/>
          </p:cNvSpPr>
          <p:nvPr/>
        </p:nvSpPr>
        <p:spPr bwMode="auto">
          <a:xfrm>
            <a:off x="1181100" y="1733550"/>
            <a:ext cx="6934200" cy="571500"/>
          </a:xfrm>
          <a:prstGeom prst="rect">
            <a:avLst/>
          </a:prstGeom>
          <a:gradFill flip="none" rotWithShape="1">
            <a:gsLst>
              <a:gs pos="0">
                <a:srgbClr val="72AF2F">
                  <a:shade val="30000"/>
                  <a:satMod val="115000"/>
                </a:srgbClr>
              </a:gs>
              <a:gs pos="50000">
                <a:srgbClr val="72AF2F">
                  <a:shade val="67500"/>
                  <a:satMod val="115000"/>
                </a:srgbClr>
              </a:gs>
              <a:gs pos="100000">
                <a:srgbClr val="72AF2F">
                  <a:shade val="100000"/>
                  <a:satMod val="115000"/>
                </a:srgbClr>
              </a:gs>
            </a:gsLst>
            <a:lin ang="16200000" scaled="1"/>
            <a:tileRect/>
          </a:gradFill>
          <a:ln w="12700">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endParaRPr lang="en-US"/>
          </a:p>
        </p:txBody>
      </p:sp>
      <p:sp>
        <p:nvSpPr>
          <p:cNvPr id="197697" name="Text Box 65"/>
          <p:cNvSpPr txBox="1">
            <a:spLocks noChangeArrowheads="1"/>
          </p:cNvSpPr>
          <p:nvPr/>
        </p:nvSpPr>
        <p:spPr bwMode="auto">
          <a:xfrm>
            <a:off x="1236663" y="1766888"/>
            <a:ext cx="6815137" cy="457200"/>
          </a:xfrm>
          <a:prstGeom prst="rect">
            <a:avLst/>
          </a:prstGeom>
          <a:noFill/>
          <a:ln w="12700">
            <a:noFill/>
            <a:miter lim="800000"/>
            <a:headEnd/>
            <a:tailEnd/>
          </a:ln>
          <a:effectLst/>
        </p:spPr>
        <p:txBody>
          <a:bodyPr wrap="none">
            <a:spAutoFit/>
          </a:bodyPr>
          <a:lstStyle/>
          <a:p>
            <a:pPr algn="l"/>
            <a:r>
              <a:rPr lang="en-US" sz="2400">
                <a:effectLst>
                  <a:outerShdw blurRad="38100" dist="38100" dir="2700000" algn="tl">
                    <a:srgbClr val="000000"/>
                  </a:outerShdw>
                </a:effectLst>
                <a:latin typeface="Book Antiqua" pitchFamily="18" charset="0"/>
              </a:rPr>
              <a:t>4.  Determine the critical value and rejection rule.</a:t>
            </a:r>
          </a:p>
        </p:txBody>
      </p:sp>
      <p:sp>
        <p:nvSpPr>
          <p:cNvPr id="197698" name="Text Box 66"/>
          <p:cNvSpPr txBox="1">
            <a:spLocks noChangeArrowheads="1"/>
          </p:cNvSpPr>
          <p:nvPr/>
        </p:nvSpPr>
        <p:spPr bwMode="auto">
          <a:xfrm>
            <a:off x="2409825" y="2928938"/>
            <a:ext cx="3378745" cy="461665"/>
          </a:xfrm>
          <a:prstGeom prst="rect">
            <a:avLst/>
          </a:prstGeom>
          <a:noFill/>
          <a:ln w="12700">
            <a:noFill/>
            <a:miter lim="800000"/>
            <a:headEnd/>
            <a:tailEnd/>
          </a:ln>
          <a:effectLst/>
        </p:spPr>
        <p:txBody>
          <a:bodyPr wrap="none">
            <a:spAutoFit/>
          </a:bodyPr>
          <a:lstStyle/>
          <a:p>
            <a:r>
              <a:rPr lang="en-US" dirty="0"/>
              <a:t>Reject H0 if z </a:t>
            </a:r>
            <a:r>
              <a:rPr lang="en-US" u="sng" dirty="0">
                <a:effectLst>
                  <a:outerShdw blurRad="38100" dist="38100" dir="2700000" algn="tl">
                    <a:srgbClr val="000000"/>
                  </a:outerShdw>
                </a:effectLst>
                <a:latin typeface="Book Antiqua" pitchFamily="18" charset="0"/>
              </a:rPr>
              <a:t>&lt;</a:t>
            </a:r>
            <a:r>
              <a:rPr lang="en-US" sz="2400" dirty="0">
                <a:effectLst>
                  <a:outerShdw blurRad="38100" dist="38100" dir="2700000" algn="tl">
                    <a:srgbClr val="000000"/>
                  </a:outerShdw>
                </a:effectLst>
                <a:latin typeface="Book Antiqua" pitchFamily="18" charset="0"/>
              </a:rPr>
              <a:t> </a:t>
            </a:r>
            <a:r>
              <a:rPr lang="en-US" dirty="0"/>
              <a:t>-2.17  or  z </a:t>
            </a:r>
            <a:r>
              <a:rPr lang="en-US" u="sng" dirty="0">
                <a:effectLst>
                  <a:outerShdw blurRad="38100" dist="38100" dir="2700000" algn="tl">
                    <a:srgbClr val="000000"/>
                  </a:outerShdw>
                </a:effectLst>
                <a:latin typeface="Book Antiqua" pitchFamily="18" charset="0"/>
              </a:rPr>
              <a:t>&gt;</a:t>
            </a:r>
            <a:r>
              <a:rPr lang="en-US" sz="2400" dirty="0">
                <a:effectLst>
                  <a:outerShdw blurRad="38100" dist="38100" dir="2700000" algn="tl">
                    <a:srgbClr val="000000"/>
                  </a:outerShdw>
                </a:effectLst>
                <a:latin typeface="Book Antiqua" pitchFamily="18" charset="0"/>
              </a:rPr>
              <a:t> </a:t>
            </a:r>
            <a:r>
              <a:rPr lang="en-US" dirty="0"/>
              <a:t>2.17</a:t>
            </a:r>
          </a:p>
        </p:txBody>
      </p:sp>
      <p:sp>
        <p:nvSpPr>
          <p:cNvPr id="14" name="Rectangle 31"/>
          <p:cNvSpPr>
            <a:spLocks noChangeArrowheads="1"/>
          </p:cNvSpPr>
          <p:nvPr/>
        </p:nvSpPr>
        <p:spPr bwMode="auto">
          <a:xfrm>
            <a:off x="809305" y="1156890"/>
            <a:ext cx="5424487" cy="571500"/>
          </a:xfrm>
          <a:prstGeom prst="rect">
            <a:avLst/>
          </a:prstGeom>
          <a:noFill/>
          <a:ln w="12700">
            <a:noFill/>
            <a:miter lim="800000"/>
            <a:headEnd/>
            <a:tailEnd/>
          </a:ln>
          <a:effectLst/>
        </p:spPr>
        <p:txBody>
          <a:bodyPr lIns="90488" tIns="44450" rIns="90488" bIns="44450"/>
          <a:lstStyle/>
          <a:p>
            <a:pPr>
              <a:spcBef>
                <a:spcPct val="20000"/>
              </a:spcBef>
              <a:buClr>
                <a:srgbClr val="66FFFF"/>
              </a:buClr>
              <a:buSzPct val="75000"/>
            </a:pPr>
            <a:r>
              <a:rPr lang="en-US" sz="2000" b="1" dirty="0">
                <a:solidFill>
                  <a:srgbClr val="00B0F0"/>
                </a:solidFill>
              </a:rPr>
              <a:t>Critical value approach</a:t>
            </a:r>
          </a:p>
        </p:txBody>
      </p:sp>
      <p:sp>
        <p:nvSpPr>
          <p:cNvPr id="15" name="Rectangle 30"/>
          <p:cNvSpPr>
            <a:spLocks noChangeArrowheads="1"/>
          </p:cNvSpPr>
          <p:nvPr/>
        </p:nvSpPr>
        <p:spPr bwMode="auto">
          <a:xfrm>
            <a:off x="721198" y="176213"/>
            <a:ext cx="8453437" cy="814387"/>
          </a:xfrm>
          <a:prstGeom prst="rect">
            <a:avLst/>
          </a:prstGeom>
          <a:noFill/>
          <a:ln w="12700">
            <a:noFill/>
            <a:miter lim="800000"/>
            <a:headEnd/>
            <a:tailEnd/>
          </a:ln>
          <a:effectLst/>
        </p:spPr>
        <p:txBody>
          <a:bodyPr lIns="90488" tIns="44450" rIns="90488" bIns="44450" anchor="ctr"/>
          <a:lstStyle/>
          <a:p>
            <a:r>
              <a:rPr lang="en-US" sz="3200" b="1" dirty="0">
                <a:solidFill>
                  <a:srgbClr val="00B0F0"/>
                </a:solidFill>
                <a:latin typeface="+mj-lt"/>
              </a:rPr>
              <a:t>Two-Tailed Tests About a Population Mean: </a:t>
            </a:r>
            <a:r>
              <a:rPr lang="en-US" sz="3200" i="1" dirty="0">
                <a:solidFill>
                  <a:srgbClr val="66FFFF"/>
                </a:solidFill>
                <a:effectLst>
                  <a:outerShdw blurRad="38100" dist="38100" dir="2700000" algn="tl">
                    <a:srgbClr val="000000"/>
                  </a:outerShdw>
                </a:effectLst>
                <a:latin typeface="Symbol" pitchFamily="18" charset="2"/>
              </a:rPr>
              <a:t>s</a:t>
            </a:r>
            <a:endParaRPr lang="en-US" sz="3200" b="1" dirty="0">
              <a:solidFill>
                <a:srgbClr val="00B0F0"/>
              </a:solidFill>
              <a:latin typeface="+mj-lt"/>
            </a:endParaRPr>
          </a:p>
          <a:p>
            <a:r>
              <a:rPr lang="en-US" sz="3200" b="1" dirty="0">
                <a:solidFill>
                  <a:srgbClr val="00B0F0"/>
                </a:solidFill>
                <a:latin typeface="+mj-lt"/>
              </a:rPr>
              <a:t>  Known</a:t>
            </a:r>
          </a:p>
        </p:txBody>
      </p:sp>
    </p:spTree>
    <p:extLst>
      <p:ext uri="{BB962C8B-B14F-4D97-AF65-F5344CB8AC3E}">
        <p14:creationId xmlns:p14="http://schemas.microsoft.com/office/powerpoint/2010/main" val="779645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97696"/>
                                        </p:tgtEl>
                                        <p:attrNameLst>
                                          <p:attrName>style.visibility</p:attrName>
                                        </p:attrNameLst>
                                      </p:cBhvr>
                                      <p:to>
                                        <p:strVal val="visible"/>
                                      </p:to>
                                    </p:set>
                                    <p:animEffect transition="in" filter="dissolve">
                                      <p:cBhvr>
                                        <p:cTn id="7" dur="500"/>
                                        <p:tgtEl>
                                          <p:spTgt spid="197696"/>
                                        </p:tgtEl>
                                      </p:cBhvr>
                                    </p:animEffect>
                                  </p:childTnLst>
                                </p:cTn>
                              </p:par>
                            </p:childTnLst>
                          </p:cTn>
                        </p:par>
                        <p:par>
                          <p:cTn id="8" fill="hold">
                            <p:stCondLst>
                              <p:cond delay="500"/>
                            </p:stCondLst>
                            <p:childTnLst>
                              <p:par>
                                <p:cTn id="9" presetID="23" presetClass="entr" presetSubtype="272" fill="hold" grpId="0" nodeType="afterEffect">
                                  <p:stCondLst>
                                    <p:cond delay="1000"/>
                                  </p:stCondLst>
                                  <p:childTnLst>
                                    <p:set>
                                      <p:cBhvr>
                                        <p:cTn id="10" dur="1" fill="hold">
                                          <p:stCondLst>
                                            <p:cond delay="0"/>
                                          </p:stCondLst>
                                        </p:cTn>
                                        <p:tgtEl>
                                          <p:spTgt spid="197697"/>
                                        </p:tgtEl>
                                        <p:attrNameLst>
                                          <p:attrName>style.visibility</p:attrName>
                                        </p:attrNameLst>
                                      </p:cBhvr>
                                      <p:to>
                                        <p:strVal val="visible"/>
                                      </p:to>
                                    </p:set>
                                    <p:anim calcmode="lin" valueType="num">
                                      <p:cBhvr>
                                        <p:cTn id="11" dur="500" fill="hold"/>
                                        <p:tgtEl>
                                          <p:spTgt spid="197697"/>
                                        </p:tgtEl>
                                        <p:attrNameLst>
                                          <p:attrName>ppt_w</p:attrName>
                                        </p:attrNameLst>
                                      </p:cBhvr>
                                      <p:tavLst>
                                        <p:tav tm="0">
                                          <p:val>
                                            <p:strVal val="2/3*#ppt_w"/>
                                          </p:val>
                                        </p:tav>
                                        <p:tav tm="100000">
                                          <p:val>
                                            <p:strVal val="#ppt_w"/>
                                          </p:val>
                                        </p:tav>
                                      </p:tavLst>
                                    </p:anim>
                                    <p:anim calcmode="lin" valueType="num">
                                      <p:cBhvr>
                                        <p:cTn id="12" dur="500" fill="hold"/>
                                        <p:tgtEl>
                                          <p:spTgt spid="197697"/>
                                        </p:tgtEl>
                                        <p:attrNameLst>
                                          <p:attrName>ppt_h</p:attrName>
                                        </p:attrNameLst>
                                      </p:cBhvr>
                                      <p:tavLst>
                                        <p:tav tm="0">
                                          <p:val>
                                            <p:strVal val="2/3*#ppt_h"/>
                                          </p:val>
                                        </p:tav>
                                        <p:tav tm="100000">
                                          <p:val>
                                            <p:strVal val="#ppt_h"/>
                                          </p:val>
                                        </p:tav>
                                      </p:tavLst>
                                    </p:anim>
                                  </p:childTnLst>
                                </p:cTn>
                              </p:par>
                            </p:childTnLst>
                          </p:cTn>
                        </p:par>
                        <p:par>
                          <p:cTn id="13" fill="hold">
                            <p:stCondLst>
                              <p:cond delay="2000"/>
                            </p:stCondLst>
                            <p:childTnLst>
                              <p:par>
                                <p:cTn id="14" presetID="12" presetClass="entr" presetSubtype="1" fill="hold" grpId="0" nodeType="afterEffect">
                                  <p:stCondLst>
                                    <p:cond delay="2000"/>
                                  </p:stCondLst>
                                  <p:childTnLst>
                                    <p:set>
                                      <p:cBhvr>
                                        <p:cTn id="15" dur="1" fill="hold">
                                          <p:stCondLst>
                                            <p:cond delay="0"/>
                                          </p:stCondLst>
                                        </p:cTn>
                                        <p:tgtEl>
                                          <p:spTgt spid="197695"/>
                                        </p:tgtEl>
                                        <p:attrNameLst>
                                          <p:attrName>style.visibility</p:attrName>
                                        </p:attrNameLst>
                                      </p:cBhvr>
                                      <p:to>
                                        <p:strVal val="visible"/>
                                      </p:to>
                                    </p:set>
                                    <p:animEffect transition="in" filter="slide(fromTop)">
                                      <p:cBhvr>
                                        <p:cTn id="16" dur="500"/>
                                        <p:tgtEl>
                                          <p:spTgt spid="197695"/>
                                        </p:tgtEl>
                                      </p:cBhvr>
                                    </p:animEffect>
                                  </p:childTnLst>
                                </p:cTn>
                              </p:par>
                            </p:childTnLst>
                          </p:cTn>
                        </p:par>
                        <p:par>
                          <p:cTn id="17" fill="hold">
                            <p:stCondLst>
                              <p:cond delay="4500"/>
                            </p:stCondLst>
                            <p:childTnLst>
                              <p:par>
                                <p:cTn id="18" presetID="12" presetClass="entr" presetSubtype="1" fill="hold" grpId="0" nodeType="afterEffect">
                                  <p:stCondLst>
                                    <p:cond delay="2000"/>
                                  </p:stCondLst>
                                  <p:childTnLst>
                                    <p:set>
                                      <p:cBhvr>
                                        <p:cTn id="19" dur="1" fill="hold">
                                          <p:stCondLst>
                                            <p:cond delay="0"/>
                                          </p:stCondLst>
                                        </p:cTn>
                                        <p:tgtEl>
                                          <p:spTgt spid="197698"/>
                                        </p:tgtEl>
                                        <p:attrNameLst>
                                          <p:attrName>style.visibility</p:attrName>
                                        </p:attrNameLst>
                                      </p:cBhvr>
                                      <p:to>
                                        <p:strVal val="visible"/>
                                      </p:to>
                                    </p:set>
                                    <p:animEffect transition="in" filter="slide(fromTop)">
                                      <p:cBhvr>
                                        <p:cTn id="20" dur="500"/>
                                        <p:tgtEl>
                                          <p:spTgt spid="197698"/>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197689"/>
                                        </p:tgtEl>
                                        <p:attrNameLst>
                                          <p:attrName>style.visibility</p:attrName>
                                        </p:attrNameLst>
                                      </p:cBhvr>
                                      <p:to>
                                        <p:strVal val="visible"/>
                                      </p:to>
                                    </p:set>
                                    <p:animEffect transition="in" filter="dissolve">
                                      <p:cBhvr>
                                        <p:cTn id="25" dur="500"/>
                                        <p:tgtEl>
                                          <p:spTgt spid="197689"/>
                                        </p:tgtEl>
                                      </p:cBhvr>
                                    </p:animEffect>
                                  </p:childTnLst>
                                </p:cTn>
                              </p:par>
                            </p:childTnLst>
                          </p:cTn>
                        </p:par>
                        <p:par>
                          <p:cTn id="26" fill="hold">
                            <p:stCondLst>
                              <p:cond delay="500"/>
                            </p:stCondLst>
                            <p:childTnLst>
                              <p:par>
                                <p:cTn id="27" presetID="23" presetClass="entr" presetSubtype="272" fill="hold" grpId="0" nodeType="afterEffect">
                                  <p:stCondLst>
                                    <p:cond delay="1000"/>
                                  </p:stCondLst>
                                  <p:childTnLst>
                                    <p:set>
                                      <p:cBhvr>
                                        <p:cTn id="28" dur="1" fill="hold">
                                          <p:stCondLst>
                                            <p:cond delay="0"/>
                                          </p:stCondLst>
                                        </p:cTn>
                                        <p:tgtEl>
                                          <p:spTgt spid="197690"/>
                                        </p:tgtEl>
                                        <p:attrNameLst>
                                          <p:attrName>style.visibility</p:attrName>
                                        </p:attrNameLst>
                                      </p:cBhvr>
                                      <p:to>
                                        <p:strVal val="visible"/>
                                      </p:to>
                                    </p:set>
                                    <p:anim calcmode="lin" valueType="num">
                                      <p:cBhvr>
                                        <p:cTn id="29" dur="500" fill="hold"/>
                                        <p:tgtEl>
                                          <p:spTgt spid="197690"/>
                                        </p:tgtEl>
                                        <p:attrNameLst>
                                          <p:attrName>ppt_w</p:attrName>
                                        </p:attrNameLst>
                                      </p:cBhvr>
                                      <p:tavLst>
                                        <p:tav tm="0">
                                          <p:val>
                                            <p:strVal val="2/3*#ppt_w"/>
                                          </p:val>
                                        </p:tav>
                                        <p:tav tm="100000">
                                          <p:val>
                                            <p:strVal val="#ppt_w"/>
                                          </p:val>
                                        </p:tav>
                                      </p:tavLst>
                                    </p:anim>
                                    <p:anim calcmode="lin" valueType="num">
                                      <p:cBhvr>
                                        <p:cTn id="30" dur="500" fill="hold"/>
                                        <p:tgtEl>
                                          <p:spTgt spid="197690"/>
                                        </p:tgtEl>
                                        <p:attrNameLst>
                                          <p:attrName>ppt_h</p:attrName>
                                        </p:attrNameLst>
                                      </p:cBhvr>
                                      <p:tavLst>
                                        <p:tav tm="0">
                                          <p:val>
                                            <p:strVal val="2/3*#ppt_h"/>
                                          </p:val>
                                        </p:tav>
                                        <p:tav tm="100000">
                                          <p:val>
                                            <p:strVal val="#ppt_h"/>
                                          </p:val>
                                        </p:tav>
                                      </p:tavLst>
                                    </p:anim>
                                  </p:childTnLst>
                                </p:cTn>
                              </p:par>
                            </p:childTnLst>
                          </p:cTn>
                        </p:par>
                        <p:par>
                          <p:cTn id="31" fill="hold">
                            <p:stCondLst>
                              <p:cond delay="2000"/>
                            </p:stCondLst>
                            <p:childTnLst>
                              <p:par>
                                <p:cTn id="32" presetID="12" presetClass="entr" presetSubtype="1" fill="hold" grpId="0" nodeType="afterEffect">
                                  <p:stCondLst>
                                    <p:cond delay="2000"/>
                                  </p:stCondLst>
                                  <p:childTnLst>
                                    <p:set>
                                      <p:cBhvr>
                                        <p:cTn id="33" dur="1" fill="hold">
                                          <p:stCondLst>
                                            <p:cond delay="0"/>
                                          </p:stCondLst>
                                        </p:cTn>
                                        <p:tgtEl>
                                          <p:spTgt spid="197692"/>
                                        </p:tgtEl>
                                        <p:attrNameLst>
                                          <p:attrName>style.visibility</p:attrName>
                                        </p:attrNameLst>
                                      </p:cBhvr>
                                      <p:to>
                                        <p:strVal val="visible"/>
                                      </p:to>
                                    </p:set>
                                    <p:animEffect transition="in" filter="slide(fromTop)">
                                      <p:cBhvr>
                                        <p:cTn id="34" dur="500"/>
                                        <p:tgtEl>
                                          <p:spTgt spid="197692"/>
                                        </p:tgtEl>
                                      </p:cBhvr>
                                    </p:animEffect>
                                  </p:childTnLst>
                                </p:cTn>
                              </p:par>
                            </p:childTnLst>
                          </p:cTn>
                        </p:par>
                        <p:par>
                          <p:cTn id="35" fill="hold">
                            <p:stCondLst>
                              <p:cond delay="4500"/>
                            </p:stCondLst>
                            <p:childTnLst>
                              <p:par>
                                <p:cTn id="36" presetID="12" presetClass="entr" presetSubtype="1" fill="hold" grpId="0" nodeType="afterEffect">
                                  <p:stCondLst>
                                    <p:cond delay="2000"/>
                                  </p:stCondLst>
                                  <p:childTnLst>
                                    <p:set>
                                      <p:cBhvr>
                                        <p:cTn id="37" dur="1" fill="hold">
                                          <p:stCondLst>
                                            <p:cond delay="0"/>
                                          </p:stCondLst>
                                        </p:cTn>
                                        <p:tgtEl>
                                          <p:spTgt spid="197691"/>
                                        </p:tgtEl>
                                        <p:attrNameLst>
                                          <p:attrName>style.visibility</p:attrName>
                                        </p:attrNameLst>
                                      </p:cBhvr>
                                      <p:to>
                                        <p:strVal val="visible"/>
                                      </p:to>
                                    </p:set>
                                    <p:animEffect transition="in" filter="slide(fromTop)">
                                      <p:cBhvr>
                                        <p:cTn id="38" dur="500"/>
                                        <p:tgtEl>
                                          <p:spTgt spid="1976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7689" grpId="0" animBg="1"/>
      <p:bldP spid="197690" grpId="0" autoUpdateAnimBg="0"/>
      <p:bldP spid="197691" grpId="0" autoUpdateAnimBg="0"/>
      <p:bldP spid="197692" grpId="0" autoUpdateAnimBg="0"/>
      <p:bldP spid="197695" grpId="0" autoUpdateAnimBg="0"/>
      <p:bldP spid="197696" grpId="0" animBg="1"/>
      <p:bldP spid="197697" grpId="0" autoUpdateAnimBg="0"/>
      <p:bldP spid="197698"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457200" y="274638"/>
            <a:ext cx="8229600" cy="1143000"/>
          </a:xfrm>
          <a:prstGeom prst="rect">
            <a:avLst/>
          </a:prstGeom>
        </p:spPr>
        <p:txBody>
          <a:bodyPr/>
          <a:lstStyle>
            <a:lvl1pPr algn="ctr" defTabSz="914400" rtl="0" eaLnBrk="1" latinLnBrk="0" hangingPunct="1">
              <a:spcBef>
                <a:spcPct val="0"/>
              </a:spcBef>
              <a:buNone/>
              <a:defRPr sz="4400" b="1" kern="1200">
                <a:solidFill>
                  <a:srgbClr val="7030A0"/>
                </a:solidFill>
                <a:latin typeface="+mj-lt"/>
                <a:ea typeface="+mj-ea"/>
                <a:cs typeface="+mj-cs"/>
              </a:defRPr>
            </a:lvl1pPr>
          </a:lstStyle>
          <a:p>
            <a:r>
              <a:rPr lang="en-US" altLang="en-US" sz="3600" dirty="0">
                <a:solidFill>
                  <a:srgbClr val="00B0F0"/>
                </a:solidFill>
                <a:latin typeface="+mn-lt"/>
              </a:rPr>
              <a:t>Hypothesis Testing Steps</a:t>
            </a:r>
          </a:p>
        </p:txBody>
      </p:sp>
      <p:sp>
        <p:nvSpPr>
          <p:cNvPr id="3" name="Rectangle 3"/>
          <p:cNvSpPr txBox="1">
            <a:spLocks noChangeArrowheads="1"/>
          </p:cNvSpPr>
          <p:nvPr/>
        </p:nvSpPr>
        <p:spPr>
          <a:xfrm>
            <a:off x="230188" y="1720850"/>
            <a:ext cx="8697912" cy="293687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990600" marR="0" lvl="1" indent="-533400" defTabSz="914400" eaLnBrk="1" fontAlgn="auto" latinLnBrk="0" hangingPunct="1">
              <a:lnSpc>
                <a:spcPct val="100000"/>
              </a:lnSpc>
              <a:spcBef>
                <a:spcPts val="0"/>
              </a:spcBef>
              <a:spcAft>
                <a:spcPts val="0"/>
              </a:spcAft>
              <a:buClrTx/>
              <a:buSzTx/>
              <a:buFontTx/>
              <a:buNone/>
              <a:tabLst/>
              <a:defRPr/>
            </a:pPr>
            <a:endParaRPr lang="en-US" altLang="en-US" sz="2000" dirty="0"/>
          </a:p>
        </p:txBody>
      </p:sp>
      <p:sp>
        <p:nvSpPr>
          <p:cNvPr id="17" name="Text Box 3"/>
          <p:cNvSpPr txBox="1">
            <a:spLocks noChangeArrowheads="1"/>
          </p:cNvSpPr>
          <p:nvPr/>
        </p:nvSpPr>
        <p:spPr bwMode="auto">
          <a:xfrm>
            <a:off x="533400" y="1560016"/>
            <a:ext cx="8042275" cy="4216539"/>
          </a:xfrm>
          <a:prstGeom prst="rect">
            <a:avLst/>
          </a:prstGeom>
          <a:noFill/>
          <a:ln w="12700">
            <a:noFill/>
            <a:miter lim="800000"/>
            <a:headEnd/>
            <a:tailEnd/>
          </a:ln>
          <a:effectLst/>
        </p:spPr>
        <p:txBody>
          <a:bodyPr wrap="square">
            <a:spAutoFit/>
          </a:bodyPr>
          <a:lstStyle/>
          <a:p>
            <a:pPr indent="-457200">
              <a:lnSpc>
                <a:spcPct val="90000"/>
              </a:lnSpc>
              <a:spcBef>
                <a:spcPct val="20000"/>
              </a:spcBef>
              <a:buClr>
                <a:srgbClr val="66FFFF"/>
              </a:buClr>
              <a:buFont typeface="Monotype Sorts" pitchFamily="2" charset="2"/>
              <a:buNone/>
            </a:pPr>
            <a:r>
              <a:rPr lang="en-US" sz="2000" dirty="0">
                <a:solidFill>
                  <a:srgbClr val="00B0F0"/>
                </a:solidFill>
              </a:rPr>
              <a:t>Step 1.  </a:t>
            </a:r>
            <a:r>
              <a:rPr lang="en-US" sz="2000" dirty="0"/>
              <a:t>Develop the null and alternative hypotheses.</a:t>
            </a:r>
          </a:p>
          <a:p>
            <a:pPr indent="-457200">
              <a:lnSpc>
                <a:spcPct val="90000"/>
              </a:lnSpc>
              <a:spcBef>
                <a:spcPct val="20000"/>
              </a:spcBef>
              <a:buClr>
                <a:srgbClr val="66FFFF"/>
              </a:buClr>
            </a:pPr>
            <a:r>
              <a:rPr lang="en-US" sz="2000" dirty="0">
                <a:solidFill>
                  <a:srgbClr val="00B0F0"/>
                </a:solidFill>
              </a:rPr>
              <a:t>Step 2.  </a:t>
            </a:r>
            <a:r>
              <a:rPr lang="en-US" sz="2000" dirty="0"/>
              <a:t>Specify the level of significance </a:t>
            </a:r>
            <a:r>
              <a:rPr lang="en-US" sz="2000" i="1" dirty="0">
                <a:effectLst>
                  <a:outerShdw blurRad="38100" dist="38100" dir="2700000" algn="tl">
                    <a:srgbClr val="000000"/>
                  </a:outerShdw>
                </a:effectLst>
                <a:latin typeface="Symbol" pitchFamily="18" charset="2"/>
              </a:rPr>
              <a:t></a:t>
            </a:r>
            <a:r>
              <a:rPr lang="en-US" sz="2000" dirty="0"/>
              <a:t>.</a:t>
            </a:r>
          </a:p>
          <a:p>
            <a:pPr indent="-457200">
              <a:lnSpc>
                <a:spcPct val="90000"/>
              </a:lnSpc>
              <a:spcBef>
                <a:spcPct val="20000"/>
              </a:spcBef>
              <a:buClr>
                <a:srgbClr val="66FFFF"/>
              </a:buClr>
            </a:pPr>
            <a:r>
              <a:rPr lang="en-US" sz="2000" dirty="0">
                <a:solidFill>
                  <a:srgbClr val="00B0F0"/>
                </a:solidFill>
              </a:rPr>
              <a:t>Step 3.  </a:t>
            </a:r>
            <a:r>
              <a:rPr lang="en-US" sz="2000" dirty="0"/>
              <a:t>Collect the sample data and compute the value of the test statistic.</a:t>
            </a:r>
          </a:p>
          <a:p>
            <a:pPr indent="-457200">
              <a:lnSpc>
                <a:spcPct val="90000"/>
              </a:lnSpc>
              <a:spcBef>
                <a:spcPct val="20000"/>
              </a:spcBef>
              <a:buClr>
                <a:srgbClr val="66FFFF"/>
              </a:buClr>
            </a:pPr>
            <a:r>
              <a:rPr lang="en-US" sz="2000" u="sng" dirty="0">
                <a:solidFill>
                  <a:srgbClr val="00B0F0"/>
                </a:solidFill>
              </a:rPr>
              <a:t>p-Value Approach</a:t>
            </a:r>
          </a:p>
          <a:p>
            <a:pPr indent="-1028700"/>
            <a:r>
              <a:rPr lang="en-US" sz="2000" dirty="0">
                <a:solidFill>
                  <a:srgbClr val="00B0F0"/>
                </a:solidFill>
              </a:rPr>
              <a:t>Step 4.  </a:t>
            </a:r>
            <a:r>
              <a:rPr lang="en-US" sz="2000" dirty="0"/>
              <a:t>Use the value of the test statistic to compute the</a:t>
            </a:r>
          </a:p>
          <a:p>
            <a:pPr indent="-1028700"/>
            <a:r>
              <a:rPr lang="en-US" sz="2000" dirty="0"/>
              <a:t>      	p-value.</a:t>
            </a:r>
          </a:p>
          <a:p>
            <a:pPr indent="-1028700"/>
            <a:r>
              <a:rPr lang="en-US" sz="2000" dirty="0">
                <a:solidFill>
                  <a:srgbClr val="00B0F0"/>
                </a:solidFill>
              </a:rPr>
              <a:t>Step 5.  </a:t>
            </a:r>
            <a:r>
              <a:rPr lang="en-US" sz="2000" dirty="0"/>
              <a:t>Reject H</a:t>
            </a:r>
            <a:r>
              <a:rPr lang="en-US" sz="2000" baseline="-25000" dirty="0"/>
              <a:t>0</a:t>
            </a:r>
            <a:r>
              <a:rPr lang="en-US" sz="2000" dirty="0"/>
              <a:t> if p-value &lt; </a:t>
            </a:r>
            <a:r>
              <a:rPr lang="en-US" sz="2000" i="1" dirty="0">
                <a:effectLst>
                  <a:outerShdw blurRad="38100" dist="38100" dir="2700000" algn="tl">
                    <a:srgbClr val="000000"/>
                  </a:outerShdw>
                </a:effectLst>
                <a:latin typeface="Symbol" pitchFamily="18" charset="2"/>
              </a:rPr>
              <a:t></a:t>
            </a:r>
            <a:r>
              <a:rPr lang="en-US" sz="2000" dirty="0"/>
              <a:t>.</a:t>
            </a:r>
          </a:p>
          <a:p>
            <a:pPr indent="-1028700"/>
            <a:endParaRPr lang="en-US" sz="2000" dirty="0"/>
          </a:p>
          <a:p>
            <a:pPr indent="-1028700"/>
            <a:r>
              <a:rPr lang="en-US" sz="2000" u="sng" dirty="0">
                <a:solidFill>
                  <a:srgbClr val="00B0F0"/>
                </a:solidFill>
              </a:rPr>
              <a:t>Critical Value Approach</a:t>
            </a:r>
          </a:p>
          <a:p>
            <a:pPr indent="-1028700"/>
            <a:r>
              <a:rPr lang="en-US" sz="2000" dirty="0">
                <a:solidFill>
                  <a:srgbClr val="00B0F0"/>
                </a:solidFill>
              </a:rPr>
              <a:t>Step 4.  </a:t>
            </a:r>
            <a:r>
              <a:rPr lang="en-US" sz="2000" dirty="0"/>
              <a:t>Use the level of significance to determine the critical value and the rejection rule.</a:t>
            </a:r>
          </a:p>
          <a:p>
            <a:pPr indent="-1028700"/>
            <a:r>
              <a:rPr lang="en-US" sz="2000" dirty="0">
                <a:solidFill>
                  <a:srgbClr val="00B0F0"/>
                </a:solidFill>
              </a:rPr>
              <a:t>Step 5.  </a:t>
            </a:r>
            <a:r>
              <a:rPr lang="en-US" sz="2000" dirty="0"/>
              <a:t>Use the value of the test statistic and the rejection rule to determine whether to reject H</a:t>
            </a:r>
            <a:r>
              <a:rPr lang="en-US" sz="2000" baseline="-25000" dirty="0"/>
              <a:t>0</a:t>
            </a:r>
            <a:r>
              <a:rPr lang="en-US" sz="2000" dirty="0"/>
              <a:t>.</a:t>
            </a:r>
          </a:p>
        </p:txBody>
      </p:sp>
    </p:spTree>
    <p:extLst>
      <p:ext uri="{BB962C8B-B14F-4D97-AF65-F5344CB8AC3E}">
        <p14:creationId xmlns:p14="http://schemas.microsoft.com/office/powerpoint/2010/main" val="302329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slide(fromTop)">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41"/>
          <p:cNvSpPr>
            <a:spLocks noChangeArrowheads="1"/>
          </p:cNvSpPr>
          <p:nvPr/>
        </p:nvSpPr>
        <p:spPr bwMode="auto">
          <a:xfrm>
            <a:off x="819150" y="1714500"/>
            <a:ext cx="7562850" cy="4095750"/>
          </a:xfrm>
          <a:prstGeom prst="rect">
            <a:avLst/>
          </a:prstGeom>
          <a:gradFill rotWithShape="0">
            <a:gsLst>
              <a:gs pos="0">
                <a:srgbClr val="006699">
                  <a:gamma/>
                  <a:shade val="46275"/>
                  <a:invGamma/>
                </a:srgbClr>
              </a:gs>
              <a:gs pos="50000">
                <a:srgbClr val="006699"/>
              </a:gs>
              <a:gs pos="100000">
                <a:srgbClr val="006699">
                  <a:gamma/>
                  <a:shade val="46275"/>
                  <a:invGamma/>
                </a:srgbClr>
              </a:gs>
            </a:gsLst>
            <a:lin ang="5400000" scaled="1"/>
          </a:gradFill>
          <a:ln w="6350">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endParaRPr lang="en-US">
              <a:solidFill>
                <a:schemeClr val="bg1"/>
              </a:solidFill>
            </a:endParaRPr>
          </a:p>
        </p:txBody>
      </p:sp>
      <p:sp>
        <p:nvSpPr>
          <p:cNvPr id="3" name="Freeform 4"/>
          <p:cNvSpPr>
            <a:spLocks/>
          </p:cNvSpPr>
          <p:nvPr/>
        </p:nvSpPr>
        <p:spPr bwMode="auto">
          <a:xfrm>
            <a:off x="2308225" y="1990725"/>
            <a:ext cx="4510088" cy="3052763"/>
          </a:xfrm>
          <a:custGeom>
            <a:avLst/>
            <a:gdLst/>
            <a:ahLst/>
            <a:cxnLst>
              <a:cxn ang="0">
                <a:pos x="1339" y="15"/>
              </a:cxn>
              <a:cxn ang="0">
                <a:pos x="1258" y="96"/>
              </a:cxn>
              <a:cxn ang="0">
                <a:pos x="1192" y="199"/>
              </a:cxn>
              <a:cxn ang="0">
                <a:pos x="1138" y="307"/>
              </a:cxn>
              <a:cxn ang="0">
                <a:pos x="1092" y="408"/>
              </a:cxn>
              <a:cxn ang="0">
                <a:pos x="1051" y="510"/>
              </a:cxn>
              <a:cxn ang="0">
                <a:pos x="1006" y="636"/>
              </a:cxn>
              <a:cxn ang="0">
                <a:pos x="970" y="744"/>
              </a:cxn>
              <a:cxn ang="0">
                <a:pos x="943" y="846"/>
              </a:cxn>
              <a:cxn ang="0">
                <a:pos x="910" y="961"/>
              </a:cxn>
              <a:cxn ang="0">
                <a:pos x="883" y="1062"/>
              </a:cxn>
              <a:cxn ang="0">
                <a:pos x="844" y="1173"/>
              </a:cxn>
              <a:cxn ang="0">
                <a:pos x="805" y="1277"/>
              </a:cxn>
              <a:cxn ang="0">
                <a:pos x="751" y="1392"/>
              </a:cxn>
              <a:cxn ang="0">
                <a:pos x="679" y="1512"/>
              </a:cxn>
              <a:cxn ang="0">
                <a:pos x="597" y="1613"/>
              </a:cxn>
              <a:cxn ang="0">
                <a:pos x="496" y="1686"/>
              </a:cxn>
              <a:cxn ang="0">
                <a:pos x="382" y="1743"/>
              </a:cxn>
              <a:cxn ang="0">
                <a:pos x="298" y="1779"/>
              </a:cxn>
              <a:cxn ang="0">
                <a:pos x="196" y="1818"/>
              </a:cxn>
              <a:cxn ang="0">
                <a:pos x="67" y="1854"/>
              </a:cxn>
              <a:cxn ang="0">
                <a:pos x="0" y="1875"/>
              </a:cxn>
              <a:cxn ang="0">
                <a:pos x="2841" y="1916"/>
              </a:cxn>
              <a:cxn ang="0">
                <a:pos x="2779" y="1854"/>
              </a:cxn>
              <a:cxn ang="0">
                <a:pos x="2671" y="1823"/>
              </a:cxn>
              <a:cxn ang="0">
                <a:pos x="2566" y="1791"/>
              </a:cxn>
              <a:cxn ang="0">
                <a:pos x="2452" y="1743"/>
              </a:cxn>
              <a:cxn ang="0">
                <a:pos x="2341" y="1688"/>
              </a:cxn>
              <a:cxn ang="0">
                <a:pos x="2274" y="1646"/>
              </a:cxn>
              <a:cxn ang="0">
                <a:pos x="2200" y="1579"/>
              </a:cxn>
              <a:cxn ang="0">
                <a:pos x="2125" y="1482"/>
              </a:cxn>
              <a:cxn ang="0">
                <a:pos x="2062" y="1383"/>
              </a:cxn>
              <a:cxn ang="0">
                <a:pos x="2029" y="1323"/>
              </a:cxn>
              <a:cxn ang="0">
                <a:pos x="1963" y="1188"/>
              </a:cxn>
              <a:cxn ang="0">
                <a:pos x="1936" y="1104"/>
              </a:cxn>
              <a:cxn ang="0">
                <a:pos x="1903" y="1008"/>
              </a:cxn>
              <a:cxn ang="0">
                <a:pos x="1867" y="888"/>
              </a:cxn>
              <a:cxn ang="0">
                <a:pos x="1831" y="768"/>
              </a:cxn>
              <a:cxn ang="0">
                <a:pos x="1792" y="639"/>
              </a:cxn>
              <a:cxn ang="0">
                <a:pos x="1741" y="501"/>
              </a:cxn>
              <a:cxn ang="0">
                <a:pos x="1699" y="396"/>
              </a:cxn>
              <a:cxn ang="0">
                <a:pos x="1657" y="309"/>
              </a:cxn>
              <a:cxn ang="0">
                <a:pos x="1621" y="225"/>
              </a:cxn>
              <a:cxn ang="0">
                <a:pos x="1558" y="126"/>
              </a:cxn>
              <a:cxn ang="0">
                <a:pos x="1588" y="171"/>
              </a:cxn>
              <a:cxn ang="0">
                <a:pos x="1549" y="114"/>
              </a:cxn>
              <a:cxn ang="0">
                <a:pos x="1501" y="54"/>
              </a:cxn>
              <a:cxn ang="0">
                <a:pos x="1432" y="3"/>
              </a:cxn>
            </a:cxnLst>
            <a:rect l="0" t="0" r="r" b="b"/>
            <a:pathLst>
              <a:path w="2841" h="1923">
                <a:moveTo>
                  <a:pt x="1399" y="0"/>
                </a:moveTo>
                <a:lnTo>
                  <a:pt x="1372" y="3"/>
                </a:lnTo>
                <a:lnTo>
                  <a:pt x="1339" y="15"/>
                </a:lnTo>
                <a:lnTo>
                  <a:pt x="1312" y="35"/>
                </a:lnTo>
                <a:lnTo>
                  <a:pt x="1288" y="59"/>
                </a:lnTo>
                <a:lnTo>
                  <a:pt x="1258" y="96"/>
                </a:lnTo>
                <a:lnTo>
                  <a:pt x="1236" y="126"/>
                </a:lnTo>
                <a:lnTo>
                  <a:pt x="1213" y="161"/>
                </a:lnTo>
                <a:lnTo>
                  <a:pt x="1192" y="199"/>
                </a:lnTo>
                <a:lnTo>
                  <a:pt x="1176" y="227"/>
                </a:lnTo>
                <a:lnTo>
                  <a:pt x="1156" y="271"/>
                </a:lnTo>
                <a:lnTo>
                  <a:pt x="1138" y="307"/>
                </a:lnTo>
                <a:lnTo>
                  <a:pt x="1119" y="348"/>
                </a:lnTo>
                <a:lnTo>
                  <a:pt x="1105" y="380"/>
                </a:lnTo>
                <a:lnTo>
                  <a:pt x="1092" y="408"/>
                </a:lnTo>
                <a:lnTo>
                  <a:pt x="1078" y="444"/>
                </a:lnTo>
                <a:lnTo>
                  <a:pt x="1063" y="480"/>
                </a:lnTo>
                <a:lnTo>
                  <a:pt x="1051" y="510"/>
                </a:lnTo>
                <a:lnTo>
                  <a:pt x="1036" y="549"/>
                </a:lnTo>
                <a:lnTo>
                  <a:pt x="1021" y="591"/>
                </a:lnTo>
                <a:lnTo>
                  <a:pt x="1006" y="636"/>
                </a:lnTo>
                <a:lnTo>
                  <a:pt x="993" y="674"/>
                </a:lnTo>
                <a:lnTo>
                  <a:pt x="982" y="711"/>
                </a:lnTo>
                <a:lnTo>
                  <a:pt x="970" y="744"/>
                </a:lnTo>
                <a:lnTo>
                  <a:pt x="961" y="780"/>
                </a:lnTo>
                <a:lnTo>
                  <a:pt x="952" y="816"/>
                </a:lnTo>
                <a:lnTo>
                  <a:pt x="943" y="846"/>
                </a:lnTo>
                <a:lnTo>
                  <a:pt x="934" y="882"/>
                </a:lnTo>
                <a:lnTo>
                  <a:pt x="924" y="920"/>
                </a:lnTo>
                <a:lnTo>
                  <a:pt x="910" y="961"/>
                </a:lnTo>
                <a:lnTo>
                  <a:pt x="904" y="991"/>
                </a:lnTo>
                <a:lnTo>
                  <a:pt x="892" y="1027"/>
                </a:lnTo>
                <a:lnTo>
                  <a:pt x="883" y="1062"/>
                </a:lnTo>
                <a:lnTo>
                  <a:pt x="873" y="1094"/>
                </a:lnTo>
                <a:lnTo>
                  <a:pt x="861" y="1130"/>
                </a:lnTo>
                <a:lnTo>
                  <a:pt x="844" y="1173"/>
                </a:lnTo>
                <a:lnTo>
                  <a:pt x="832" y="1211"/>
                </a:lnTo>
                <a:lnTo>
                  <a:pt x="817" y="1250"/>
                </a:lnTo>
                <a:lnTo>
                  <a:pt x="805" y="1277"/>
                </a:lnTo>
                <a:lnTo>
                  <a:pt x="793" y="1308"/>
                </a:lnTo>
                <a:lnTo>
                  <a:pt x="772" y="1350"/>
                </a:lnTo>
                <a:lnTo>
                  <a:pt x="751" y="1392"/>
                </a:lnTo>
                <a:lnTo>
                  <a:pt x="726" y="1442"/>
                </a:lnTo>
                <a:lnTo>
                  <a:pt x="703" y="1479"/>
                </a:lnTo>
                <a:lnTo>
                  <a:pt x="679" y="1512"/>
                </a:lnTo>
                <a:lnTo>
                  <a:pt x="657" y="1544"/>
                </a:lnTo>
                <a:lnTo>
                  <a:pt x="628" y="1581"/>
                </a:lnTo>
                <a:lnTo>
                  <a:pt x="597" y="1613"/>
                </a:lnTo>
                <a:lnTo>
                  <a:pt x="570" y="1641"/>
                </a:lnTo>
                <a:lnTo>
                  <a:pt x="532" y="1662"/>
                </a:lnTo>
                <a:lnTo>
                  <a:pt x="496" y="1686"/>
                </a:lnTo>
                <a:lnTo>
                  <a:pt x="459" y="1709"/>
                </a:lnTo>
                <a:lnTo>
                  <a:pt x="424" y="1727"/>
                </a:lnTo>
                <a:lnTo>
                  <a:pt x="382" y="1743"/>
                </a:lnTo>
                <a:lnTo>
                  <a:pt x="355" y="1755"/>
                </a:lnTo>
                <a:lnTo>
                  <a:pt x="322" y="1767"/>
                </a:lnTo>
                <a:lnTo>
                  <a:pt x="298" y="1779"/>
                </a:lnTo>
                <a:lnTo>
                  <a:pt x="265" y="1791"/>
                </a:lnTo>
                <a:lnTo>
                  <a:pt x="234" y="1803"/>
                </a:lnTo>
                <a:lnTo>
                  <a:pt x="196" y="1818"/>
                </a:lnTo>
                <a:lnTo>
                  <a:pt x="153" y="1830"/>
                </a:lnTo>
                <a:lnTo>
                  <a:pt x="109" y="1845"/>
                </a:lnTo>
                <a:lnTo>
                  <a:pt x="67" y="1854"/>
                </a:lnTo>
                <a:lnTo>
                  <a:pt x="46" y="1860"/>
                </a:lnTo>
                <a:lnTo>
                  <a:pt x="24" y="1869"/>
                </a:lnTo>
                <a:lnTo>
                  <a:pt x="0" y="1875"/>
                </a:lnTo>
                <a:lnTo>
                  <a:pt x="1" y="1923"/>
                </a:lnTo>
                <a:lnTo>
                  <a:pt x="1" y="1919"/>
                </a:lnTo>
                <a:lnTo>
                  <a:pt x="2841" y="1916"/>
                </a:lnTo>
                <a:lnTo>
                  <a:pt x="2839" y="1872"/>
                </a:lnTo>
                <a:lnTo>
                  <a:pt x="2805" y="1863"/>
                </a:lnTo>
                <a:lnTo>
                  <a:pt x="2779" y="1854"/>
                </a:lnTo>
                <a:lnTo>
                  <a:pt x="2734" y="1842"/>
                </a:lnTo>
                <a:lnTo>
                  <a:pt x="2703" y="1835"/>
                </a:lnTo>
                <a:lnTo>
                  <a:pt x="2671" y="1823"/>
                </a:lnTo>
                <a:lnTo>
                  <a:pt x="2650" y="1818"/>
                </a:lnTo>
                <a:lnTo>
                  <a:pt x="2608" y="1803"/>
                </a:lnTo>
                <a:lnTo>
                  <a:pt x="2566" y="1791"/>
                </a:lnTo>
                <a:lnTo>
                  <a:pt x="2524" y="1773"/>
                </a:lnTo>
                <a:lnTo>
                  <a:pt x="2494" y="1761"/>
                </a:lnTo>
                <a:lnTo>
                  <a:pt x="2452" y="1743"/>
                </a:lnTo>
                <a:lnTo>
                  <a:pt x="2416" y="1725"/>
                </a:lnTo>
                <a:lnTo>
                  <a:pt x="2370" y="1706"/>
                </a:lnTo>
                <a:lnTo>
                  <a:pt x="2341" y="1688"/>
                </a:lnTo>
                <a:lnTo>
                  <a:pt x="2317" y="1674"/>
                </a:lnTo>
                <a:lnTo>
                  <a:pt x="2290" y="1659"/>
                </a:lnTo>
                <a:lnTo>
                  <a:pt x="2274" y="1646"/>
                </a:lnTo>
                <a:lnTo>
                  <a:pt x="2256" y="1631"/>
                </a:lnTo>
                <a:lnTo>
                  <a:pt x="2218" y="1604"/>
                </a:lnTo>
                <a:lnTo>
                  <a:pt x="2200" y="1579"/>
                </a:lnTo>
                <a:lnTo>
                  <a:pt x="2182" y="1555"/>
                </a:lnTo>
                <a:lnTo>
                  <a:pt x="2152" y="1519"/>
                </a:lnTo>
                <a:lnTo>
                  <a:pt x="2125" y="1482"/>
                </a:lnTo>
                <a:lnTo>
                  <a:pt x="2101" y="1449"/>
                </a:lnTo>
                <a:lnTo>
                  <a:pt x="2080" y="1416"/>
                </a:lnTo>
                <a:lnTo>
                  <a:pt x="2062" y="1383"/>
                </a:lnTo>
                <a:lnTo>
                  <a:pt x="2047" y="1353"/>
                </a:lnTo>
                <a:lnTo>
                  <a:pt x="2011" y="1290"/>
                </a:lnTo>
                <a:lnTo>
                  <a:pt x="2029" y="1323"/>
                </a:lnTo>
                <a:lnTo>
                  <a:pt x="1996" y="1254"/>
                </a:lnTo>
                <a:lnTo>
                  <a:pt x="1975" y="1215"/>
                </a:lnTo>
                <a:lnTo>
                  <a:pt x="1963" y="1188"/>
                </a:lnTo>
                <a:lnTo>
                  <a:pt x="1954" y="1158"/>
                </a:lnTo>
                <a:lnTo>
                  <a:pt x="1947" y="1136"/>
                </a:lnTo>
                <a:lnTo>
                  <a:pt x="1936" y="1104"/>
                </a:lnTo>
                <a:lnTo>
                  <a:pt x="1924" y="1080"/>
                </a:lnTo>
                <a:lnTo>
                  <a:pt x="1915" y="1050"/>
                </a:lnTo>
                <a:lnTo>
                  <a:pt x="1903" y="1008"/>
                </a:lnTo>
                <a:lnTo>
                  <a:pt x="1888" y="975"/>
                </a:lnTo>
                <a:lnTo>
                  <a:pt x="1876" y="923"/>
                </a:lnTo>
                <a:lnTo>
                  <a:pt x="1867" y="888"/>
                </a:lnTo>
                <a:lnTo>
                  <a:pt x="1855" y="849"/>
                </a:lnTo>
                <a:lnTo>
                  <a:pt x="1846" y="816"/>
                </a:lnTo>
                <a:lnTo>
                  <a:pt x="1831" y="768"/>
                </a:lnTo>
                <a:lnTo>
                  <a:pt x="1819" y="726"/>
                </a:lnTo>
                <a:lnTo>
                  <a:pt x="1804" y="675"/>
                </a:lnTo>
                <a:lnTo>
                  <a:pt x="1792" y="639"/>
                </a:lnTo>
                <a:lnTo>
                  <a:pt x="1774" y="597"/>
                </a:lnTo>
                <a:lnTo>
                  <a:pt x="1758" y="540"/>
                </a:lnTo>
                <a:lnTo>
                  <a:pt x="1741" y="501"/>
                </a:lnTo>
                <a:lnTo>
                  <a:pt x="1726" y="462"/>
                </a:lnTo>
                <a:lnTo>
                  <a:pt x="1714" y="429"/>
                </a:lnTo>
                <a:lnTo>
                  <a:pt x="1699" y="396"/>
                </a:lnTo>
                <a:lnTo>
                  <a:pt x="1675" y="342"/>
                </a:lnTo>
                <a:lnTo>
                  <a:pt x="1687" y="372"/>
                </a:lnTo>
                <a:lnTo>
                  <a:pt x="1657" y="309"/>
                </a:lnTo>
                <a:lnTo>
                  <a:pt x="1645" y="282"/>
                </a:lnTo>
                <a:lnTo>
                  <a:pt x="1630" y="249"/>
                </a:lnTo>
                <a:lnTo>
                  <a:pt x="1621" y="225"/>
                </a:lnTo>
                <a:lnTo>
                  <a:pt x="1609" y="204"/>
                </a:lnTo>
                <a:lnTo>
                  <a:pt x="1579" y="153"/>
                </a:lnTo>
                <a:lnTo>
                  <a:pt x="1558" y="126"/>
                </a:lnTo>
                <a:lnTo>
                  <a:pt x="1564" y="138"/>
                </a:lnTo>
                <a:lnTo>
                  <a:pt x="1573" y="141"/>
                </a:lnTo>
                <a:lnTo>
                  <a:pt x="1588" y="171"/>
                </a:lnTo>
                <a:lnTo>
                  <a:pt x="1596" y="188"/>
                </a:lnTo>
                <a:lnTo>
                  <a:pt x="1579" y="153"/>
                </a:lnTo>
                <a:lnTo>
                  <a:pt x="1549" y="114"/>
                </a:lnTo>
                <a:lnTo>
                  <a:pt x="1540" y="102"/>
                </a:lnTo>
                <a:lnTo>
                  <a:pt x="1521" y="77"/>
                </a:lnTo>
                <a:lnTo>
                  <a:pt x="1501" y="54"/>
                </a:lnTo>
                <a:lnTo>
                  <a:pt x="1480" y="36"/>
                </a:lnTo>
                <a:lnTo>
                  <a:pt x="1456" y="15"/>
                </a:lnTo>
                <a:lnTo>
                  <a:pt x="1432" y="3"/>
                </a:lnTo>
                <a:lnTo>
                  <a:pt x="1416" y="2"/>
                </a:lnTo>
              </a:path>
            </a:pathLst>
          </a:custGeom>
          <a:gradFill flip="none" rotWithShape="1">
            <a:gsLst>
              <a:gs pos="0">
                <a:srgbClr val="72AF2F">
                  <a:shade val="30000"/>
                  <a:satMod val="115000"/>
                </a:srgbClr>
              </a:gs>
              <a:gs pos="50000">
                <a:srgbClr val="72AF2F">
                  <a:shade val="67500"/>
                  <a:satMod val="115000"/>
                </a:srgbClr>
              </a:gs>
              <a:gs pos="100000">
                <a:srgbClr val="72AF2F">
                  <a:shade val="100000"/>
                  <a:satMod val="115000"/>
                </a:srgbClr>
              </a:gs>
            </a:gsLst>
            <a:lin ang="16200000" scaled="1"/>
            <a:tileRect/>
          </a:gradFill>
          <a:ln w="12700" cap="rnd" cmpd="sng">
            <a:noFill/>
            <a:prstDash val="solid"/>
            <a:round/>
            <a:headEnd type="none" w="med" len="med"/>
            <a:tailEnd type="none" w="med" len="med"/>
          </a:ln>
          <a:effectLst/>
        </p:spPr>
        <p:txBody>
          <a:bodyPr/>
          <a:lstStyle/>
          <a:p>
            <a:endParaRPr lang="en-US">
              <a:solidFill>
                <a:schemeClr val="bg1"/>
              </a:solidFill>
            </a:endParaRPr>
          </a:p>
        </p:txBody>
      </p:sp>
      <p:sp>
        <p:nvSpPr>
          <p:cNvPr id="4" name="Rectangle 13"/>
          <p:cNvSpPr>
            <a:spLocks noChangeArrowheads="1"/>
          </p:cNvSpPr>
          <p:nvPr/>
        </p:nvSpPr>
        <p:spPr bwMode="auto">
          <a:xfrm>
            <a:off x="6119813" y="4081463"/>
            <a:ext cx="1594989" cy="459100"/>
          </a:xfrm>
          <a:prstGeom prst="rect">
            <a:avLst/>
          </a:prstGeom>
          <a:noFill/>
          <a:ln w="12700">
            <a:noFill/>
            <a:miter lim="800000"/>
            <a:headEnd/>
            <a:tailEnd/>
          </a:ln>
          <a:effectLst>
            <a:outerShdw dist="17961" dir="2700000" algn="ctr" rotWithShape="0">
              <a:srgbClr val="000000"/>
            </a:outerShdw>
          </a:effectLst>
        </p:spPr>
        <p:txBody>
          <a:bodyPr wrap="none" lIns="90488" tIns="44450" rIns="90488" bIns="44450">
            <a:spAutoFit/>
          </a:bodyPr>
          <a:lstStyle/>
          <a:p>
            <a:pPr algn="l"/>
            <a:r>
              <a:rPr lang="en-US" sz="2400" i="1">
                <a:solidFill>
                  <a:schemeClr val="bg1"/>
                </a:solidFill>
                <a:effectLst/>
                <a:latin typeface="Symbol" pitchFamily="18" charset="2"/>
              </a:rPr>
              <a:t>a</a:t>
            </a:r>
            <a:r>
              <a:rPr lang="en-US" sz="2400">
                <a:solidFill>
                  <a:schemeClr val="bg1"/>
                </a:solidFill>
                <a:effectLst/>
                <a:latin typeface="Book Antiqua" pitchFamily="18" charset="0"/>
              </a:rPr>
              <a:t>/2 = .015</a:t>
            </a:r>
          </a:p>
        </p:txBody>
      </p:sp>
      <p:sp>
        <p:nvSpPr>
          <p:cNvPr id="5" name="Freeform 15"/>
          <p:cNvSpPr>
            <a:spLocks/>
          </p:cNvSpPr>
          <p:nvPr/>
        </p:nvSpPr>
        <p:spPr bwMode="auto">
          <a:xfrm>
            <a:off x="6094413" y="4699000"/>
            <a:ext cx="730250" cy="334963"/>
          </a:xfrm>
          <a:custGeom>
            <a:avLst/>
            <a:gdLst/>
            <a:ahLst/>
            <a:cxnLst>
              <a:cxn ang="0">
                <a:pos x="1" y="4"/>
              </a:cxn>
              <a:cxn ang="0">
                <a:pos x="1" y="14"/>
              </a:cxn>
              <a:cxn ang="0">
                <a:pos x="1" y="37"/>
              </a:cxn>
              <a:cxn ang="0">
                <a:pos x="1" y="66"/>
              </a:cxn>
              <a:cxn ang="0">
                <a:pos x="2" y="98"/>
              </a:cxn>
              <a:cxn ang="0">
                <a:pos x="2" y="124"/>
              </a:cxn>
              <a:cxn ang="0">
                <a:pos x="2" y="151"/>
              </a:cxn>
              <a:cxn ang="0">
                <a:pos x="2" y="177"/>
              </a:cxn>
              <a:cxn ang="0">
                <a:pos x="1" y="211"/>
              </a:cxn>
              <a:cxn ang="0">
                <a:pos x="460" y="211"/>
              </a:cxn>
              <a:cxn ang="0">
                <a:pos x="459" y="165"/>
              </a:cxn>
              <a:cxn ang="0">
                <a:pos x="457" y="162"/>
              </a:cxn>
              <a:cxn ang="0">
                <a:pos x="432" y="159"/>
              </a:cxn>
              <a:cxn ang="0">
                <a:pos x="411" y="153"/>
              </a:cxn>
              <a:cxn ang="0">
                <a:pos x="387" y="147"/>
              </a:cxn>
              <a:cxn ang="0">
                <a:pos x="363" y="142"/>
              </a:cxn>
              <a:cxn ang="0">
                <a:pos x="339" y="133"/>
              </a:cxn>
              <a:cxn ang="0">
                <a:pos x="314" y="124"/>
              </a:cxn>
              <a:cxn ang="0">
                <a:pos x="290" y="116"/>
              </a:cxn>
              <a:cxn ang="0">
                <a:pos x="267" y="111"/>
              </a:cxn>
              <a:cxn ang="0">
                <a:pos x="238" y="105"/>
              </a:cxn>
              <a:cxn ang="0">
                <a:pos x="214" y="94"/>
              </a:cxn>
              <a:cxn ang="0">
                <a:pos x="190" y="84"/>
              </a:cxn>
              <a:cxn ang="0">
                <a:pos x="168" y="76"/>
              </a:cxn>
              <a:cxn ang="0">
                <a:pos x="141" y="66"/>
              </a:cxn>
              <a:cxn ang="0">
                <a:pos x="115" y="53"/>
              </a:cxn>
              <a:cxn ang="0">
                <a:pos x="90" y="45"/>
              </a:cxn>
              <a:cxn ang="0">
                <a:pos x="64" y="33"/>
              </a:cxn>
              <a:cxn ang="0">
                <a:pos x="43" y="25"/>
              </a:cxn>
              <a:cxn ang="0">
                <a:pos x="18" y="10"/>
              </a:cxn>
              <a:cxn ang="0">
                <a:pos x="1" y="1"/>
              </a:cxn>
              <a:cxn ang="0">
                <a:pos x="0" y="0"/>
              </a:cxn>
            </a:cxnLst>
            <a:rect l="0" t="0" r="r" b="b"/>
            <a:pathLst>
              <a:path w="460" h="211">
                <a:moveTo>
                  <a:pt x="1" y="4"/>
                </a:moveTo>
                <a:lnTo>
                  <a:pt x="1" y="14"/>
                </a:lnTo>
                <a:lnTo>
                  <a:pt x="1" y="37"/>
                </a:lnTo>
                <a:lnTo>
                  <a:pt x="1" y="66"/>
                </a:lnTo>
                <a:lnTo>
                  <a:pt x="2" y="98"/>
                </a:lnTo>
                <a:lnTo>
                  <a:pt x="2" y="124"/>
                </a:lnTo>
                <a:lnTo>
                  <a:pt x="2" y="151"/>
                </a:lnTo>
                <a:lnTo>
                  <a:pt x="2" y="177"/>
                </a:lnTo>
                <a:lnTo>
                  <a:pt x="1" y="211"/>
                </a:lnTo>
                <a:lnTo>
                  <a:pt x="460" y="211"/>
                </a:lnTo>
                <a:lnTo>
                  <a:pt x="459" y="165"/>
                </a:lnTo>
                <a:lnTo>
                  <a:pt x="457" y="162"/>
                </a:lnTo>
                <a:lnTo>
                  <a:pt x="432" y="159"/>
                </a:lnTo>
                <a:lnTo>
                  <a:pt x="411" y="153"/>
                </a:lnTo>
                <a:lnTo>
                  <a:pt x="387" y="147"/>
                </a:lnTo>
                <a:lnTo>
                  <a:pt x="363" y="142"/>
                </a:lnTo>
                <a:lnTo>
                  <a:pt x="339" y="133"/>
                </a:lnTo>
                <a:lnTo>
                  <a:pt x="314" y="124"/>
                </a:lnTo>
                <a:lnTo>
                  <a:pt x="290" y="116"/>
                </a:lnTo>
                <a:lnTo>
                  <a:pt x="267" y="111"/>
                </a:lnTo>
                <a:lnTo>
                  <a:pt x="238" y="105"/>
                </a:lnTo>
                <a:lnTo>
                  <a:pt x="214" y="94"/>
                </a:lnTo>
                <a:lnTo>
                  <a:pt x="190" y="84"/>
                </a:lnTo>
                <a:lnTo>
                  <a:pt x="168" y="76"/>
                </a:lnTo>
                <a:lnTo>
                  <a:pt x="141" y="66"/>
                </a:lnTo>
                <a:lnTo>
                  <a:pt x="115" y="53"/>
                </a:lnTo>
                <a:lnTo>
                  <a:pt x="90" y="45"/>
                </a:lnTo>
                <a:lnTo>
                  <a:pt x="64" y="33"/>
                </a:lnTo>
                <a:lnTo>
                  <a:pt x="43" y="25"/>
                </a:lnTo>
                <a:lnTo>
                  <a:pt x="18" y="10"/>
                </a:lnTo>
                <a:lnTo>
                  <a:pt x="1" y="1"/>
                </a:lnTo>
                <a:lnTo>
                  <a:pt x="0" y="0"/>
                </a:lnTo>
              </a:path>
            </a:pathLst>
          </a:custGeom>
          <a:solidFill>
            <a:srgbClr val="002060"/>
          </a:solidFill>
          <a:ln w="12700" cap="rnd" cmpd="sng">
            <a:noFill/>
            <a:prstDash val="solid"/>
            <a:round/>
            <a:headEnd type="none" w="med" len="med"/>
            <a:tailEnd type="none" w="med" len="med"/>
          </a:ln>
          <a:effectLst/>
        </p:spPr>
        <p:txBody>
          <a:bodyPr/>
          <a:lstStyle/>
          <a:p>
            <a:endParaRPr lang="en-US">
              <a:solidFill>
                <a:schemeClr val="bg1"/>
              </a:solidFill>
            </a:endParaRPr>
          </a:p>
        </p:txBody>
      </p:sp>
      <p:sp>
        <p:nvSpPr>
          <p:cNvPr id="6" name="Line 16"/>
          <p:cNvSpPr>
            <a:spLocks noChangeShapeType="1"/>
          </p:cNvSpPr>
          <p:nvPr/>
        </p:nvSpPr>
        <p:spPr bwMode="auto">
          <a:xfrm>
            <a:off x="6092825" y="3805238"/>
            <a:ext cx="647700" cy="0"/>
          </a:xfrm>
          <a:prstGeom prst="line">
            <a:avLst/>
          </a:prstGeom>
          <a:noFill/>
          <a:ln w="12700">
            <a:solidFill>
              <a:schemeClr val="tx1"/>
            </a:solidFill>
            <a:round/>
            <a:headEnd/>
            <a:tailEnd type="triangle" w="med" len="med"/>
          </a:ln>
          <a:effectLst>
            <a:outerShdw dist="17961" dir="2700000" algn="ctr" rotWithShape="0">
              <a:srgbClr val="000000"/>
            </a:outerShdw>
          </a:effectLst>
        </p:spPr>
        <p:txBody>
          <a:bodyPr wrap="none" anchor="ctr"/>
          <a:lstStyle/>
          <a:p>
            <a:endParaRPr lang="en-US">
              <a:solidFill>
                <a:schemeClr val="bg1"/>
              </a:solidFill>
            </a:endParaRPr>
          </a:p>
        </p:txBody>
      </p:sp>
      <p:sp>
        <p:nvSpPr>
          <p:cNvPr id="7" name="Line 17"/>
          <p:cNvSpPr>
            <a:spLocks noChangeShapeType="1"/>
          </p:cNvSpPr>
          <p:nvPr/>
        </p:nvSpPr>
        <p:spPr bwMode="auto">
          <a:xfrm flipH="1">
            <a:off x="6315075" y="4546600"/>
            <a:ext cx="0" cy="427038"/>
          </a:xfrm>
          <a:prstGeom prst="line">
            <a:avLst/>
          </a:prstGeom>
          <a:noFill/>
          <a:ln w="12700">
            <a:solidFill>
              <a:schemeClr val="tx1"/>
            </a:solidFill>
            <a:round/>
            <a:headEnd/>
            <a:tailEnd type="triangle" w="med" len="med"/>
          </a:ln>
          <a:effectLst>
            <a:outerShdw dist="17961" dir="2700000" algn="ctr" rotWithShape="0">
              <a:srgbClr val="000000"/>
            </a:outerShdw>
          </a:effectLst>
        </p:spPr>
        <p:txBody>
          <a:bodyPr wrap="none" anchor="ctr"/>
          <a:lstStyle/>
          <a:p>
            <a:endParaRPr lang="en-US">
              <a:solidFill>
                <a:schemeClr val="bg1"/>
              </a:solidFill>
            </a:endParaRPr>
          </a:p>
        </p:txBody>
      </p:sp>
      <p:sp>
        <p:nvSpPr>
          <p:cNvPr id="8" name="Rectangle 20"/>
          <p:cNvSpPr>
            <a:spLocks noChangeArrowheads="1"/>
          </p:cNvSpPr>
          <p:nvPr/>
        </p:nvSpPr>
        <p:spPr bwMode="auto">
          <a:xfrm>
            <a:off x="4402138" y="5181600"/>
            <a:ext cx="336632" cy="459100"/>
          </a:xfrm>
          <a:prstGeom prst="rect">
            <a:avLst/>
          </a:prstGeom>
          <a:noFill/>
          <a:ln w="12700">
            <a:noFill/>
            <a:miter lim="800000"/>
            <a:headEnd/>
            <a:tailEnd/>
          </a:ln>
          <a:effectLst>
            <a:outerShdw dist="17961" dir="2700000" algn="ctr" rotWithShape="0">
              <a:srgbClr val="000000"/>
            </a:outerShdw>
          </a:effectLst>
        </p:spPr>
        <p:txBody>
          <a:bodyPr wrap="none" lIns="90488" tIns="44450" rIns="90488" bIns="44450">
            <a:spAutoFit/>
          </a:bodyPr>
          <a:lstStyle/>
          <a:p>
            <a:pPr algn="l"/>
            <a:r>
              <a:rPr lang="en-US" sz="2400">
                <a:solidFill>
                  <a:schemeClr val="bg1"/>
                </a:solidFill>
                <a:effectLst/>
                <a:latin typeface="Book Antiqua" pitchFamily="18" charset="0"/>
              </a:rPr>
              <a:t>0</a:t>
            </a:r>
          </a:p>
        </p:txBody>
      </p:sp>
      <p:sp>
        <p:nvSpPr>
          <p:cNvPr id="9" name="Rectangle 21"/>
          <p:cNvSpPr>
            <a:spLocks noChangeArrowheads="1"/>
          </p:cNvSpPr>
          <p:nvPr/>
        </p:nvSpPr>
        <p:spPr bwMode="auto">
          <a:xfrm>
            <a:off x="5462588" y="5181600"/>
            <a:ext cx="1029129" cy="459100"/>
          </a:xfrm>
          <a:prstGeom prst="rect">
            <a:avLst/>
          </a:prstGeom>
          <a:noFill/>
          <a:ln w="12700">
            <a:noFill/>
            <a:miter lim="800000"/>
            <a:headEnd/>
            <a:tailEnd/>
          </a:ln>
          <a:effectLst>
            <a:outerShdw dist="17961" dir="2700000" algn="ctr" rotWithShape="0">
              <a:srgbClr val="000000"/>
            </a:outerShdw>
          </a:effectLst>
        </p:spPr>
        <p:txBody>
          <a:bodyPr wrap="none" lIns="90488" tIns="44450" rIns="90488" bIns="44450">
            <a:spAutoFit/>
          </a:bodyPr>
          <a:lstStyle/>
          <a:p>
            <a:pPr algn="l"/>
            <a:r>
              <a:rPr lang="en-US" sz="2400">
                <a:solidFill>
                  <a:schemeClr val="bg1"/>
                </a:solidFill>
                <a:effectLst/>
                <a:latin typeface="Book Antiqua" pitchFamily="18" charset="0"/>
              </a:rPr>
              <a:t>    2.17</a:t>
            </a:r>
          </a:p>
        </p:txBody>
      </p:sp>
      <p:sp>
        <p:nvSpPr>
          <p:cNvPr id="10" name="Rectangle 22"/>
          <p:cNvSpPr>
            <a:spLocks noChangeArrowheads="1"/>
          </p:cNvSpPr>
          <p:nvPr/>
        </p:nvSpPr>
        <p:spPr bwMode="auto">
          <a:xfrm>
            <a:off x="6777038" y="3600450"/>
            <a:ext cx="1410644" cy="459100"/>
          </a:xfrm>
          <a:prstGeom prst="rect">
            <a:avLst/>
          </a:prstGeom>
          <a:noFill/>
          <a:ln w="12700">
            <a:noFill/>
            <a:miter lim="800000"/>
            <a:headEnd/>
            <a:tailEnd/>
          </a:ln>
          <a:effectLst>
            <a:outerShdw dist="17961" dir="2700000" algn="ctr" rotWithShape="0">
              <a:srgbClr val="000000"/>
            </a:outerShdw>
          </a:effectLst>
        </p:spPr>
        <p:txBody>
          <a:bodyPr wrap="none" lIns="90488" tIns="44450" rIns="90488" bIns="44450">
            <a:spAutoFit/>
          </a:bodyPr>
          <a:lstStyle/>
          <a:p>
            <a:pPr algn="l"/>
            <a:r>
              <a:rPr lang="en-US" sz="2400">
                <a:solidFill>
                  <a:schemeClr val="bg1"/>
                </a:solidFill>
                <a:effectLst/>
                <a:latin typeface="Book Antiqua" pitchFamily="18" charset="0"/>
              </a:rPr>
              <a:t>Reject </a:t>
            </a:r>
            <a:r>
              <a:rPr lang="en-US" sz="2400" i="1">
                <a:solidFill>
                  <a:schemeClr val="bg1"/>
                </a:solidFill>
                <a:effectLst/>
                <a:latin typeface="Book Antiqua" pitchFamily="18" charset="0"/>
              </a:rPr>
              <a:t>H</a:t>
            </a:r>
            <a:r>
              <a:rPr lang="en-US" sz="2400" baseline="-25000">
                <a:solidFill>
                  <a:schemeClr val="bg1"/>
                </a:solidFill>
                <a:effectLst/>
                <a:latin typeface="Book Antiqua" pitchFamily="18" charset="0"/>
              </a:rPr>
              <a:t>0</a:t>
            </a:r>
          </a:p>
        </p:txBody>
      </p:sp>
      <p:sp>
        <p:nvSpPr>
          <p:cNvPr id="11" name="Rectangle 23"/>
          <p:cNvSpPr>
            <a:spLocks noChangeArrowheads="1"/>
          </p:cNvSpPr>
          <p:nvPr/>
        </p:nvSpPr>
        <p:spPr bwMode="auto">
          <a:xfrm>
            <a:off x="3328988" y="3619500"/>
            <a:ext cx="2497480" cy="459100"/>
          </a:xfrm>
          <a:prstGeom prst="rect">
            <a:avLst/>
          </a:prstGeom>
          <a:noFill/>
          <a:ln w="12700">
            <a:noFill/>
            <a:miter lim="800000"/>
            <a:headEnd/>
            <a:tailEnd/>
          </a:ln>
          <a:effectLst>
            <a:outerShdw dist="17961" dir="2700000" algn="ctr" rotWithShape="0">
              <a:srgbClr val="000000"/>
            </a:outerShdw>
          </a:effectLst>
        </p:spPr>
        <p:txBody>
          <a:bodyPr wrap="none" lIns="90488" tIns="44450" rIns="90488" bIns="44450">
            <a:spAutoFit/>
          </a:bodyPr>
          <a:lstStyle/>
          <a:p>
            <a:pPr algn="l"/>
            <a:r>
              <a:rPr lang="en-US" sz="2400">
                <a:solidFill>
                  <a:schemeClr val="bg1"/>
                </a:solidFill>
                <a:effectLst/>
                <a:latin typeface="Book Antiqua" pitchFamily="18" charset="0"/>
              </a:rPr>
              <a:t>Do Not Reject </a:t>
            </a:r>
            <a:r>
              <a:rPr lang="en-US" sz="2400" i="1">
                <a:solidFill>
                  <a:schemeClr val="bg1"/>
                </a:solidFill>
                <a:effectLst/>
                <a:latin typeface="Book Antiqua" pitchFamily="18" charset="0"/>
              </a:rPr>
              <a:t>H</a:t>
            </a:r>
            <a:r>
              <a:rPr lang="en-US" sz="2400" baseline="-25000">
                <a:solidFill>
                  <a:schemeClr val="bg1"/>
                </a:solidFill>
                <a:effectLst/>
                <a:latin typeface="Book Antiqua" pitchFamily="18" charset="0"/>
              </a:rPr>
              <a:t>0</a:t>
            </a:r>
          </a:p>
        </p:txBody>
      </p:sp>
      <p:sp>
        <p:nvSpPr>
          <p:cNvPr id="12" name="Rectangle 24"/>
          <p:cNvSpPr>
            <a:spLocks noChangeArrowheads="1"/>
          </p:cNvSpPr>
          <p:nvPr/>
        </p:nvSpPr>
        <p:spPr bwMode="auto">
          <a:xfrm>
            <a:off x="7177088" y="4819650"/>
            <a:ext cx="318999" cy="459100"/>
          </a:xfrm>
          <a:prstGeom prst="rect">
            <a:avLst/>
          </a:prstGeom>
          <a:noFill/>
          <a:ln w="12700">
            <a:noFill/>
            <a:miter lim="800000"/>
            <a:headEnd/>
            <a:tailEnd/>
          </a:ln>
          <a:effectLst>
            <a:outerShdw dist="17961" dir="2700000" algn="ctr" rotWithShape="0">
              <a:srgbClr val="000000"/>
            </a:outerShdw>
          </a:effectLst>
        </p:spPr>
        <p:txBody>
          <a:bodyPr wrap="none" lIns="90488" tIns="44450" rIns="90488" bIns="44450">
            <a:spAutoFit/>
          </a:bodyPr>
          <a:lstStyle/>
          <a:p>
            <a:pPr algn="l"/>
            <a:r>
              <a:rPr lang="en-US" sz="2400" i="1">
                <a:solidFill>
                  <a:schemeClr val="bg1"/>
                </a:solidFill>
                <a:effectLst/>
                <a:latin typeface="Book Antiqua" pitchFamily="18" charset="0"/>
              </a:rPr>
              <a:t>z</a:t>
            </a:r>
          </a:p>
        </p:txBody>
      </p:sp>
      <p:sp>
        <p:nvSpPr>
          <p:cNvPr id="13" name="Rectangle 25"/>
          <p:cNvSpPr>
            <a:spLocks noChangeArrowheads="1"/>
          </p:cNvSpPr>
          <p:nvPr/>
        </p:nvSpPr>
        <p:spPr bwMode="auto">
          <a:xfrm>
            <a:off x="985838" y="3619500"/>
            <a:ext cx="1410644" cy="459100"/>
          </a:xfrm>
          <a:prstGeom prst="rect">
            <a:avLst/>
          </a:prstGeom>
          <a:noFill/>
          <a:ln w="12700">
            <a:noFill/>
            <a:miter lim="800000"/>
            <a:headEnd/>
            <a:tailEnd/>
          </a:ln>
          <a:effectLst>
            <a:outerShdw dist="17961" dir="2700000" algn="ctr" rotWithShape="0">
              <a:srgbClr val="000000"/>
            </a:outerShdw>
          </a:effectLst>
        </p:spPr>
        <p:txBody>
          <a:bodyPr wrap="none" lIns="90488" tIns="44450" rIns="90488" bIns="44450">
            <a:spAutoFit/>
          </a:bodyPr>
          <a:lstStyle/>
          <a:p>
            <a:pPr algn="l"/>
            <a:r>
              <a:rPr lang="en-US" sz="2400">
                <a:solidFill>
                  <a:schemeClr val="bg1"/>
                </a:solidFill>
                <a:effectLst/>
                <a:latin typeface="Book Antiqua" pitchFamily="18" charset="0"/>
              </a:rPr>
              <a:t>Reject </a:t>
            </a:r>
            <a:r>
              <a:rPr lang="en-US" sz="2400" i="1">
                <a:solidFill>
                  <a:schemeClr val="bg1"/>
                </a:solidFill>
                <a:effectLst/>
                <a:latin typeface="Book Antiqua" pitchFamily="18" charset="0"/>
              </a:rPr>
              <a:t>H</a:t>
            </a:r>
            <a:r>
              <a:rPr lang="en-US" sz="2400" baseline="-25000">
                <a:solidFill>
                  <a:schemeClr val="bg1"/>
                </a:solidFill>
                <a:effectLst/>
                <a:latin typeface="Book Antiqua" pitchFamily="18" charset="0"/>
              </a:rPr>
              <a:t>0</a:t>
            </a:r>
          </a:p>
        </p:txBody>
      </p:sp>
      <p:sp>
        <p:nvSpPr>
          <p:cNvPr id="14" name="Freeform 27"/>
          <p:cNvSpPr>
            <a:spLocks/>
          </p:cNvSpPr>
          <p:nvPr/>
        </p:nvSpPr>
        <p:spPr bwMode="auto">
          <a:xfrm>
            <a:off x="2293938" y="4691063"/>
            <a:ext cx="749300" cy="350837"/>
          </a:xfrm>
          <a:custGeom>
            <a:avLst/>
            <a:gdLst/>
            <a:ahLst/>
            <a:cxnLst>
              <a:cxn ang="0">
                <a:pos x="469" y="6"/>
              </a:cxn>
              <a:cxn ang="0">
                <a:pos x="469" y="30"/>
              </a:cxn>
              <a:cxn ang="0">
                <a:pos x="469" y="52"/>
              </a:cxn>
              <a:cxn ang="0">
                <a:pos x="469" y="76"/>
              </a:cxn>
              <a:cxn ang="0">
                <a:pos x="470" y="99"/>
              </a:cxn>
              <a:cxn ang="0">
                <a:pos x="470" y="124"/>
              </a:cxn>
              <a:cxn ang="0">
                <a:pos x="470" y="148"/>
              </a:cxn>
              <a:cxn ang="0">
                <a:pos x="470" y="172"/>
              </a:cxn>
              <a:cxn ang="0">
                <a:pos x="469" y="219"/>
              </a:cxn>
              <a:cxn ang="0">
                <a:pos x="0" y="221"/>
              </a:cxn>
              <a:cxn ang="0">
                <a:pos x="0" y="174"/>
              </a:cxn>
              <a:cxn ang="0">
                <a:pos x="25" y="170"/>
              </a:cxn>
              <a:cxn ang="0">
                <a:pos x="45" y="164"/>
              </a:cxn>
              <a:cxn ang="0">
                <a:pos x="72" y="158"/>
              </a:cxn>
              <a:cxn ang="0">
                <a:pos x="96" y="149"/>
              </a:cxn>
              <a:cxn ang="0">
                <a:pos x="117" y="143"/>
              </a:cxn>
              <a:cxn ang="0">
                <a:pos x="142" y="137"/>
              </a:cxn>
              <a:cxn ang="0">
                <a:pos x="166" y="129"/>
              </a:cxn>
              <a:cxn ang="0">
                <a:pos x="190" y="119"/>
              </a:cxn>
              <a:cxn ang="0">
                <a:pos x="214" y="111"/>
              </a:cxn>
              <a:cxn ang="0">
                <a:pos x="237" y="102"/>
              </a:cxn>
              <a:cxn ang="0">
                <a:pos x="262" y="98"/>
              </a:cxn>
              <a:cxn ang="0">
                <a:pos x="286" y="88"/>
              </a:cxn>
              <a:cxn ang="0">
                <a:pos x="310" y="78"/>
              </a:cxn>
              <a:cxn ang="0">
                <a:pos x="334" y="70"/>
              </a:cxn>
              <a:cxn ang="0">
                <a:pos x="358" y="58"/>
              </a:cxn>
              <a:cxn ang="0">
                <a:pos x="381" y="48"/>
              </a:cxn>
              <a:cxn ang="0">
                <a:pos x="406" y="38"/>
              </a:cxn>
              <a:cxn ang="0">
                <a:pos x="430" y="26"/>
              </a:cxn>
              <a:cxn ang="0">
                <a:pos x="454" y="15"/>
              </a:cxn>
              <a:cxn ang="0">
                <a:pos x="472" y="2"/>
              </a:cxn>
              <a:cxn ang="0">
                <a:pos x="472" y="0"/>
              </a:cxn>
            </a:cxnLst>
            <a:rect l="0" t="0" r="r" b="b"/>
            <a:pathLst>
              <a:path w="472" h="221">
                <a:moveTo>
                  <a:pt x="469" y="6"/>
                </a:moveTo>
                <a:lnTo>
                  <a:pt x="469" y="30"/>
                </a:lnTo>
                <a:lnTo>
                  <a:pt x="469" y="52"/>
                </a:lnTo>
                <a:lnTo>
                  <a:pt x="469" y="76"/>
                </a:lnTo>
                <a:lnTo>
                  <a:pt x="470" y="99"/>
                </a:lnTo>
                <a:lnTo>
                  <a:pt x="470" y="124"/>
                </a:lnTo>
                <a:lnTo>
                  <a:pt x="470" y="148"/>
                </a:lnTo>
                <a:lnTo>
                  <a:pt x="470" y="172"/>
                </a:lnTo>
                <a:lnTo>
                  <a:pt x="469" y="219"/>
                </a:lnTo>
                <a:lnTo>
                  <a:pt x="0" y="221"/>
                </a:lnTo>
                <a:lnTo>
                  <a:pt x="0" y="174"/>
                </a:lnTo>
                <a:lnTo>
                  <a:pt x="25" y="170"/>
                </a:lnTo>
                <a:lnTo>
                  <a:pt x="45" y="164"/>
                </a:lnTo>
                <a:lnTo>
                  <a:pt x="72" y="158"/>
                </a:lnTo>
                <a:lnTo>
                  <a:pt x="96" y="149"/>
                </a:lnTo>
                <a:lnTo>
                  <a:pt x="117" y="143"/>
                </a:lnTo>
                <a:lnTo>
                  <a:pt x="142" y="137"/>
                </a:lnTo>
                <a:lnTo>
                  <a:pt x="166" y="129"/>
                </a:lnTo>
                <a:lnTo>
                  <a:pt x="190" y="119"/>
                </a:lnTo>
                <a:lnTo>
                  <a:pt x="214" y="111"/>
                </a:lnTo>
                <a:lnTo>
                  <a:pt x="237" y="102"/>
                </a:lnTo>
                <a:lnTo>
                  <a:pt x="262" y="98"/>
                </a:lnTo>
                <a:lnTo>
                  <a:pt x="286" y="88"/>
                </a:lnTo>
                <a:lnTo>
                  <a:pt x="310" y="78"/>
                </a:lnTo>
                <a:lnTo>
                  <a:pt x="334" y="70"/>
                </a:lnTo>
                <a:lnTo>
                  <a:pt x="358" y="58"/>
                </a:lnTo>
                <a:lnTo>
                  <a:pt x="381" y="48"/>
                </a:lnTo>
                <a:lnTo>
                  <a:pt x="406" y="38"/>
                </a:lnTo>
                <a:lnTo>
                  <a:pt x="430" y="26"/>
                </a:lnTo>
                <a:lnTo>
                  <a:pt x="454" y="15"/>
                </a:lnTo>
                <a:lnTo>
                  <a:pt x="472" y="2"/>
                </a:lnTo>
                <a:lnTo>
                  <a:pt x="472" y="0"/>
                </a:lnTo>
              </a:path>
            </a:pathLst>
          </a:custGeom>
          <a:solidFill>
            <a:srgbClr val="002060"/>
          </a:solidFill>
          <a:ln w="12700" cap="rnd" cmpd="sng">
            <a:noFill/>
            <a:prstDash val="solid"/>
            <a:round/>
            <a:headEnd type="none" w="med" len="med"/>
            <a:tailEnd type="none" w="med" len="med"/>
          </a:ln>
          <a:effectLst/>
        </p:spPr>
        <p:txBody>
          <a:bodyPr/>
          <a:lstStyle/>
          <a:p>
            <a:endParaRPr lang="en-US">
              <a:solidFill>
                <a:schemeClr val="bg1"/>
              </a:solidFill>
            </a:endParaRPr>
          </a:p>
        </p:txBody>
      </p:sp>
      <p:sp>
        <p:nvSpPr>
          <p:cNvPr id="15" name="Rectangle 28"/>
          <p:cNvSpPr>
            <a:spLocks noChangeArrowheads="1"/>
          </p:cNvSpPr>
          <p:nvPr/>
        </p:nvSpPr>
        <p:spPr bwMode="auto">
          <a:xfrm>
            <a:off x="2357438" y="5200650"/>
            <a:ext cx="1131721" cy="459100"/>
          </a:xfrm>
          <a:prstGeom prst="rect">
            <a:avLst/>
          </a:prstGeom>
          <a:noFill/>
          <a:ln w="12700">
            <a:noFill/>
            <a:miter lim="800000"/>
            <a:headEnd/>
            <a:tailEnd/>
          </a:ln>
          <a:effectLst>
            <a:outerShdw dist="17961" dir="2700000" algn="ctr" rotWithShape="0">
              <a:srgbClr val="000000"/>
            </a:outerShdw>
          </a:effectLst>
        </p:spPr>
        <p:txBody>
          <a:bodyPr wrap="none" lIns="90488" tIns="44450" rIns="90488" bIns="44450">
            <a:spAutoFit/>
          </a:bodyPr>
          <a:lstStyle/>
          <a:p>
            <a:pPr algn="l"/>
            <a:r>
              <a:rPr lang="en-US" sz="2400">
                <a:solidFill>
                  <a:schemeClr val="bg1"/>
                </a:solidFill>
                <a:effectLst/>
                <a:latin typeface="Book Antiqua" pitchFamily="18" charset="0"/>
              </a:rPr>
              <a:t>    -2.17</a:t>
            </a:r>
          </a:p>
        </p:txBody>
      </p:sp>
      <p:sp>
        <p:nvSpPr>
          <p:cNvPr id="16" name="Line 29"/>
          <p:cNvSpPr>
            <a:spLocks noChangeShapeType="1"/>
          </p:cNvSpPr>
          <p:nvPr/>
        </p:nvSpPr>
        <p:spPr bwMode="auto">
          <a:xfrm flipH="1">
            <a:off x="2365375" y="3843338"/>
            <a:ext cx="673100" cy="0"/>
          </a:xfrm>
          <a:prstGeom prst="line">
            <a:avLst/>
          </a:prstGeom>
          <a:noFill/>
          <a:ln w="12700">
            <a:solidFill>
              <a:schemeClr val="tx1"/>
            </a:solidFill>
            <a:round/>
            <a:headEnd/>
            <a:tailEnd type="triangle" w="med" len="med"/>
          </a:ln>
          <a:effectLst>
            <a:outerShdw dist="17961" dir="2700000" algn="ctr" rotWithShape="0">
              <a:srgbClr val="000000"/>
            </a:outerShdw>
          </a:effectLst>
        </p:spPr>
        <p:txBody>
          <a:bodyPr wrap="none" anchor="ctr"/>
          <a:lstStyle/>
          <a:p>
            <a:endParaRPr lang="en-US">
              <a:solidFill>
                <a:schemeClr val="bg1"/>
              </a:solidFill>
            </a:endParaRPr>
          </a:p>
        </p:txBody>
      </p:sp>
      <p:sp>
        <p:nvSpPr>
          <p:cNvPr id="17" name="Line 5"/>
          <p:cNvSpPr>
            <a:spLocks noChangeShapeType="1"/>
          </p:cNvSpPr>
          <p:nvPr/>
        </p:nvSpPr>
        <p:spPr bwMode="auto">
          <a:xfrm>
            <a:off x="2058988" y="5037138"/>
            <a:ext cx="5002212" cy="0"/>
          </a:xfrm>
          <a:prstGeom prst="line">
            <a:avLst/>
          </a:prstGeom>
          <a:noFill/>
          <a:ln w="12700">
            <a:solidFill>
              <a:schemeClr val="tx1"/>
            </a:solidFill>
            <a:round/>
            <a:headEnd/>
            <a:tailEnd/>
          </a:ln>
          <a:effectLst>
            <a:outerShdw dist="17961" dir="2700000" algn="ctr" rotWithShape="0">
              <a:srgbClr val="000000"/>
            </a:outerShdw>
          </a:effectLst>
        </p:spPr>
        <p:txBody>
          <a:bodyPr wrap="none" anchor="ctr"/>
          <a:lstStyle/>
          <a:p>
            <a:endParaRPr lang="en-US">
              <a:solidFill>
                <a:schemeClr val="bg1"/>
              </a:solidFill>
            </a:endParaRPr>
          </a:p>
        </p:txBody>
      </p:sp>
      <p:grpSp>
        <p:nvGrpSpPr>
          <p:cNvPr id="18" name="Group 144"/>
          <p:cNvGrpSpPr>
            <a:grpSpLocks/>
          </p:cNvGrpSpPr>
          <p:nvPr/>
        </p:nvGrpSpPr>
        <p:grpSpPr bwMode="auto">
          <a:xfrm>
            <a:off x="2190750" y="1922463"/>
            <a:ext cx="4835525" cy="2941637"/>
            <a:chOff x="1380" y="1247"/>
            <a:chExt cx="3046" cy="1853"/>
          </a:xfrm>
        </p:grpSpPr>
        <p:sp>
          <p:nvSpPr>
            <p:cNvPr id="19" name="Arc 7"/>
            <p:cNvSpPr>
              <a:spLocks/>
            </p:cNvSpPr>
            <p:nvPr/>
          </p:nvSpPr>
          <p:spPr bwMode="auto">
            <a:xfrm rot="4500000">
              <a:off x="3168" y="2352"/>
              <a:ext cx="764" cy="284"/>
            </a:xfrm>
            <a:custGeom>
              <a:avLst/>
              <a:gdLst>
                <a:gd name="G0" fmla="+- 0 0 0"/>
                <a:gd name="G1" fmla="+- 0 0 0"/>
                <a:gd name="G2" fmla="+- 21600 0 0"/>
                <a:gd name="T0" fmla="*/ 18778 w 18778"/>
                <a:gd name="T1" fmla="*/ 10674 h 21600"/>
                <a:gd name="T2" fmla="*/ 0 w 18778"/>
                <a:gd name="T3" fmla="*/ 21600 h 21600"/>
                <a:gd name="T4" fmla="*/ 0 w 18778"/>
                <a:gd name="T5" fmla="*/ 0 h 21600"/>
              </a:gdLst>
              <a:ahLst/>
              <a:cxnLst>
                <a:cxn ang="0">
                  <a:pos x="T0" y="T1"/>
                </a:cxn>
                <a:cxn ang="0">
                  <a:pos x="T2" y="T3"/>
                </a:cxn>
                <a:cxn ang="0">
                  <a:pos x="T4" y="T5"/>
                </a:cxn>
              </a:cxnLst>
              <a:rect l="0" t="0" r="r" b="b"/>
              <a:pathLst>
                <a:path w="18778" h="21600" fill="none" extrusionOk="0">
                  <a:moveTo>
                    <a:pt x="18778" y="10674"/>
                  </a:moveTo>
                  <a:cubicBezTo>
                    <a:pt x="14939" y="17428"/>
                    <a:pt x="7768" y="21599"/>
                    <a:pt x="0" y="21600"/>
                  </a:cubicBezTo>
                </a:path>
                <a:path w="18778" h="21600" stroke="0" extrusionOk="0">
                  <a:moveTo>
                    <a:pt x="18778" y="10674"/>
                  </a:moveTo>
                  <a:cubicBezTo>
                    <a:pt x="14939" y="17428"/>
                    <a:pt x="7768" y="21599"/>
                    <a:pt x="0" y="21600"/>
                  </a:cubicBezTo>
                  <a:lnTo>
                    <a:pt x="0" y="0"/>
                  </a:lnTo>
                  <a:close/>
                </a:path>
              </a:pathLst>
            </a:custGeom>
            <a:noFill/>
            <a:ln w="12700" cap="rnd">
              <a:solidFill>
                <a:schemeClr val="tx1"/>
              </a:solidFill>
              <a:round/>
              <a:headEnd/>
              <a:tailEnd/>
            </a:ln>
            <a:effectLst/>
          </p:spPr>
          <p:txBody>
            <a:bodyPr wrap="none" anchor="ctr"/>
            <a:lstStyle/>
            <a:p>
              <a:endParaRPr lang="en-US">
                <a:solidFill>
                  <a:schemeClr val="bg1"/>
                </a:solidFill>
              </a:endParaRPr>
            </a:p>
          </p:txBody>
        </p:sp>
        <p:sp>
          <p:nvSpPr>
            <p:cNvPr id="20" name="Arc 9"/>
            <p:cNvSpPr>
              <a:spLocks/>
            </p:cNvSpPr>
            <p:nvPr/>
          </p:nvSpPr>
          <p:spPr bwMode="auto">
            <a:xfrm rot="6300000">
              <a:off x="2143" y="1613"/>
              <a:ext cx="956" cy="224"/>
            </a:xfrm>
            <a:custGeom>
              <a:avLst/>
              <a:gdLst>
                <a:gd name="G0" fmla="+- 21600 0 0"/>
                <a:gd name="G1" fmla="+- 0 0 0"/>
                <a:gd name="G2" fmla="+- 21600 0 0"/>
                <a:gd name="T0" fmla="*/ 21600 w 21600"/>
                <a:gd name="T1" fmla="*/ 21600 h 21600"/>
                <a:gd name="T2" fmla="*/ 0 w 21600"/>
                <a:gd name="T3" fmla="*/ 0 h 21600"/>
                <a:gd name="T4" fmla="*/ 21600 w 21600"/>
                <a:gd name="T5" fmla="*/ 0 h 21600"/>
              </a:gdLst>
              <a:ahLst/>
              <a:cxnLst>
                <a:cxn ang="0">
                  <a:pos x="T0" y="T1"/>
                </a:cxn>
                <a:cxn ang="0">
                  <a:pos x="T2" y="T3"/>
                </a:cxn>
                <a:cxn ang="0">
                  <a:pos x="T4" y="T5"/>
                </a:cxn>
              </a:cxnLst>
              <a:rect l="0" t="0" r="r" b="b"/>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12700" cap="rnd">
              <a:solidFill>
                <a:schemeClr val="tx1"/>
              </a:solidFill>
              <a:round/>
              <a:headEnd/>
              <a:tailEnd/>
            </a:ln>
            <a:effectLst/>
          </p:spPr>
          <p:txBody>
            <a:bodyPr wrap="none" anchor="ctr"/>
            <a:lstStyle/>
            <a:p>
              <a:endParaRPr lang="en-US">
                <a:solidFill>
                  <a:schemeClr val="bg1"/>
                </a:solidFill>
              </a:endParaRPr>
            </a:p>
          </p:txBody>
        </p:sp>
        <p:sp>
          <p:nvSpPr>
            <p:cNvPr id="21" name="Arc 10"/>
            <p:cNvSpPr>
              <a:spLocks/>
            </p:cNvSpPr>
            <p:nvPr/>
          </p:nvSpPr>
          <p:spPr bwMode="auto">
            <a:xfrm rot="16980000">
              <a:off x="1764" y="2377"/>
              <a:ext cx="790" cy="284"/>
            </a:xfrm>
            <a:custGeom>
              <a:avLst/>
              <a:gdLst>
                <a:gd name="G0" fmla="+- 19433 0 0"/>
                <a:gd name="G1" fmla="+- 0 0 0"/>
                <a:gd name="G2" fmla="+- 21600 0 0"/>
                <a:gd name="T0" fmla="*/ 19433 w 19433"/>
                <a:gd name="T1" fmla="*/ 21600 h 21600"/>
                <a:gd name="T2" fmla="*/ 0 w 19433"/>
                <a:gd name="T3" fmla="*/ 9430 h 21600"/>
                <a:gd name="T4" fmla="*/ 19433 w 19433"/>
                <a:gd name="T5" fmla="*/ 0 h 21600"/>
              </a:gdLst>
              <a:ahLst/>
              <a:cxnLst>
                <a:cxn ang="0">
                  <a:pos x="T0" y="T1"/>
                </a:cxn>
                <a:cxn ang="0">
                  <a:pos x="T2" y="T3"/>
                </a:cxn>
                <a:cxn ang="0">
                  <a:pos x="T4" y="T5"/>
                </a:cxn>
              </a:cxnLst>
              <a:rect l="0" t="0" r="r" b="b"/>
              <a:pathLst>
                <a:path w="19433" h="21600" fill="none" extrusionOk="0">
                  <a:moveTo>
                    <a:pt x="19433" y="21600"/>
                  </a:moveTo>
                  <a:cubicBezTo>
                    <a:pt x="11159" y="21600"/>
                    <a:pt x="3612" y="16873"/>
                    <a:pt x="0" y="9429"/>
                  </a:cubicBezTo>
                </a:path>
                <a:path w="19433" h="21600" stroke="0" extrusionOk="0">
                  <a:moveTo>
                    <a:pt x="19433" y="21600"/>
                  </a:moveTo>
                  <a:cubicBezTo>
                    <a:pt x="11159" y="21600"/>
                    <a:pt x="3612" y="16873"/>
                    <a:pt x="0" y="9429"/>
                  </a:cubicBezTo>
                  <a:lnTo>
                    <a:pt x="19433" y="0"/>
                  </a:lnTo>
                  <a:close/>
                </a:path>
              </a:pathLst>
            </a:custGeom>
            <a:noFill/>
            <a:ln w="12700" cap="rnd">
              <a:solidFill>
                <a:schemeClr val="tx1"/>
              </a:solidFill>
              <a:round/>
              <a:headEnd/>
              <a:tailEnd/>
            </a:ln>
            <a:effectLst/>
          </p:spPr>
          <p:txBody>
            <a:bodyPr wrap="none" anchor="ctr"/>
            <a:lstStyle/>
            <a:p>
              <a:endParaRPr lang="en-US">
                <a:solidFill>
                  <a:schemeClr val="bg1"/>
                </a:solidFill>
              </a:endParaRPr>
            </a:p>
          </p:txBody>
        </p:sp>
        <p:sp>
          <p:nvSpPr>
            <p:cNvPr id="22" name="Arc 12"/>
            <p:cNvSpPr>
              <a:spLocks/>
            </p:cNvSpPr>
            <p:nvPr/>
          </p:nvSpPr>
          <p:spPr bwMode="auto">
            <a:xfrm rot="15300000">
              <a:off x="2604" y="1615"/>
              <a:ext cx="957" cy="225"/>
            </a:xfrm>
            <a:custGeom>
              <a:avLst/>
              <a:gdLst>
                <a:gd name="G0" fmla="+- 0 0 0"/>
                <a:gd name="G1" fmla="+- 96 0 0"/>
                <a:gd name="G2" fmla="+- 21600 0 0"/>
                <a:gd name="T0" fmla="*/ 21600 w 21600"/>
                <a:gd name="T1" fmla="*/ 0 h 21696"/>
                <a:gd name="T2" fmla="*/ 0 w 21600"/>
                <a:gd name="T3" fmla="*/ 21696 h 21696"/>
                <a:gd name="T4" fmla="*/ 0 w 21600"/>
                <a:gd name="T5" fmla="*/ 96 h 21696"/>
              </a:gdLst>
              <a:ahLst/>
              <a:cxnLst>
                <a:cxn ang="0">
                  <a:pos x="T0" y="T1"/>
                </a:cxn>
                <a:cxn ang="0">
                  <a:pos x="T2" y="T3"/>
                </a:cxn>
                <a:cxn ang="0">
                  <a:pos x="T4" y="T5"/>
                </a:cxn>
              </a:cxnLst>
              <a:rect l="0" t="0" r="r" b="b"/>
              <a:pathLst>
                <a:path w="21600" h="21696" fill="none" extrusionOk="0">
                  <a:moveTo>
                    <a:pt x="21599" y="0"/>
                  </a:moveTo>
                  <a:cubicBezTo>
                    <a:pt x="21599" y="32"/>
                    <a:pt x="21600" y="64"/>
                    <a:pt x="21600" y="96"/>
                  </a:cubicBezTo>
                  <a:cubicBezTo>
                    <a:pt x="21600" y="12025"/>
                    <a:pt x="11929" y="21695"/>
                    <a:pt x="0" y="21696"/>
                  </a:cubicBezTo>
                </a:path>
                <a:path w="21600" h="21696" stroke="0" extrusionOk="0">
                  <a:moveTo>
                    <a:pt x="21599" y="0"/>
                  </a:moveTo>
                  <a:cubicBezTo>
                    <a:pt x="21599" y="32"/>
                    <a:pt x="21600" y="64"/>
                    <a:pt x="21600" y="96"/>
                  </a:cubicBezTo>
                  <a:cubicBezTo>
                    <a:pt x="21600" y="12025"/>
                    <a:pt x="11929" y="21695"/>
                    <a:pt x="0" y="21696"/>
                  </a:cubicBezTo>
                  <a:lnTo>
                    <a:pt x="0" y="96"/>
                  </a:lnTo>
                  <a:close/>
                </a:path>
              </a:pathLst>
            </a:custGeom>
            <a:noFill/>
            <a:ln w="12700" cap="rnd">
              <a:solidFill>
                <a:schemeClr val="tx1"/>
              </a:solidFill>
              <a:round/>
              <a:headEnd/>
              <a:tailEnd/>
            </a:ln>
            <a:effectLst/>
          </p:spPr>
          <p:txBody>
            <a:bodyPr wrap="none" anchor="ctr"/>
            <a:lstStyle/>
            <a:p>
              <a:endParaRPr lang="en-US">
                <a:solidFill>
                  <a:schemeClr val="bg1"/>
                </a:solidFill>
              </a:endParaRPr>
            </a:p>
          </p:txBody>
        </p:sp>
        <p:sp>
          <p:nvSpPr>
            <p:cNvPr id="23" name="Arc 8"/>
            <p:cNvSpPr>
              <a:spLocks/>
            </p:cNvSpPr>
            <p:nvPr/>
          </p:nvSpPr>
          <p:spPr bwMode="auto">
            <a:xfrm rot="720000">
              <a:off x="3619" y="2879"/>
              <a:ext cx="807" cy="221"/>
            </a:xfrm>
            <a:custGeom>
              <a:avLst/>
              <a:gdLst>
                <a:gd name="G0" fmla="+- 20857 0 0"/>
                <a:gd name="G1" fmla="+- 0 0 0"/>
                <a:gd name="G2" fmla="+- 21600 0 0"/>
                <a:gd name="T0" fmla="*/ 18718 w 20857"/>
                <a:gd name="T1" fmla="*/ 21494 h 21494"/>
                <a:gd name="T2" fmla="*/ 0 w 20857"/>
                <a:gd name="T3" fmla="*/ 5616 h 21494"/>
                <a:gd name="T4" fmla="*/ 20857 w 20857"/>
                <a:gd name="T5" fmla="*/ 0 h 21494"/>
              </a:gdLst>
              <a:ahLst/>
              <a:cxnLst>
                <a:cxn ang="0">
                  <a:pos x="T0" y="T1"/>
                </a:cxn>
                <a:cxn ang="0">
                  <a:pos x="T2" y="T3"/>
                </a:cxn>
                <a:cxn ang="0">
                  <a:pos x="T4" y="T5"/>
                </a:cxn>
              </a:cxnLst>
              <a:rect l="0" t="0" r="r" b="b"/>
              <a:pathLst>
                <a:path w="20857" h="21494" fill="none" extrusionOk="0">
                  <a:moveTo>
                    <a:pt x="18718" y="21493"/>
                  </a:moveTo>
                  <a:cubicBezTo>
                    <a:pt x="9785" y="20604"/>
                    <a:pt x="2333" y="14283"/>
                    <a:pt x="-1" y="5616"/>
                  </a:cubicBezTo>
                </a:path>
                <a:path w="20857" h="21494" stroke="0" extrusionOk="0">
                  <a:moveTo>
                    <a:pt x="18718" y="21493"/>
                  </a:moveTo>
                  <a:cubicBezTo>
                    <a:pt x="9785" y="20604"/>
                    <a:pt x="2333" y="14283"/>
                    <a:pt x="-1" y="5616"/>
                  </a:cubicBezTo>
                  <a:lnTo>
                    <a:pt x="20857" y="0"/>
                  </a:lnTo>
                  <a:close/>
                </a:path>
              </a:pathLst>
            </a:custGeom>
            <a:noFill/>
            <a:ln w="12700" cap="rnd">
              <a:solidFill>
                <a:schemeClr val="tx1"/>
              </a:solidFill>
              <a:round/>
              <a:headEnd/>
              <a:tailEnd/>
            </a:ln>
            <a:effectLst/>
          </p:spPr>
          <p:txBody>
            <a:bodyPr wrap="none" anchor="ctr"/>
            <a:lstStyle/>
            <a:p>
              <a:endParaRPr lang="en-US">
                <a:solidFill>
                  <a:schemeClr val="bg1"/>
                </a:solidFill>
              </a:endParaRPr>
            </a:p>
          </p:txBody>
        </p:sp>
        <p:sp>
          <p:nvSpPr>
            <p:cNvPr id="24" name="Arc 11"/>
            <p:cNvSpPr>
              <a:spLocks/>
            </p:cNvSpPr>
            <p:nvPr/>
          </p:nvSpPr>
          <p:spPr bwMode="auto">
            <a:xfrm rot="20760000">
              <a:off x="1380" y="2929"/>
              <a:ext cx="697" cy="164"/>
            </a:xfrm>
            <a:custGeom>
              <a:avLst/>
              <a:gdLst>
                <a:gd name="G0" fmla="+- 0 0 0"/>
                <a:gd name="G1" fmla="+- 0 0 0"/>
                <a:gd name="G2" fmla="+- 21600 0 0"/>
                <a:gd name="T0" fmla="*/ 20693 w 20693"/>
                <a:gd name="T1" fmla="*/ 6194 h 21576"/>
                <a:gd name="T2" fmla="*/ 1014 w 20693"/>
                <a:gd name="T3" fmla="*/ 21576 h 21576"/>
                <a:gd name="T4" fmla="*/ 0 w 20693"/>
                <a:gd name="T5" fmla="*/ 0 h 21576"/>
              </a:gdLst>
              <a:ahLst/>
              <a:cxnLst>
                <a:cxn ang="0">
                  <a:pos x="T0" y="T1"/>
                </a:cxn>
                <a:cxn ang="0">
                  <a:pos x="T2" y="T3"/>
                </a:cxn>
                <a:cxn ang="0">
                  <a:pos x="T4" y="T5"/>
                </a:cxn>
              </a:cxnLst>
              <a:rect l="0" t="0" r="r" b="b"/>
              <a:pathLst>
                <a:path w="20693" h="21576" fill="none" extrusionOk="0">
                  <a:moveTo>
                    <a:pt x="20692" y="6193"/>
                  </a:moveTo>
                  <a:cubicBezTo>
                    <a:pt x="18063" y="14978"/>
                    <a:pt x="10173" y="21145"/>
                    <a:pt x="1014" y="21576"/>
                  </a:cubicBezTo>
                </a:path>
                <a:path w="20693" h="21576" stroke="0" extrusionOk="0">
                  <a:moveTo>
                    <a:pt x="20692" y="6193"/>
                  </a:moveTo>
                  <a:cubicBezTo>
                    <a:pt x="18063" y="14978"/>
                    <a:pt x="10173" y="21145"/>
                    <a:pt x="1014" y="21576"/>
                  </a:cubicBezTo>
                  <a:lnTo>
                    <a:pt x="0" y="0"/>
                  </a:lnTo>
                  <a:close/>
                </a:path>
              </a:pathLst>
            </a:custGeom>
            <a:noFill/>
            <a:ln w="12700" cap="rnd">
              <a:solidFill>
                <a:schemeClr val="tx1"/>
              </a:solidFill>
              <a:round/>
              <a:headEnd/>
              <a:tailEnd/>
            </a:ln>
            <a:effectLst/>
          </p:spPr>
          <p:txBody>
            <a:bodyPr wrap="none" anchor="ctr"/>
            <a:lstStyle/>
            <a:p>
              <a:endParaRPr lang="en-US">
                <a:solidFill>
                  <a:schemeClr val="bg1"/>
                </a:solidFill>
              </a:endParaRPr>
            </a:p>
          </p:txBody>
        </p:sp>
      </p:grpSp>
      <p:sp>
        <p:nvSpPr>
          <p:cNvPr id="25" name="Line 34"/>
          <p:cNvSpPr>
            <a:spLocks noChangeShapeType="1"/>
          </p:cNvSpPr>
          <p:nvPr/>
        </p:nvSpPr>
        <p:spPr bwMode="auto">
          <a:xfrm flipH="1">
            <a:off x="2809875" y="4546600"/>
            <a:ext cx="0" cy="412750"/>
          </a:xfrm>
          <a:prstGeom prst="line">
            <a:avLst/>
          </a:prstGeom>
          <a:noFill/>
          <a:ln w="12700">
            <a:solidFill>
              <a:schemeClr val="tx1"/>
            </a:solidFill>
            <a:round/>
            <a:headEnd/>
            <a:tailEnd type="triangle" w="med" len="med"/>
          </a:ln>
          <a:effectLst>
            <a:outerShdw dist="17961" dir="2700000" algn="ctr" rotWithShape="0">
              <a:srgbClr val="000000"/>
            </a:outerShdw>
          </a:effectLst>
        </p:spPr>
        <p:txBody>
          <a:bodyPr wrap="none" anchor="ctr"/>
          <a:lstStyle/>
          <a:p>
            <a:endParaRPr lang="en-US">
              <a:solidFill>
                <a:schemeClr val="bg1"/>
              </a:solidFill>
            </a:endParaRPr>
          </a:p>
        </p:txBody>
      </p:sp>
      <p:sp>
        <p:nvSpPr>
          <p:cNvPr id="26" name="Line 35"/>
          <p:cNvSpPr>
            <a:spLocks noChangeShapeType="1"/>
          </p:cNvSpPr>
          <p:nvPr/>
        </p:nvSpPr>
        <p:spPr bwMode="auto">
          <a:xfrm>
            <a:off x="4567238" y="4852988"/>
            <a:ext cx="0" cy="314325"/>
          </a:xfrm>
          <a:prstGeom prst="line">
            <a:avLst/>
          </a:prstGeom>
          <a:noFill/>
          <a:ln w="12700">
            <a:solidFill>
              <a:schemeClr val="tx1"/>
            </a:solidFill>
            <a:round/>
            <a:headEnd/>
            <a:tailEnd/>
          </a:ln>
          <a:effectLst/>
        </p:spPr>
        <p:txBody>
          <a:bodyPr/>
          <a:lstStyle/>
          <a:p>
            <a:endParaRPr lang="en-US">
              <a:solidFill>
                <a:schemeClr val="bg1"/>
              </a:solidFill>
            </a:endParaRPr>
          </a:p>
        </p:txBody>
      </p:sp>
      <p:grpSp>
        <p:nvGrpSpPr>
          <p:cNvPr id="28" name="Group 138"/>
          <p:cNvGrpSpPr>
            <a:grpSpLocks/>
          </p:cNvGrpSpPr>
          <p:nvPr/>
        </p:nvGrpSpPr>
        <p:grpSpPr bwMode="auto">
          <a:xfrm>
            <a:off x="5402261" y="1820863"/>
            <a:ext cx="1797049" cy="1379537"/>
            <a:chOff x="3571" y="1663"/>
            <a:chExt cx="1132" cy="869"/>
          </a:xfrm>
        </p:grpSpPr>
        <p:sp>
          <p:nvSpPr>
            <p:cNvPr id="29" name="Rectangle 139"/>
            <p:cNvSpPr>
              <a:spLocks noChangeArrowheads="1"/>
            </p:cNvSpPr>
            <p:nvPr/>
          </p:nvSpPr>
          <p:spPr bwMode="auto">
            <a:xfrm>
              <a:off x="3571" y="1663"/>
              <a:ext cx="1132" cy="813"/>
            </a:xfrm>
            <a:prstGeom prst="rect">
              <a:avLst/>
            </a:prstGeom>
            <a:noFill/>
            <a:ln w="12700">
              <a:noFill/>
              <a:miter lim="800000"/>
              <a:headEnd/>
              <a:tailEnd/>
            </a:ln>
            <a:effectLst>
              <a:outerShdw dist="17961" dir="2700000" algn="ctr" rotWithShape="0">
                <a:srgbClr val="000000"/>
              </a:outerShdw>
            </a:effectLst>
          </p:spPr>
          <p:txBody>
            <a:bodyPr wrap="none" lIns="90488" tIns="44450" rIns="90488" bIns="44450">
              <a:spAutoFit/>
            </a:bodyPr>
            <a:lstStyle/>
            <a:p>
              <a:pPr algn="l"/>
              <a:r>
                <a:rPr lang="en-US" sz="2400">
                  <a:solidFill>
                    <a:schemeClr val="bg1"/>
                  </a:solidFill>
                  <a:effectLst/>
                  <a:latin typeface="Book Antiqua" pitchFamily="18" charset="0"/>
                </a:rPr>
                <a:t>  Sampling</a:t>
              </a:r>
            </a:p>
            <a:p>
              <a:pPr algn="l"/>
              <a:r>
                <a:rPr lang="en-US" sz="2400">
                  <a:solidFill>
                    <a:schemeClr val="bg1"/>
                  </a:solidFill>
                  <a:effectLst/>
                  <a:latin typeface="Book Antiqua" pitchFamily="18" charset="0"/>
                </a:rPr>
                <a:t>distribution</a:t>
              </a:r>
            </a:p>
            <a:p>
              <a:pPr algn="l"/>
              <a:endParaRPr lang="en-US" sz="600">
                <a:solidFill>
                  <a:schemeClr val="bg1"/>
                </a:solidFill>
                <a:effectLst/>
                <a:latin typeface="Book Antiqua" pitchFamily="18" charset="0"/>
              </a:endParaRPr>
            </a:p>
            <a:p>
              <a:pPr algn="l"/>
              <a:r>
                <a:rPr lang="en-US" sz="2400">
                  <a:solidFill>
                    <a:schemeClr val="bg1"/>
                  </a:solidFill>
                  <a:effectLst/>
                  <a:latin typeface="Book Antiqua" pitchFamily="18" charset="0"/>
                </a:rPr>
                <a:t> of </a:t>
              </a:r>
            </a:p>
          </p:txBody>
        </p:sp>
        <p:graphicFrame>
          <p:nvGraphicFramePr>
            <p:cNvPr id="30" name="Object 140">
              <a:hlinkClick r:id="" action="ppaction://ole?verb=0"/>
            </p:cNvPr>
            <p:cNvGraphicFramePr>
              <a:graphicFrameLocks/>
            </p:cNvGraphicFramePr>
            <p:nvPr/>
          </p:nvGraphicFramePr>
          <p:xfrm>
            <a:off x="3884" y="2155"/>
            <a:ext cx="753" cy="377"/>
          </p:xfrm>
          <a:graphic>
            <a:graphicData uri="http://schemas.openxmlformats.org/presentationml/2006/ole">
              <mc:AlternateContent xmlns:mc="http://schemas.openxmlformats.org/markup-compatibility/2006">
                <mc:Choice xmlns:v="urn:schemas-microsoft-com:vml" Requires="v">
                  <p:oleObj spid="_x0000_s98362" name="Equation" r:id="rId3" imgW="1204560" imgH="607680" progId="Equation">
                    <p:embed/>
                  </p:oleObj>
                </mc:Choice>
                <mc:Fallback>
                  <p:oleObj name="Equation" r:id="rId3" imgW="1204560" imgH="607680" progId="Equation">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84" y="2155"/>
                          <a:ext cx="753" cy="377"/>
                        </a:xfrm>
                        <a:prstGeom prst="rect">
                          <a:avLst/>
                        </a:prstGeom>
                        <a:noFill/>
                        <a:ln>
                          <a:noFill/>
                        </a:ln>
                        <a:effectLst>
                          <a:outerShdw dist="17961" dir="2700000" algn="ctr" rotWithShape="0">
                            <a:srgbClr val="000000"/>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pic>
                  </p:oleObj>
                </mc:Fallback>
              </mc:AlternateContent>
            </a:graphicData>
          </a:graphic>
        </p:graphicFrame>
      </p:grpSp>
      <p:sp>
        <p:nvSpPr>
          <p:cNvPr id="31" name="Line 26"/>
          <p:cNvSpPr>
            <a:spLocks noChangeShapeType="1"/>
          </p:cNvSpPr>
          <p:nvPr/>
        </p:nvSpPr>
        <p:spPr bwMode="auto">
          <a:xfrm>
            <a:off x="3038475" y="3556000"/>
            <a:ext cx="0" cy="1633538"/>
          </a:xfrm>
          <a:prstGeom prst="line">
            <a:avLst/>
          </a:prstGeom>
          <a:noFill/>
          <a:ln w="12700">
            <a:solidFill>
              <a:schemeClr val="tx1"/>
            </a:solidFill>
            <a:round/>
            <a:headEnd/>
            <a:tailEnd/>
          </a:ln>
          <a:effectLst>
            <a:outerShdw dist="17961" dir="2700000" algn="ctr" rotWithShape="0">
              <a:srgbClr val="000000"/>
            </a:outerShdw>
          </a:effectLst>
        </p:spPr>
        <p:txBody>
          <a:bodyPr wrap="none" anchor="ctr"/>
          <a:lstStyle/>
          <a:p>
            <a:endParaRPr lang="en-US">
              <a:solidFill>
                <a:schemeClr val="bg1"/>
              </a:solidFill>
            </a:endParaRPr>
          </a:p>
        </p:txBody>
      </p:sp>
      <p:sp>
        <p:nvSpPr>
          <p:cNvPr id="32" name="Line 14"/>
          <p:cNvSpPr>
            <a:spLocks noChangeShapeType="1"/>
          </p:cNvSpPr>
          <p:nvPr/>
        </p:nvSpPr>
        <p:spPr bwMode="auto">
          <a:xfrm>
            <a:off x="6086475" y="3556000"/>
            <a:ext cx="0" cy="1633538"/>
          </a:xfrm>
          <a:prstGeom prst="line">
            <a:avLst/>
          </a:prstGeom>
          <a:noFill/>
          <a:ln w="12700">
            <a:solidFill>
              <a:schemeClr val="tx1"/>
            </a:solidFill>
            <a:round/>
            <a:headEnd/>
            <a:tailEnd/>
          </a:ln>
          <a:effectLst>
            <a:outerShdw dist="17961" dir="2700000" algn="ctr" rotWithShape="0">
              <a:srgbClr val="000000"/>
            </a:outerShdw>
          </a:effectLst>
        </p:spPr>
        <p:txBody>
          <a:bodyPr wrap="none" anchor="ctr"/>
          <a:lstStyle/>
          <a:p>
            <a:endParaRPr lang="en-US">
              <a:solidFill>
                <a:schemeClr val="bg1"/>
              </a:solidFill>
            </a:endParaRPr>
          </a:p>
        </p:txBody>
      </p:sp>
      <p:sp>
        <p:nvSpPr>
          <p:cNvPr id="36" name="Rectangle 147"/>
          <p:cNvSpPr>
            <a:spLocks noChangeArrowheads="1"/>
          </p:cNvSpPr>
          <p:nvPr/>
        </p:nvSpPr>
        <p:spPr bwMode="auto">
          <a:xfrm>
            <a:off x="1414463" y="4081463"/>
            <a:ext cx="1594989" cy="459100"/>
          </a:xfrm>
          <a:prstGeom prst="rect">
            <a:avLst/>
          </a:prstGeom>
          <a:noFill/>
          <a:ln w="12700">
            <a:noFill/>
            <a:miter lim="800000"/>
            <a:headEnd/>
            <a:tailEnd/>
          </a:ln>
          <a:effectLst>
            <a:outerShdw dist="17961" dir="2700000" algn="ctr" rotWithShape="0">
              <a:srgbClr val="000000"/>
            </a:outerShdw>
          </a:effectLst>
        </p:spPr>
        <p:txBody>
          <a:bodyPr wrap="none" lIns="90488" tIns="44450" rIns="90488" bIns="44450">
            <a:spAutoFit/>
          </a:bodyPr>
          <a:lstStyle/>
          <a:p>
            <a:pPr algn="l"/>
            <a:r>
              <a:rPr lang="en-US" sz="2400" i="1">
                <a:solidFill>
                  <a:schemeClr val="bg1"/>
                </a:solidFill>
                <a:effectLst/>
                <a:latin typeface="Symbol" pitchFamily="18" charset="2"/>
              </a:rPr>
              <a:t>a</a:t>
            </a:r>
            <a:r>
              <a:rPr lang="en-US" sz="2400">
                <a:solidFill>
                  <a:schemeClr val="bg1"/>
                </a:solidFill>
                <a:effectLst/>
                <a:latin typeface="Book Antiqua" pitchFamily="18" charset="0"/>
              </a:rPr>
              <a:t>/2 = .015</a:t>
            </a:r>
          </a:p>
        </p:txBody>
      </p:sp>
      <p:sp>
        <p:nvSpPr>
          <p:cNvPr id="37" name="TextBox 36"/>
          <p:cNvSpPr txBox="1"/>
          <p:nvPr/>
        </p:nvSpPr>
        <p:spPr>
          <a:xfrm>
            <a:off x="9100272" y="5252936"/>
            <a:ext cx="184731" cy="369332"/>
          </a:xfrm>
          <a:prstGeom prst="rect">
            <a:avLst/>
          </a:prstGeom>
          <a:noFill/>
        </p:spPr>
        <p:txBody>
          <a:bodyPr wrap="none" rtlCol="0">
            <a:spAutoFit/>
          </a:bodyPr>
          <a:lstStyle/>
          <a:p>
            <a:endParaRPr lang="en-US" dirty="0">
              <a:solidFill>
                <a:schemeClr val="bg1"/>
              </a:solidFill>
            </a:endParaRPr>
          </a:p>
        </p:txBody>
      </p:sp>
      <p:sp>
        <p:nvSpPr>
          <p:cNvPr id="38" name="Rectangle 31"/>
          <p:cNvSpPr>
            <a:spLocks noChangeArrowheads="1"/>
          </p:cNvSpPr>
          <p:nvPr/>
        </p:nvSpPr>
        <p:spPr bwMode="auto">
          <a:xfrm>
            <a:off x="809305" y="1156890"/>
            <a:ext cx="5424487" cy="571500"/>
          </a:xfrm>
          <a:prstGeom prst="rect">
            <a:avLst/>
          </a:prstGeom>
          <a:noFill/>
          <a:ln w="12700">
            <a:noFill/>
            <a:miter lim="800000"/>
            <a:headEnd/>
            <a:tailEnd/>
          </a:ln>
          <a:effectLst>
            <a:outerShdw dist="17961" dir="2700000" algn="ctr" rotWithShape="0">
              <a:srgbClr val="000000"/>
            </a:outerShdw>
          </a:effectLst>
        </p:spPr>
        <p:txBody>
          <a:bodyPr lIns="90488" tIns="44450" rIns="90488" bIns="44450"/>
          <a:lstStyle/>
          <a:p>
            <a:pPr>
              <a:spcBef>
                <a:spcPct val="20000"/>
              </a:spcBef>
              <a:buClr>
                <a:srgbClr val="66FFFF"/>
              </a:buClr>
              <a:buSzPct val="75000"/>
            </a:pPr>
            <a:r>
              <a:rPr lang="en-US" sz="2000" b="1" dirty="0">
                <a:solidFill>
                  <a:srgbClr val="00B0F0"/>
                </a:solidFill>
              </a:rPr>
              <a:t>Critical value approach</a:t>
            </a:r>
          </a:p>
        </p:txBody>
      </p:sp>
      <p:sp>
        <p:nvSpPr>
          <p:cNvPr id="39" name="Rectangle 30"/>
          <p:cNvSpPr>
            <a:spLocks noChangeArrowheads="1"/>
          </p:cNvSpPr>
          <p:nvPr/>
        </p:nvSpPr>
        <p:spPr bwMode="auto">
          <a:xfrm>
            <a:off x="721198" y="176213"/>
            <a:ext cx="8453437" cy="814387"/>
          </a:xfrm>
          <a:prstGeom prst="rect">
            <a:avLst/>
          </a:prstGeom>
          <a:noFill/>
          <a:ln w="12700">
            <a:noFill/>
            <a:miter lim="800000"/>
            <a:headEnd/>
            <a:tailEnd/>
          </a:ln>
          <a:effectLst/>
        </p:spPr>
        <p:txBody>
          <a:bodyPr lIns="90488" tIns="44450" rIns="90488" bIns="44450" anchor="ctr"/>
          <a:lstStyle/>
          <a:p>
            <a:r>
              <a:rPr lang="en-US" sz="3200" b="1" dirty="0">
                <a:solidFill>
                  <a:srgbClr val="00B0F0"/>
                </a:solidFill>
                <a:latin typeface="+mj-lt"/>
              </a:rPr>
              <a:t>Two-Tailed Tests About a Population Mean: </a:t>
            </a:r>
            <a:r>
              <a:rPr lang="en-US" sz="3200" i="1" dirty="0">
                <a:solidFill>
                  <a:srgbClr val="00B0F0"/>
                </a:solidFill>
                <a:effectLst>
                  <a:outerShdw blurRad="38100" dist="38100" dir="2700000" algn="tl">
                    <a:srgbClr val="000000"/>
                  </a:outerShdw>
                </a:effectLst>
                <a:latin typeface="Symbol" pitchFamily="18" charset="2"/>
              </a:rPr>
              <a:t>s</a:t>
            </a:r>
            <a:endParaRPr lang="en-US" sz="3200" b="1" dirty="0">
              <a:solidFill>
                <a:srgbClr val="00B0F0"/>
              </a:solidFill>
              <a:latin typeface="+mj-lt"/>
            </a:endParaRPr>
          </a:p>
          <a:p>
            <a:r>
              <a:rPr lang="en-US" sz="3200" b="1" dirty="0">
                <a:solidFill>
                  <a:srgbClr val="00B0F0"/>
                </a:solidFill>
                <a:latin typeface="+mj-lt"/>
              </a:rPr>
              <a:t>  Known</a:t>
            </a:r>
          </a:p>
        </p:txBody>
      </p:sp>
    </p:spTree>
    <p:extLst>
      <p:ext uri="{BB962C8B-B14F-4D97-AF65-F5344CB8AC3E}">
        <p14:creationId xmlns:p14="http://schemas.microsoft.com/office/powerpoint/2010/main" val="834268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par>
                          <p:cTn id="8" fill="hold">
                            <p:stCondLst>
                              <p:cond delay="500"/>
                            </p:stCondLst>
                            <p:childTnLst>
                              <p:par>
                                <p:cTn id="9" presetID="12" presetClass="entr" presetSubtype="8" fill="hold" grpId="0" nodeType="afterEffect">
                                  <p:stCondLst>
                                    <p:cond delay="1000"/>
                                  </p:stCondLst>
                                  <p:childTnLst>
                                    <p:set>
                                      <p:cBhvr>
                                        <p:cTn id="10" dur="1" fill="hold">
                                          <p:stCondLst>
                                            <p:cond delay="0"/>
                                          </p:stCondLst>
                                        </p:cTn>
                                        <p:tgtEl>
                                          <p:spTgt spid="17"/>
                                        </p:tgtEl>
                                        <p:attrNameLst>
                                          <p:attrName>style.visibility</p:attrName>
                                        </p:attrNameLst>
                                      </p:cBhvr>
                                      <p:to>
                                        <p:strVal val="visible"/>
                                      </p:to>
                                    </p:set>
                                    <p:animEffect transition="in" filter="slide(fromLeft)">
                                      <p:cBhvr>
                                        <p:cTn id="11" dur="500"/>
                                        <p:tgtEl>
                                          <p:spTgt spid="17"/>
                                        </p:tgtEl>
                                      </p:cBhvr>
                                    </p:animEffect>
                                  </p:childTnLst>
                                </p:cTn>
                              </p:par>
                            </p:childTnLst>
                          </p:cTn>
                        </p:par>
                        <p:par>
                          <p:cTn id="12" fill="hold">
                            <p:stCondLst>
                              <p:cond delay="2000"/>
                            </p:stCondLst>
                            <p:childTnLst>
                              <p:par>
                                <p:cTn id="13" presetID="12" presetClass="entr" presetSubtype="8" fill="hold" grpId="0"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slide(fromLeft)">
                                      <p:cBhvr>
                                        <p:cTn id="15" dur="500"/>
                                        <p:tgtEl>
                                          <p:spTgt spid="12"/>
                                        </p:tgtEl>
                                      </p:cBhvr>
                                    </p:animEffect>
                                  </p:childTnLst>
                                </p:cTn>
                              </p:par>
                            </p:childTnLst>
                          </p:cTn>
                        </p:par>
                        <p:par>
                          <p:cTn id="16" fill="hold">
                            <p:stCondLst>
                              <p:cond delay="2500"/>
                            </p:stCondLst>
                            <p:childTnLst>
                              <p:par>
                                <p:cTn id="17" presetID="12" presetClass="entr" presetSubtype="1" fill="hold" grpId="0" nodeType="afterEffect">
                                  <p:stCondLst>
                                    <p:cond delay="1000"/>
                                  </p:stCondLst>
                                  <p:childTnLst>
                                    <p:set>
                                      <p:cBhvr>
                                        <p:cTn id="18" dur="1" fill="hold">
                                          <p:stCondLst>
                                            <p:cond delay="0"/>
                                          </p:stCondLst>
                                        </p:cTn>
                                        <p:tgtEl>
                                          <p:spTgt spid="26"/>
                                        </p:tgtEl>
                                        <p:attrNameLst>
                                          <p:attrName>style.visibility</p:attrName>
                                        </p:attrNameLst>
                                      </p:cBhvr>
                                      <p:to>
                                        <p:strVal val="visible"/>
                                      </p:to>
                                    </p:set>
                                    <p:animEffect transition="in" filter="slide(fromTop)">
                                      <p:cBhvr>
                                        <p:cTn id="19" dur="500"/>
                                        <p:tgtEl>
                                          <p:spTgt spid="26"/>
                                        </p:tgtEl>
                                      </p:cBhvr>
                                    </p:animEffect>
                                  </p:childTnLst>
                                </p:cTn>
                              </p:par>
                            </p:childTnLst>
                          </p:cTn>
                        </p:par>
                        <p:par>
                          <p:cTn id="20" fill="hold">
                            <p:stCondLst>
                              <p:cond delay="4000"/>
                            </p:stCondLst>
                            <p:childTnLst>
                              <p:par>
                                <p:cTn id="21" presetID="12" presetClass="entr" presetSubtype="1" fill="hold" grpId="0" nodeType="after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slide(fromTop)">
                                      <p:cBhvr>
                                        <p:cTn id="23" dur="500"/>
                                        <p:tgtEl>
                                          <p:spTgt spid="8"/>
                                        </p:tgtEl>
                                      </p:cBhvr>
                                    </p:animEffect>
                                  </p:childTnLst>
                                </p:cTn>
                              </p:par>
                            </p:childTnLst>
                          </p:cTn>
                        </p:par>
                        <p:par>
                          <p:cTn id="24" fill="hold">
                            <p:stCondLst>
                              <p:cond delay="4500"/>
                            </p:stCondLst>
                            <p:childTnLst>
                              <p:par>
                                <p:cTn id="25" presetID="12" presetClass="entr" presetSubtype="4" fill="hold" nodeType="afterEffect">
                                  <p:stCondLst>
                                    <p:cond delay="1000"/>
                                  </p:stCondLst>
                                  <p:childTnLst>
                                    <p:set>
                                      <p:cBhvr>
                                        <p:cTn id="26" dur="1" fill="hold">
                                          <p:stCondLst>
                                            <p:cond delay="0"/>
                                          </p:stCondLst>
                                        </p:cTn>
                                        <p:tgtEl>
                                          <p:spTgt spid="18"/>
                                        </p:tgtEl>
                                        <p:attrNameLst>
                                          <p:attrName>style.visibility</p:attrName>
                                        </p:attrNameLst>
                                      </p:cBhvr>
                                      <p:to>
                                        <p:strVal val="visible"/>
                                      </p:to>
                                    </p:set>
                                    <p:animEffect transition="in" filter="slide(fromBottom)">
                                      <p:cBhvr>
                                        <p:cTn id="27" dur="500"/>
                                        <p:tgtEl>
                                          <p:spTgt spid="18"/>
                                        </p:tgtEl>
                                      </p:cBhvr>
                                    </p:animEffect>
                                  </p:childTnLst>
                                </p:cTn>
                              </p:par>
                            </p:childTnLst>
                          </p:cTn>
                        </p:par>
                        <p:par>
                          <p:cTn id="28" fill="hold">
                            <p:stCondLst>
                              <p:cond delay="6000"/>
                            </p:stCondLst>
                            <p:childTnLst>
                              <p:par>
                                <p:cTn id="29" presetID="12" presetClass="entr" presetSubtype="4" fill="hold" grpId="0" nodeType="afterEffect">
                                  <p:stCondLst>
                                    <p:cond delay="1000"/>
                                  </p:stCondLst>
                                  <p:childTnLst>
                                    <p:set>
                                      <p:cBhvr>
                                        <p:cTn id="30" dur="1" fill="hold">
                                          <p:stCondLst>
                                            <p:cond delay="0"/>
                                          </p:stCondLst>
                                        </p:cTn>
                                        <p:tgtEl>
                                          <p:spTgt spid="3"/>
                                        </p:tgtEl>
                                        <p:attrNameLst>
                                          <p:attrName>style.visibility</p:attrName>
                                        </p:attrNameLst>
                                      </p:cBhvr>
                                      <p:to>
                                        <p:strVal val="visible"/>
                                      </p:to>
                                    </p:set>
                                    <p:animEffect transition="in" filter="slide(fromBottom)">
                                      <p:cBhvr>
                                        <p:cTn id="31" dur="500"/>
                                        <p:tgtEl>
                                          <p:spTgt spid="3"/>
                                        </p:tgtEl>
                                      </p:cBhvr>
                                    </p:animEffect>
                                  </p:childTnLst>
                                </p:cTn>
                              </p:par>
                            </p:childTnLst>
                          </p:cTn>
                        </p:par>
                        <p:par>
                          <p:cTn id="32" fill="hold">
                            <p:stCondLst>
                              <p:cond delay="7500"/>
                            </p:stCondLst>
                            <p:childTnLst>
                              <p:par>
                                <p:cTn id="33" presetID="12" presetClass="entr" presetSubtype="1" fill="hold" nodeType="afterEffect">
                                  <p:stCondLst>
                                    <p:cond delay="1000"/>
                                  </p:stCondLst>
                                  <p:childTnLst>
                                    <p:set>
                                      <p:cBhvr>
                                        <p:cTn id="34" dur="1" fill="hold">
                                          <p:stCondLst>
                                            <p:cond delay="0"/>
                                          </p:stCondLst>
                                        </p:cTn>
                                        <p:tgtEl>
                                          <p:spTgt spid="28"/>
                                        </p:tgtEl>
                                        <p:attrNameLst>
                                          <p:attrName>style.visibility</p:attrName>
                                        </p:attrNameLst>
                                      </p:cBhvr>
                                      <p:to>
                                        <p:strVal val="visible"/>
                                      </p:to>
                                    </p:set>
                                    <p:animEffect transition="in" filter="slide(fromTop)">
                                      <p:cBhvr>
                                        <p:cTn id="35" dur="500"/>
                                        <p:tgtEl>
                                          <p:spTgt spid="28"/>
                                        </p:tgtEl>
                                      </p:cBhvr>
                                    </p:animEffect>
                                  </p:childTnLst>
                                </p:cTn>
                              </p:par>
                            </p:childTnLst>
                          </p:cTn>
                        </p:par>
                      </p:childTnLst>
                    </p:cTn>
                  </p:par>
                  <p:par>
                    <p:cTn id="36" fill="hold">
                      <p:stCondLst>
                        <p:cond delay="indefinite"/>
                      </p:stCondLst>
                      <p:childTnLst>
                        <p:par>
                          <p:cTn id="37" fill="hold">
                            <p:stCondLst>
                              <p:cond delay="0"/>
                            </p:stCondLst>
                            <p:childTnLst>
                              <p:par>
                                <p:cTn id="38" presetID="12" presetClass="entr" presetSubtype="1" fill="hold" grpId="0" nodeType="clickEffect">
                                  <p:stCondLst>
                                    <p:cond delay="0"/>
                                  </p:stCondLst>
                                  <p:childTnLst>
                                    <p:set>
                                      <p:cBhvr>
                                        <p:cTn id="39" dur="1" fill="hold">
                                          <p:stCondLst>
                                            <p:cond delay="0"/>
                                          </p:stCondLst>
                                        </p:cTn>
                                        <p:tgtEl>
                                          <p:spTgt spid="31"/>
                                        </p:tgtEl>
                                        <p:attrNameLst>
                                          <p:attrName>style.visibility</p:attrName>
                                        </p:attrNameLst>
                                      </p:cBhvr>
                                      <p:to>
                                        <p:strVal val="visible"/>
                                      </p:to>
                                    </p:set>
                                    <p:animEffect transition="in" filter="slide(fromTop)">
                                      <p:cBhvr>
                                        <p:cTn id="40" dur="500"/>
                                        <p:tgtEl>
                                          <p:spTgt spid="31"/>
                                        </p:tgtEl>
                                      </p:cBhvr>
                                    </p:animEffect>
                                  </p:childTnLst>
                                </p:cTn>
                              </p:par>
                            </p:childTnLst>
                          </p:cTn>
                        </p:par>
                        <p:par>
                          <p:cTn id="41" fill="hold">
                            <p:stCondLst>
                              <p:cond delay="500"/>
                            </p:stCondLst>
                            <p:childTnLst>
                              <p:par>
                                <p:cTn id="42" presetID="12" presetClass="entr" presetSubtype="8" fill="hold" grpId="0" nodeType="afterEffect">
                                  <p:stCondLst>
                                    <p:cond delay="1000"/>
                                  </p:stCondLst>
                                  <p:childTnLst>
                                    <p:set>
                                      <p:cBhvr>
                                        <p:cTn id="43" dur="1" fill="hold">
                                          <p:stCondLst>
                                            <p:cond delay="0"/>
                                          </p:stCondLst>
                                        </p:cTn>
                                        <p:tgtEl>
                                          <p:spTgt spid="15"/>
                                        </p:tgtEl>
                                        <p:attrNameLst>
                                          <p:attrName>style.visibility</p:attrName>
                                        </p:attrNameLst>
                                      </p:cBhvr>
                                      <p:to>
                                        <p:strVal val="visible"/>
                                      </p:to>
                                    </p:set>
                                    <p:animEffect transition="in" filter="slide(fromLeft)">
                                      <p:cBhvr>
                                        <p:cTn id="44" dur="500"/>
                                        <p:tgtEl>
                                          <p:spTgt spid="15"/>
                                        </p:tgtEl>
                                      </p:cBhvr>
                                    </p:animEffect>
                                  </p:childTnLst>
                                </p:cTn>
                              </p:par>
                            </p:childTnLst>
                          </p:cTn>
                        </p:par>
                        <p:par>
                          <p:cTn id="45" fill="hold">
                            <p:stCondLst>
                              <p:cond delay="2000"/>
                            </p:stCondLst>
                            <p:childTnLst>
                              <p:par>
                                <p:cTn id="46" presetID="12" presetClass="entr" presetSubtype="2" fill="hold" grpId="0" nodeType="afterEffect">
                                  <p:stCondLst>
                                    <p:cond delay="1000"/>
                                  </p:stCondLst>
                                  <p:childTnLst>
                                    <p:set>
                                      <p:cBhvr>
                                        <p:cTn id="47" dur="1" fill="hold">
                                          <p:stCondLst>
                                            <p:cond delay="0"/>
                                          </p:stCondLst>
                                        </p:cTn>
                                        <p:tgtEl>
                                          <p:spTgt spid="14"/>
                                        </p:tgtEl>
                                        <p:attrNameLst>
                                          <p:attrName>style.visibility</p:attrName>
                                        </p:attrNameLst>
                                      </p:cBhvr>
                                      <p:to>
                                        <p:strVal val="visible"/>
                                      </p:to>
                                    </p:set>
                                    <p:animEffect transition="in" filter="slide(fromRight)">
                                      <p:cBhvr>
                                        <p:cTn id="48" dur="500"/>
                                        <p:tgtEl>
                                          <p:spTgt spid="14"/>
                                        </p:tgtEl>
                                      </p:cBhvr>
                                    </p:animEffect>
                                  </p:childTnLst>
                                </p:cTn>
                              </p:par>
                            </p:childTnLst>
                          </p:cTn>
                        </p:par>
                        <p:par>
                          <p:cTn id="49" fill="hold">
                            <p:stCondLst>
                              <p:cond delay="3500"/>
                            </p:stCondLst>
                            <p:childTnLst>
                              <p:par>
                                <p:cTn id="50" presetID="12" presetClass="entr" presetSubtype="1" fill="hold" grpId="0" nodeType="afterEffect">
                                  <p:stCondLst>
                                    <p:cond delay="1000"/>
                                  </p:stCondLst>
                                  <p:childTnLst>
                                    <p:set>
                                      <p:cBhvr>
                                        <p:cTn id="51" dur="1" fill="hold">
                                          <p:stCondLst>
                                            <p:cond delay="0"/>
                                          </p:stCondLst>
                                        </p:cTn>
                                        <p:tgtEl>
                                          <p:spTgt spid="25"/>
                                        </p:tgtEl>
                                        <p:attrNameLst>
                                          <p:attrName>style.visibility</p:attrName>
                                        </p:attrNameLst>
                                      </p:cBhvr>
                                      <p:to>
                                        <p:strVal val="visible"/>
                                      </p:to>
                                    </p:set>
                                    <p:animEffect transition="in" filter="slide(fromTop)">
                                      <p:cBhvr>
                                        <p:cTn id="52" dur="500"/>
                                        <p:tgtEl>
                                          <p:spTgt spid="25"/>
                                        </p:tgtEl>
                                      </p:cBhvr>
                                    </p:animEffect>
                                  </p:childTnLst>
                                </p:cTn>
                              </p:par>
                            </p:childTnLst>
                          </p:cTn>
                        </p:par>
                        <p:par>
                          <p:cTn id="53" fill="hold">
                            <p:stCondLst>
                              <p:cond delay="5000"/>
                            </p:stCondLst>
                            <p:childTnLst>
                              <p:par>
                                <p:cTn id="54" presetID="12" presetClass="entr" presetSubtype="8" fill="hold" grpId="0" nodeType="afterEffect">
                                  <p:stCondLst>
                                    <p:cond delay="1000"/>
                                  </p:stCondLst>
                                  <p:childTnLst>
                                    <p:set>
                                      <p:cBhvr>
                                        <p:cTn id="55" dur="1" fill="hold">
                                          <p:stCondLst>
                                            <p:cond delay="0"/>
                                          </p:stCondLst>
                                        </p:cTn>
                                        <p:tgtEl>
                                          <p:spTgt spid="36"/>
                                        </p:tgtEl>
                                        <p:attrNameLst>
                                          <p:attrName>style.visibility</p:attrName>
                                        </p:attrNameLst>
                                      </p:cBhvr>
                                      <p:to>
                                        <p:strVal val="visible"/>
                                      </p:to>
                                    </p:set>
                                    <p:animEffect transition="in" filter="slide(fromLeft)">
                                      <p:cBhvr>
                                        <p:cTn id="56" dur="500"/>
                                        <p:tgtEl>
                                          <p:spTgt spid="36"/>
                                        </p:tgtEl>
                                      </p:cBhvr>
                                    </p:animEffect>
                                  </p:childTnLst>
                                </p:cTn>
                              </p:par>
                            </p:childTnLst>
                          </p:cTn>
                        </p:par>
                        <p:par>
                          <p:cTn id="57" fill="hold">
                            <p:stCondLst>
                              <p:cond delay="6500"/>
                            </p:stCondLst>
                            <p:childTnLst>
                              <p:par>
                                <p:cTn id="58" presetID="12" presetClass="entr" presetSubtype="2" fill="hold" grpId="0" nodeType="afterEffect">
                                  <p:stCondLst>
                                    <p:cond delay="1000"/>
                                  </p:stCondLst>
                                  <p:childTnLst>
                                    <p:set>
                                      <p:cBhvr>
                                        <p:cTn id="59" dur="1" fill="hold">
                                          <p:stCondLst>
                                            <p:cond delay="0"/>
                                          </p:stCondLst>
                                        </p:cTn>
                                        <p:tgtEl>
                                          <p:spTgt spid="16"/>
                                        </p:tgtEl>
                                        <p:attrNameLst>
                                          <p:attrName>style.visibility</p:attrName>
                                        </p:attrNameLst>
                                      </p:cBhvr>
                                      <p:to>
                                        <p:strVal val="visible"/>
                                      </p:to>
                                    </p:set>
                                    <p:animEffect transition="in" filter="slide(fromRight)">
                                      <p:cBhvr>
                                        <p:cTn id="60" dur="500"/>
                                        <p:tgtEl>
                                          <p:spTgt spid="16"/>
                                        </p:tgtEl>
                                      </p:cBhvr>
                                    </p:animEffect>
                                  </p:childTnLst>
                                </p:cTn>
                              </p:par>
                            </p:childTnLst>
                          </p:cTn>
                        </p:par>
                        <p:par>
                          <p:cTn id="61" fill="hold">
                            <p:stCondLst>
                              <p:cond delay="8000"/>
                            </p:stCondLst>
                            <p:childTnLst>
                              <p:par>
                                <p:cTn id="62" presetID="12" presetClass="entr" presetSubtype="8" fill="hold" grpId="0" nodeType="afterEffect">
                                  <p:stCondLst>
                                    <p:cond delay="1000"/>
                                  </p:stCondLst>
                                  <p:childTnLst>
                                    <p:set>
                                      <p:cBhvr>
                                        <p:cTn id="63" dur="1" fill="hold">
                                          <p:stCondLst>
                                            <p:cond delay="0"/>
                                          </p:stCondLst>
                                        </p:cTn>
                                        <p:tgtEl>
                                          <p:spTgt spid="13"/>
                                        </p:tgtEl>
                                        <p:attrNameLst>
                                          <p:attrName>style.visibility</p:attrName>
                                        </p:attrNameLst>
                                      </p:cBhvr>
                                      <p:to>
                                        <p:strVal val="visible"/>
                                      </p:to>
                                    </p:set>
                                    <p:animEffect transition="in" filter="slide(fromLeft)">
                                      <p:cBhvr>
                                        <p:cTn id="64" dur="500"/>
                                        <p:tgtEl>
                                          <p:spTgt spid="13"/>
                                        </p:tgtEl>
                                      </p:cBhvr>
                                    </p:animEffect>
                                  </p:childTnLst>
                                </p:cTn>
                              </p:par>
                            </p:childTnLst>
                          </p:cTn>
                        </p:par>
                        <p:par>
                          <p:cTn id="65" fill="hold">
                            <p:stCondLst>
                              <p:cond delay="9500"/>
                            </p:stCondLst>
                            <p:childTnLst>
                              <p:par>
                                <p:cTn id="66" presetID="12" presetClass="entr" presetSubtype="1" fill="hold" grpId="0" nodeType="afterEffect">
                                  <p:stCondLst>
                                    <p:cond delay="2000"/>
                                  </p:stCondLst>
                                  <p:childTnLst>
                                    <p:set>
                                      <p:cBhvr>
                                        <p:cTn id="67" dur="1" fill="hold">
                                          <p:stCondLst>
                                            <p:cond delay="0"/>
                                          </p:stCondLst>
                                        </p:cTn>
                                        <p:tgtEl>
                                          <p:spTgt spid="32"/>
                                        </p:tgtEl>
                                        <p:attrNameLst>
                                          <p:attrName>style.visibility</p:attrName>
                                        </p:attrNameLst>
                                      </p:cBhvr>
                                      <p:to>
                                        <p:strVal val="visible"/>
                                      </p:to>
                                    </p:set>
                                    <p:animEffect transition="in" filter="slide(fromTop)">
                                      <p:cBhvr>
                                        <p:cTn id="68" dur="500"/>
                                        <p:tgtEl>
                                          <p:spTgt spid="32"/>
                                        </p:tgtEl>
                                      </p:cBhvr>
                                    </p:animEffect>
                                  </p:childTnLst>
                                </p:cTn>
                              </p:par>
                            </p:childTnLst>
                          </p:cTn>
                        </p:par>
                        <p:par>
                          <p:cTn id="69" fill="hold">
                            <p:stCondLst>
                              <p:cond delay="12000"/>
                            </p:stCondLst>
                            <p:childTnLst>
                              <p:par>
                                <p:cTn id="70" presetID="12" presetClass="entr" presetSubtype="8" fill="hold" grpId="0" nodeType="afterEffect">
                                  <p:stCondLst>
                                    <p:cond delay="1000"/>
                                  </p:stCondLst>
                                  <p:childTnLst>
                                    <p:set>
                                      <p:cBhvr>
                                        <p:cTn id="71" dur="1" fill="hold">
                                          <p:stCondLst>
                                            <p:cond delay="0"/>
                                          </p:stCondLst>
                                        </p:cTn>
                                        <p:tgtEl>
                                          <p:spTgt spid="9"/>
                                        </p:tgtEl>
                                        <p:attrNameLst>
                                          <p:attrName>style.visibility</p:attrName>
                                        </p:attrNameLst>
                                      </p:cBhvr>
                                      <p:to>
                                        <p:strVal val="visible"/>
                                      </p:to>
                                    </p:set>
                                    <p:animEffect transition="in" filter="slide(fromLeft)">
                                      <p:cBhvr>
                                        <p:cTn id="72" dur="500"/>
                                        <p:tgtEl>
                                          <p:spTgt spid="9"/>
                                        </p:tgtEl>
                                      </p:cBhvr>
                                    </p:animEffect>
                                  </p:childTnLst>
                                </p:cTn>
                              </p:par>
                            </p:childTnLst>
                          </p:cTn>
                        </p:par>
                        <p:par>
                          <p:cTn id="73" fill="hold">
                            <p:stCondLst>
                              <p:cond delay="13500"/>
                            </p:stCondLst>
                            <p:childTnLst>
                              <p:par>
                                <p:cTn id="74" presetID="12" presetClass="entr" presetSubtype="8" fill="hold" grpId="0" nodeType="afterEffect">
                                  <p:stCondLst>
                                    <p:cond delay="1000"/>
                                  </p:stCondLst>
                                  <p:childTnLst>
                                    <p:set>
                                      <p:cBhvr>
                                        <p:cTn id="75" dur="1" fill="hold">
                                          <p:stCondLst>
                                            <p:cond delay="0"/>
                                          </p:stCondLst>
                                        </p:cTn>
                                        <p:tgtEl>
                                          <p:spTgt spid="5"/>
                                        </p:tgtEl>
                                        <p:attrNameLst>
                                          <p:attrName>style.visibility</p:attrName>
                                        </p:attrNameLst>
                                      </p:cBhvr>
                                      <p:to>
                                        <p:strVal val="visible"/>
                                      </p:to>
                                    </p:set>
                                    <p:animEffect transition="in" filter="slide(fromLeft)">
                                      <p:cBhvr>
                                        <p:cTn id="76" dur="500"/>
                                        <p:tgtEl>
                                          <p:spTgt spid="5"/>
                                        </p:tgtEl>
                                      </p:cBhvr>
                                    </p:animEffect>
                                  </p:childTnLst>
                                </p:cTn>
                              </p:par>
                            </p:childTnLst>
                          </p:cTn>
                        </p:par>
                        <p:par>
                          <p:cTn id="77" fill="hold">
                            <p:stCondLst>
                              <p:cond delay="15000"/>
                            </p:stCondLst>
                            <p:childTnLst>
                              <p:par>
                                <p:cTn id="78" presetID="12" presetClass="entr" presetSubtype="1" fill="hold" grpId="0" nodeType="afterEffect">
                                  <p:stCondLst>
                                    <p:cond delay="1000"/>
                                  </p:stCondLst>
                                  <p:childTnLst>
                                    <p:set>
                                      <p:cBhvr>
                                        <p:cTn id="79" dur="1" fill="hold">
                                          <p:stCondLst>
                                            <p:cond delay="0"/>
                                          </p:stCondLst>
                                        </p:cTn>
                                        <p:tgtEl>
                                          <p:spTgt spid="7"/>
                                        </p:tgtEl>
                                        <p:attrNameLst>
                                          <p:attrName>style.visibility</p:attrName>
                                        </p:attrNameLst>
                                      </p:cBhvr>
                                      <p:to>
                                        <p:strVal val="visible"/>
                                      </p:to>
                                    </p:set>
                                    <p:animEffect transition="in" filter="slide(fromTop)">
                                      <p:cBhvr>
                                        <p:cTn id="80" dur="500"/>
                                        <p:tgtEl>
                                          <p:spTgt spid="7"/>
                                        </p:tgtEl>
                                      </p:cBhvr>
                                    </p:animEffect>
                                  </p:childTnLst>
                                </p:cTn>
                              </p:par>
                            </p:childTnLst>
                          </p:cTn>
                        </p:par>
                        <p:par>
                          <p:cTn id="81" fill="hold">
                            <p:stCondLst>
                              <p:cond delay="16500"/>
                            </p:stCondLst>
                            <p:childTnLst>
                              <p:par>
                                <p:cTn id="82" presetID="12" presetClass="entr" presetSubtype="8" fill="hold" grpId="0" nodeType="afterEffect">
                                  <p:stCondLst>
                                    <p:cond delay="1000"/>
                                  </p:stCondLst>
                                  <p:childTnLst>
                                    <p:set>
                                      <p:cBhvr>
                                        <p:cTn id="83" dur="1" fill="hold">
                                          <p:stCondLst>
                                            <p:cond delay="0"/>
                                          </p:stCondLst>
                                        </p:cTn>
                                        <p:tgtEl>
                                          <p:spTgt spid="4"/>
                                        </p:tgtEl>
                                        <p:attrNameLst>
                                          <p:attrName>style.visibility</p:attrName>
                                        </p:attrNameLst>
                                      </p:cBhvr>
                                      <p:to>
                                        <p:strVal val="visible"/>
                                      </p:to>
                                    </p:set>
                                    <p:animEffect transition="in" filter="slide(fromLeft)">
                                      <p:cBhvr>
                                        <p:cTn id="84" dur="500"/>
                                        <p:tgtEl>
                                          <p:spTgt spid="4"/>
                                        </p:tgtEl>
                                      </p:cBhvr>
                                    </p:animEffect>
                                  </p:childTnLst>
                                </p:cTn>
                              </p:par>
                            </p:childTnLst>
                          </p:cTn>
                        </p:par>
                        <p:par>
                          <p:cTn id="85" fill="hold">
                            <p:stCondLst>
                              <p:cond delay="18000"/>
                            </p:stCondLst>
                            <p:childTnLst>
                              <p:par>
                                <p:cTn id="86" presetID="12" presetClass="entr" presetSubtype="8" fill="hold" grpId="0" nodeType="afterEffect">
                                  <p:stCondLst>
                                    <p:cond delay="1000"/>
                                  </p:stCondLst>
                                  <p:childTnLst>
                                    <p:set>
                                      <p:cBhvr>
                                        <p:cTn id="87" dur="1" fill="hold">
                                          <p:stCondLst>
                                            <p:cond delay="0"/>
                                          </p:stCondLst>
                                        </p:cTn>
                                        <p:tgtEl>
                                          <p:spTgt spid="6"/>
                                        </p:tgtEl>
                                        <p:attrNameLst>
                                          <p:attrName>style.visibility</p:attrName>
                                        </p:attrNameLst>
                                      </p:cBhvr>
                                      <p:to>
                                        <p:strVal val="visible"/>
                                      </p:to>
                                    </p:set>
                                    <p:animEffect transition="in" filter="slide(fromLeft)">
                                      <p:cBhvr>
                                        <p:cTn id="88" dur="500"/>
                                        <p:tgtEl>
                                          <p:spTgt spid="6"/>
                                        </p:tgtEl>
                                      </p:cBhvr>
                                    </p:animEffect>
                                  </p:childTnLst>
                                </p:cTn>
                              </p:par>
                            </p:childTnLst>
                          </p:cTn>
                        </p:par>
                        <p:par>
                          <p:cTn id="89" fill="hold">
                            <p:stCondLst>
                              <p:cond delay="19500"/>
                            </p:stCondLst>
                            <p:childTnLst>
                              <p:par>
                                <p:cTn id="90" presetID="12" presetClass="entr" presetSubtype="8" fill="hold" grpId="0" nodeType="afterEffect">
                                  <p:stCondLst>
                                    <p:cond delay="1000"/>
                                  </p:stCondLst>
                                  <p:childTnLst>
                                    <p:set>
                                      <p:cBhvr>
                                        <p:cTn id="91" dur="1" fill="hold">
                                          <p:stCondLst>
                                            <p:cond delay="0"/>
                                          </p:stCondLst>
                                        </p:cTn>
                                        <p:tgtEl>
                                          <p:spTgt spid="10"/>
                                        </p:tgtEl>
                                        <p:attrNameLst>
                                          <p:attrName>style.visibility</p:attrName>
                                        </p:attrNameLst>
                                      </p:cBhvr>
                                      <p:to>
                                        <p:strVal val="visible"/>
                                      </p:to>
                                    </p:set>
                                    <p:animEffect transition="in" filter="slide(fromLeft)">
                                      <p:cBhvr>
                                        <p:cTn id="92" dur="500"/>
                                        <p:tgtEl>
                                          <p:spTgt spid="10"/>
                                        </p:tgtEl>
                                      </p:cBhvr>
                                    </p:animEffect>
                                  </p:childTnLst>
                                </p:cTn>
                              </p:par>
                            </p:childTnLst>
                          </p:cTn>
                        </p:par>
                        <p:par>
                          <p:cTn id="93" fill="hold">
                            <p:stCondLst>
                              <p:cond delay="21000"/>
                            </p:stCondLst>
                            <p:childTnLst>
                              <p:par>
                                <p:cTn id="94" presetID="12" presetClass="entr" presetSubtype="1" fill="hold" grpId="0" nodeType="afterEffect">
                                  <p:stCondLst>
                                    <p:cond delay="1000"/>
                                  </p:stCondLst>
                                  <p:childTnLst>
                                    <p:set>
                                      <p:cBhvr>
                                        <p:cTn id="95" dur="1" fill="hold">
                                          <p:stCondLst>
                                            <p:cond delay="0"/>
                                          </p:stCondLst>
                                        </p:cTn>
                                        <p:tgtEl>
                                          <p:spTgt spid="11"/>
                                        </p:tgtEl>
                                        <p:attrNameLst>
                                          <p:attrName>style.visibility</p:attrName>
                                        </p:attrNameLst>
                                      </p:cBhvr>
                                      <p:to>
                                        <p:strVal val="visible"/>
                                      </p:to>
                                    </p:set>
                                    <p:animEffect transition="in" filter="slide(fromTop)">
                                      <p:cBhvr>
                                        <p:cTn id="96"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utoUpdateAnimBg="0"/>
      <p:bldP spid="5" grpId="0" animBg="1"/>
      <p:bldP spid="6" grpId="0" animBg="1"/>
      <p:bldP spid="7" grpId="0" animBg="1"/>
      <p:bldP spid="8" grpId="0" autoUpdateAnimBg="0"/>
      <p:bldP spid="9" grpId="0" autoUpdateAnimBg="0"/>
      <p:bldP spid="10" grpId="0" autoUpdateAnimBg="0"/>
      <p:bldP spid="11" grpId="0" autoUpdateAnimBg="0"/>
      <p:bldP spid="12" grpId="0" autoUpdateAnimBg="0"/>
      <p:bldP spid="13" grpId="0" autoUpdateAnimBg="0"/>
      <p:bldP spid="14" grpId="0" animBg="1"/>
      <p:bldP spid="15" grpId="0" autoUpdateAnimBg="0"/>
      <p:bldP spid="16" grpId="0" animBg="1"/>
      <p:bldP spid="17" grpId="0" animBg="1"/>
      <p:bldP spid="25" grpId="0" animBg="1"/>
      <p:bldP spid="26" grpId="0" animBg="1"/>
      <p:bldP spid="31" grpId="0" animBg="1"/>
      <p:bldP spid="32" grpId="0" animBg="1"/>
      <p:bldP spid="36" grpId="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12" name="Rectangle 2"/>
          <p:cNvSpPr txBox="1">
            <a:spLocks noChangeArrowheads="1"/>
          </p:cNvSpPr>
          <p:nvPr/>
        </p:nvSpPr>
        <p:spPr>
          <a:xfrm>
            <a:off x="0" y="304800"/>
            <a:ext cx="9144000" cy="762000"/>
          </a:xfrm>
          <a:prstGeom prst="rect">
            <a:avLst/>
          </a:prstGeom>
        </p:spPr>
        <p:txBody>
          <a:bodyPr/>
          <a:lstStyle>
            <a:lvl1pPr algn="ctr" defTabSz="914400" rtl="0" eaLnBrk="1" latinLnBrk="0" hangingPunct="1">
              <a:spcBef>
                <a:spcPct val="0"/>
              </a:spcBef>
              <a:buNone/>
              <a:defRPr sz="4400" b="1" kern="1200">
                <a:solidFill>
                  <a:srgbClr val="7030A0"/>
                </a:solidFill>
                <a:latin typeface="+mj-lt"/>
                <a:ea typeface="+mj-ea"/>
                <a:cs typeface="+mj-cs"/>
              </a:defRPr>
            </a:lvl1pPr>
          </a:lstStyle>
          <a:p>
            <a:r>
              <a:rPr lang="en-US" altLang="en-US" dirty="0">
                <a:solidFill>
                  <a:srgbClr val="00B0F0"/>
                </a:solidFill>
              </a:rPr>
              <a:t>Null and Alternative Hypotheses</a:t>
            </a:r>
          </a:p>
        </p:txBody>
      </p:sp>
      <p:sp>
        <p:nvSpPr>
          <p:cNvPr id="13" name="Rectangle 3"/>
          <p:cNvSpPr txBox="1">
            <a:spLocks noChangeArrowheads="1"/>
          </p:cNvSpPr>
          <p:nvPr/>
        </p:nvSpPr>
        <p:spPr>
          <a:xfrm>
            <a:off x="381000" y="1295400"/>
            <a:ext cx="8305800" cy="525780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defTabSz="914400" eaLnBrk="1" fontAlgn="auto" latinLnBrk="0" hangingPunct="1">
              <a:lnSpc>
                <a:spcPct val="100000"/>
              </a:lnSpc>
              <a:spcBef>
                <a:spcPts val="0"/>
              </a:spcBef>
              <a:spcAft>
                <a:spcPts val="0"/>
              </a:spcAft>
              <a:buClrTx/>
              <a:buSzPct val="80000"/>
              <a:buFontTx/>
              <a:buNone/>
              <a:tabLst/>
              <a:defRPr/>
            </a:pPr>
            <a:endParaRPr lang="en-US" altLang="en-US" sz="2000" dirty="0"/>
          </a:p>
        </p:txBody>
      </p:sp>
      <p:sp>
        <p:nvSpPr>
          <p:cNvPr id="4" name="Text Box 1028"/>
          <p:cNvSpPr txBox="1">
            <a:spLocks noChangeArrowheads="1"/>
          </p:cNvSpPr>
          <p:nvPr/>
        </p:nvSpPr>
        <p:spPr bwMode="auto">
          <a:xfrm>
            <a:off x="457200" y="1600200"/>
            <a:ext cx="8305800" cy="47089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spcBef>
                <a:spcPct val="50000"/>
              </a:spcBef>
            </a:pPr>
            <a:r>
              <a:rPr lang="en-US" sz="2000" dirty="0"/>
              <a:t>The </a:t>
            </a:r>
            <a:r>
              <a:rPr lang="en-US" sz="2000" dirty="0">
                <a:solidFill>
                  <a:srgbClr val="00B0F0"/>
                </a:solidFill>
              </a:rPr>
              <a:t>null hypothesis</a:t>
            </a:r>
            <a:r>
              <a:rPr lang="en-US" sz="2000" dirty="0"/>
              <a:t>, denoted by H</a:t>
            </a:r>
            <a:r>
              <a:rPr lang="en-US" sz="2000" baseline="-25000" dirty="0"/>
              <a:t>0 </a:t>
            </a:r>
            <a:r>
              <a:rPr lang="en-US" sz="2000" dirty="0"/>
              <a:t>, is a tentative assumption about a population parameter.</a:t>
            </a:r>
          </a:p>
          <a:p>
            <a:pPr>
              <a:spcBef>
                <a:spcPct val="50000"/>
              </a:spcBef>
            </a:pPr>
            <a:endParaRPr lang="en-US" altLang="en-US" sz="2000" dirty="0"/>
          </a:p>
          <a:p>
            <a:pPr>
              <a:spcBef>
                <a:spcPct val="50000"/>
              </a:spcBef>
            </a:pPr>
            <a:r>
              <a:rPr lang="en-US" altLang="en-US" sz="2000" dirty="0"/>
              <a:t>The </a:t>
            </a:r>
            <a:r>
              <a:rPr lang="en-US" altLang="en-US" sz="2000" dirty="0">
                <a:solidFill>
                  <a:srgbClr val="00B0F0"/>
                </a:solidFill>
              </a:rPr>
              <a:t>alternative hypothesis</a:t>
            </a:r>
            <a:r>
              <a:rPr lang="en-US" altLang="en-US" sz="2000" dirty="0"/>
              <a:t>, denoted by H</a:t>
            </a:r>
            <a:r>
              <a:rPr lang="en-US" altLang="en-US" sz="2000" baseline="-25000" dirty="0"/>
              <a:t>1</a:t>
            </a:r>
            <a:r>
              <a:rPr lang="en-US" altLang="en-US" sz="2000" dirty="0"/>
              <a:t>, is the opposite of what is stated in the null hypothesis.</a:t>
            </a:r>
          </a:p>
          <a:p>
            <a:pPr>
              <a:spcBef>
                <a:spcPct val="50000"/>
              </a:spcBef>
            </a:pPr>
            <a:endParaRPr lang="en-US" altLang="en-US" sz="2000" dirty="0"/>
          </a:p>
          <a:p>
            <a:pPr>
              <a:spcBef>
                <a:spcPct val="50000"/>
              </a:spcBef>
            </a:pPr>
            <a:r>
              <a:rPr lang="en-US" altLang="en-US" sz="2000" dirty="0"/>
              <a:t>The hypothesis testing procedure uses data from a sample to test the two competing statements indicated by H</a:t>
            </a:r>
            <a:r>
              <a:rPr lang="en-US" altLang="en-US" sz="2000" baseline="-25000" dirty="0"/>
              <a:t>0</a:t>
            </a:r>
            <a:r>
              <a:rPr lang="en-US" altLang="en-US" sz="2000" dirty="0"/>
              <a:t> and H</a:t>
            </a:r>
            <a:r>
              <a:rPr lang="en-US" altLang="en-US" sz="2000" baseline="-25000" dirty="0"/>
              <a:t>1</a:t>
            </a:r>
            <a:r>
              <a:rPr lang="en-US" altLang="en-US" sz="2000" dirty="0"/>
              <a:t>.</a:t>
            </a:r>
          </a:p>
          <a:p>
            <a:pPr>
              <a:spcBef>
                <a:spcPct val="50000"/>
              </a:spcBef>
            </a:pPr>
            <a:r>
              <a:rPr lang="en-US" altLang="en-US" sz="2000" dirty="0"/>
              <a:t>Care must be taken to structure the hypotheses appropriately so that the test conclusion provides the information the data scientist wants.</a:t>
            </a:r>
          </a:p>
          <a:p>
            <a:pPr>
              <a:spcBef>
                <a:spcPct val="50000"/>
              </a:spcBef>
            </a:pPr>
            <a:r>
              <a:rPr lang="en-US" altLang="en-US" sz="2000" dirty="0"/>
              <a:t>The conclusion that the research hypothesis is true is made if the sample data provide sufficient evidence to show that the null hypothesis can be rejected.</a:t>
            </a:r>
          </a:p>
        </p:txBody>
      </p:sp>
    </p:spTree>
    <p:extLst>
      <p:ext uri="{BB962C8B-B14F-4D97-AF65-F5344CB8AC3E}">
        <p14:creationId xmlns:p14="http://schemas.microsoft.com/office/powerpoint/2010/main" val="11957312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3" name="Rectangle 2"/>
          <p:cNvSpPr txBox="1">
            <a:spLocks noChangeArrowheads="1"/>
          </p:cNvSpPr>
          <p:nvPr/>
        </p:nvSpPr>
        <p:spPr>
          <a:xfrm>
            <a:off x="605631" y="1136650"/>
            <a:ext cx="7319169" cy="4273550"/>
          </a:xfrm>
          <a:prstGeom prst="rect">
            <a:avLst/>
          </a:prstGeom>
          <a:noFill/>
          <a:ln/>
        </p:spPr>
        <p:txBody>
          <a:bodyPr/>
          <a:lstStyle/>
          <a:p>
            <a:pPr marR="0" lvl="0" fontAlgn="base">
              <a:lnSpc>
                <a:spcPct val="100000"/>
              </a:lnSpc>
              <a:spcBef>
                <a:spcPct val="20000"/>
              </a:spcBef>
              <a:spcAft>
                <a:spcPct val="0"/>
              </a:spcAft>
              <a:buClr>
                <a:srgbClr val="66FFFF"/>
              </a:buClr>
              <a:buSzPct val="75000"/>
              <a:tabLst/>
              <a:defRPr/>
            </a:pPr>
            <a:r>
              <a:rPr lang="en-US" sz="2000" dirty="0"/>
              <a:t>Alternative Hypothesis as a Research Hypothesis</a:t>
            </a:r>
          </a:p>
          <a:p>
            <a:pPr marR="0" lvl="0" fontAlgn="base">
              <a:lnSpc>
                <a:spcPct val="100000"/>
              </a:lnSpc>
              <a:spcBef>
                <a:spcPct val="20000"/>
              </a:spcBef>
              <a:spcAft>
                <a:spcPct val="0"/>
              </a:spcAft>
              <a:buClr>
                <a:srgbClr val="66FFFF"/>
              </a:buClr>
              <a:buSzPct val="75000"/>
              <a:tabLst/>
              <a:defRPr/>
            </a:pPr>
            <a:endParaRPr lang="en-US" sz="2000" dirty="0"/>
          </a:p>
          <a:p>
            <a:pPr marR="0" lvl="0" fontAlgn="base">
              <a:lnSpc>
                <a:spcPct val="100000"/>
              </a:lnSpc>
              <a:spcBef>
                <a:spcPct val="20000"/>
              </a:spcBef>
              <a:spcAft>
                <a:spcPct val="0"/>
              </a:spcAft>
              <a:buClr>
                <a:srgbClr val="66FFFF"/>
              </a:buClr>
              <a:buSzPct val="75000"/>
              <a:tabLst/>
              <a:defRPr/>
            </a:pPr>
            <a:r>
              <a:rPr lang="en-US" sz="2000" dirty="0"/>
              <a:t>Example:  </a:t>
            </a:r>
          </a:p>
          <a:p>
            <a:pPr>
              <a:buClr>
                <a:srgbClr val="66FFFF"/>
              </a:buClr>
              <a:buSzPct val="125000"/>
            </a:pPr>
            <a:r>
              <a:rPr lang="en-US" sz="2000" dirty="0"/>
              <a:t>      A new teaching method is developed that is believed to be better than the current method.</a:t>
            </a:r>
          </a:p>
          <a:p>
            <a:pPr>
              <a:buClr>
                <a:srgbClr val="66FFFF"/>
              </a:buClr>
              <a:buSzPct val="125000"/>
            </a:pPr>
            <a:endParaRPr lang="en-US" sz="2000" dirty="0"/>
          </a:p>
          <a:p>
            <a:pPr>
              <a:buClr>
                <a:srgbClr val="66FFFF"/>
              </a:buClr>
              <a:buSzPct val="125000"/>
            </a:pPr>
            <a:r>
              <a:rPr lang="en-US" sz="2000" dirty="0"/>
              <a:t>Alternative Hypothesis:  </a:t>
            </a:r>
          </a:p>
          <a:p>
            <a:pPr>
              <a:buClr>
                <a:srgbClr val="66FFFF"/>
              </a:buClr>
              <a:buSzPct val="125000"/>
            </a:pPr>
            <a:r>
              <a:rPr lang="en-US" sz="2000" dirty="0"/>
              <a:t>      The new teaching method is better. </a:t>
            </a:r>
          </a:p>
          <a:p>
            <a:pPr>
              <a:buClr>
                <a:srgbClr val="66FFFF"/>
              </a:buClr>
              <a:buSzPct val="125000"/>
            </a:pPr>
            <a:endParaRPr lang="en-US" sz="2000" dirty="0"/>
          </a:p>
          <a:p>
            <a:pPr>
              <a:buClr>
                <a:srgbClr val="66FFFF"/>
              </a:buClr>
              <a:buSzPct val="125000"/>
            </a:pPr>
            <a:r>
              <a:rPr lang="en-US" sz="2000" dirty="0"/>
              <a:t>Null Hypothesis:  </a:t>
            </a:r>
          </a:p>
          <a:p>
            <a:pPr>
              <a:buClr>
                <a:srgbClr val="66FFFF"/>
              </a:buClr>
              <a:buSzPct val="125000"/>
            </a:pPr>
            <a:r>
              <a:rPr lang="en-US" sz="2000" dirty="0"/>
              <a:t>      The new method is no better than the old method.</a:t>
            </a:r>
          </a:p>
          <a:p>
            <a:pPr>
              <a:buClr>
                <a:srgbClr val="66FFFF"/>
              </a:buClr>
              <a:buSzPct val="125000"/>
            </a:pPr>
            <a:endParaRPr lang="en-US" dirty="0"/>
          </a:p>
          <a:p>
            <a:pPr>
              <a:buClr>
                <a:srgbClr val="66FFFF"/>
              </a:buClr>
              <a:buSzPct val="125000"/>
            </a:pPr>
            <a:endParaRPr kumimoji="0" lang="en-US" sz="2400" b="0" i="0" u="none" strike="noStrike" kern="0" cap="none" spc="0" normalizeH="0" baseline="0" noProof="0" dirty="0">
              <a:ln>
                <a:noFill/>
              </a:ln>
              <a:solidFill>
                <a:schemeClr val="tx1"/>
              </a:solidFill>
              <a:effectLst>
                <a:outerShdw blurRad="38100" dist="38100" dir="2700000" algn="tl">
                  <a:srgbClr val="000000"/>
                </a:outerShdw>
              </a:effectLst>
              <a:uLnTx/>
              <a:uFillTx/>
              <a:latin typeface="+mn-lt"/>
              <a:ea typeface="+mn-ea"/>
              <a:cs typeface="+mn-cs"/>
            </a:endParaRPr>
          </a:p>
        </p:txBody>
      </p:sp>
      <p:sp>
        <p:nvSpPr>
          <p:cNvPr id="24" name="Rectangle 3"/>
          <p:cNvSpPr txBox="1">
            <a:spLocks noChangeArrowheads="1"/>
          </p:cNvSpPr>
          <p:nvPr/>
        </p:nvSpPr>
        <p:spPr>
          <a:xfrm>
            <a:off x="76200" y="1"/>
            <a:ext cx="9067800" cy="838200"/>
          </a:xfrm>
          <a:prstGeom prst="rect">
            <a:avLst/>
          </a:prstGeom>
          <a:noFill/>
          <a:ln/>
        </p:spPr>
        <p:txBody>
          <a:bodyPr/>
          <a:lstStyle>
            <a:lvl1pPr algn="ctr" defTabSz="914400" rtl="0" eaLnBrk="1" latinLnBrk="0" hangingPunct="1">
              <a:spcBef>
                <a:spcPct val="0"/>
              </a:spcBef>
              <a:buNone/>
              <a:defRPr sz="4400" b="1" kern="1200">
                <a:solidFill>
                  <a:srgbClr val="7030A0"/>
                </a:solidFill>
                <a:latin typeface="+mj-lt"/>
                <a:ea typeface="+mj-ea"/>
                <a:cs typeface="+mj-cs"/>
              </a:defRPr>
            </a:lvl1pPr>
          </a:lstStyle>
          <a:p>
            <a:r>
              <a:rPr lang="en-US" sz="3600" dirty="0">
                <a:solidFill>
                  <a:srgbClr val="00B0F0"/>
                </a:solidFill>
              </a:rPr>
              <a:t>Developing Null and Alternative Hypotheses</a:t>
            </a:r>
          </a:p>
        </p:txBody>
      </p:sp>
      <p:sp>
        <p:nvSpPr>
          <p:cNvPr id="26" name="Rectangle 6"/>
          <p:cNvSpPr>
            <a:spLocks noChangeArrowheads="1"/>
          </p:cNvSpPr>
          <p:nvPr/>
        </p:nvSpPr>
        <p:spPr bwMode="auto">
          <a:xfrm>
            <a:off x="1009650" y="2774950"/>
            <a:ext cx="7315200" cy="1111250"/>
          </a:xfrm>
          <a:prstGeom prst="rect">
            <a:avLst/>
          </a:prstGeom>
          <a:noFill/>
          <a:ln w="12700">
            <a:no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
                <a:srgbClr val="66FFFF"/>
              </a:buClr>
              <a:buSzPct val="125000"/>
              <a:buFontTx/>
              <a:buNone/>
              <a:tabLst/>
              <a:defRPr/>
            </a:pPr>
            <a:endParaRPr lang="en-US" sz="2400" dirty="0">
              <a:effectLst>
                <a:outerShdw blurRad="38100" dist="38100" dir="2700000" algn="tl">
                  <a:srgbClr val="000000"/>
                </a:outerShdw>
              </a:effectLst>
              <a:latin typeface="Book Antiqua" pitchFamily="18" charset="0"/>
            </a:endParaRPr>
          </a:p>
        </p:txBody>
      </p:sp>
    </p:spTree>
    <p:extLst>
      <p:ext uri="{BB962C8B-B14F-4D97-AF65-F5344CB8AC3E}">
        <p14:creationId xmlns:p14="http://schemas.microsoft.com/office/powerpoint/2010/main" val="302744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grpId="0" nodeType="clickEffect" nodePh="1">
                                  <p:stCondLst>
                                    <p:cond delay="0"/>
                                  </p:stCondLst>
                                  <p:endCondLst>
                                    <p:cond evt="begin" delay="0">
                                      <p:tn val="5"/>
                                    </p:cond>
                                  </p:endCondLst>
                                  <p:childTnLst>
                                    <p:set>
                                      <p:cBhvr>
                                        <p:cTn id="6" dur="1" fill="hold">
                                          <p:stCondLst>
                                            <p:cond delay="0"/>
                                          </p:stCondLst>
                                        </p:cTn>
                                        <p:tgtEl>
                                          <p:spTgt spid="26"/>
                                        </p:tgtEl>
                                        <p:attrNameLst>
                                          <p:attrName>style.visibility</p:attrName>
                                        </p:attrNameLst>
                                      </p:cBhvr>
                                      <p:to>
                                        <p:strVal val="visible"/>
                                      </p:to>
                                    </p:set>
                                    <p:animEffect transition="in" filter="slide(fromTop)">
                                      <p:cBhvr>
                                        <p:cTn id="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3" name="Rectangle 2"/>
          <p:cNvSpPr txBox="1">
            <a:spLocks noChangeArrowheads="1"/>
          </p:cNvSpPr>
          <p:nvPr/>
        </p:nvSpPr>
        <p:spPr>
          <a:xfrm>
            <a:off x="605631" y="1136650"/>
            <a:ext cx="7319169" cy="4273550"/>
          </a:xfrm>
          <a:prstGeom prst="rect">
            <a:avLst/>
          </a:prstGeom>
          <a:noFill/>
          <a:ln/>
        </p:spPr>
        <p:txBody>
          <a:bodyPr/>
          <a:lstStyle/>
          <a:p>
            <a:pPr marR="0" lvl="0" fontAlgn="base">
              <a:lnSpc>
                <a:spcPct val="100000"/>
              </a:lnSpc>
              <a:spcBef>
                <a:spcPct val="20000"/>
              </a:spcBef>
              <a:spcAft>
                <a:spcPct val="0"/>
              </a:spcAft>
              <a:buClr>
                <a:srgbClr val="66FFFF"/>
              </a:buClr>
              <a:buSzPct val="75000"/>
              <a:tabLst/>
              <a:defRPr/>
            </a:pPr>
            <a:r>
              <a:rPr lang="en-US" sz="2000" dirty="0"/>
              <a:t>Alternative Hypothesis as a Research Hypothesis</a:t>
            </a:r>
          </a:p>
          <a:p>
            <a:pPr marR="0" lvl="0" fontAlgn="base">
              <a:lnSpc>
                <a:spcPct val="100000"/>
              </a:lnSpc>
              <a:spcBef>
                <a:spcPct val="20000"/>
              </a:spcBef>
              <a:spcAft>
                <a:spcPct val="0"/>
              </a:spcAft>
              <a:buClr>
                <a:srgbClr val="66FFFF"/>
              </a:buClr>
              <a:buSzPct val="75000"/>
              <a:tabLst/>
              <a:defRPr/>
            </a:pPr>
            <a:endParaRPr lang="en-US" sz="2000" dirty="0"/>
          </a:p>
          <a:p>
            <a:pPr marR="0" lvl="0" fontAlgn="base">
              <a:lnSpc>
                <a:spcPct val="100000"/>
              </a:lnSpc>
              <a:spcBef>
                <a:spcPct val="20000"/>
              </a:spcBef>
              <a:spcAft>
                <a:spcPct val="0"/>
              </a:spcAft>
              <a:buClr>
                <a:srgbClr val="66FFFF"/>
              </a:buClr>
              <a:buSzPct val="75000"/>
              <a:tabLst/>
              <a:defRPr/>
            </a:pPr>
            <a:r>
              <a:rPr lang="en-US" sz="2000" dirty="0"/>
              <a:t>Example:  </a:t>
            </a:r>
          </a:p>
          <a:p>
            <a:pPr>
              <a:buClr>
                <a:srgbClr val="66FFFF"/>
              </a:buClr>
              <a:buSzPct val="125000"/>
            </a:pPr>
            <a:r>
              <a:rPr lang="en-US" sz="2000" dirty="0"/>
              <a:t>      A new drug is developed with the goal of lowering blood pressure more than the existing drug.</a:t>
            </a:r>
          </a:p>
          <a:p>
            <a:pPr>
              <a:buClr>
                <a:srgbClr val="66FFFF"/>
              </a:buClr>
              <a:buSzPct val="125000"/>
            </a:pPr>
            <a:endParaRPr lang="en-US" sz="2000" dirty="0"/>
          </a:p>
          <a:p>
            <a:pPr>
              <a:buClr>
                <a:srgbClr val="66FFFF"/>
              </a:buClr>
              <a:buSzPct val="125000"/>
            </a:pPr>
            <a:r>
              <a:rPr lang="en-US" sz="2000" dirty="0"/>
              <a:t>Alternative Hypothesis:  </a:t>
            </a:r>
          </a:p>
          <a:p>
            <a:pPr>
              <a:buClr>
                <a:srgbClr val="66FFFF"/>
              </a:buClr>
              <a:buSzPct val="125000"/>
            </a:pPr>
            <a:r>
              <a:rPr lang="en-US" sz="2000" dirty="0"/>
              <a:t>      The new drug lowers blood pressure more than the existing drug. </a:t>
            </a:r>
          </a:p>
          <a:p>
            <a:pPr>
              <a:buClr>
                <a:srgbClr val="66FFFF"/>
              </a:buClr>
              <a:buSzPct val="125000"/>
            </a:pPr>
            <a:endParaRPr lang="en-US" sz="2000" dirty="0"/>
          </a:p>
          <a:p>
            <a:pPr>
              <a:buClr>
                <a:srgbClr val="66FFFF"/>
              </a:buClr>
              <a:buSzPct val="125000"/>
            </a:pPr>
            <a:r>
              <a:rPr lang="en-US" sz="2000" dirty="0"/>
              <a:t>Null Hypothesis:  </a:t>
            </a:r>
          </a:p>
          <a:p>
            <a:pPr>
              <a:buClr>
                <a:srgbClr val="66FFFF"/>
              </a:buClr>
              <a:buSzPct val="125000"/>
            </a:pPr>
            <a:r>
              <a:rPr lang="en-US" sz="2000" dirty="0"/>
              <a:t>      The new drug does not lower blood pressure more than the existing drug.</a:t>
            </a:r>
          </a:p>
          <a:p>
            <a:pPr>
              <a:buClr>
                <a:srgbClr val="66FFFF"/>
              </a:buClr>
              <a:buSzPct val="125000"/>
            </a:pPr>
            <a:endParaRPr lang="en-US" sz="2000" dirty="0"/>
          </a:p>
          <a:p>
            <a:pPr>
              <a:buClr>
                <a:srgbClr val="66FFFF"/>
              </a:buClr>
              <a:buSzPct val="125000"/>
            </a:pPr>
            <a:endParaRPr kumimoji="0" lang="en-US" sz="2400" b="0" i="0" u="none" strike="noStrike" kern="0" cap="none" spc="0" normalizeH="0" baseline="0" noProof="0" dirty="0">
              <a:ln>
                <a:noFill/>
              </a:ln>
              <a:solidFill>
                <a:schemeClr val="tx1"/>
              </a:solidFill>
              <a:effectLst>
                <a:outerShdw blurRad="38100" dist="38100" dir="2700000" algn="tl">
                  <a:srgbClr val="000000"/>
                </a:outerShdw>
              </a:effectLst>
              <a:uLnTx/>
              <a:uFillTx/>
              <a:latin typeface="+mn-lt"/>
              <a:ea typeface="+mn-ea"/>
              <a:cs typeface="+mn-cs"/>
            </a:endParaRPr>
          </a:p>
        </p:txBody>
      </p:sp>
      <p:sp>
        <p:nvSpPr>
          <p:cNvPr id="24" name="Rectangle 3"/>
          <p:cNvSpPr txBox="1">
            <a:spLocks noChangeArrowheads="1"/>
          </p:cNvSpPr>
          <p:nvPr/>
        </p:nvSpPr>
        <p:spPr>
          <a:xfrm>
            <a:off x="76200" y="1"/>
            <a:ext cx="9067800" cy="838200"/>
          </a:xfrm>
          <a:prstGeom prst="rect">
            <a:avLst/>
          </a:prstGeom>
          <a:noFill/>
          <a:ln/>
        </p:spPr>
        <p:txBody>
          <a:bodyPr/>
          <a:lstStyle>
            <a:lvl1pPr algn="ctr" defTabSz="914400" rtl="0" eaLnBrk="1" latinLnBrk="0" hangingPunct="1">
              <a:spcBef>
                <a:spcPct val="0"/>
              </a:spcBef>
              <a:buNone/>
              <a:defRPr sz="4400" b="1" kern="1200">
                <a:solidFill>
                  <a:srgbClr val="7030A0"/>
                </a:solidFill>
                <a:latin typeface="+mj-lt"/>
                <a:ea typeface="+mj-ea"/>
                <a:cs typeface="+mj-cs"/>
              </a:defRPr>
            </a:lvl1pPr>
          </a:lstStyle>
          <a:p>
            <a:r>
              <a:rPr lang="en-US" sz="3600" dirty="0">
                <a:solidFill>
                  <a:srgbClr val="00B0F0"/>
                </a:solidFill>
              </a:rPr>
              <a:t>Developing Null and Alternative Hypotheses</a:t>
            </a:r>
          </a:p>
        </p:txBody>
      </p:sp>
      <p:sp>
        <p:nvSpPr>
          <p:cNvPr id="26" name="Rectangle 6"/>
          <p:cNvSpPr>
            <a:spLocks noChangeArrowheads="1"/>
          </p:cNvSpPr>
          <p:nvPr/>
        </p:nvSpPr>
        <p:spPr bwMode="auto">
          <a:xfrm>
            <a:off x="1009650" y="2774950"/>
            <a:ext cx="7315200" cy="1111250"/>
          </a:xfrm>
          <a:prstGeom prst="rect">
            <a:avLst/>
          </a:prstGeom>
          <a:noFill/>
          <a:ln w="12700">
            <a:no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
                <a:srgbClr val="66FFFF"/>
              </a:buClr>
              <a:buSzPct val="125000"/>
              <a:buFontTx/>
              <a:buNone/>
              <a:tabLst/>
              <a:defRPr/>
            </a:pPr>
            <a:endParaRPr lang="en-US" sz="2400" dirty="0">
              <a:effectLst>
                <a:outerShdw blurRad="38100" dist="38100" dir="2700000" algn="tl">
                  <a:srgbClr val="000000"/>
                </a:outerShdw>
              </a:effectLst>
              <a:latin typeface="Book Antiqua" pitchFamily="18" charset="0"/>
            </a:endParaRPr>
          </a:p>
        </p:txBody>
      </p:sp>
    </p:spTree>
    <p:extLst>
      <p:ext uri="{BB962C8B-B14F-4D97-AF65-F5344CB8AC3E}">
        <p14:creationId xmlns:p14="http://schemas.microsoft.com/office/powerpoint/2010/main" val="3250025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grpId="0" nodeType="clickEffect" nodePh="1">
                                  <p:stCondLst>
                                    <p:cond delay="0"/>
                                  </p:stCondLst>
                                  <p:endCondLst>
                                    <p:cond evt="begin" delay="0">
                                      <p:tn val="5"/>
                                    </p:cond>
                                  </p:endCondLst>
                                  <p:childTnLst>
                                    <p:set>
                                      <p:cBhvr>
                                        <p:cTn id="6" dur="1" fill="hold">
                                          <p:stCondLst>
                                            <p:cond delay="0"/>
                                          </p:stCondLst>
                                        </p:cTn>
                                        <p:tgtEl>
                                          <p:spTgt spid="26"/>
                                        </p:tgtEl>
                                        <p:attrNameLst>
                                          <p:attrName>style.visibility</p:attrName>
                                        </p:attrNameLst>
                                      </p:cBhvr>
                                      <p:to>
                                        <p:strVal val="visible"/>
                                      </p:to>
                                    </p:set>
                                    <p:animEffect transition="in" filter="slide(fromTop)">
                                      <p:cBhvr>
                                        <p:cTn id="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3" name="Rectangle 2"/>
          <p:cNvSpPr txBox="1">
            <a:spLocks noChangeArrowheads="1"/>
          </p:cNvSpPr>
          <p:nvPr/>
        </p:nvSpPr>
        <p:spPr>
          <a:xfrm>
            <a:off x="605631" y="1136650"/>
            <a:ext cx="7319169" cy="3054350"/>
          </a:xfrm>
          <a:prstGeom prst="rect">
            <a:avLst/>
          </a:prstGeom>
          <a:noFill/>
          <a:ln/>
        </p:spPr>
        <p:txBody>
          <a:bodyPr/>
          <a:lstStyle/>
          <a:p>
            <a:pPr marR="0" lvl="0" fontAlgn="base">
              <a:lnSpc>
                <a:spcPct val="100000"/>
              </a:lnSpc>
              <a:spcBef>
                <a:spcPct val="20000"/>
              </a:spcBef>
              <a:spcAft>
                <a:spcPct val="0"/>
              </a:spcAft>
              <a:buClr>
                <a:srgbClr val="66FFFF"/>
              </a:buClr>
              <a:buSzPct val="75000"/>
              <a:tabLst/>
              <a:defRPr/>
            </a:pPr>
            <a:r>
              <a:rPr lang="en-US" sz="2000" dirty="0">
                <a:solidFill>
                  <a:srgbClr val="00B0F0"/>
                </a:solidFill>
              </a:rPr>
              <a:t>Null Hypothesis as an Assumption to be Challenged.</a:t>
            </a:r>
          </a:p>
          <a:p>
            <a:pPr marR="0" lvl="0" fontAlgn="base">
              <a:lnSpc>
                <a:spcPct val="100000"/>
              </a:lnSpc>
              <a:spcBef>
                <a:spcPct val="20000"/>
              </a:spcBef>
              <a:spcAft>
                <a:spcPct val="0"/>
              </a:spcAft>
              <a:buClr>
                <a:srgbClr val="66FFFF"/>
              </a:buClr>
              <a:buSzPct val="75000"/>
              <a:tabLst/>
              <a:defRPr/>
            </a:pPr>
            <a:endParaRPr lang="en-US" sz="2000" dirty="0"/>
          </a:p>
          <a:p>
            <a:pPr marR="0" lvl="0" fontAlgn="base">
              <a:lnSpc>
                <a:spcPct val="100000"/>
              </a:lnSpc>
              <a:spcBef>
                <a:spcPct val="20000"/>
              </a:spcBef>
              <a:spcAft>
                <a:spcPct val="0"/>
              </a:spcAft>
              <a:buClr>
                <a:srgbClr val="66FFFF"/>
              </a:buClr>
              <a:buSzPct val="75000"/>
              <a:tabLst/>
              <a:defRPr/>
            </a:pPr>
            <a:r>
              <a:rPr lang="en-US" sz="2000" dirty="0"/>
              <a:t>Example:  </a:t>
            </a:r>
          </a:p>
          <a:p>
            <a:pPr>
              <a:buClr>
                <a:srgbClr val="66FFFF"/>
              </a:buClr>
              <a:buSzPct val="125000"/>
            </a:pPr>
            <a:r>
              <a:rPr lang="en-US" sz="2000" dirty="0"/>
              <a:t>      The label on a soft drink bottle states that it contains </a:t>
            </a:r>
            <a:r>
              <a:rPr lang="en-US" sz="2000" u="sng" dirty="0"/>
              <a:t>&gt;</a:t>
            </a:r>
            <a:r>
              <a:rPr lang="en-US" sz="2000" dirty="0"/>
              <a:t> 67.6 fluid ounces.</a:t>
            </a:r>
          </a:p>
          <a:p>
            <a:pPr>
              <a:buClr>
                <a:srgbClr val="66FFFF"/>
              </a:buClr>
              <a:buSzPct val="125000"/>
            </a:pPr>
            <a:endParaRPr lang="en-US" sz="2000" dirty="0"/>
          </a:p>
          <a:p>
            <a:pPr>
              <a:buClr>
                <a:srgbClr val="66FFFF"/>
              </a:buClr>
              <a:buSzPct val="125000"/>
            </a:pPr>
            <a:r>
              <a:rPr lang="en-US" sz="2000" dirty="0"/>
              <a:t>Alternative Hypothesis:  </a:t>
            </a:r>
          </a:p>
          <a:p>
            <a:pPr>
              <a:buClr>
                <a:srgbClr val="66FFFF"/>
              </a:buClr>
              <a:buSzPct val="125000"/>
            </a:pPr>
            <a:r>
              <a:rPr lang="en-US" sz="2000" dirty="0"/>
              <a:t>      The label is incorrect.   m &lt; 67.6 ounces.</a:t>
            </a:r>
          </a:p>
          <a:p>
            <a:pPr>
              <a:buClr>
                <a:srgbClr val="66FFFF"/>
              </a:buClr>
              <a:buSzPct val="125000"/>
            </a:pPr>
            <a:endParaRPr lang="en-US" sz="2000" dirty="0"/>
          </a:p>
          <a:p>
            <a:pPr>
              <a:buClr>
                <a:srgbClr val="66FFFF"/>
              </a:buClr>
              <a:buSzPct val="125000"/>
            </a:pPr>
            <a:r>
              <a:rPr lang="en-US" sz="2000" dirty="0"/>
              <a:t>Null Hypothesis:  </a:t>
            </a:r>
          </a:p>
          <a:p>
            <a:pPr>
              <a:buClr>
                <a:srgbClr val="66FFFF"/>
              </a:buClr>
              <a:buSzPct val="125000"/>
            </a:pPr>
            <a:r>
              <a:rPr lang="en-US" sz="2000" dirty="0"/>
              <a:t>      The label is correct.   m </a:t>
            </a:r>
            <a:r>
              <a:rPr lang="en-US" sz="2000" u="sng" dirty="0"/>
              <a:t>&gt;</a:t>
            </a:r>
            <a:r>
              <a:rPr lang="en-US" sz="2000" dirty="0"/>
              <a:t> 67.6 ounces.</a:t>
            </a:r>
          </a:p>
          <a:p>
            <a:pPr>
              <a:buClr>
                <a:srgbClr val="66FFFF"/>
              </a:buClr>
              <a:buSzPct val="125000"/>
            </a:pPr>
            <a:endParaRPr kumimoji="0" lang="en-US" sz="2400" b="0" i="0" u="none" strike="noStrike" kern="0" cap="none" spc="0" normalizeH="0" baseline="0" noProof="0" dirty="0">
              <a:ln>
                <a:noFill/>
              </a:ln>
              <a:solidFill>
                <a:schemeClr val="tx1"/>
              </a:solidFill>
              <a:effectLst>
                <a:outerShdw blurRad="38100" dist="38100" dir="2700000" algn="tl">
                  <a:srgbClr val="000000"/>
                </a:outerShdw>
              </a:effectLst>
              <a:uLnTx/>
              <a:uFillTx/>
              <a:latin typeface="+mn-lt"/>
              <a:ea typeface="+mn-ea"/>
              <a:cs typeface="+mn-cs"/>
            </a:endParaRPr>
          </a:p>
        </p:txBody>
      </p:sp>
      <p:sp>
        <p:nvSpPr>
          <p:cNvPr id="24" name="Rectangle 3"/>
          <p:cNvSpPr txBox="1">
            <a:spLocks noChangeArrowheads="1"/>
          </p:cNvSpPr>
          <p:nvPr/>
        </p:nvSpPr>
        <p:spPr>
          <a:xfrm>
            <a:off x="76200" y="1"/>
            <a:ext cx="9067800" cy="838200"/>
          </a:xfrm>
          <a:prstGeom prst="rect">
            <a:avLst/>
          </a:prstGeom>
          <a:noFill/>
          <a:ln/>
        </p:spPr>
        <p:txBody>
          <a:bodyPr/>
          <a:lstStyle>
            <a:lvl1pPr algn="ctr" defTabSz="914400" rtl="0" eaLnBrk="1" latinLnBrk="0" hangingPunct="1">
              <a:spcBef>
                <a:spcPct val="0"/>
              </a:spcBef>
              <a:buNone/>
              <a:defRPr sz="4400" b="1" kern="1200">
                <a:solidFill>
                  <a:srgbClr val="7030A0"/>
                </a:solidFill>
                <a:latin typeface="+mj-lt"/>
                <a:ea typeface="+mj-ea"/>
                <a:cs typeface="+mj-cs"/>
              </a:defRPr>
            </a:lvl1pPr>
          </a:lstStyle>
          <a:p>
            <a:r>
              <a:rPr lang="en-US" sz="3600" dirty="0">
                <a:solidFill>
                  <a:srgbClr val="00B0F0"/>
                </a:solidFill>
              </a:rPr>
              <a:t>Developing Null and Alternative Hypotheses</a:t>
            </a:r>
          </a:p>
        </p:txBody>
      </p:sp>
      <p:sp>
        <p:nvSpPr>
          <p:cNvPr id="26" name="Rectangle 6"/>
          <p:cNvSpPr>
            <a:spLocks noChangeArrowheads="1"/>
          </p:cNvSpPr>
          <p:nvPr/>
        </p:nvSpPr>
        <p:spPr bwMode="auto">
          <a:xfrm>
            <a:off x="1009650" y="2774950"/>
            <a:ext cx="7315200" cy="1111250"/>
          </a:xfrm>
          <a:prstGeom prst="rect">
            <a:avLst/>
          </a:prstGeom>
          <a:noFill/>
          <a:ln w="12700">
            <a:no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
                <a:srgbClr val="66FFFF"/>
              </a:buClr>
              <a:buSzPct val="125000"/>
              <a:buFontTx/>
              <a:buNone/>
              <a:tabLst/>
              <a:defRPr/>
            </a:pPr>
            <a:endParaRPr lang="en-US" sz="2400" dirty="0">
              <a:effectLst>
                <a:outerShdw blurRad="38100" dist="38100" dir="2700000" algn="tl">
                  <a:srgbClr val="000000"/>
                </a:outerShdw>
              </a:effectLst>
              <a:latin typeface="Book Antiqua" pitchFamily="18" charset="0"/>
            </a:endParaRPr>
          </a:p>
        </p:txBody>
      </p:sp>
    </p:spTree>
    <p:extLst>
      <p:ext uri="{BB962C8B-B14F-4D97-AF65-F5344CB8AC3E}">
        <p14:creationId xmlns:p14="http://schemas.microsoft.com/office/powerpoint/2010/main" val="12534340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grpId="0" nodeType="clickEffect" nodePh="1">
                                  <p:stCondLst>
                                    <p:cond delay="0"/>
                                  </p:stCondLst>
                                  <p:endCondLst>
                                    <p:cond evt="begin" delay="0">
                                      <p:tn val="5"/>
                                    </p:cond>
                                  </p:endCondLst>
                                  <p:childTnLst>
                                    <p:set>
                                      <p:cBhvr>
                                        <p:cTn id="6" dur="1" fill="hold">
                                          <p:stCondLst>
                                            <p:cond delay="0"/>
                                          </p:stCondLst>
                                        </p:cTn>
                                        <p:tgtEl>
                                          <p:spTgt spid="26"/>
                                        </p:tgtEl>
                                        <p:attrNameLst>
                                          <p:attrName>style.visibility</p:attrName>
                                        </p:attrNameLst>
                                      </p:cBhvr>
                                      <p:to>
                                        <p:strVal val="visible"/>
                                      </p:to>
                                    </p:set>
                                    <p:animEffect transition="in" filter="slide(fromTop)">
                                      <p:cBhvr>
                                        <p:cTn id="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685800" y="73025"/>
            <a:ext cx="7772400" cy="762000"/>
          </a:xfrm>
          <a:prstGeom prst="rect">
            <a:avLst/>
          </a:prstGeom>
          <a:noFill/>
          <a:ln/>
        </p:spPr>
        <p:txBody>
          <a:bodyPr/>
          <a:lstStyle>
            <a:lvl1pPr algn="ctr" defTabSz="914400" rtl="0" eaLnBrk="1" latinLnBrk="0" hangingPunct="1">
              <a:spcBef>
                <a:spcPct val="0"/>
              </a:spcBef>
              <a:buNone/>
              <a:defRPr sz="4400" b="1" kern="1200">
                <a:solidFill>
                  <a:srgbClr val="7030A0"/>
                </a:solidFill>
                <a:latin typeface="+mj-lt"/>
                <a:ea typeface="+mj-ea"/>
                <a:cs typeface="+mj-cs"/>
              </a:defRPr>
            </a:lvl1pPr>
          </a:lstStyle>
          <a:p>
            <a:r>
              <a:rPr lang="en-US" dirty="0">
                <a:solidFill>
                  <a:srgbClr val="00B0F0"/>
                </a:solidFill>
              </a:rPr>
              <a:t>Type I Error</a:t>
            </a:r>
          </a:p>
        </p:txBody>
      </p:sp>
      <p:sp>
        <p:nvSpPr>
          <p:cNvPr id="3" name="Rectangle 4"/>
          <p:cNvSpPr>
            <a:spLocks noChangeArrowheads="1"/>
          </p:cNvSpPr>
          <p:nvPr/>
        </p:nvSpPr>
        <p:spPr bwMode="auto">
          <a:xfrm>
            <a:off x="685800" y="1082675"/>
            <a:ext cx="7924800" cy="4175125"/>
          </a:xfrm>
          <a:prstGeom prst="rect">
            <a:avLst/>
          </a:prstGeom>
          <a:noFill/>
          <a:ln w="12700">
            <a:noFill/>
            <a:miter lim="800000"/>
            <a:headEnd/>
            <a:tailEnd/>
          </a:ln>
          <a:effectLst/>
        </p:spPr>
        <p:txBody>
          <a:bodyPr wrap="none" anchor="ctr"/>
          <a:lstStyle/>
          <a:p>
            <a:pPr algn="l">
              <a:buClr>
                <a:srgbClr val="66FFFF"/>
              </a:buClr>
              <a:buSzPct val="90000"/>
            </a:pPr>
            <a:r>
              <a:rPr lang="en-US" sz="2400" dirty="0">
                <a:effectLst>
                  <a:outerShdw blurRad="38100" dist="38100" dir="2700000" algn="tl">
                    <a:srgbClr val="000000"/>
                  </a:outerShdw>
                </a:effectLst>
                <a:latin typeface="Book Antiqua" pitchFamily="18" charset="0"/>
              </a:rPr>
              <a:t>   </a:t>
            </a:r>
            <a:r>
              <a:rPr lang="en-US" sz="2000" dirty="0"/>
              <a:t>Because hypothesis tests are based on sample data, we must allow for the</a:t>
            </a:r>
          </a:p>
          <a:p>
            <a:pPr algn="l">
              <a:buClr>
                <a:srgbClr val="66FFFF"/>
              </a:buClr>
              <a:buSzPct val="90000"/>
            </a:pPr>
            <a:r>
              <a:rPr lang="en-US" sz="2000" dirty="0"/>
              <a:t> possibility of errors.</a:t>
            </a:r>
          </a:p>
          <a:p>
            <a:pPr algn="l">
              <a:buClr>
                <a:srgbClr val="66FFFF"/>
              </a:buClr>
              <a:buSzPct val="90000"/>
            </a:pPr>
            <a:endParaRPr lang="en-US" sz="2000" dirty="0"/>
          </a:p>
          <a:p>
            <a:pPr>
              <a:buClr>
                <a:srgbClr val="66FFFF"/>
              </a:buClr>
              <a:buSzPct val="90000"/>
            </a:pPr>
            <a:r>
              <a:rPr lang="en-US" sz="2000" dirty="0"/>
              <a:t>A Type I error is rejecting H</a:t>
            </a:r>
            <a:r>
              <a:rPr lang="en-US" sz="2000" baseline="-25000" dirty="0"/>
              <a:t>0</a:t>
            </a:r>
            <a:r>
              <a:rPr lang="en-US" sz="2000" dirty="0"/>
              <a:t> when it is true.</a:t>
            </a:r>
          </a:p>
          <a:p>
            <a:pPr>
              <a:buClr>
                <a:srgbClr val="66FFFF"/>
              </a:buClr>
              <a:buSzPct val="90000"/>
            </a:pPr>
            <a:endParaRPr lang="en-US" sz="2000" dirty="0"/>
          </a:p>
          <a:p>
            <a:pPr>
              <a:buClr>
                <a:srgbClr val="66FFFF"/>
              </a:buClr>
              <a:buSzPct val="90000"/>
            </a:pPr>
            <a:r>
              <a:rPr lang="en-US" sz="2000" dirty="0"/>
              <a:t>The probability of making a Type I error when the null hypothesis is true as an </a:t>
            </a:r>
          </a:p>
          <a:p>
            <a:pPr>
              <a:buClr>
                <a:srgbClr val="66FFFF"/>
              </a:buClr>
              <a:buSzPct val="90000"/>
            </a:pPr>
            <a:r>
              <a:rPr lang="en-US" sz="2000" dirty="0"/>
              <a:t>equality is called the level of significance.</a:t>
            </a:r>
          </a:p>
          <a:p>
            <a:pPr>
              <a:buClr>
                <a:srgbClr val="66FFFF"/>
              </a:buClr>
              <a:buSzPct val="90000"/>
            </a:pPr>
            <a:endParaRPr lang="en-US" sz="2000" dirty="0"/>
          </a:p>
          <a:p>
            <a:pPr>
              <a:buClr>
                <a:srgbClr val="66FFFF"/>
              </a:buClr>
              <a:buSzPct val="90000"/>
            </a:pPr>
            <a:r>
              <a:rPr lang="en-US" sz="2000" dirty="0"/>
              <a:t>Applications of hypothesis testing that only control the Type I error are often </a:t>
            </a:r>
          </a:p>
          <a:p>
            <a:pPr>
              <a:buClr>
                <a:srgbClr val="66FFFF"/>
              </a:buClr>
              <a:buSzPct val="90000"/>
            </a:pPr>
            <a:r>
              <a:rPr lang="en-US" sz="2000" dirty="0"/>
              <a:t>called significance tests.</a:t>
            </a:r>
          </a:p>
          <a:p>
            <a:pPr>
              <a:buClr>
                <a:srgbClr val="66FFFF"/>
              </a:buClr>
              <a:buSzPct val="90000"/>
            </a:pPr>
            <a:endParaRPr lang="en-US" sz="2000" dirty="0"/>
          </a:p>
          <a:p>
            <a:pPr>
              <a:buClr>
                <a:srgbClr val="66FFFF"/>
              </a:buClr>
              <a:buSzPct val="90000"/>
            </a:pPr>
            <a:endParaRPr lang="en-US" sz="2000" dirty="0"/>
          </a:p>
          <a:p>
            <a:pPr algn="l">
              <a:buClr>
                <a:srgbClr val="66FFFF"/>
              </a:buClr>
              <a:buSzPct val="90000"/>
            </a:pPr>
            <a:endParaRPr lang="en-US" sz="2000" dirty="0"/>
          </a:p>
        </p:txBody>
      </p:sp>
      <p:sp>
        <p:nvSpPr>
          <p:cNvPr id="4" name="Rectangle 5"/>
          <p:cNvSpPr>
            <a:spLocks noChangeArrowheads="1"/>
          </p:cNvSpPr>
          <p:nvPr/>
        </p:nvSpPr>
        <p:spPr bwMode="auto">
          <a:xfrm>
            <a:off x="704850" y="1917700"/>
            <a:ext cx="7505700" cy="514350"/>
          </a:xfrm>
          <a:prstGeom prst="rect">
            <a:avLst/>
          </a:prstGeom>
          <a:noFill/>
          <a:ln w="12700">
            <a:noFill/>
            <a:miter lim="800000"/>
            <a:headEnd/>
            <a:tailEnd/>
          </a:ln>
          <a:effectLst/>
        </p:spPr>
        <p:txBody>
          <a:bodyPr wrap="none" anchor="ctr"/>
          <a:lstStyle/>
          <a:p>
            <a:pPr algn="l">
              <a:spcBef>
                <a:spcPct val="20000"/>
              </a:spcBef>
              <a:buClr>
                <a:srgbClr val="66FFFF"/>
              </a:buClr>
              <a:buSzPct val="75000"/>
            </a:pPr>
            <a:r>
              <a:rPr lang="en-US" sz="2400" dirty="0">
                <a:effectLst>
                  <a:outerShdw blurRad="38100" dist="38100" dir="2700000" algn="tl">
                    <a:srgbClr val="000000"/>
                  </a:outerShdw>
                </a:effectLst>
                <a:latin typeface="Book Antiqua" pitchFamily="18" charset="0"/>
              </a:rPr>
              <a:t> </a:t>
            </a:r>
            <a:endParaRPr lang="en-US" dirty="0">
              <a:effectLst>
                <a:outerShdw blurRad="38100" dist="38100" dir="2700000" algn="tl">
                  <a:srgbClr val="000000"/>
                </a:outerShdw>
              </a:effectLst>
              <a:latin typeface="Book Antiqua" pitchFamily="18" charset="0"/>
            </a:endParaRPr>
          </a:p>
        </p:txBody>
      </p:sp>
      <p:sp>
        <p:nvSpPr>
          <p:cNvPr id="5" name="Rectangle 6"/>
          <p:cNvSpPr>
            <a:spLocks noChangeArrowheads="1"/>
          </p:cNvSpPr>
          <p:nvPr/>
        </p:nvSpPr>
        <p:spPr bwMode="auto">
          <a:xfrm>
            <a:off x="704850" y="2432050"/>
            <a:ext cx="7505700" cy="1524000"/>
          </a:xfrm>
          <a:prstGeom prst="rect">
            <a:avLst/>
          </a:prstGeom>
          <a:noFill/>
          <a:ln w="12700">
            <a:noFill/>
            <a:miter lim="800000"/>
            <a:headEnd/>
            <a:tailEnd/>
          </a:ln>
          <a:effectLst/>
        </p:spPr>
        <p:txBody>
          <a:bodyPr wrap="none" anchor="ctr"/>
          <a:lstStyle/>
          <a:p>
            <a:pPr algn="l">
              <a:spcBef>
                <a:spcPct val="20000"/>
              </a:spcBef>
              <a:buClr>
                <a:srgbClr val="66FFFF"/>
              </a:buClr>
              <a:buSzPct val="75000"/>
            </a:pPr>
            <a:r>
              <a:rPr lang="en-US" sz="2400" dirty="0">
                <a:effectLst>
                  <a:outerShdw blurRad="38100" dist="38100" dir="2700000" algn="tl">
                    <a:srgbClr val="000000"/>
                  </a:outerShdw>
                </a:effectLst>
                <a:latin typeface="Book Antiqua" pitchFamily="18" charset="0"/>
              </a:rPr>
              <a:t>    </a:t>
            </a:r>
          </a:p>
        </p:txBody>
      </p:sp>
    </p:spTree>
    <p:extLst>
      <p:ext uri="{BB962C8B-B14F-4D97-AF65-F5344CB8AC3E}">
        <p14:creationId xmlns:p14="http://schemas.microsoft.com/office/powerpoint/2010/main" val="16043149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slide(fromTop)">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1"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slide(fromTop)">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1"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slide(fromTop)">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utoUpdateAnimBg="0"/>
      <p:bldP spid="4" grpId="0" autoUpdateAnimBg="0"/>
      <p:bldP spid="5"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847725" y="304800"/>
            <a:ext cx="7696200" cy="762000"/>
          </a:xfrm>
          <a:prstGeom prst="rect">
            <a:avLst/>
          </a:prstGeom>
          <a:noFill/>
          <a:ln/>
        </p:spPr>
        <p:txBody>
          <a:bodyPr/>
          <a:lstStyle>
            <a:lvl1pPr algn="ctr" defTabSz="914400" rtl="0" eaLnBrk="1" latinLnBrk="0" hangingPunct="1">
              <a:spcBef>
                <a:spcPct val="0"/>
              </a:spcBef>
              <a:buNone/>
              <a:defRPr sz="4400" b="1" kern="1200">
                <a:solidFill>
                  <a:srgbClr val="7030A0"/>
                </a:solidFill>
                <a:latin typeface="+mj-lt"/>
                <a:ea typeface="+mj-ea"/>
                <a:cs typeface="+mj-cs"/>
              </a:defRPr>
            </a:lvl1pPr>
          </a:lstStyle>
          <a:p>
            <a:r>
              <a:rPr lang="en-US">
                <a:solidFill>
                  <a:srgbClr val="00B0F0"/>
                </a:solidFill>
              </a:rPr>
              <a:t>Type II </a:t>
            </a:r>
            <a:r>
              <a:rPr lang="en-US" dirty="0">
                <a:solidFill>
                  <a:srgbClr val="00B0F0"/>
                </a:solidFill>
              </a:rPr>
              <a:t>Error</a:t>
            </a:r>
          </a:p>
        </p:txBody>
      </p:sp>
      <p:sp>
        <p:nvSpPr>
          <p:cNvPr id="5" name="Rectangle 6"/>
          <p:cNvSpPr>
            <a:spLocks noChangeArrowheads="1"/>
          </p:cNvSpPr>
          <p:nvPr/>
        </p:nvSpPr>
        <p:spPr bwMode="auto">
          <a:xfrm>
            <a:off x="704850" y="2432050"/>
            <a:ext cx="7505700" cy="1524000"/>
          </a:xfrm>
          <a:prstGeom prst="rect">
            <a:avLst/>
          </a:prstGeom>
          <a:noFill/>
          <a:ln w="12700">
            <a:noFill/>
            <a:miter lim="800000"/>
            <a:headEnd/>
            <a:tailEnd/>
          </a:ln>
          <a:effectLst/>
        </p:spPr>
        <p:txBody>
          <a:bodyPr wrap="none" anchor="ctr"/>
          <a:lstStyle/>
          <a:p>
            <a:pPr algn="l">
              <a:spcBef>
                <a:spcPct val="20000"/>
              </a:spcBef>
              <a:buClr>
                <a:srgbClr val="66FFFF"/>
              </a:buClr>
              <a:buSzPct val="75000"/>
            </a:pPr>
            <a:r>
              <a:rPr lang="en-US" sz="2400" dirty="0">
                <a:effectLst>
                  <a:outerShdw blurRad="38100" dist="38100" dir="2700000" algn="tl">
                    <a:srgbClr val="000000"/>
                  </a:outerShdw>
                </a:effectLst>
                <a:latin typeface="Book Antiqua" pitchFamily="18" charset="0"/>
              </a:rPr>
              <a:t>    </a:t>
            </a:r>
          </a:p>
        </p:txBody>
      </p:sp>
      <p:sp>
        <p:nvSpPr>
          <p:cNvPr id="7" name="Rectangle 3"/>
          <p:cNvSpPr>
            <a:spLocks noChangeArrowheads="1"/>
          </p:cNvSpPr>
          <p:nvPr/>
        </p:nvSpPr>
        <p:spPr bwMode="auto">
          <a:xfrm>
            <a:off x="457200" y="1501775"/>
            <a:ext cx="8305800" cy="4899025"/>
          </a:xfrm>
          <a:prstGeom prst="rect">
            <a:avLst/>
          </a:prstGeom>
          <a:noFill/>
          <a:ln w="12700">
            <a:noFill/>
            <a:miter lim="800000"/>
            <a:headEnd/>
            <a:tailEnd/>
          </a:ln>
          <a:effectLst/>
        </p:spPr>
        <p:txBody>
          <a:bodyPr wrap="none" anchor="ctr"/>
          <a:lstStyle/>
          <a:p>
            <a:pPr>
              <a:spcBef>
                <a:spcPct val="20000"/>
              </a:spcBef>
              <a:buClr>
                <a:srgbClr val="66FFFF"/>
              </a:buClr>
              <a:buSzPct val="75000"/>
            </a:pPr>
            <a:r>
              <a:rPr lang="en-US" sz="2400" dirty="0">
                <a:effectLst>
                  <a:outerShdw blurRad="38100" dist="38100" dir="2700000" algn="tl">
                    <a:srgbClr val="000000"/>
                  </a:outerShdw>
                </a:effectLst>
                <a:latin typeface="Book Antiqua" pitchFamily="18" charset="0"/>
              </a:rPr>
              <a:t>   </a:t>
            </a:r>
            <a:r>
              <a:rPr lang="en-US" sz="2000" dirty="0"/>
              <a:t>A Type II error is accepting H</a:t>
            </a:r>
            <a:r>
              <a:rPr lang="en-US" sz="2000" baseline="-25000" dirty="0"/>
              <a:t>0</a:t>
            </a:r>
            <a:r>
              <a:rPr lang="en-US" sz="2000" dirty="0"/>
              <a:t> when it is false.</a:t>
            </a:r>
          </a:p>
          <a:p>
            <a:pPr algn="l">
              <a:spcBef>
                <a:spcPct val="20000"/>
              </a:spcBef>
              <a:buClr>
                <a:srgbClr val="66FFFF"/>
              </a:buClr>
              <a:buSzPct val="75000"/>
            </a:pPr>
            <a:endParaRPr lang="en-US" sz="2000" dirty="0"/>
          </a:p>
          <a:p>
            <a:pPr>
              <a:spcBef>
                <a:spcPct val="20000"/>
              </a:spcBef>
              <a:buClr>
                <a:srgbClr val="66FFFF"/>
              </a:buClr>
              <a:buSzPct val="75000"/>
            </a:pPr>
            <a:r>
              <a:rPr lang="en-US" sz="2000" dirty="0"/>
              <a:t>It is difficult to control for the probability of making a Type II error.</a:t>
            </a:r>
          </a:p>
          <a:p>
            <a:pPr>
              <a:spcBef>
                <a:spcPct val="20000"/>
              </a:spcBef>
              <a:buClr>
                <a:srgbClr val="66FFFF"/>
              </a:buClr>
              <a:buSzPct val="75000"/>
            </a:pPr>
            <a:endParaRPr lang="en-US" sz="2000" dirty="0"/>
          </a:p>
          <a:p>
            <a:pPr>
              <a:spcBef>
                <a:spcPct val="20000"/>
              </a:spcBef>
              <a:buClr>
                <a:srgbClr val="66FFFF"/>
              </a:buClr>
              <a:buSzPct val="75000"/>
            </a:pPr>
            <a:r>
              <a:rPr lang="en-US" sz="2000" dirty="0"/>
              <a:t>Statisticians avoid the risk of making a Type II error by using “do not reject </a:t>
            </a:r>
          </a:p>
          <a:p>
            <a:pPr>
              <a:spcBef>
                <a:spcPct val="20000"/>
              </a:spcBef>
              <a:buClr>
                <a:srgbClr val="66FFFF"/>
              </a:buClr>
              <a:buSzPct val="75000"/>
            </a:pPr>
            <a:r>
              <a:rPr lang="en-US" sz="2000" dirty="0"/>
              <a:t>H</a:t>
            </a:r>
            <a:r>
              <a:rPr lang="en-US" sz="2000" baseline="-25000" dirty="0"/>
              <a:t>0</a:t>
            </a:r>
            <a:r>
              <a:rPr lang="en-US" sz="2000" dirty="0"/>
              <a:t>” and not “accept H</a:t>
            </a:r>
            <a:r>
              <a:rPr lang="en-US" sz="2000" baseline="-25000" dirty="0"/>
              <a:t>0</a:t>
            </a:r>
            <a:r>
              <a:rPr lang="en-US" sz="2000" dirty="0"/>
              <a:t>”.</a:t>
            </a:r>
          </a:p>
          <a:p>
            <a:pPr>
              <a:spcBef>
                <a:spcPct val="20000"/>
              </a:spcBef>
              <a:buClr>
                <a:srgbClr val="66FFFF"/>
              </a:buClr>
              <a:buSzPct val="75000"/>
            </a:pPr>
            <a:endParaRPr lang="en-US" sz="2000" dirty="0"/>
          </a:p>
          <a:p>
            <a:pPr>
              <a:spcBef>
                <a:spcPct val="20000"/>
              </a:spcBef>
              <a:buClr>
                <a:srgbClr val="66FFFF"/>
              </a:buClr>
              <a:buSzPct val="75000"/>
            </a:pPr>
            <a:endParaRPr lang="en-US" sz="2000" dirty="0"/>
          </a:p>
          <a:p>
            <a:pPr>
              <a:spcBef>
                <a:spcPct val="20000"/>
              </a:spcBef>
              <a:buClr>
                <a:srgbClr val="66FFFF"/>
              </a:buClr>
              <a:buSzPct val="75000"/>
            </a:pPr>
            <a:endParaRPr lang="en-US" sz="2000" dirty="0"/>
          </a:p>
          <a:p>
            <a:pPr algn="l">
              <a:spcBef>
                <a:spcPct val="20000"/>
              </a:spcBef>
              <a:buClr>
                <a:srgbClr val="66FFFF"/>
              </a:buClr>
              <a:buSzPct val="75000"/>
            </a:pPr>
            <a:endParaRPr lang="en-US" sz="2000" dirty="0"/>
          </a:p>
        </p:txBody>
      </p:sp>
    </p:spTree>
    <p:extLst>
      <p:ext uri="{BB962C8B-B14F-4D97-AF65-F5344CB8AC3E}">
        <p14:creationId xmlns:p14="http://schemas.microsoft.com/office/powerpoint/2010/main" val="15659124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lide(fromTop)">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1"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slide(fromTop)">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utoUpdateAnimBg="0"/>
      <p:bldP spid="7" grpId="0" autoUpdateAnimBg="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36217</TotalTime>
  <Words>1848</Words>
  <Application>Microsoft Office PowerPoint</Application>
  <PresentationFormat>On-screen Show (4:3)</PresentationFormat>
  <Paragraphs>303</Paragraphs>
  <Slides>30</Slides>
  <Notes>11</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30</vt:i4>
      </vt:variant>
    </vt:vector>
  </HeadingPairs>
  <TitlesOfParts>
    <vt:vector size="39" baseType="lpstr">
      <vt:lpstr>Arial</vt:lpstr>
      <vt:lpstr>Book Antiqua</vt:lpstr>
      <vt:lpstr>Calibri</vt:lpstr>
      <vt:lpstr>Calibri Light</vt:lpstr>
      <vt:lpstr>Monotype Sorts</vt:lpstr>
      <vt:lpstr>Symbol</vt:lpstr>
      <vt:lpstr>Wingdings</vt:lpstr>
      <vt:lpstr>Office Theme</vt:lpstr>
      <vt:lpstr>Equation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UW</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Michael D Ernst</dc:creator>
  <cp:lastModifiedBy>Haseeb Ahmad</cp:lastModifiedBy>
  <cp:revision>1105</cp:revision>
  <cp:lastPrinted>2012-07-23T05:21:44Z</cp:lastPrinted>
  <dcterms:created xsi:type="dcterms:W3CDTF">2012-06-20T04:14:54Z</dcterms:created>
  <dcterms:modified xsi:type="dcterms:W3CDTF">2020-03-11T03:41:27Z</dcterms:modified>
</cp:coreProperties>
</file>