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9" r:id="rId2"/>
    <p:sldId id="295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9" r:id="rId17"/>
    <p:sldId id="39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2868"/>
  </p:normalViewPr>
  <p:slideViewPr>
    <p:cSldViewPr>
      <p:cViewPr varScale="1">
        <p:scale>
          <a:sx n="67" d="100"/>
          <a:sy n="67" d="100"/>
        </p:scale>
        <p:origin x="184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2910" y="2084908"/>
            <a:ext cx="8298180" cy="929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"/>
                <a:cs typeface=""/>
              </a:rPr>
              <a:t>Data Science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"/>
              <a:cs typeface="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3217586"/>
            <a:ext cx="7162800" cy="89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CSE-4075</a:t>
            </a:r>
          </a:p>
          <a:p>
            <a:pPr>
              <a:defRPr/>
            </a:pPr>
            <a:r>
              <a:rPr lang="en-US" altLang="en-US" sz="2800" dirty="0">
                <a:solidFill>
                  <a:srgbClr val="00B0F0"/>
                </a:solidFill>
              </a:rPr>
              <a:t>(Gradient Descent)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7731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Linear Regression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1588" y="1296955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Given a training set, how do we pick, or learn, the parameters </a:t>
            </a:r>
            <a:r>
              <a:rPr lang="en-US" dirty="0" err="1"/>
              <a:t>θ</a:t>
            </a:r>
            <a:r>
              <a:rPr lang="en-US" dirty="0"/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651588" y="1873116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/>
            <a:r>
              <a:rPr lang="en-US" dirty="0"/>
              <a:t>The cost function </a:t>
            </a:r>
            <a:r>
              <a:rPr lang="en-US"/>
              <a:t>is defined as: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2471048"/>
            <a:ext cx="3225800" cy="787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1588" y="3670555"/>
            <a:ext cx="81876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required to choose </a:t>
            </a:r>
            <a:r>
              <a:rPr lang="en-US" dirty="0" err="1"/>
              <a:t>θ</a:t>
            </a:r>
            <a:r>
              <a:rPr lang="en-US" dirty="0"/>
              <a:t> so as to minimize J(</a:t>
            </a:r>
            <a:r>
              <a:rPr lang="en-US" dirty="0" err="1"/>
              <a:t>θ</a:t>
            </a:r>
            <a:r>
              <a:rPr lang="en-US" dirty="0"/>
              <a:t>).</a:t>
            </a:r>
          </a:p>
          <a:p>
            <a:endParaRPr lang="en-US" dirty="0"/>
          </a:p>
          <a:p>
            <a:pPr algn="just"/>
            <a:r>
              <a:rPr lang="en-US" dirty="0"/>
              <a:t>To search algorithm that starts with some “initial guess” for </a:t>
            </a:r>
            <a:r>
              <a:rPr lang="en-US" dirty="0" err="1"/>
              <a:t>θ</a:t>
            </a:r>
            <a:r>
              <a:rPr lang="en-US" dirty="0"/>
              <a:t>, and that repeatedly changes </a:t>
            </a:r>
            <a:r>
              <a:rPr lang="en-US" dirty="0" err="1"/>
              <a:t>θ</a:t>
            </a:r>
            <a:r>
              <a:rPr lang="en-US" dirty="0"/>
              <a:t> to make J(</a:t>
            </a:r>
            <a:r>
              <a:rPr lang="en-US" dirty="0" err="1"/>
              <a:t>θ</a:t>
            </a:r>
            <a:r>
              <a:rPr lang="en-US" dirty="0"/>
              <a:t>) smaller, until hopefully we converge to a value of </a:t>
            </a:r>
            <a:r>
              <a:rPr lang="en-US" dirty="0" err="1"/>
              <a:t>θ</a:t>
            </a:r>
            <a:r>
              <a:rPr lang="en-US" dirty="0"/>
              <a:t> that minimizes J(</a:t>
            </a:r>
            <a:r>
              <a:rPr lang="en-US" dirty="0" err="1"/>
              <a:t>θ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4984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Gradient Descent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1804" y="1361664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gradient descent algorithm starts with some initial </a:t>
            </a:r>
            <a:r>
              <a:rPr lang="en-US" dirty="0" err="1"/>
              <a:t>θ</a:t>
            </a:r>
            <a:r>
              <a:rPr lang="en-US" dirty="0"/>
              <a:t>, and repeatedly performs the update: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19350"/>
            <a:ext cx="2552700" cy="800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3359" y="304800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update is simultaneously performed for all values of j = 0, . . . , 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α is called the learning rate. This is a very natural algorithm that repeatedly takes a step in the direction of steepest decrease of J</a:t>
            </a:r>
          </a:p>
        </p:txBody>
      </p:sp>
    </p:spTree>
    <p:extLst>
      <p:ext uri="{BB962C8B-B14F-4D97-AF65-F5344CB8AC3E}">
        <p14:creationId xmlns:p14="http://schemas.microsoft.com/office/powerpoint/2010/main" val="183726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Gradient Descent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1804" y="1361664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the case of if we have only one training example (x, y), so that we can neglect</a:t>
            </a:r>
          </a:p>
          <a:p>
            <a:r>
              <a:rPr lang="en-US" dirty="0"/>
              <a:t>the sum in the definition of J. We have: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09928"/>
            <a:ext cx="5080000" cy="251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5179278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 single training example, this gives the update rule called Least </a:t>
            </a:r>
            <a:r>
              <a:rPr lang="en-US"/>
              <a:t>mean Square: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5469777"/>
            <a:ext cx="3721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7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Gradient Descent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1868884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more than one training example: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27851"/>
            <a:ext cx="6908800" cy="1397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4600" y="3979203"/>
            <a:ext cx="3618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called batch </a:t>
            </a:r>
            <a:r>
              <a:rPr lang="en-US"/>
              <a:t>gradient descent.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0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Gradient Descent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" y="1034296"/>
            <a:ext cx="4827957" cy="3655275"/>
          </a:xfrm>
          <a:prstGeom prst="rect">
            <a:avLst/>
          </a:prstGeom>
        </p:spPr>
      </p:pic>
      <p:pic>
        <p:nvPicPr>
          <p:cNvPr id="3" name="Picture 2" descr="A picture containing sitting, bird&#10;&#10;Description automatically generated">
            <a:extLst>
              <a:ext uri="{FF2B5EF4-FFF2-40B4-BE49-F238E27FC236}">
                <a16:creationId xmlns:a16="http://schemas.microsoft.com/office/drawing/2014/main" id="{0124A10D-262D-4C4E-BA8C-ABDB80112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697" y="3581400"/>
            <a:ext cx="4951303" cy="33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Gradient Descent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97435"/>
            <a:ext cx="4521200" cy="3479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1600" y="1574105"/>
            <a:ext cx="678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we run batch gradient descent to fit </a:t>
            </a:r>
            <a:r>
              <a:rPr lang="en-US" dirty="0" err="1"/>
              <a:t>θ</a:t>
            </a:r>
            <a:r>
              <a:rPr lang="en-US" dirty="0"/>
              <a:t> on our previous dataset,</a:t>
            </a:r>
          </a:p>
          <a:p>
            <a:r>
              <a:rPr lang="en-US" dirty="0"/>
              <a:t>to learn to predict housing price as a function of living area, we obtain</a:t>
            </a:r>
          </a:p>
          <a:p>
            <a:r>
              <a:rPr lang="en-US" dirty="0"/>
              <a:t>θ</a:t>
            </a:r>
            <a:r>
              <a:rPr lang="en-US" baseline="-25000" dirty="0"/>
              <a:t>0</a:t>
            </a:r>
            <a:r>
              <a:rPr lang="en-US" dirty="0"/>
              <a:t> = 71.27, θ</a:t>
            </a:r>
            <a:r>
              <a:rPr lang="en-US" baseline="-25000" dirty="0"/>
              <a:t>1</a:t>
            </a:r>
            <a:r>
              <a:rPr lang="en-US" dirty="0"/>
              <a:t> = 0.1345.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942052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number of bedrooms were included as one of the input features as </a:t>
            </a:r>
            <a:r>
              <a:rPr lang="en-US"/>
              <a:t>well, we </a:t>
            </a:r>
            <a:r>
              <a:rPr lang="en-US" dirty="0"/>
              <a:t>get θ0 = 89.60, θ1 = 0.1392, θ2 = −8.738.</a:t>
            </a:r>
          </a:p>
        </p:txBody>
      </p:sp>
    </p:spTree>
    <p:extLst>
      <p:ext uri="{BB962C8B-B14F-4D97-AF65-F5344CB8AC3E}">
        <p14:creationId xmlns:p14="http://schemas.microsoft.com/office/powerpoint/2010/main" val="74282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23" y="2951897"/>
            <a:ext cx="5203477" cy="323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B0F0"/>
                </a:solidFill>
                <a:latin typeface="Arial" charset="0"/>
              </a:rPr>
              <a:t>Pros and cons of gradient descent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33400" y="1371600"/>
            <a:ext cx="8153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Simple and often quite effective on ML tasks</a:t>
            </a:r>
          </a:p>
          <a:p>
            <a:r>
              <a:rPr lang="en-US" sz="2000" dirty="0"/>
              <a:t>Often very scalable </a:t>
            </a:r>
          </a:p>
          <a:p>
            <a:r>
              <a:rPr lang="en-US" sz="2000" dirty="0"/>
              <a:t>Only applies to smooth functions (differentiable)</a:t>
            </a:r>
          </a:p>
          <a:p>
            <a:r>
              <a:rPr lang="en-US" sz="2000" dirty="0"/>
              <a:t>Might find a local minimum, rather than a global one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92065C-C199-DD46-B562-1AED46979B76}" type="slidenum">
              <a:rPr lang="en-US" sz="1400"/>
              <a:pPr eaLnBrk="1" hangingPunct="1"/>
              <a:t>16</a:t>
            </a:fld>
            <a:endParaRPr lang="en-US" sz="1400"/>
          </a:p>
        </p:txBody>
      </p:sp>
      <p:pic>
        <p:nvPicPr>
          <p:cNvPr id="3" name="Picture 2" descr="A picture containing skiing, man, red, air&#10;&#10;Description automatically generated">
            <a:extLst>
              <a:ext uri="{FF2B5EF4-FFF2-40B4-BE49-F238E27FC236}">
                <a16:creationId xmlns:a16="http://schemas.microsoft.com/office/drawing/2014/main" id="{97711327-B4E7-497F-867D-8F9FE2A27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4" y="3200400"/>
            <a:ext cx="3677142" cy="34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2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Stochastic Gradient Descent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312333"/>
            <a:ext cx="4774767" cy="1651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000" y="3324135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 this algorithm, we repeatedly run through the training set, and each time, we encounter a training example, we update the parameters according to, the gradient of the error with respect to that single training example only.</a:t>
            </a:r>
          </a:p>
        </p:txBody>
      </p:sp>
    </p:spTree>
    <p:extLst>
      <p:ext uri="{BB962C8B-B14F-4D97-AF65-F5344CB8AC3E}">
        <p14:creationId xmlns:p14="http://schemas.microsoft.com/office/powerpoint/2010/main" val="116313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Preliminaries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457200" y="1600200"/>
            <a:ext cx="83058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The </a:t>
            </a:r>
            <a:r>
              <a:rPr lang="en-US" sz="2000" b="1" dirty="0"/>
              <a:t>gradient</a:t>
            </a:r>
            <a:r>
              <a:rPr lang="en-US" sz="2000" dirty="0"/>
              <a:t> is a vector-valued function, as opposed to a derivative, which is scalar-valued. Like the derivative, the </a:t>
            </a:r>
            <a:r>
              <a:rPr lang="en-US" sz="2000" b="1" dirty="0"/>
              <a:t>gradient</a:t>
            </a:r>
            <a:r>
              <a:rPr lang="en-US" sz="2000" dirty="0"/>
              <a:t> represents the slope of the tangent of the graph of the function.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The gradient points in the direction of the greatest rate of increase of the function, and its magnitude is the slope of the graph in that direction.</a:t>
            </a:r>
            <a:endParaRPr lang="en-US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716044"/>
            <a:ext cx="5061787" cy="252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2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Preliminaries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533400" y="1720096"/>
            <a:ext cx="83058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/>
              <a:t>In mathematics, computer science and operations research, </a:t>
            </a:r>
            <a:r>
              <a:rPr lang="en-US" sz="2000" b="1" dirty="0"/>
              <a:t>mathematical optimization</a:t>
            </a:r>
            <a:r>
              <a:rPr lang="en-US" sz="2000" dirty="0"/>
              <a:t> or </a:t>
            </a:r>
            <a:r>
              <a:rPr lang="en-US" sz="2000" b="1"/>
              <a:t>mathematical programming</a:t>
            </a:r>
            <a:r>
              <a:rPr lang="en-US" sz="2000"/>
              <a:t>, is </a:t>
            </a:r>
            <a:r>
              <a:rPr lang="en-US" sz="2000" dirty="0"/>
              <a:t>the selection of a best element (with regard to some criterion) from some set of available alternatives.</a:t>
            </a:r>
          </a:p>
          <a:p>
            <a:pPr algn="just">
              <a:spcBef>
                <a:spcPct val="50000"/>
              </a:spcBef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385304"/>
            <a:ext cx="1600200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0" y="4134678"/>
            <a:ext cx="1358900" cy="50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9779" y="38038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minimum value will be 1.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000" y="4736068"/>
            <a:ext cx="349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value will be infinity.</a:t>
            </a:r>
          </a:p>
        </p:txBody>
      </p:sp>
    </p:spTree>
    <p:extLst>
      <p:ext uri="{BB962C8B-B14F-4D97-AF65-F5344CB8AC3E}">
        <p14:creationId xmlns:p14="http://schemas.microsoft.com/office/powerpoint/2010/main" val="127211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Preliminaries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533400" y="1720096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/>
              <a:t>In mathematics, a real-valued </a:t>
            </a:r>
            <a:r>
              <a:rPr lang="en-US" sz="2000" b="1" dirty="0"/>
              <a:t>function</a:t>
            </a:r>
            <a:r>
              <a:rPr lang="en-US" sz="2000" dirty="0"/>
              <a:t> defined on an n-dimensional interval is called </a:t>
            </a:r>
            <a:r>
              <a:rPr lang="en-US" sz="2000" b="1" dirty="0"/>
              <a:t>convex,</a:t>
            </a:r>
            <a:r>
              <a:rPr lang="en-US" sz="2000" dirty="0"/>
              <a:t> if the line segment between any two points on the graph of the </a:t>
            </a:r>
            <a:r>
              <a:rPr lang="en-US" sz="2000" b="1" dirty="0"/>
              <a:t>function </a:t>
            </a:r>
            <a:r>
              <a:rPr lang="en-US" sz="2000" dirty="0"/>
              <a:t>lies above or on the graph, in a Euclidean space (or more generally a vector space) of at least two dimensions.</a:t>
            </a: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92068"/>
            <a:ext cx="398858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7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Supervised Learning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00" y="1219200"/>
            <a:ext cx="636319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0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Notations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0" y="16002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x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 </a:t>
            </a:r>
            <a:r>
              <a:rPr lang="en-US" dirty="0"/>
              <a:t>to denote the “input” variables (living area in this example), also called input features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 </a:t>
            </a:r>
            <a:r>
              <a:rPr lang="en-US" dirty="0"/>
              <a:t>to denote the “output” or target variable that we are trying to predict (price).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 pair (x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), </a:t>
            </a:r>
            <a:r>
              <a:rPr lang="en-US" dirty="0"/>
              <a:t>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 is called a training example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List of m training examples {(x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); </a:t>
            </a:r>
            <a:r>
              <a:rPr lang="en-US" dirty="0" err="1"/>
              <a:t>i</a:t>
            </a:r>
            <a:r>
              <a:rPr lang="en-US" dirty="0"/>
              <a:t> =1, . . . , m}—is called a training set.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Given a training set, to learn a function h : X → Y so that h(x) is a “good” predictor for the corresponding value of y. h is called a hypothesis. </a:t>
            </a:r>
          </a:p>
        </p:txBody>
      </p:sp>
    </p:spTree>
    <p:extLst>
      <p:ext uri="{BB962C8B-B14F-4D97-AF65-F5344CB8AC3E}">
        <p14:creationId xmlns:p14="http://schemas.microsoft.com/office/powerpoint/2010/main" val="185362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Supervised Learning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295400"/>
            <a:ext cx="3314700" cy="2959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4648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When the target variable to predict is continuous, we call the learning problem a </a:t>
            </a:r>
            <a:r>
              <a:rPr lang="en-US" dirty="0">
                <a:solidFill>
                  <a:srgbClr val="00B0F0"/>
                </a:solidFill>
              </a:rPr>
              <a:t>regression</a:t>
            </a:r>
            <a:r>
              <a:rPr lang="en-US" dirty="0"/>
              <a:t> problem.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When y can take on only a small number of discrete values, we call it a </a:t>
            </a:r>
            <a:r>
              <a:rPr lang="en-US" dirty="0">
                <a:solidFill>
                  <a:srgbClr val="00B0F0"/>
                </a:solidFill>
              </a:rPr>
              <a:t>classification</a:t>
            </a:r>
            <a:r>
              <a:rPr lang="en-US" dirty="0"/>
              <a:t> problem.</a:t>
            </a:r>
          </a:p>
        </p:txBody>
      </p:sp>
    </p:spTree>
    <p:extLst>
      <p:ext uri="{BB962C8B-B14F-4D97-AF65-F5344CB8AC3E}">
        <p14:creationId xmlns:p14="http://schemas.microsoft.com/office/powerpoint/2010/main" val="32776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Linear Regression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0" y="2057400"/>
            <a:ext cx="55753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2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0" y="304800"/>
            <a:ext cx="91440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rgbClr val="00B0F0"/>
                </a:solidFill>
              </a:rPr>
              <a:t>Linear Regression</a:t>
            </a:r>
          </a:p>
          <a:p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81000" y="12954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lang="en-US" altLang="en-US" sz="2000" dirty="0"/>
          </a:p>
        </p:txBody>
      </p:sp>
      <p:sp>
        <p:nvSpPr>
          <p:cNvPr id="14" name="AutoShape 10" descr="min _{x\in \mathbb {R} }\;(x^{2}+1)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1" descr="^{2}+1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mathbb {R} 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 descr="https://wikimedia.org/api/rest_v1/media/math/render/svg/92d98b82a3778f043108d4e20960a9193df57cbf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4" descr="=0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5" descr="max _{x\in \mathbb {R} }\;2x"/>
          <p:cNvSpPr>
            <a:spLocks noChangeAspect="1" noChangeArrowheads="1"/>
          </p:cNvSpPr>
          <p:nvPr/>
        </p:nvSpPr>
        <p:spPr bwMode="auto">
          <a:xfrm>
            <a:off x="152400" y="8818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1588" y="1296955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an initial </a:t>
            </a:r>
            <a:r>
              <a:rPr lang="en-US"/>
              <a:t>choice, we </a:t>
            </a:r>
            <a:r>
              <a:rPr lang="en-US" dirty="0"/>
              <a:t>decide to approximate y as a linear function of x: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894887"/>
            <a:ext cx="2616200" cy="444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2631638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θ</a:t>
            </a:r>
            <a:r>
              <a:rPr lang="en-US" baseline="-25000" dirty="0" err="1"/>
              <a:t>i</a:t>
            </a:r>
            <a:r>
              <a:rPr lang="en-US" dirty="0" err="1"/>
              <a:t>’s</a:t>
            </a:r>
            <a:r>
              <a:rPr lang="en-US" dirty="0"/>
              <a:t> are the parameters (also called weights) parameterizing the space of linear functions mapping from X to Y.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220" y="3830570"/>
            <a:ext cx="2641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35524</TotalTime>
  <Words>613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Haseeb Ahmad</cp:lastModifiedBy>
  <cp:revision>1168</cp:revision>
  <cp:lastPrinted>2012-07-23T05:21:44Z</cp:lastPrinted>
  <dcterms:created xsi:type="dcterms:W3CDTF">2012-06-20T04:14:54Z</dcterms:created>
  <dcterms:modified xsi:type="dcterms:W3CDTF">2019-10-28T09:13:56Z</dcterms:modified>
</cp:coreProperties>
</file>