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99" r:id="rId2"/>
    <p:sldId id="301" r:id="rId3"/>
    <p:sldId id="353" r:id="rId4"/>
    <p:sldId id="352" r:id="rId5"/>
    <p:sldId id="302" r:id="rId6"/>
    <p:sldId id="303" r:id="rId7"/>
    <p:sldId id="305" r:id="rId8"/>
    <p:sldId id="306" r:id="rId9"/>
    <p:sldId id="307" r:id="rId10"/>
    <p:sldId id="308" r:id="rId11"/>
    <p:sldId id="309" r:id="rId12"/>
    <p:sldId id="310" r:id="rId13"/>
    <p:sldId id="354" r:id="rId14"/>
    <p:sldId id="355" r:id="rId15"/>
    <p:sldId id="312" r:id="rId16"/>
    <p:sldId id="313" r:id="rId17"/>
    <p:sldId id="314" r:id="rId18"/>
    <p:sldId id="316" r:id="rId19"/>
    <p:sldId id="317" r:id="rId20"/>
    <p:sldId id="356" r:id="rId21"/>
    <p:sldId id="357" r:id="rId22"/>
    <p:sldId id="318" r:id="rId23"/>
    <p:sldId id="319" r:id="rId24"/>
    <p:sldId id="358" r:id="rId25"/>
    <p:sldId id="359" r:id="rId26"/>
    <p:sldId id="321" r:id="rId27"/>
    <p:sldId id="322" r:id="rId28"/>
    <p:sldId id="323" r:id="rId29"/>
    <p:sldId id="350" r:id="rId30"/>
    <p:sldId id="324" r:id="rId31"/>
    <p:sldId id="325" r:id="rId32"/>
    <p:sldId id="327" r:id="rId33"/>
    <p:sldId id="328" r:id="rId34"/>
    <p:sldId id="330" r:id="rId35"/>
    <p:sldId id="331" r:id="rId36"/>
    <p:sldId id="332" r:id="rId37"/>
    <p:sldId id="333" r:id="rId38"/>
    <p:sldId id="334" r:id="rId39"/>
    <p:sldId id="335" r:id="rId40"/>
    <p:sldId id="336" r:id="rId41"/>
    <p:sldId id="337" r:id="rId42"/>
    <p:sldId id="338" r:id="rId43"/>
    <p:sldId id="339" r:id="rId44"/>
    <p:sldId id="342" r:id="rId45"/>
    <p:sldId id="343" r:id="rId46"/>
    <p:sldId id="344" r:id="rId47"/>
    <p:sldId id="345" r:id="rId48"/>
    <p:sldId id="351" r:id="rId49"/>
    <p:sldId id="34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eeb Ahmad" initials="HA" lastIdx="2" clrIdx="0">
    <p:extLst>
      <p:ext uri="{19B8F6BF-5375-455C-9EA6-DF929625EA0E}">
        <p15:presenceInfo xmlns:p15="http://schemas.microsoft.com/office/powerpoint/2012/main" userId="9d6da210d8bd2f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23A8A"/>
    <a:srgbClr val="DC62E1"/>
    <a:srgbClr val="859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92904"/>
  </p:normalViewPr>
  <p:slideViewPr>
    <p:cSldViewPr>
      <p:cViewPr varScale="1">
        <p:scale>
          <a:sx n="67" d="100"/>
          <a:sy n="67" d="100"/>
        </p:scale>
        <p:origin x="163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28140-15EC-4081-9E81-E46E60AB9D4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9C0181A3-3B43-4B94-AFD2-016C54B748B7}">
      <dgm:prSet custT="1"/>
      <dgm:spPr/>
      <dgm:t>
        <a:bodyPr/>
        <a:lstStyle/>
        <a:p>
          <a:r>
            <a:rPr lang="en-US" sz="2000" kern="1200" dirty="0">
              <a:solidFill>
                <a:prstClr val="black"/>
              </a:solidFill>
              <a:latin typeface="Calibri"/>
              <a:ea typeface="+mn-ea"/>
              <a:cs typeface="+mn-cs"/>
            </a:rPr>
            <a:t>*  Sorted data: </a:t>
          </a:r>
        </a:p>
        <a:p>
          <a:r>
            <a:rPr lang="en-US" sz="2000" kern="1200" dirty="0">
              <a:solidFill>
                <a:prstClr val="black"/>
              </a:solidFill>
              <a:latin typeface="Calibri"/>
              <a:ea typeface="+mn-ea"/>
              <a:cs typeface="+mn-cs"/>
            </a:rPr>
            <a:t>4, 8, 9, 15, 21, 21, 24, 25, 26, 28, 29, 34</a:t>
          </a:r>
        </a:p>
      </dgm:t>
    </dgm:pt>
    <dgm:pt modelId="{DC31852F-D950-4C0B-875F-B6D8BE919B68}" type="parTrans" cxnId="{76A50904-C92C-4786-BFF0-28984C5FA865}">
      <dgm:prSet/>
      <dgm:spPr/>
      <dgm:t>
        <a:bodyPr/>
        <a:lstStyle/>
        <a:p>
          <a:endParaRPr lang="en-US"/>
        </a:p>
      </dgm:t>
    </dgm:pt>
    <dgm:pt modelId="{7774569C-9277-4368-9E15-BE0F35AC6802}" type="sibTrans" cxnId="{76A50904-C92C-4786-BFF0-28984C5FA865}">
      <dgm:prSet/>
      <dgm:spPr>
        <a:ln>
          <a:solidFill>
            <a:schemeClr val="bg1"/>
          </a:solidFill>
        </a:ln>
      </dgm:spPr>
      <dgm:t>
        <a:bodyPr/>
        <a:lstStyle/>
        <a:p>
          <a:endParaRPr lang="en-US"/>
        </a:p>
      </dgm:t>
    </dgm:pt>
    <dgm:pt modelId="{CBB5D2A5-4D68-41C0-84E3-8818641A26CC}">
      <dgm:prSet custT="1"/>
      <dgm:spPr/>
      <dgm:t>
        <a:bodyPr/>
        <a:lstStyle/>
        <a:p>
          <a:r>
            <a:rPr lang="en-US" sz="2400" kern="1200" dirty="0">
              <a:solidFill>
                <a:prstClr val="black"/>
              </a:solidFill>
              <a:latin typeface="Calibri"/>
              <a:ea typeface="+mn-ea"/>
              <a:cs typeface="+mn-cs"/>
            </a:rPr>
            <a:t>*  Partition into (</a:t>
          </a:r>
          <a:r>
            <a:rPr lang="en-US" sz="2400" kern="1200" dirty="0" err="1">
              <a:solidFill>
                <a:prstClr val="black"/>
              </a:solidFill>
              <a:latin typeface="Calibri"/>
              <a:ea typeface="+mn-ea"/>
              <a:cs typeface="+mn-cs"/>
            </a:rPr>
            <a:t>equi</a:t>
          </a:r>
          <a:r>
            <a:rPr lang="en-US" sz="2400" kern="1200" dirty="0">
              <a:solidFill>
                <a:prstClr val="black"/>
              </a:solidFill>
              <a:latin typeface="Calibri"/>
              <a:ea typeface="+mn-ea"/>
              <a:cs typeface="+mn-cs"/>
            </a:rPr>
            <a:t>-depth) bins:</a:t>
          </a:r>
        </a:p>
      </dgm:t>
    </dgm:pt>
    <dgm:pt modelId="{3E90B625-A56B-459F-ADAF-C3F7572514E9}" type="parTrans" cxnId="{6033F2FF-78C5-4B52-94D1-2D35051E828F}">
      <dgm:prSet/>
      <dgm:spPr/>
      <dgm:t>
        <a:bodyPr/>
        <a:lstStyle/>
        <a:p>
          <a:endParaRPr lang="en-US"/>
        </a:p>
      </dgm:t>
    </dgm:pt>
    <dgm:pt modelId="{B097035D-7F0B-4EEE-9A02-A9D0CD60C6D8}" type="sibTrans" cxnId="{6033F2FF-78C5-4B52-94D1-2D35051E828F}">
      <dgm:prSet/>
      <dgm:spPr/>
      <dgm:t>
        <a:bodyPr/>
        <a:lstStyle/>
        <a:p>
          <a:endParaRPr lang="en-US"/>
        </a:p>
      </dgm:t>
    </dgm:pt>
    <dgm:pt modelId="{4E82E7D1-7BE9-458F-959D-00F163A0BB82}">
      <dgm:prSet custT="1"/>
      <dgm:spPr/>
      <dgm:t>
        <a:bodyPr/>
        <a:lstStyle/>
        <a:p>
          <a:r>
            <a:rPr lang="en-US" sz="2400" kern="1200" dirty="0">
              <a:solidFill>
                <a:prstClr val="black"/>
              </a:solidFill>
              <a:latin typeface="Calibri"/>
              <a:ea typeface="+mn-ea"/>
              <a:cs typeface="+mn-cs"/>
            </a:rPr>
            <a:t>- Bin 1:</a:t>
          </a:r>
        </a:p>
        <a:p>
          <a:r>
            <a:rPr lang="en-US" sz="2400" kern="1200" dirty="0">
              <a:solidFill>
                <a:prstClr val="black"/>
              </a:solidFill>
              <a:latin typeface="Calibri"/>
              <a:ea typeface="+mn-ea"/>
              <a:cs typeface="+mn-cs"/>
            </a:rPr>
            <a:t> 4, 8, 9, 15</a:t>
          </a:r>
        </a:p>
      </dgm:t>
    </dgm:pt>
    <dgm:pt modelId="{EE519C12-11C3-4065-B146-34E4F0EE7990}" type="parTrans" cxnId="{63BF2DAA-75EB-49E8-868E-8FF1746EFFC9}">
      <dgm:prSet/>
      <dgm:spPr/>
      <dgm:t>
        <a:bodyPr/>
        <a:lstStyle/>
        <a:p>
          <a:endParaRPr lang="en-US"/>
        </a:p>
      </dgm:t>
    </dgm:pt>
    <dgm:pt modelId="{43B37C1F-C1C4-4D7F-A517-1374AA083AAA}" type="sibTrans" cxnId="{63BF2DAA-75EB-49E8-868E-8FF1746EFFC9}">
      <dgm:prSet/>
      <dgm:spPr>
        <a:ln>
          <a:solidFill>
            <a:schemeClr val="bg1"/>
          </a:solidFill>
        </a:ln>
      </dgm:spPr>
      <dgm:t>
        <a:bodyPr/>
        <a:lstStyle/>
        <a:p>
          <a:endParaRPr lang="en-US"/>
        </a:p>
      </dgm:t>
    </dgm:pt>
    <dgm:pt modelId="{FEBEA559-9A52-4F5D-9B7C-DFBFC936EF06}">
      <dgm:prSet custT="1"/>
      <dgm:spPr/>
      <dgm:t>
        <a:bodyPr/>
        <a:lstStyle/>
        <a:p>
          <a:r>
            <a:rPr lang="en-US" sz="2400" kern="1200" dirty="0">
              <a:solidFill>
                <a:prstClr val="black"/>
              </a:solidFill>
              <a:latin typeface="Calibri"/>
              <a:ea typeface="+mn-ea"/>
              <a:cs typeface="+mn-cs"/>
            </a:rPr>
            <a:t>- Bin 2: </a:t>
          </a:r>
        </a:p>
        <a:p>
          <a:r>
            <a:rPr lang="en-US" sz="2400" kern="1200" dirty="0">
              <a:solidFill>
                <a:prstClr val="black"/>
              </a:solidFill>
              <a:latin typeface="Calibri"/>
              <a:ea typeface="+mn-ea"/>
              <a:cs typeface="+mn-cs"/>
            </a:rPr>
            <a:t>21, 21, 24, 25</a:t>
          </a:r>
        </a:p>
      </dgm:t>
    </dgm:pt>
    <dgm:pt modelId="{42839AB0-A32E-48E1-AF56-81D3F89BEC5B}" type="parTrans" cxnId="{8FE92E45-9C75-409C-8545-D0C4C4D284C1}">
      <dgm:prSet/>
      <dgm:spPr/>
      <dgm:t>
        <a:bodyPr/>
        <a:lstStyle/>
        <a:p>
          <a:endParaRPr lang="en-US"/>
        </a:p>
      </dgm:t>
    </dgm:pt>
    <dgm:pt modelId="{DC61B471-FECD-423A-A53D-1E5A36B62B9E}" type="sibTrans" cxnId="{8FE92E45-9C75-409C-8545-D0C4C4D284C1}">
      <dgm:prSet/>
      <dgm:spPr>
        <a:ln>
          <a:solidFill>
            <a:schemeClr val="bg1"/>
          </a:solidFill>
        </a:ln>
      </dgm:spPr>
      <dgm:t>
        <a:bodyPr/>
        <a:lstStyle/>
        <a:p>
          <a:endParaRPr lang="en-US"/>
        </a:p>
      </dgm:t>
    </dgm:pt>
    <dgm:pt modelId="{970B533D-85B4-47D0-9F5C-4E52B410E6D9}">
      <dgm:prSet custT="1"/>
      <dgm:spPr/>
      <dgm:t>
        <a:bodyPr/>
        <a:lstStyle/>
        <a:p>
          <a:r>
            <a:rPr lang="en-US" sz="2400" kern="1200" dirty="0">
              <a:solidFill>
                <a:prstClr val="black"/>
              </a:solidFill>
              <a:latin typeface="Calibri"/>
              <a:ea typeface="+mn-ea"/>
              <a:cs typeface="+mn-cs"/>
            </a:rPr>
            <a:t>- Bin 3: </a:t>
          </a:r>
        </a:p>
        <a:p>
          <a:r>
            <a:rPr lang="en-US" sz="2400" kern="1200" dirty="0">
              <a:solidFill>
                <a:prstClr val="black"/>
              </a:solidFill>
              <a:latin typeface="Calibri"/>
              <a:ea typeface="+mn-ea"/>
              <a:cs typeface="+mn-cs"/>
            </a:rPr>
            <a:t>26, 28, 29, 34</a:t>
          </a:r>
        </a:p>
      </dgm:t>
    </dgm:pt>
    <dgm:pt modelId="{B55623DF-22A3-46BF-8BA3-5E89D54830FD}" type="parTrans" cxnId="{5A2DB86A-89BF-4D79-A922-D4A3FC025FCC}">
      <dgm:prSet/>
      <dgm:spPr/>
      <dgm:t>
        <a:bodyPr/>
        <a:lstStyle/>
        <a:p>
          <a:endParaRPr lang="en-US"/>
        </a:p>
      </dgm:t>
    </dgm:pt>
    <dgm:pt modelId="{99978CA5-1685-4880-9A23-D3B6E1AEF118}" type="sibTrans" cxnId="{5A2DB86A-89BF-4D79-A922-D4A3FC025FCC}">
      <dgm:prSet/>
      <dgm:spPr>
        <a:ln>
          <a:solidFill>
            <a:schemeClr val="bg1"/>
          </a:solidFill>
        </a:ln>
      </dgm:spPr>
      <dgm:t>
        <a:bodyPr/>
        <a:lstStyle/>
        <a:p>
          <a:endParaRPr lang="en-US"/>
        </a:p>
      </dgm:t>
    </dgm:pt>
    <dgm:pt modelId="{C29B7604-D3E1-45CD-AF0A-D855B687CB50}">
      <dgm:prSet custT="1"/>
      <dgm:spPr/>
      <dgm:t>
        <a:bodyPr/>
        <a:lstStyle/>
        <a:p>
          <a:r>
            <a:rPr lang="en-US" sz="2400" kern="1200" dirty="0">
              <a:solidFill>
                <a:prstClr val="black"/>
              </a:solidFill>
              <a:latin typeface="Calibri"/>
              <a:ea typeface="+mn-ea"/>
              <a:cs typeface="+mn-cs"/>
            </a:rPr>
            <a:t>*  Smoothing by bin means:</a:t>
          </a:r>
        </a:p>
      </dgm:t>
    </dgm:pt>
    <dgm:pt modelId="{B10E21DD-4BC6-430E-B199-A9A6EEFA8EB4}" type="parTrans" cxnId="{12FFD2DC-797E-4975-AE34-86AEE5C2FF28}">
      <dgm:prSet/>
      <dgm:spPr/>
      <dgm:t>
        <a:bodyPr/>
        <a:lstStyle/>
        <a:p>
          <a:endParaRPr lang="en-US"/>
        </a:p>
      </dgm:t>
    </dgm:pt>
    <dgm:pt modelId="{5219D1C6-016C-4A5C-A75B-4FF58AFCBC81}" type="sibTrans" cxnId="{12FFD2DC-797E-4975-AE34-86AEE5C2FF28}">
      <dgm:prSet/>
      <dgm:spPr/>
      <dgm:t>
        <a:bodyPr/>
        <a:lstStyle/>
        <a:p>
          <a:endParaRPr lang="en-US"/>
        </a:p>
      </dgm:t>
    </dgm:pt>
    <dgm:pt modelId="{DDFA586A-AC2C-44DF-B5AB-E3F6554A9643}">
      <dgm:prSet custT="1"/>
      <dgm:spPr/>
      <dgm:t>
        <a:bodyPr/>
        <a:lstStyle/>
        <a:p>
          <a:r>
            <a:rPr lang="en-US" sz="2400" kern="1200" dirty="0">
              <a:solidFill>
                <a:prstClr val="black"/>
              </a:solidFill>
              <a:latin typeface="Calibri"/>
              <a:ea typeface="+mn-ea"/>
              <a:cs typeface="+mn-cs"/>
            </a:rPr>
            <a:t>- Bin 1:</a:t>
          </a:r>
        </a:p>
        <a:p>
          <a:r>
            <a:rPr lang="en-US" sz="2400" kern="1200" dirty="0">
              <a:solidFill>
                <a:prstClr val="black"/>
              </a:solidFill>
              <a:latin typeface="Calibri"/>
              <a:ea typeface="+mn-ea"/>
              <a:cs typeface="+mn-cs"/>
            </a:rPr>
            <a:t> 9, 9, 9, 9</a:t>
          </a:r>
        </a:p>
      </dgm:t>
    </dgm:pt>
    <dgm:pt modelId="{20A75706-67E9-490A-B444-FC575ADACA5F}" type="parTrans" cxnId="{A6D1EF3F-8A04-4F9B-8D10-5072D3C9C250}">
      <dgm:prSet/>
      <dgm:spPr/>
      <dgm:t>
        <a:bodyPr/>
        <a:lstStyle/>
        <a:p>
          <a:endParaRPr lang="en-US"/>
        </a:p>
      </dgm:t>
    </dgm:pt>
    <dgm:pt modelId="{5A065603-576C-45DA-87CD-2958808C1745}" type="sibTrans" cxnId="{A6D1EF3F-8A04-4F9B-8D10-5072D3C9C250}">
      <dgm:prSet/>
      <dgm:spPr>
        <a:ln>
          <a:solidFill>
            <a:schemeClr val="bg1"/>
          </a:solidFill>
        </a:ln>
      </dgm:spPr>
      <dgm:t>
        <a:bodyPr/>
        <a:lstStyle/>
        <a:p>
          <a:endParaRPr lang="en-US"/>
        </a:p>
      </dgm:t>
    </dgm:pt>
    <dgm:pt modelId="{C0FC74CF-ADF9-4B15-AF6E-0C06C079958A}">
      <dgm:prSet custT="1"/>
      <dgm:spPr/>
      <dgm:t>
        <a:bodyPr/>
        <a:lstStyle/>
        <a:p>
          <a:r>
            <a:rPr lang="en-US" sz="2400" kern="1200" dirty="0">
              <a:solidFill>
                <a:prstClr val="black"/>
              </a:solidFill>
              <a:latin typeface="Calibri"/>
              <a:ea typeface="+mn-ea"/>
              <a:cs typeface="+mn-cs"/>
            </a:rPr>
            <a:t>- Bin 2: </a:t>
          </a:r>
        </a:p>
        <a:p>
          <a:r>
            <a:rPr lang="en-US" sz="2400" kern="1200" dirty="0">
              <a:solidFill>
                <a:prstClr val="black"/>
              </a:solidFill>
              <a:latin typeface="Calibri"/>
              <a:ea typeface="+mn-ea"/>
              <a:cs typeface="+mn-cs"/>
            </a:rPr>
            <a:t>23, 23, 23, 23</a:t>
          </a:r>
        </a:p>
      </dgm:t>
    </dgm:pt>
    <dgm:pt modelId="{29251ADC-2D31-408C-81CD-C07AA1140C72}" type="parTrans" cxnId="{C0F940EC-CBB4-4A20-93C5-DA9FF8D987AA}">
      <dgm:prSet/>
      <dgm:spPr/>
      <dgm:t>
        <a:bodyPr/>
        <a:lstStyle/>
        <a:p>
          <a:endParaRPr lang="en-US"/>
        </a:p>
      </dgm:t>
    </dgm:pt>
    <dgm:pt modelId="{B68A6970-2890-4E0D-B14C-3E6743C228E0}" type="sibTrans" cxnId="{C0F940EC-CBB4-4A20-93C5-DA9FF8D987AA}">
      <dgm:prSet/>
      <dgm:spPr>
        <a:ln>
          <a:solidFill>
            <a:schemeClr val="bg1"/>
          </a:solidFill>
        </a:ln>
      </dgm:spPr>
      <dgm:t>
        <a:bodyPr/>
        <a:lstStyle/>
        <a:p>
          <a:endParaRPr lang="en-US"/>
        </a:p>
      </dgm:t>
    </dgm:pt>
    <dgm:pt modelId="{0E8C69AE-3650-468D-AE55-941CB8A40E9B}">
      <dgm:prSet custT="1"/>
      <dgm:spPr/>
      <dgm:t>
        <a:bodyPr/>
        <a:lstStyle/>
        <a:p>
          <a:r>
            <a:rPr lang="en-US" sz="2400" kern="1200" dirty="0">
              <a:solidFill>
                <a:prstClr val="black"/>
              </a:solidFill>
              <a:latin typeface="Calibri"/>
              <a:ea typeface="+mn-ea"/>
              <a:cs typeface="+mn-cs"/>
            </a:rPr>
            <a:t>- Bin 3: </a:t>
          </a:r>
        </a:p>
        <a:p>
          <a:r>
            <a:rPr lang="en-US" sz="2400" kern="1200" dirty="0">
              <a:solidFill>
                <a:prstClr val="black"/>
              </a:solidFill>
              <a:latin typeface="Calibri"/>
              <a:ea typeface="+mn-ea"/>
              <a:cs typeface="+mn-cs"/>
            </a:rPr>
            <a:t>29, 29, 29, 29</a:t>
          </a:r>
        </a:p>
      </dgm:t>
    </dgm:pt>
    <dgm:pt modelId="{65ED53AE-923F-4E6D-9BEC-C2AAD529EF41}" type="parTrans" cxnId="{C1D2379E-C4DC-4D7D-A8A0-68909AED1AD1}">
      <dgm:prSet/>
      <dgm:spPr/>
      <dgm:t>
        <a:bodyPr/>
        <a:lstStyle/>
        <a:p>
          <a:endParaRPr lang="en-US"/>
        </a:p>
      </dgm:t>
    </dgm:pt>
    <dgm:pt modelId="{5AC45CBA-2996-41EC-9825-A50963A5152A}" type="sibTrans" cxnId="{C1D2379E-C4DC-4D7D-A8A0-68909AED1AD1}">
      <dgm:prSet/>
      <dgm:spPr>
        <a:noFill/>
        <a:ln>
          <a:solidFill>
            <a:schemeClr val="bg1"/>
          </a:solidFill>
        </a:ln>
      </dgm:spPr>
      <dgm:t>
        <a:bodyPr/>
        <a:lstStyle/>
        <a:p>
          <a:endParaRPr lang="en-US"/>
        </a:p>
      </dgm:t>
    </dgm:pt>
    <dgm:pt modelId="{54F216AB-99BF-43CE-ACDC-7853CAB98D80}">
      <dgm:prSet custT="1"/>
      <dgm:spPr/>
      <dgm:t>
        <a:bodyPr/>
        <a:lstStyle/>
        <a:p>
          <a:r>
            <a:rPr lang="en-US" sz="2400" kern="1200" dirty="0">
              <a:solidFill>
                <a:prstClr val="black"/>
              </a:solidFill>
              <a:latin typeface="Calibri"/>
              <a:ea typeface="+mn-ea"/>
              <a:cs typeface="+mn-cs"/>
            </a:rPr>
            <a:t>*  Smoothing by bin boundaries:</a:t>
          </a:r>
        </a:p>
      </dgm:t>
    </dgm:pt>
    <dgm:pt modelId="{8C2B34DC-CDFA-4EB0-BB87-546458BDE22B}" type="parTrans" cxnId="{117E38FF-443C-43D8-A7A0-D8A4260F92D3}">
      <dgm:prSet/>
      <dgm:spPr/>
      <dgm:t>
        <a:bodyPr/>
        <a:lstStyle/>
        <a:p>
          <a:endParaRPr lang="en-US"/>
        </a:p>
      </dgm:t>
    </dgm:pt>
    <dgm:pt modelId="{2AD7F5E2-B5E6-4D7C-B0DB-D5F345E71947}" type="sibTrans" cxnId="{117E38FF-443C-43D8-A7A0-D8A4260F92D3}">
      <dgm:prSet/>
      <dgm:spPr/>
      <dgm:t>
        <a:bodyPr/>
        <a:lstStyle/>
        <a:p>
          <a:endParaRPr lang="en-US"/>
        </a:p>
      </dgm:t>
    </dgm:pt>
    <dgm:pt modelId="{1D8608BD-5ACE-4E4D-9072-812F7414F260}">
      <dgm:prSet custT="1"/>
      <dgm:spPr/>
      <dgm:t>
        <a:bodyPr/>
        <a:lstStyle/>
        <a:p>
          <a:r>
            <a:rPr lang="en-US" sz="2400" kern="1200" dirty="0">
              <a:solidFill>
                <a:prstClr val="black"/>
              </a:solidFill>
              <a:latin typeface="Calibri"/>
              <a:ea typeface="+mn-ea"/>
              <a:cs typeface="+mn-cs"/>
            </a:rPr>
            <a:t>- Bin 1:</a:t>
          </a:r>
        </a:p>
        <a:p>
          <a:r>
            <a:rPr lang="en-US" sz="2400" kern="1200" dirty="0">
              <a:solidFill>
                <a:prstClr val="black"/>
              </a:solidFill>
              <a:latin typeface="Calibri"/>
              <a:ea typeface="+mn-ea"/>
              <a:cs typeface="+mn-cs"/>
            </a:rPr>
            <a:t> 4, 4, 4, 15</a:t>
          </a:r>
        </a:p>
      </dgm:t>
    </dgm:pt>
    <dgm:pt modelId="{ED9DB04B-EFD9-4871-99B8-0E306206CEB6}" type="parTrans" cxnId="{71777189-3F71-4D9E-94B6-61E3B67B5404}">
      <dgm:prSet/>
      <dgm:spPr/>
      <dgm:t>
        <a:bodyPr/>
        <a:lstStyle/>
        <a:p>
          <a:endParaRPr lang="en-US"/>
        </a:p>
      </dgm:t>
    </dgm:pt>
    <dgm:pt modelId="{9CB29ABF-1F79-46C9-AB22-A0002ADDDD90}" type="sibTrans" cxnId="{71777189-3F71-4D9E-94B6-61E3B67B5404}">
      <dgm:prSet/>
      <dgm:spPr>
        <a:ln>
          <a:solidFill>
            <a:schemeClr val="bg1"/>
          </a:solidFill>
        </a:ln>
      </dgm:spPr>
      <dgm:t>
        <a:bodyPr/>
        <a:lstStyle/>
        <a:p>
          <a:endParaRPr lang="en-US"/>
        </a:p>
      </dgm:t>
    </dgm:pt>
    <dgm:pt modelId="{E63BC057-76F6-43D9-BCA0-E63CDD628869}">
      <dgm:prSet custT="1"/>
      <dgm:spPr/>
      <dgm:t>
        <a:bodyPr/>
        <a:lstStyle/>
        <a:p>
          <a:pPr marL="0" lvl="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2: </a:t>
          </a:r>
        </a:p>
        <a:p>
          <a:pPr marL="0" lvl="0" algn="ctr" defTabSz="1066800">
            <a:lnSpc>
              <a:spcPct val="90000"/>
            </a:lnSpc>
            <a:spcBef>
              <a:spcPct val="0"/>
            </a:spcBef>
            <a:spcAft>
              <a:spcPct val="35000"/>
            </a:spcAft>
            <a:buNone/>
          </a:pPr>
          <a:r>
            <a:rPr lang="en-US" sz="2400" kern="1200" dirty="0">
              <a:solidFill>
                <a:prstClr val="black"/>
              </a:solidFill>
              <a:latin typeface="Calibri"/>
              <a:ea typeface="+mn-ea"/>
              <a:cs typeface="+mn-cs"/>
            </a:rPr>
            <a:t>21, 21, 25, 25</a:t>
          </a:r>
        </a:p>
      </dgm:t>
    </dgm:pt>
    <dgm:pt modelId="{FB6D64CD-5CE5-43B8-8D44-B0B9A4840443}" type="parTrans" cxnId="{76DCEA50-1EF3-40F9-ADB4-F8C0220FA9C7}">
      <dgm:prSet/>
      <dgm:spPr/>
      <dgm:t>
        <a:bodyPr/>
        <a:lstStyle/>
        <a:p>
          <a:endParaRPr lang="en-US"/>
        </a:p>
      </dgm:t>
    </dgm:pt>
    <dgm:pt modelId="{380B9EC6-F02C-4A7D-AFF7-B491C3B3067D}" type="sibTrans" cxnId="{76DCEA50-1EF3-40F9-ADB4-F8C0220FA9C7}">
      <dgm:prSet/>
      <dgm:spPr>
        <a:ln>
          <a:solidFill>
            <a:schemeClr val="bg1"/>
          </a:solidFill>
        </a:ln>
      </dgm:spPr>
      <dgm:t>
        <a:bodyPr/>
        <a:lstStyle/>
        <a:p>
          <a:endParaRPr lang="en-US"/>
        </a:p>
      </dgm:t>
    </dgm:pt>
    <dgm:pt modelId="{398A209B-7BB0-4807-8D9A-E4D797255144}">
      <dgm:prSet custT="1"/>
      <dgm:spPr/>
      <dgm:t>
        <a:bodyPr/>
        <a:lstStyle/>
        <a:p>
          <a:r>
            <a:rPr lang="en-US" sz="2400" dirty="0">
              <a:solidFill>
                <a:schemeClr val="tx1"/>
              </a:solidFill>
            </a:rPr>
            <a:t>- Bin 3: </a:t>
          </a:r>
        </a:p>
        <a:p>
          <a:r>
            <a:rPr lang="en-US" sz="2400" dirty="0">
              <a:solidFill>
                <a:schemeClr val="tx1"/>
              </a:solidFill>
            </a:rPr>
            <a:t>26, 26, 26, 34</a:t>
          </a:r>
        </a:p>
      </dgm:t>
    </dgm:pt>
    <dgm:pt modelId="{8995A0D0-247A-4F2E-933C-127E59BA1933}" type="parTrans" cxnId="{51F4E9C9-A78D-49E8-B984-C05B5E952F21}">
      <dgm:prSet/>
      <dgm:spPr/>
      <dgm:t>
        <a:bodyPr/>
        <a:lstStyle/>
        <a:p>
          <a:endParaRPr lang="en-US"/>
        </a:p>
      </dgm:t>
    </dgm:pt>
    <dgm:pt modelId="{419988D7-B920-47B9-BD8A-D2A3B33BA244}" type="sibTrans" cxnId="{51F4E9C9-A78D-49E8-B984-C05B5E952F21}">
      <dgm:prSet/>
      <dgm:spPr/>
      <dgm:t>
        <a:bodyPr/>
        <a:lstStyle/>
        <a:p>
          <a:endParaRPr lang="en-US"/>
        </a:p>
      </dgm:t>
    </dgm:pt>
    <dgm:pt modelId="{EB5E1F3D-AB3F-4D53-8575-D18A47B9D0FD}" type="pres">
      <dgm:prSet presAssocID="{AAD28140-15EC-4081-9E81-E46E60AB9D4E}" presName="Name0" presStyleCnt="0">
        <dgm:presLayoutVars>
          <dgm:dir/>
          <dgm:resizeHandles val="exact"/>
        </dgm:presLayoutVars>
      </dgm:prSet>
      <dgm:spPr/>
    </dgm:pt>
    <dgm:pt modelId="{65D628D6-015D-4365-BF7B-E0B73D99FD41}" type="pres">
      <dgm:prSet presAssocID="{9C0181A3-3B43-4B94-AFD2-016C54B748B7}" presName="node" presStyleLbl="node1" presStyleIdx="0" presStyleCnt="13" custLinFactX="67297" custLinFactY="-37005" custLinFactNeighborX="100000" custLinFactNeighborY="-100000">
        <dgm:presLayoutVars>
          <dgm:bulletEnabled val="1"/>
        </dgm:presLayoutVars>
      </dgm:prSet>
      <dgm:spPr/>
    </dgm:pt>
    <dgm:pt modelId="{62CFA9D5-6BBD-45A0-994C-55BF5C4E3728}" type="pres">
      <dgm:prSet presAssocID="{7774569C-9277-4368-9E15-BE0F35AC6802}" presName="sibTrans" presStyleLbl="sibTrans1D1" presStyleIdx="0" presStyleCnt="12"/>
      <dgm:spPr/>
    </dgm:pt>
    <dgm:pt modelId="{E6919778-7709-4364-B9D6-5BEF9924BFBC}" type="pres">
      <dgm:prSet presAssocID="{7774569C-9277-4368-9E15-BE0F35AC6802}" presName="connectorText" presStyleLbl="sibTrans1D1" presStyleIdx="0" presStyleCnt="12"/>
      <dgm:spPr/>
    </dgm:pt>
    <dgm:pt modelId="{C109E109-CB7B-4B0F-98F7-CCBE71056AF9}" type="pres">
      <dgm:prSet presAssocID="{CBB5D2A5-4D68-41C0-84E3-8818641A26CC}" presName="node" presStyleLbl="node1" presStyleIdx="1" presStyleCnt="13" custLinFactX="-19090" custLinFactNeighborX="-100000" custLinFactNeighborY="76543">
        <dgm:presLayoutVars>
          <dgm:bulletEnabled val="1"/>
        </dgm:presLayoutVars>
      </dgm:prSet>
      <dgm:spPr/>
    </dgm:pt>
    <dgm:pt modelId="{3B4EA97D-7663-418F-8575-CE3E54FF47A9}" type="pres">
      <dgm:prSet presAssocID="{B097035D-7F0B-4EEE-9A02-A9D0CD60C6D8}" presName="sibTrans" presStyleLbl="sibTrans1D1" presStyleIdx="1" presStyleCnt="12"/>
      <dgm:spPr/>
    </dgm:pt>
    <dgm:pt modelId="{50C77D2B-5C6C-4F8C-B82E-0AC4EB688BBB}" type="pres">
      <dgm:prSet presAssocID="{B097035D-7F0B-4EEE-9A02-A9D0CD60C6D8}" presName="connectorText" presStyleLbl="sibTrans1D1" presStyleIdx="1" presStyleCnt="12"/>
      <dgm:spPr/>
    </dgm:pt>
    <dgm:pt modelId="{5D15466B-BA5E-4868-8169-4A35C401EC4A}" type="pres">
      <dgm:prSet presAssocID="{4E82E7D1-7BE9-458F-959D-00F163A0BB82}" presName="node" presStyleLbl="node1" presStyleIdx="2" presStyleCnt="13" custLinFactX="-22385" custLinFactNeighborX="-100000" custLinFactNeighborY="76543">
        <dgm:presLayoutVars>
          <dgm:bulletEnabled val="1"/>
        </dgm:presLayoutVars>
      </dgm:prSet>
      <dgm:spPr/>
    </dgm:pt>
    <dgm:pt modelId="{22CD773F-B1B5-4983-8F45-3A5A2D3B4DFD}" type="pres">
      <dgm:prSet presAssocID="{43B37C1F-C1C4-4D7F-A517-1374AA083AAA}" presName="sibTrans" presStyleLbl="sibTrans1D1" presStyleIdx="2" presStyleCnt="12"/>
      <dgm:spPr/>
    </dgm:pt>
    <dgm:pt modelId="{4B0D0294-DBEC-47B8-9C73-FE814D756A0E}" type="pres">
      <dgm:prSet presAssocID="{43B37C1F-C1C4-4D7F-A517-1374AA083AAA}" presName="connectorText" presStyleLbl="sibTrans1D1" presStyleIdx="2" presStyleCnt="12"/>
      <dgm:spPr/>
    </dgm:pt>
    <dgm:pt modelId="{5554F97E-646C-4D90-AC3C-C67569C99DF9}" type="pres">
      <dgm:prSet presAssocID="{FEBEA559-9A52-4F5D-9B7C-DFBFC936EF06}" presName="node" presStyleLbl="node1" presStyleIdx="3" presStyleCnt="13" custLinFactX="-28870" custLinFactNeighborX="-100000" custLinFactNeighborY="76543">
        <dgm:presLayoutVars>
          <dgm:bulletEnabled val="1"/>
        </dgm:presLayoutVars>
      </dgm:prSet>
      <dgm:spPr/>
    </dgm:pt>
    <dgm:pt modelId="{B7A05C96-CF00-44FB-BE2B-EFCF2A0679DF}" type="pres">
      <dgm:prSet presAssocID="{DC61B471-FECD-423A-A53D-1E5A36B62B9E}" presName="sibTrans" presStyleLbl="sibTrans1D1" presStyleIdx="3" presStyleCnt="12"/>
      <dgm:spPr/>
    </dgm:pt>
    <dgm:pt modelId="{37B829A9-8FBD-450F-8484-1D50C7A79C64}" type="pres">
      <dgm:prSet presAssocID="{DC61B471-FECD-423A-A53D-1E5A36B62B9E}" presName="connectorText" presStyleLbl="sibTrans1D1" presStyleIdx="3" presStyleCnt="12"/>
      <dgm:spPr/>
    </dgm:pt>
    <dgm:pt modelId="{C500E2CF-9D12-476E-8C82-3BA80BE3CDA2}" type="pres">
      <dgm:prSet presAssocID="{970B533D-85B4-47D0-9F5C-4E52B410E6D9}" presName="node" presStyleLbl="node1" presStyleIdx="4" presStyleCnt="13" custLinFactX="156238" custLinFactNeighborX="200000" custLinFactNeighborY="-61790">
        <dgm:presLayoutVars>
          <dgm:bulletEnabled val="1"/>
        </dgm:presLayoutVars>
      </dgm:prSet>
      <dgm:spPr/>
    </dgm:pt>
    <dgm:pt modelId="{898A0485-9946-4D5E-BF48-41934E2CF8EA}" type="pres">
      <dgm:prSet presAssocID="{99978CA5-1685-4880-9A23-D3B6E1AEF118}" presName="sibTrans" presStyleLbl="sibTrans1D1" presStyleIdx="4" presStyleCnt="12"/>
      <dgm:spPr/>
    </dgm:pt>
    <dgm:pt modelId="{FF110A19-86B0-4628-806A-0C2353B093C3}" type="pres">
      <dgm:prSet presAssocID="{99978CA5-1685-4880-9A23-D3B6E1AEF118}" presName="connectorText" presStyleLbl="sibTrans1D1" presStyleIdx="4" presStyleCnt="12"/>
      <dgm:spPr/>
    </dgm:pt>
    <dgm:pt modelId="{ADAFF8DA-CF28-4194-A19E-6AFA061E6757}" type="pres">
      <dgm:prSet presAssocID="{C29B7604-D3E1-45CD-AF0A-D855B687CB50}" presName="node" presStyleLbl="node1" presStyleIdx="5" presStyleCnt="13" custLinFactX="-19090" custLinFactNeighborX="-100000" custLinFactNeighborY="58321">
        <dgm:presLayoutVars>
          <dgm:bulletEnabled val="1"/>
        </dgm:presLayoutVars>
      </dgm:prSet>
      <dgm:spPr/>
    </dgm:pt>
    <dgm:pt modelId="{8C73E7E8-3F4B-4E29-8B39-C935F5E540A0}" type="pres">
      <dgm:prSet presAssocID="{5219D1C6-016C-4A5C-A75B-4FF58AFCBC81}" presName="sibTrans" presStyleLbl="sibTrans1D1" presStyleIdx="5" presStyleCnt="12"/>
      <dgm:spPr/>
    </dgm:pt>
    <dgm:pt modelId="{E73C00FD-B8CA-4633-8AFA-C2814F5EF5E1}" type="pres">
      <dgm:prSet presAssocID="{5219D1C6-016C-4A5C-A75B-4FF58AFCBC81}" presName="connectorText" presStyleLbl="sibTrans1D1" presStyleIdx="5" presStyleCnt="12"/>
      <dgm:spPr/>
    </dgm:pt>
    <dgm:pt modelId="{00F6343C-7812-43C1-8AFF-BB1F2A36AF86}" type="pres">
      <dgm:prSet presAssocID="{DDFA586A-AC2C-44DF-B5AB-E3F6554A9643}" presName="node" presStyleLbl="node1" presStyleIdx="6" presStyleCnt="13" custLinFactX="-22635" custLinFactNeighborX="-100000" custLinFactNeighborY="58322">
        <dgm:presLayoutVars>
          <dgm:bulletEnabled val="1"/>
        </dgm:presLayoutVars>
      </dgm:prSet>
      <dgm:spPr/>
    </dgm:pt>
    <dgm:pt modelId="{078E64A7-4C91-4D87-8364-3BFE5C52349F}" type="pres">
      <dgm:prSet presAssocID="{5A065603-576C-45DA-87CD-2958808C1745}" presName="sibTrans" presStyleLbl="sibTrans1D1" presStyleIdx="6" presStyleCnt="12"/>
      <dgm:spPr/>
    </dgm:pt>
    <dgm:pt modelId="{FF1052C1-B40A-4E14-BC25-7581AEA7231E}" type="pres">
      <dgm:prSet presAssocID="{5A065603-576C-45DA-87CD-2958808C1745}" presName="connectorText" presStyleLbl="sibTrans1D1" presStyleIdx="6" presStyleCnt="12"/>
      <dgm:spPr/>
    </dgm:pt>
    <dgm:pt modelId="{89F8B72A-D759-4E86-A7D3-AEF00C354CDA}" type="pres">
      <dgm:prSet presAssocID="{C0FC74CF-ADF9-4B15-AF6E-0C06C079958A}" presName="node" presStyleLbl="node1" presStyleIdx="7" presStyleCnt="13" custLinFactX="-28870" custLinFactNeighborX="-100000" custLinFactNeighborY="58321">
        <dgm:presLayoutVars>
          <dgm:bulletEnabled val="1"/>
        </dgm:presLayoutVars>
      </dgm:prSet>
      <dgm:spPr/>
    </dgm:pt>
    <dgm:pt modelId="{780E28D5-DF65-4CFE-B0D6-B25D3101E484}" type="pres">
      <dgm:prSet presAssocID="{B68A6970-2890-4E0D-B14C-3E6743C228E0}" presName="sibTrans" presStyleLbl="sibTrans1D1" presStyleIdx="7" presStyleCnt="12"/>
      <dgm:spPr/>
    </dgm:pt>
    <dgm:pt modelId="{AFBFB7CF-D554-40D2-ADAD-3EF4FF8B4DBB}" type="pres">
      <dgm:prSet presAssocID="{B68A6970-2890-4E0D-B14C-3E6743C228E0}" presName="connectorText" presStyleLbl="sibTrans1D1" presStyleIdx="7" presStyleCnt="12"/>
      <dgm:spPr/>
    </dgm:pt>
    <dgm:pt modelId="{67B40A98-DEBC-4BC5-95DA-F9A8C1B6CCC6}" type="pres">
      <dgm:prSet presAssocID="{0E8C69AE-3650-468D-AE55-941CB8A40E9B}" presName="node" presStyleLbl="node1" presStyleIdx="8" presStyleCnt="13" custLinFactX="156238" custLinFactNeighborX="200000" custLinFactNeighborY="-80012">
        <dgm:presLayoutVars>
          <dgm:bulletEnabled val="1"/>
        </dgm:presLayoutVars>
      </dgm:prSet>
      <dgm:spPr/>
    </dgm:pt>
    <dgm:pt modelId="{60538A4D-2E46-4CE3-9330-728578BC513E}" type="pres">
      <dgm:prSet presAssocID="{5AC45CBA-2996-41EC-9825-A50963A5152A}" presName="sibTrans" presStyleLbl="sibTrans1D1" presStyleIdx="8" presStyleCnt="12"/>
      <dgm:spPr/>
    </dgm:pt>
    <dgm:pt modelId="{935128DE-BE42-4564-A104-D310215AE5C4}" type="pres">
      <dgm:prSet presAssocID="{5AC45CBA-2996-41EC-9825-A50963A5152A}" presName="connectorText" presStyleLbl="sibTrans1D1" presStyleIdx="8" presStyleCnt="12"/>
      <dgm:spPr/>
    </dgm:pt>
    <dgm:pt modelId="{0B10ECBB-B0A1-4B65-9E31-5762BF78D11A}" type="pres">
      <dgm:prSet presAssocID="{54F216AB-99BF-43CE-ACDC-7853CAB98D80}" presName="node" presStyleLbl="node1" presStyleIdx="9" presStyleCnt="13" custLinFactX="-19090" custLinFactNeighborX="-100000" custLinFactNeighborY="46773">
        <dgm:presLayoutVars>
          <dgm:bulletEnabled val="1"/>
        </dgm:presLayoutVars>
      </dgm:prSet>
      <dgm:spPr/>
    </dgm:pt>
    <dgm:pt modelId="{4910E52B-2967-434A-94EB-CDB988940676}" type="pres">
      <dgm:prSet presAssocID="{2AD7F5E2-B5E6-4D7C-B0DB-D5F345E71947}" presName="sibTrans" presStyleLbl="sibTrans1D1" presStyleIdx="9" presStyleCnt="12"/>
      <dgm:spPr/>
    </dgm:pt>
    <dgm:pt modelId="{8A21E256-1924-4122-A3B1-CADC2FD7F666}" type="pres">
      <dgm:prSet presAssocID="{2AD7F5E2-B5E6-4D7C-B0DB-D5F345E71947}" presName="connectorText" presStyleLbl="sibTrans1D1" presStyleIdx="9" presStyleCnt="12"/>
      <dgm:spPr/>
    </dgm:pt>
    <dgm:pt modelId="{EE71F57D-39AC-40BE-9C3E-FCED931798F2}" type="pres">
      <dgm:prSet presAssocID="{1D8608BD-5ACE-4E4D-9072-812F7414F260}" presName="node" presStyleLbl="node1" presStyleIdx="10" presStyleCnt="13" custLinFactX="-23886" custLinFactNeighborX="-100000" custLinFactNeighborY="46773">
        <dgm:presLayoutVars>
          <dgm:bulletEnabled val="1"/>
        </dgm:presLayoutVars>
      </dgm:prSet>
      <dgm:spPr/>
    </dgm:pt>
    <dgm:pt modelId="{03935A22-9DC1-49D2-975C-3B51140B1730}" type="pres">
      <dgm:prSet presAssocID="{9CB29ABF-1F79-46C9-AB22-A0002ADDDD90}" presName="sibTrans" presStyleLbl="sibTrans1D1" presStyleIdx="10" presStyleCnt="12"/>
      <dgm:spPr/>
    </dgm:pt>
    <dgm:pt modelId="{9695FAA9-1396-452A-BC3D-59B5C3208F3E}" type="pres">
      <dgm:prSet presAssocID="{9CB29ABF-1F79-46C9-AB22-A0002ADDDD90}" presName="connectorText" presStyleLbl="sibTrans1D1" presStyleIdx="10" presStyleCnt="12"/>
      <dgm:spPr/>
    </dgm:pt>
    <dgm:pt modelId="{85DCBDEF-C1F4-4AE9-967C-0EF244E98E37}" type="pres">
      <dgm:prSet presAssocID="{E63BC057-76F6-43D9-BCA0-E63CDD628869}" presName="node" presStyleLbl="node1" presStyleIdx="11" presStyleCnt="13" custLinFactX="-28870" custLinFactNeighborX="-100000" custLinFactNeighborY="46773">
        <dgm:presLayoutVars>
          <dgm:bulletEnabled val="1"/>
        </dgm:presLayoutVars>
      </dgm:prSet>
      <dgm:spPr/>
    </dgm:pt>
    <dgm:pt modelId="{428FAB42-92D3-4F08-AF13-7A85AD28C5A7}" type="pres">
      <dgm:prSet presAssocID="{380B9EC6-F02C-4A7D-AFF7-B491C3B3067D}" presName="sibTrans" presStyleLbl="sibTrans1D1" presStyleIdx="11" presStyleCnt="12"/>
      <dgm:spPr/>
    </dgm:pt>
    <dgm:pt modelId="{89543F23-6E84-4862-A03E-5B689EE6CE09}" type="pres">
      <dgm:prSet presAssocID="{380B9EC6-F02C-4A7D-AFF7-B491C3B3067D}" presName="connectorText" presStyleLbl="sibTrans1D1" presStyleIdx="11" presStyleCnt="12"/>
      <dgm:spPr/>
    </dgm:pt>
    <dgm:pt modelId="{B10850FC-4531-461F-94C8-02F0A90AABF6}" type="pres">
      <dgm:prSet presAssocID="{398A209B-7BB0-4807-8D9A-E4D797255144}" presName="node" presStyleLbl="node1" presStyleIdx="12" presStyleCnt="13" custLinFactX="160242" custLinFactNeighborX="200000" custLinFactNeighborY="-91560">
        <dgm:presLayoutVars>
          <dgm:bulletEnabled val="1"/>
        </dgm:presLayoutVars>
      </dgm:prSet>
      <dgm:spPr/>
    </dgm:pt>
  </dgm:ptLst>
  <dgm:cxnLst>
    <dgm:cxn modelId="{65419602-FBBA-42D2-B6DD-B8FA9724E0D4}" type="presOf" srcId="{DC61B471-FECD-423A-A53D-1E5A36B62B9E}" destId="{B7A05C96-CF00-44FB-BE2B-EFCF2A0679DF}" srcOrd="0" destOrd="0" presId="urn:microsoft.com/office/officeart/2016/7/layout/RepeatingBendingProcessNew"/>
    <dgm:cxn modelId="{76A50904-C92C-4786-BFF0-28984C5FA865}" srcId="{AAD28140-15EC-4081-9E81-E46E60AB9D4E}" destId="{9C0181A3-3B43-4B94-AFD2-016C54B748B7}" srcOrd="0" destOrd="0" parTransId="{DC31852F-D950-4C0B-875F-B6D8BE919B68}" sibTransId="{7774569C-9277-4368-9E15-BE0F35AC6802}"/>
    <dgm:cxn modelId="{B0312405-9B20-4BC6-8B87-B7483B395744}" type="presOf" srcId="{380B9EC6-F02C-4A7D-AFF7-B491C3B3067D}" destId="{89543F23-6E84-4862-A03E-5B689EE6CE09}" srcOrd="1" destOrd="0" presId="urn:microsoft.com/office/officeart/2016/7/layout/RepeatingBendingProcessNew"/>
    <dgm:cxn modelId="{14D56B06-9598-4455-B2AD-D5ED276DABB6}" type="presOf" srcId="{DDFA586A-AC2C-44DF-B5AB-E3F6554A9643}" destId="{00F6343C-7812-43C1-8AFF-BB1F2A36AF86}" srcOrd="0" destOrd="0" presId="urn:microsoft.com/office/officeart/2016/7/layout/RepeatingBendingProcessNew"/>
    <dgm:cxn modelId="{4978AF06-4E71-4C30-BBB4-A7524CE56970}" type="presOf" srcId="{B68A6970-2890-4E0D-B14C-3E6743C228E0}" destId="{AFBFB7CF-D554-40D2-ADAD-3EF4FF8B4DBB}" srcOrd="1" destOrd="0" presId="urn:microsoft.com/office/officeart/2016/7/layout/RepeatingBendingProcessNew"/>
    <dgm:cxn modelId="{29AB7F0E-0E3F-470B-AD4B-C38D17E7E3F1}" type="presOf" srcId="{380B9EC6-F02C-4A7D-AFF7-B491C3B3067D}" destId="{428FAB42-92D3-4F08-AF13-7A85AD28C5A7}" srcOrd="0" destOrd="0" presId="urn:microsoft.com/office/officeart/2016/7/layout/RepeatingBendingProcessNew"/>
    <dgm:cxn modelId="{B240190F-194B-4AF6-9321-DD4FD428B6FB}" type="presOf" srcId="{9CB29ABF-1F79-46C9-AB22-A0002ADDDD90}" destId="{03935A22-9DC1-49D2-975C-3B51140B1730}" srcOrd="0" destOrd="0" presId="urn:microsoft.com/office/officeart/2016/7/layout/RepeatingBendingProcessNew"/>
    <dgm:cxn modelId="{1A5F3913-509F-4769-8939-A60BF6A52C9D}" type="presOf" srcId="{5AC45CBA-2996-41EC-9825-A50963A5152A}" destId="{935128DE-BE42-4564-A104-D310215AE5C4}" srcOrd="1" destOrd="0" presId="urn:microsoft.com/office/officeart/2016/7/layout/RepeatingBendingProcessNew"/>
    <dgm:cxn modelId="{961FFC15-5763-4630-AC80-22353620F8F0}" type="presOf" srcId="{398A209B-7BB0-4807-8D9A-E4D797255144}" destId="{B10850FC-4531-461F-94C8-02F0A90AABF6}" srcOrd="0" destOrd="0" presId="urn:microsoft.com/office/officeart/2016/7/layout/RepeatingBendingProcessNew"/>
    <dgm:cxn modelId="{89D0F016-2D4E-4267-97C5-621260BC8769}" type="presOf" srcId="{C0FC74CF-ADF9-4B15-AF6E-0C06C079958A}" destId="{89F8B72A-D759-4E86-A7D3-AEF00C354CDA}" srcOrd="0" destOrd="0" presId="urn:microsoft.com/office/officeart/2016/7/layout/RepeatingBendingProcessNew"/>
    <dgm:cxn modelId="{19927928-2960-4927-9690-D33E94F4BC29}" type="presOf" srcId="{970B533D-85B4-47D0-9F5C-4E52B410E6D9}" destId="{C500E2CF-9D12-476E-8C82-3BA80BE3CDA2}" srcOrd="0" destOrd="0" presId="urn:microsoft.com/office/officeart/2016/7/layout/RepeatingBendingProcessNew"/>
    <dgm:cxn modelId="{D1B53B2D-44D1-40D1-8A96-C511CE932983}" type="presOf" srcId="{99978CA5-1685-4880-9A23-D3B6E1AEF118}" destId="{FF110A19-86B0-4628-806A-0C2353B093C3}" srcOrd="1" destOrd="0" presId="urn:microsoft.com/office/officeart/2016/7/layout/RepeatingBendingProcessNew"/>
    <dgm:cxn modelId="{D4C3A734-92AE-4DF2-9152-98A89BFB7F30}" type="presOf" srcId="{54F216AB-99BF-43CE-ACDC-7853CAB98D80}" destId="{0B10ECBB-B0A1-4B65-9E31-5762BF78D11A}" srcOrd="0" destOrd="0" presId="urn:microsoft.com/office/officeart/2016/7/layout/RepeatingBendingProcessNew"/>
    <dgm:cxn modelId="{5794933D-D92F-4FDF-8606-BEC06B3D3384}" type="presOf" srcId="{4E82E7D1-7BE9-458F-959D-00F163A0BB82}" destId="{5D15466B-BA5E-4868-8169-4A35C401EC4A}" srcOrd="0" destOrd="0" presId="urn:microsoft.com/office/officeart/2016/7/layout/RepeatingBendingProcessNew"/>
    <dgm:cxn modelId="{A6D1EF3F-8A04-4F9B-8D10-5072D3C9C250}" srcId="{AAD28140-15EC-4081-9E81-E46E60AB9D4E}" destId="{DDFA586A-AC2C-44DF-B5AB-E3F6554A9643}" srcOrd="6" destOrd="0" parTransId="{20A75706-67E9-490A-B444-FC575ADACA5F}" sibTransId="{5A065603-576C-45DA-87CD-2958808C1745}"/>
    <dgm:cxn modelId="{AAF7F55C-AFC9-411D-99E8-53B656929463}" type="presOf" srcId="{2AD7F5E2-B5E6-4D7C-B0DB-D5F345E71947}" destId="{4910E52B-2967-434A-94EB-CDB988940676}" srcOrd="0" destOrd="0" presId="urn:microsoft.com/office/officeart/2016/7/layout/RepeatingBendingProcessNew"/>
    <dgm:cxn modelId="{7197145F-79D8-4B7D-BB52-C48EFBD10F2C}" type="presOf" srcId="{5AC45CBA-2996-41EC-9825-A50963A5152A}" destId="{60538A4D-2E46-4CE3-9330-728578BC513E}" srcOrd="0" destOrd="0" presId="urn:microsoft.com/office/officeart/2016/7/layout/RepeatingBendingProcessNew"/>
    <dgm:cxn modelId="{851BA341-087A-4B8C-B741-6880019F545D}" type="presOf" srcId="{9C0181A3-3B43-4B94-AFD2-016C54B748B7}" destId="{65D628D6-015D-4365-BF7B-E0B73D99FD41}" srcOrd="0" destOrd="0" presId="urn:microsoft.com/office/officeart/2016/7/layout/RepeatingBendingProcessNew"/>
    <dgm:cxn modelId="{E060B643-7EF5-4B8B-A140-8FB45A67A291}" type="presOf" srcId="{DC61B471-FECD-423A-A53D-1E5A36B62B9E}" destId="{37B829A9-8FBD-450F-8484-1D50C7A79C64}" srcOrd="1" destOrd="0" presId="urn:microsoft.com/office/officeart/2016/7/layout/RepeatingBendingProcessNew"/>
    <dgm:cxn modelId="{8FE92E45-9C75-409C-8545-D0C4C4D284C1}" srcId="{AAD28140-15EC-4081-9E81-E46E60AB9D4E}" destId="{FEBEA559-9A52-4F5D-9B7C-DFBFC936EF06}" srcOrd="3" destOrd="0" parTransId="{42839AB0-A32E-48E1-AF56-81D3F89BEC5B}" sibTransId="{DC61B471-FECD-423A-A53D-1E5A36B62B9E}"/>
    <dgm:cxn modelId="{6C7DBF48-ED0B-43CC-AA3A-6FAD41F84661}" type="presOf" srcId="{2AD7F5E2-B5E6-4D7C-B0DB-D5F345E71947}" destId="{8A21E256-1924-4122-A3B1-CADC2FD7F666}" srcOrd="1" destOrd="0" presId="urn:microsoft.com/office/officeart/2016/7/layout/RepeatingBendingProcessNew"/>
    <dgm:cxn modelId="{D54A2449-8499-4AA8-A0EF-2363979D0F1E}" type="presOf" srcId="{B097035D-7F0B-4EEE-9A02-A9D0CD60C6D8}" destId="{50C77D2B-5C6C-4F8C-B82E-0AC4EB688BBB}" srcOrd="1" destOrd="0" presId="urn:microsoft.com/office/officeart/2016/7/layout/RepeatingBendingProcessNew"/>
    <dgm:cxn modelId="{5A2DB86A-89BF-4D79-A922-D4A3FC025FCC}" srcId="{AAD28140-15EC-4081-9E81-E46E60AB9D4E}" destId="{970B533D-85B4-47D0-9F5C-4E52B410E6D9}" srcOrd="4" destOrd="0" parTransId="{B55623DF-22A3-46BF-8BA3-5E89D54830FD}" sibTransId="{99978CA5-1685-4880-9A23-D3B6E1AEF118}"/>
    <dgm:cxn modelId="{57476650-B700-4CBF-9B27-3C2254FC549A}" type="presOf" srcId="{7774569C-9277-4368-9E15-BE0F35AC6802}" destId="{E6919778-7709-4364-B9D6-5BEF9924BFBC}" srcOrd="1" destOrd="0" presId="urn:microsoft.com/office/officeart/2016/7/layout/RepeatingBendingProcessNew"/>
    <dgm:cxn modelId="{76DCEA50-1EF3-40F9-ADB4-F8C0220FA9C7}" srcId="{AAD28140-15EC-4081-9E81-E46E60AB9D4E}" destId="{E63BC057-76F6-43D9-BCA0-E63CDD628869}" srcOrd="11" destOrd="0" parTransId="{FB6D64CD-5CE5-43B8-8D44-B0B9A4840443}" sibTransId="{380B9EC6-F02C-4A7D-AFF7-B491C3B3067D}"/>
    <dgm:cxn modelId="{424F4755-9CE2-4FA9-81F3-C404E53CEB90}" type="presOf" srcId="{5A065603-576C-45DA-87CD-2958808C1745}" destId="{FF1052C1-B40A-4E14-BC25-7581AEA7231E}" srcOrd="1" destOrd="0" presId="urn:microsoft.com/office/officeart/2016/7/layout/RepeatingBendingProcessNew"/>
    <dgm:cxn modelId="{98C3AE55-122B-4BCC-867B-079CB5EFA185}" type="presOf" srcId="{43B37C1F-C1C4-4D7F-A517-1374AA083AAA}" destId="{4B0D0294-DBEC-47B8-9C73-FE814D756A0E}" srcOrd="1" destOrd="0" presId="urn:microsoft.com/office/officeart/2016/7/layout/RepeatingBendingProcessNew"/>
    <dgm:cxn modelId="{06FEE477-9BAA-4C03-8DD0-89AB49E51754}" type="presOf" srcId="{C29B7604-D3E1-45CD-AF0A-D855B687CB50}" destId="{ADAFF8DA-CF28-4194-A19E-6AFA061E6757}" srcOrd="0" destOrd="0" presId="urn:microsoft.com/office/officeart/2016/7/layout/RepeatingBendingProcessNew"/>
    <dgm:cxn modelId="{8AF1AC79-F2E7-416B-BE6C-97BCFB70BE08}" type="presOf" srcId="{B68A6970-2890-4E0D-B14C-3E6743C228E0}" destId="{780E28D5-DF65-4CFE-B0D6-B25D3101E484}" srcOrd="0" destOrd="0" presId="urn:microsoft.com/office/officeart/2016/7/layout/RepeatingBendingProcessNew"/>
    <dgm:cxn modelId="{6BE04983-5255-499D-B305-62CA2BA3BBCF}" type="presOf" srcId="{43B37C1F-C1C4-4D7F-A517-1374AA083AAA}" destId="{22CD773F-B1B5-4983-8F45-3A5A2D3B4DFD}" srcOrd="0" destOrd="0" presId="urn:microsoft.com/office/officeart/2016/7/layout/RepeatingBendingProcessNew"/>
    <dgm:cxn modelId="{4B2E7785-11FC-4382-84AE-7D3A696CF64C}" type="presOf" srcId="{1D8608BD-5ACE-4E4D-9072-812F7414F260}" destId="{EE71F57D-39AC-40BE-9C3E-FCED931798F2}" srcOrd="0" destOrd="0" presId="urn:microsoft.com/office/officeart/2016/7/layout/RepeatingBendingProcessNew"/>
    <dgm:cxn modelId="{6B681B87-6182-43BC-BA87-63178CCAF4CA}" type="presOf" srcId="{5219D1C6-016C-4A5C-A75B-4FF58AFCBC81}" destId="{8C73E7E8-3F4B-4E29-8B39-C935F5E540A0}" srcOrd="0" destOrd="0" presId="urn:microsoft.com/office/officeart/2016/7/layout/RepeatingBendingProcessNew"/>
    <dgm:cxn modelId="{71777189-3F71-4D9E-94B6-61E3B67B5404}" srcId="{AAD28140-15EC-4081-9E81-E46E60AB9D4E}" destId="{1D8608BD-5ACE-4E4D-9072-812F7414F260}" srcOrd="10" destOrd="0" parTransId="{ED9DB04B-EFD9-4871-99B8-0E306206CEB6}" sibTransId="{9CB29ABF-1F79-46C9-AB22-A0002ADDDD90}"/>
    <dgm:cxn modelId="{67BF7E8F-9192-4169-9EB2-2C1F88E9B510}" type="presOf" srcId="{99978CA5-1685-4880-9A23-D3B6E1AEF118}" destId="{898A0485-9946-4D5E-BF48-41934E2CF8EA}" srcOrd="0" destOrd="0" presId="urn:microsoft.com/office/officeart/2016/7/layout/RepeatingBendingProcessNew"/>
    <dgm:cxn modelId="{C51D3897-8569-4EB6-8FAC-88DE15D86DFE}" type="presOf" srcId="{B097035D-7F0B-4EEE-9A02-A9D0CD60C6D8}" destId="{3B4EA97D-7663-418F-8575-CE3E54FF47A9}" srcOrd="0" destOrd="0" presId="urn:microsoft.com/office/officeart/2016/7/layout/RepeatingBendingProcessNew"/>
    <dgm:cxn modelId="{C1D2379E-C4DC-4D7D-A8A0-68909AED1AD1}" srcId="{AAD28140-15EC-4081-9E81-E46E60AB9D4E}" destId="{0E8C69AE-3650-468D-AE55-941CB8A40E9B}" srcOrd="8" destOrd="0" parTransId="{65ED53AE-923F-4E6D-9BEC-C2AAD529EF41}" sibTransId="{5AC45CBA-2996-41EC-9825-A50963A5152A}"/>
    <dgm:cxn modelId="{D2A0F39F-7BDF-4096-A7AA-72147ED454DE}" type="presOf" srcId="{CBB5D2A5-4D68-41C0-84E3-8818641A26CC}" destId="{C109E109-CB7B-4B0F-98F7-CCBE71056AF9}" srcOrd="0" destOrd="0" presId="urn:microsoft.com/office/officeart/2016/7/layout/RepeatingBendingProcessNew"/>
    <dgm:cxn modelId="{AAC028A2-CC23-418E-88AA-BAB3543E0ADA}" type="presOf" srcId="{5A065603-576C-45DA-87CD-2958808C1745}" destId="{078E64A7-4C91-4D87-8364-3BFE5C52349F}" srcOrd="0" destOrd="0" presId="urn:microsoft.com/office/officeart/2016/7/layout/RepeatingBendingProcessNew"/>
    <dgm:cxn modelId="{F21EB8A3-B75E-4DC7-A673-8FCEAC2EFFD1}" type="presOf" srcId="{9CB29ABF-1F79-46C9-AB22-A0002ADDDD90}" destId="{9695FAA9-1396-452A-BC3D-59B5C3208F3E}" srcOrd="1" destOrd="0" presId="urn:microsoft.com/office/officeart/2016/7/layout/RepeatingBendingProcessNew"/>
    <dgm:cxn modelId="{EEE085A5-478C-4EFE-8F87-DD5D42CEDB18}" type="presOf" srcId="{AAD28140-15EC-4081-9E81-E46E60AB9D4E}" destId="{EB5E1F3D-AB3F-4D53-8575-D18A47B9D0FD}" srcOrd="0" destOrd="0" presId="urn:microsoft.com/office/officeart/2016/7/layout/RepeatingBendingProcessNew"/>
    <dgm:cxn modelId="{63BF2DAA-75EB-49E8-868E-8FF1746EFFC9}" srcId="{AAD28140-15EC-4081-9E81-E46E60AB9D4E}" destId="{4E82E7D1-7BE9-458F-959D-00F163A0BB82}" srcOrd="2" destOrd="0" parTransId="{EE519C12-11C3-4065-B146-34E4F0EE7990}" sibTransId="{43B37C1F-C1C4-4D7F-A517-1374AA083AAA}"/>
    <dgm:cxn modelId="{31BC65B7-F41A-4884-968F-4D6C05E08774}" type="presOf" srcId="{0E8C69AE-3650-468D-AE55-941CB8A40E9B}" destId="{67B40A98-DEBC-4BC5-95DA-F9A8C1B6CCC6}" srcOrd="0" destOrd="0" presId="urn:microsoft.com/office/officeart/2016/7/layout/RepeatingBendingProcessNew"/>
    <dgm:cxn modelId="{653509C5-B68A-4232-8190-C89F681EB061}" type="presOf" srcId="{FEBEA559-9A52-4F5D-9B7C-DFBFC936EF06}" destId="{5554F97E-646C-4D90-AC3C-C67569C99DF9}" srcOrd="0" destOrd="0" presId="urn:microsoft.com/office/officeart/2016/7/layout/RepeatingBendingProcessNew"/>
    <dgm:cxn modelId="{51F4E9C9-A78D-49E8-B984-C05B5E952F21}" srcId="{AAD28140-15EC-4081-9E81-E46E60AB9D4E}" destId="{398A209B-7BB0-4807-8D9A-E4D797255144}" srcOrd="12" destOrd="0" parTransId="{8995A0D0-247A-4F2E-933C-127E59BA1933}" sibTransId="{419988D7-B920-47B9-BD8A-D2A3B33BA244}"/>
    <dgm:cxn modelId="{D0E995D3-7B31-4FDF-A112-24170B15BE18}" type="presOf" srcId="{E63BC057-76F6-43D9-BCA0-E63CDD628869}" destId="{85DCBDEF-C1F4-4AE9-967C-0EF244E98E37}" srcOrd="0" destOrd="0" presId="urn:microsoft.com/office/officeart/2016/7/layout/RepeatingBendingProcessNew"/>
    <dgm:cxn modelId="{1277D7D9-ED5A-4B41-8C9D-6238F4BB9035}" type="presOf" srcId="{5219D1C6-016C-4A5C-A75B-4FF58AFCBC81}" destId="{E73C00FD-B8CA-4633-8AFA-C2814F5EF5E1}" srcOrd="1" destOrd="0" presId="urn:microsoft.com/office/officeart/2016/7/layout/RepeatingBendingProcessNew"/>
    <dgm:cxn modelId="{12FFD2DC-797E-4975-AE34-86AEE5C2FF28}" srcId="{AAD28140-15EC-4081-9E81-E46E60AB9D4E}" destId="{C29B7604-D3E1-45CD-AF0A-D855B687CB50}" srcOrd="5" destOrd="0" parTransId="{B10E21DD-4BC6-430E-B199-A9A6EEFA8EB4}" sibTransId="{5219D1C6-016C-4A5C-A75B-4FF58AFCBC81}"/>
    <dgm:cxn modelId="{206916E6-AF9C-4692-B70D-55319557D715}" type="presOf" srcId="{7774569C-9277-4368-9E15-BE0F35AC6802}" destId="{62CFA9D5-6BBD-45A0-994C-55BF5C4E3728}" srcOrd="0" destOrd="0" presId="urn:microsoft.com/office/officeart/2016/7/layout/RepeatingBendingProcessNew"/>
    <dgm:cxn modelId="{C0F940EC-CBB4-4A20-93C5-DA9FF8D987AA}" srcId="{AAD28140-15EC-4081-9E81-E46E60AB9D4E}" destId="{C0FC74CF-ADF9-4B15-AF6E-0C06C079958A}" srcOrd="7" destOrd="0" parTransId="{29251ADC-2D31-408C-81CD-C07AA1140C72}" sibTransId="{B68A6970-2890-4E0D-B14C-3E6743C228E0}"/>
    <dgm:cxn modelId="{117E38FF-443C-43D8-A7A0-D8A4260F92D3}" srcId="{AAD28140-15EC-4081-9E81-E46E60AB9D4E}" destId="{54F216AB-99BF-43CE-ACDC-7853CAB98D80}" srcOrd="9" destOrd="0" parTransId="{8C2B34DC-CDFA-4EB0-BB87-546458BDE22B}" sibTransId="{2AD7F5E2-B5E6-4D7C-B0DB-D5F345E71947}"/>
    <dgm:cxn modelId="{6033F2FF-78C5-4B52-94D1-2D35051E828F}" srcId="{AAD28140-15EC-4081-9E81-E46E60AB9D4E}" destId="{CBB5D2A5-4D68-41C0-84E3-8818641A26CC}" srcOrd="1" destOrd="0" parTransId="{3E90B625-A56B-459F-ADAF-C3F7572514E9}" sibTransId="{B097035D-7F0B-4EEE-9A02-A9D0CD60C6D8}"/>
    <dgm:cxn modelId="{008C64CC-DE2A-4180-BEEF-DF76FD1B712D}" type="presParOf" srcId="{EB5E1F3D-AB3F-4D53-8575-D18A47B9D0FD}" destId="{65D628D6-015D-4365-BF7B-E0B73D99FD41}" srcOrd="0" destOrd="0" presId="urn:microsoft.com/office/officeart/2016/7/layout/RepeatingBendingProcessNew"/>
    <dgm:cxn modelId="{09709847-84A9-4D95-B49B-E02EE20AB6E1}" type="presParOf" srcId="{EB5E1F3D-AB3F-4D53-8575-D18A47B9D0FD}" destId="{62CFA9D5-6BBD-45A0-994C-55BF5C4E3728}" srcOrd="1" destOrd="0" presId="urn:microsoft.com/office/officeart/2016/7/layout/RepeatingBendingProcessNew"/>
    <dgm:cxn modelId="{209ADEAB-CE62-4ABF-8D28-439ED0AA4CC3}" type="presParOf" srcId="{62CFA9D5-6BBD-45A0-994C-55BF5C4E3728}" destId="{E6919778-7709-4364-B9D6-5BEF9924BFBC}" srcOrd="0" destOrd="0" presId="urn:microsoft.com/office/officeart/2016/7/layout/RepeatingBendingProcessNew"/>
    <dgm:cxn modelId="{18FE4AC4-69D5-499E-A684-C4B2AC504059}" type="presParOf" srcId="{EB5E1F3D-AB3F-4D53-8575-D18A47B9D0FD}" destId="{C109E109-CB7B-4B0F-98F7-CCBE71056AF9}" srcOrd="2" destOrd="0" presId="urn:microsoft.com/office/officeart/2016/7/layout/RepeatingBendingProcessNew"/>
    <dgm:cxn modelId="{4E4AEC1A-C5C6-4CCA-8E80-9A7F42F45CDE}" type="presParOf" srcId="{EB5E1F3D-AB3F-4D53-8575-D18A47B9D0FD}" destId="{3B4EA97D-7663-418F-8575-CE3E54FF47A9}" srcOrd="3" destOrd="0" presId="urn:microsoft.com/office/officeart/2016/7/layout/RepeatingBendingProcessNew"/>
    <dgm:cxn modelId="{4F45E55C-3282-4A1C-BE89-654B3027585E}" type="presParOf" srcId="{3B4EA97D-7663-418F-8575-CE3E54FF47A9}" destId="{50C77D2B-5C6C-4F8C-B82E-0AC4EB688BBB}" srcOrd="0" destOrd="0" presId="urn:microsoft.com/office/officeart/2016/7/layout/RepeatingBendingProcessNew"/>
    <dgm:cxn modelId="{1B4DCF88-BBB4-496D-B1B7-3A520AD2CEC4}" type="presParOf" srcId="{EB5E1F3D-AB3F-4D53-8575-D18A47B9D0FD}" destId="{5D15466B-BA5E-4868-8169-4A35C401EC4A}" srcOrd="4" destOrd="0" presId="urn:microsoft.com/office/officeart/2016/7/layout/RepeatingBendingProcessNew"/>
    <dgm:cxn modelId="{0374817F-33D8-4D7C-8A75-FE09AEB1A815}" type="presParOf" srcId="{EB5E1F3D-AB3F-4D53-8575-D18A47B9D0FD}" destId="{22CD773F-B1B5-4983-8F45-3A5A2D3B4DFD}" srcOrd="5" destOrd="0" presId="urn:microsoft.com/office/officeart/2016/7/layout/RepeatingBendingProcessNew"/>
    <dgm:cxn modelId="{68B19966-A15D-45CF-9E17-8A3F22CACDF0}" type="presParOf" srcId="{22CD773F-B1B5-4983-8F45-3A5A2D3B4DFD}" destId="{4B0D0294-DBEC-47B8-9C73-FE814D756A0E}" srcOrd="0" destOrd="0" presId="urn:microsoft.com/office/officeart/2016/7/layout/RepeatingBendingProcessNew"/>
    <dgm:cxn modelId="{21CC499A-7C26-45C6-B8AE-09E2769882EA}" type="presParOf" srcId="{EB5E1F3D-AB3F-4D53-8575-D18A47B9D0FD}" destId="{5554F97E-646C-4D90-AC3C-C67569C99DF9}" srcOrd="6" destOrd="0" presId="urn:microsoft.com/office/officeart/2016/7/layout/RepeatingBendingProcessNew"/>
    <dgm:cxn modelId="{68F442CC-E2BE-4FBB-B9BB-F03F4E08D295}" type="presParOf" srcId="{EB5E1F3D-AB3F-4D53-8575-D18A47B9D0FD}" destId="{B7A05C96-CF00-44FB-BE2B-EFCF2A0679DF}" srcOrd="7" destOrd="0" presId="urn:microsoft.com/office/officeart/2016/7/layout/RepeatingBendingProcessNew"/>
    <dgm:cxn modelId="{3705336A-55D0-4ABD-A85D-FA2B3CDD7621}" type="presParOf" srcId="{B7A05C96-CF00-44FB-BE2B-EFCF2A0679DF}" destId="{37B829A9-8FBD-450F-8484-1D50C7A79C64}" srcOrd="0" destOrd="0" presId="urn:microsoft.com/office/officeart/2016/7/layout/RepeatingBendingProcessNew"/>
    <dgm:cxn modelId="{B93D9455-EFF5-4209-BB85-14B86B5C7B7F}" type="presParOf" srcId="{EB5E1F3D-AB3F-4D53-8575-D18A47B9D0FD}" destId="{C500E2CF-9D12-476E-8C82-3BA80BE3CDA2}" srcOrd="8" destOrd="0" presId="urn:microsoft.com/office/officeart/2016/7/layout/RepeatingBendingProcessNew"/>
    <dgm:cxn modelId="{64C46FEF-6F00-4B5C-9B0F-D0258B5CC0DF}" type="presParOf" srcId="{EB5E1F3D-AB3F-4D53-8575-D18A47B9D0FD}" destId="{898A0485-9946-4D5E-BF48-41934E2CF8EA}" srcOrd="9" destOrd="0" presId="urn:microsoft.com/office/officeart/2016/7/layout/RepeatingBendingProcessNew"/>
    <dgm:cxn modelId="{4B09ED98-C701-4565-B9F6-AE021E408499}" type="presParOf" srcId="{898A0485-9946-4D5E-BF48-41934E2CF8EA}" destId="{FF110A19-86B0-4628-806A-0C2353B093C3}" srcOrd="0" destOrd="0" presId="urn:microsoft.com/office/officeart/2016/7/layout/RepeatingBendingProcessNew"/>
    <dgm:cxn modelId="{86FC77D6-618D-457C-B042-C9A66EB6767A}" type="presParOf" srcId="{EB5E1F3D-AB3F-4D53-8575-D18A47B9D0FD}" destId="{ADAFF8DA-CF28-4194-A19E-6AFA061E6757}" srcOrd="10" destOrd="0" presId="urn:microsoft.com/office/officeart/2016/7/layout/RepeatingBendingProcessNew"/>
    <dgm:cxn modelId="{7BDE12BC-AFA2-4922-A23F-E72EC6BF5FEA}" type="presParOf" srcId="{EB5E1F3D-AB3F-4D53-8575-D18A47B9D0FD}" destId="{8C73E7E8-3F4B-4E29-8B39-C935F5E540A0}" srcOrd="11" destOrd="0" presId="urn:microsoft.com/office/officeart/2016/7/layout/RepeatingBendingProcessNew"/>
    <dgm:cxn modelId="{9B0ABA20-A214-4558-A753-E8A576CDECF3}" type="presParOf" srcId="{8C73E7E8-3F4B-4E29-8B39-C935F5E540A0}" destId="{E73C00FD-B8CA-4633-8AFA-C2814F5EF5E1}" srcOrd="0" destOrd="0" presId="urn:microsoft.com/office/officeart/2016/7/layout/RepeatingBendingProcessNew"/>
    <dgm:cxn modelId="{04A0E24D-6AA3-4F73-B429-B66988D20980}" type="presParOf" srcId="{EB5E1F3D-AB3F-4D53-8575-D18A47B9D0FD}" destId="{00F6343C-7812-43C1-8AFF-BB1F2A36AF86}" srcOrd="12" destOrd="0" presId="urn:microsoft.com/office/officeart/2016/7/layout/RepeatingBendingProcessNew"/>
    <dgm:cxn modelId="{D9AE3FE2-424E-4B6C-BDDB-41C25B204171}" type="presParOf" srcId="{EB5E1F3D-AB3F-4D53-8575-D18A47B9D0FD}" destId="{078E64A7-4C91-4D87-8364-3BFE5C52349F}" srcOrd="13" destOrd="0" presId="urn:microsoft.com/office/officeart/2016/7/layout/RepeatingBendingProcessNew"/>
    <dgm:cxn modelId="{3BC81189-0C5F-4B9E-861F-45E9A2DEE949}" type="presParOf" srcId="{078E64A7-4C91-4D87-8364-3BFE5C52349F}" destId="{FF1052C1-B40A-4E14-BC25-7581AEA7231E}" srcOrd="0" destOrd="0" presId="urn:microsoft.com/office/officeart/2016/7/layout/RepeatingBendingProcessNew"/>
    <dgm:cxn modelId="{563AADCF-CF99-452F-8C9F-249A25977D67}" type="presParOf" srcId="{EB5E1F3D-AB3F-4D53-8575-D18A47B9D0FD}" destId="{89F8B72A-D759-4E86-A7D3-AEF00C354CDA}" srcOrd="14" destOrd="0" presId="urn:microsoft.com/office/officeart/2016/7/layout/RepeatingBendingProcessNew"/>
    <dgm:cxn modelId="{68232B2A-7913-498D-8CEB-9CB7E9507B51}" type="presParOf" srcId="{EB5E1F3D-AB3F-4D53-8575-D18A47B9D0FD}" destId="{780E28D5-DF65-4CFE-B0D6-B25D3101E484}" srcOrd="15" destOrd="0" presId="urn:microsoft.com/office/officeart/2016/7/layout/RepeatingBendingProcessNew"/>
    <dgm:cxn modelId="{1D05158A-5D5E-43B6-9EAE-F0EEB1EAEB12}" type="presParOf" srcId="{780E28D5-DF65-4CFE-B0D6-B25D3101E484}" destId="{AFBFB7CF-D554-40D2-ADAD-3EF4FF8B4DBB}" srcOrd="0" destOrd="0" presId="urn:microsoft.com/office/officeart/2016/7/layout/RepeatingBendingProcessNew"/>
    <dgm:cxn modelId="{3FBB4F59-E470-4FBA-9B24-6DF38B4C6870}" type="presParOf" srcId="{EB5E1F3D-AB3F-4D53-8575-D18A47B9D0FD}" destId="{67B40A98-DEBC-4BC5-95DA-F9A8C1B6CCC6}" srcOrd="16" destOrd="0" presId="urn:microsoft.com/office/officeart/2016/7/layout/RepeatingBendingProcessNew"/>
    <dgm:cxn modelId="{E6564F77-5E74-4F06-A206-B554A3E47414}" type="presParOf" srcId="{EB5E1F3D-AB3F-4D53-8575-D18A47B9D0FD}" destId="{60538A4D-2E46-4CE3-9330-728578BC513E}" srcOrd="17" destOrd="0" presId="urn:microsoft.com/office/officeart/2016/7/layout/RepeatingBendingProcessNew"/>
    <dgm:cxn modelId="{E9B6ADAD-C50A-4732-BBAF-62FD5DBD56FA}" type="presParOf" srcId="{60538A4D-2E46-4CE3-9330-728578BC513E}" destId="{935128DE-BE42-4564-A104-D310215AE5C4}" srcOrd="0" destOrd="0" presId="urn:microsoft.com/office/officeart/2016/7/layout/RepeatingBendingProcessNew"/>
    <dgm:cxn modelId="{13236245-8547-4D84-BA2B-674DECEEB0BC}" type="presParOf" srcId="{EB5E1F3D-AB3F-4D53-8575-D18A47B9D0FD}" destId="{0B10ECBB-B0A1-4B65-9E31-5762BF78D11A}" srcOrd="18" destOrd="0" presId="urn:microsoft.com/office/officeart/2016/7/layout/RepeatingBendingProcessNew"/>
    <dgm:cxn modelId="{6EEA7AE3-F2E5-43F2-BB2E-EAD0EBC7E559}" type="presParOf" srcId="{EB5E1F3D-AB3F-4D53-8575-D18A47B9D0FD}" destId="{4910E52B-2967-434A-94EB-CDB988940676}" srcOrd="19" destOrd="0" presId="urn:microsoft.com/office/officeart/2016/7/layout/RepeatingBendingProcessNew"/>
    <dgm:cxn modelId="{D8581C76-30A2-4E86-AE72-23EAC252E86F}" type="presParOf" srcId="{4910E52B-2967-434A-94EB-CDB988940676}" destId="{8A21E256-1924-4122-A3B1-CADC2FD7F666}" srcOrd="0" destOrd="0" presId="urn:microsoft.com/office/officeart/2016/7/layout/RepeatingBendingProcessNew"/>
    <dgm:cxn modelId="{498706B1-78B2-48E7-8113-143CA6EB5F90}" type="presParOf" srcId="{EB5E1F3D-AB3F-4D53-8575-D18A47B9D0FD}" destId="{EE71F57D-39AC-40BE-9C3E-FCED931798F2}" srcOrd="20" destOrd="0" presId="urn:microsoft.com/office/officeart/2016/7/layout/RepeatingBendingProcessNew"/>
    <dgm:cxn modelId="{0F34E612-0A08-4358-B076-850E1447A5EF}" type="presParOf" srcId="{EB5E1F3D-AB3F-4D53-8575-D18A47B9D0FD}" destId="{03935A22-9DC1-49D2-975C-3B51140B1730}" srcOrd="21" destOrd="0" presId="urn:microsoft.com/office/officeart/2016/7/layout/RepeatingBendingProcessNew"/>
    <dgm:cxn modelId="{4FB5C4C0-CC54-4130-9CD0-DAFF1B1DB9AA}" type="presParOf" srcId="{03935A22-9DC1-49D2-975C-3B51140B1730}" destId="{9695FAA9-1396-452A-BC3D-59B5C3208F3E}" srcOrd="0" destOrd="0" presId="urn:microsoft.com/office/officeart/2016/7/layout/RepeatingBendingProcessNew"/>
    <dgm:cxn modelId="{67C92104-70AA-4257-9223-F5BBFB5E6A21}" type="presParOf" srcId="{EB5E1F3D-AB3F-4D53-8575-D18A47B9D0FD}" destId="{85DCBDEF-C1F4-4AE9-967C-0EF244E98E37}" srcOrd="22" destOrd="0" presId="urn:microsoft.com/office/officeart/2016/7/layout/RepeatingBendingProcessNew"/>
    <dgm:cxn modelId="{F37F2437-8B6C-4183-8CCC-F334F1FF158B}" type="presParOf" srcId="{EB5E1F3D-AB3F-4D53-8575-D18A47B9D0FD}" destId="{428FAB42-92D3-4F08-AF13-7A85AD28C5A7}" srcOrd="23" destOrd="0" presId="urn:microsoft.com/office/officeart/2016/7/layout/RepeatingBendingProcessNew"/>
    <dgm:cxn modelId="{5BB7F0E0-A788-4A0E-9F4C-3B87EE7FC336}" type="presParOf" srcId="{428FAB42-92D3-4F08-AF13-7A85AD28C5A7}" destId="{89543F23-6E84-4862-A03E-5B689EE6CE09}" srcOrd="0" destOrd="0" presId="urn:microsoft.com/office/officeart/2016/7/layout/RepeatingBendingProcessNew"/>
    <dgm:cxn modelId="{0C8186BC-E47D-4ED2-9F30-CEAC124926AD}" type="presParOf" srcId="{EB5E1F3D-AB3F-4D53-8575-D18A47B9D0FD}" destId="{B10850FC-4531-461F-94C8-02F0A90AABF6}" srcOrd="2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FA9D5-6BBD-45A0-994C-55BF5C4E3728}">
      <dsp:nvSpPr>
        <dsp:cNvPr id="0" name=""/>
        <dsp:cNvSpPr/>
      </dsp:nvSpPr>
      <dsp:spPr>
        <a:xfrm>
          <a:off x="1031162" y="1139020"/>
          <a:ext cx="3106588" cy="278396"/>
        </a:xfrm>
        <a:custGeom>
          <a:avLst/>
          <a:gdLst/>
          <a:ahLst/>
          <a:cxnLst/>
          <a:rect l="0" t="0" r="0" b="0"/>
          <a:pathLst>
            <a:path>
              <a:moveTo>
                <a:pt x="3106588" y="0"/>
              </a:moveTo>
              <a:lnTo>
                <a:pt x="3106588" y="156298"/>
              </a:lnTo>
              <a:lnTo>
                <a:pt x="0" y="156298"/>
              </a:lnTo>
              <a:lnTo>
                <a:pt x="0" y="278396"/>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6409" y="1276030"/>
        <a:ext cx="156095" cy="4377"/>
      </dsp:txXfrm>
    </dsp:sp>
    <dsp:sp modelId="{65D628D6-015D-4365-BF7B-E0B73D99FD41}">
      <dsp:nvSpPr>
        <dsp:cNvPr id="0" name=""/>
        <dsp:cNvSpPr/>
      </dsp:nvSpPr>
      <dsp:spPr>
        <a:xfrm>
          <a:off x="3187067" y="0"/>
          <a:ext cx="1901368" cy="114082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black"/>
              </a:solidFill>
              <a:latin typeface="Calibri"/>
              <a:ea typeface="+mn-ea"/>
              <a:cs typeface="+mn-cs"/>
            </a:rPr>
            <a:t>*  Sorted data: </a:t>
          </a:r>
        </a:p>
        <a:p>
          <a:pPr marL="0" lvl="0" indent="0" algn="ctr" defTabSz="889000">
            <a:lnSpc>
              <a:spcPct val="90000"/>
            </a:lnSpc>
            <a:spcBef>
              <a:spcPct val="0"/>
            </a:spcBef>
            <a:spcAft>
              <a:spcPct val="35000"/>
            </a:spcAft>
            <a:buNone/>
          </a:pPr>
          <a:r>
            <a:rPr lang="en-US" sz="2000" kern="1200" dirty="0">
              <a:solidFill>
                <a:prstClr val="black"/>
              </a:solidFill>
              <a:latin typeface="Calibri"/>
              <a:ea typeface="+mn-ea"/>
              <a:cs typeface="+mn-cs"/>
            </a:rPr>
            <a:t>4, 8, 9, 15, 21, 21, 24, 25, 26, 28, 29, 34</a:t>
          </a:r>
        </a:p>
      </dsp:txBody>
      <dsp:txXfrm>
        <a:off x="3187067" y="0"/>
        <a:ext cx="1901368" cy="1140820"/>
      </dsp:txXfrm>
    </dsp:sp>
    <dsp:sp modelId="{3B4EA97D-7663-418F-8575-CE3E54FF47A9}">
      <dsp:nvSpPr>
        <dsp:cNvPr id="0" name=""/>
        <dsp:cNvSpPr/>
      </dsp:nvSpPr>
      <dsp:spPr>
        <a:xfrm>
          <a:off x="1980046" y="1974508"/>
          <a:ext cx="344064" cy="91440"/>
        </a:xfrm>
        <a:custGeom>
          <a:avLst/>
          <a:gdLst/>
          <a:ahLst/>
          <a:cxnLst/>
          <a:rect l="0" t="0" r="0" b="0"/>
          <a:pathLst>
            <a:path>
              <a:moveTo>
                <a:pt x="0" y="45720"/>
              </a:moveTo>
              <a:lnTo>
                <a:pt x="344064" y="45720"/>
              </a:lnTo>
            </a:path>
          </a:pathLst>
        </a:custGeom>
        <a:noFill/>
        <a:ln w="9525" cap="flat" cmpd="sng" algn="ctr">
          <a:solidFill>
            <a:schemeClr val="accent5">
              <a:hueOff val="-903080"/>
              <a:satOff val="3619"/>
              <a:lumOff val="78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2712" y="2018039"/>
        <a:ext cx="18733" cy="4377"/>
      </dsp:txXfrm>
    </dsp:sp>
    <dsp:sp modelId="{C109E109-CB7B-4B0F-98F7-CCBE71056AF9}">
      <dsp:nvSpPr>
        <dsp:cNvPr id="0" name=""/>
        <dsp:cNvSpPr/>
      </dsp:nvSpPr>
      <dsp:spPr>
        <a:xfrm>
          <a:off x="80478" y="1449817"/>
          <a:ext cx="1901368" cy="1140820"/>
        </a:xfrm>
        <a:prstGeom prst="rect">
          <a:avLst/>
        </a:prstGeom>
        <a:solidFill>
          <a:schemeClr val="accent5">
            <a:hueOff val="-827823"/>
            <a:satOff val="3318"/>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Partition into (</a:t>
          </a:r>
          <a:r>
            <a:rPr lang="en-US" sz="2400" kern="1200" dirty="0" err="1">
              <a:solidFill>
                <a:prstClr val="black"/>
              </a:solidFill>
              <a:latin typeface="Calibri"/>
              <a:ea typeface="+mn-ea"/>
              <a:cs typeface="+mn-cs"/>
            </a:rPr>
            <a:t>equi</a:t>
          </a:r>
          <a:r>
            <a:rPr lang="en-US" sz="2400" kern="1200" dirty="0">
              <a:solidFill>
                <a:prstClr val="black"/>
              </a:solidFill>
              <a:latin typeface="Calibri"/>
              <a:ea typeface="+mn-ea"/>
              <a:cs typeface="+mn-cs"/>
            </a:rPr>
            <a:t>-depth) bins:</a:t>
          </a:r>
        </a:p>
      </dsp:txBody>
      <dsp:txXfrm>
        <a:off x="80478" y="1449817"/>
        <a:ext cx="1901368" cy="1140820"/>
      </dsp:txXfrm>
    </dsp:sp>
    <dsp:sp modelId="{22CD773F-B1B5-4983-8F45-3A5A2D3B4DFD}">
      <dsp:nvSpPr>
        <dsp:cNvPr id="0" name=""/>
        <dsp:cNvSpPr/>
      </dsp:nvSpPr>
      <dsp:spPr>
        <a:xfrm>
          <a:off x="4256079" y="1974508"/>
          <a:ext cx="283410" cy="91440"/>
        </a:xfrm>
        <a:custGeom>
          <a:avLst/>
          <a:gdLst/>
          <a:ahLst/>
          <a:cxnLst/>
          <a:rect l="0" t="0" r="0" b="0"/>
          <a:pathLst>
            <a:path>
              <a:moveTo>
                <a:pt x="0" y="45720"/>
              </a:moveTo>
              <a:lnTo>
                <a:pt x="283410" y="45720"/>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9934" y="2018039"/>
        <a:ext cx="15700" cy="4377"/>
      </dsp:txXfrm>
    </dsp:sp>
    <dsp:sp modelId="{5D15466B-BA5E-4868-8169-4A35C401EC4A}">
      <dsp:nvSpPr>
        <dsp:cNvPr id="0" name=""/>
        <dsp:cNvSpPr/>
      </dsp:nvSpPr>
      <dsp:spPr>
        <a:xfrm>
          <a:off x="2356511" y="1449817"/>
          <a:ext cx="1901368" cy="1140820"/>
        </a:xfrm>
        <a:prstGeom prst="rect">
          <a:avLst/>
        </a:prstGeom>
        <a:solidFill>
          <a:schemeClr val="accent5">
            <a:hueOff val="-1655646"/>
            <a:satOff val="6635"/>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1:</a:t>
          </a:r>
        </a:p>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4, 8, 9, 15</a:t>
          </a:r>
        </a:p>
      </dsp:txBody>
      <dsp:txXfrm>
        <a:off x="2356511" y="1449817"/>
        <a:ext cx="1901368" cy="1140820"/>
      </dsp:txXfrm>
    </dsp:sp>
    <dsp:sp modelId="{B7A05C96-CF00-44FB-BE2B-EFCF2A0679DF}">
      <dsp:nvSpPr>
        <dsp:cNvPr id="0" name=""/>
        <dsp:cNvSpPr/>
      </dsp:nvSpPr>
      <dsp:spPr>
        <a:xfrm>
          <a:off x="6471458" y="1974508"/>
          <a:ext cx="275672" cy="91440"/>
        </a:xfrm>
        <a:custGeom>
          <a:avLst/>
          <a:gdLst/>
          <a:ahLst/>
          <a:cxnLst/>
          <a:rect l="0" t="0" r="0" b="0"/>
          <a:pathLst>
            <a:path>
              <a:moveTo>
                <a:pt x="0" y="45720"/>
              </a:moveTo>
              <a:lnTo>
                <a:pt x="154936" y="45720"/>
              </a:lnTo>
              <a:lnTo>
                <a:pt x="154936" y="45723"/>
              </a:lnTo>
              <a:lnTo>
                <a:pt x="275672" y="45723"/>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1638" y="2018039"/>
        <a:ext cx="15313" cy="4377"/>
      </dsp:txXfrm>
    </dsp:sp>
    <dsp:sp modelId="{5554F97E-646C-4D90-AC3C-C67569C99DF9}">
      <dsp:nvSpPr>
        <dsp:cNvPr id="0" name=""/>
        <dsp:cNvSpPr/>
      </dsp:nvSpPr>
      <dsp:spPr>
        <a:xfrm>
          <a:off x="4571890" y="1449817"/>
          <a:ext cx="1901368" cy="1140820"/>
        </a:xfrm>
        <a:prstGeom prst="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2: </a:t>
          </a:r>
        </a:p>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21, 21, 24, 25</a:t>
          </a:r>
        </a:p>
      </dsp:txBody>
      <dsp:txXfrm>
        <a:off x="4571890" y="1449817"/>
        <a:ext cx="1901368" cy="1140820"/>
      </dsp:txXfrm>
    </dsp:sp>
    <dsp:sp modelId="{898A0485-9946-4D5E-BF48-41934E2CF8EA}">
      <dsp:nvSpPr>
        <dsp:cNvPr id="0" name=""/>
        <dsp:cNvSpPr/>
      </dsp:nvSpPr>
      <dsp:spPr>
        <a:xfrm>
          <a:off x="1031162" y="2588842"/>
          <a:ext cx="6699052" cy="198830"/>
        </a:xfrm>
        <a:custGeom>
          <a:avLst/>
          <a:gdLst/>
          <a:ahLst/>
          <a:cxnLst/>
          <a:rect l="0" t="0" r="0" b="0"/>
          <a:pathLst>
            <a:path>
              <a:moveTo>
                <a:pt x="6699052" y="0"/>
              </a:moveTo>
              <a:lnTo>
                <a:pt x="6699052" y="116515"/>
              </a:lnTo>
              <a:lnTo>
                <a:pt x="0" y="116515"/>
              </a:lnTo>
              <a:lnTo>
                <a:pt x="0" y="198830"/>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3114" y="2686068"/>
        <a:ext cx="335148" cy="4377"/>
      </dsp:txXfrm>
    </dsp:sp>
    <dsp:sp modelId="{C500E2CF-9D12-476E-8C82-3BA80BE3CDA2}">
      <dsp:nvSpPr>
        <dsp:cNvPr id="0" name=""/>
        <dsp:cNvSpPr/>
      </dsp:nvSpPr>
      <dsp:spPr>
        <a:xfrm>
          <a:off x="6779531" y="1449821"/>
          <a:ext cx="1901368" cy="1140820"/>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3: </a:t>
          </a:r>
        </a:p>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26, 28, 29, 34</a:t>
          </a:r>
        </a:p>
      </dsp:txBody>
      <dsp:txXfrm>
        <a:off x="6779531" y="1449821"/>
        <a:ext cx="1901368" cy="1140820"/>
      </dsp:txXfrm>
    </dsp:sp>
    <dsp:sp modelId="{8C73E7E8-3F4B-4E29-8B39-C935F5E540A0}">
      <dsp:nvSpPr>
        <dsp:cNvPr id="0" name=""/>
        <dsp:cNvSpPr/>
      </dsp:nvSpPr>
      <dsp:spPr>
        <a:xfrm>
          <a:off x="1980046" y="3344763"/>
          <a:ext cx="339311" cy="91440"/>
        </a:xfrm>
        <a:custGeom>
          <a:avLst/>
          <a:gdLst/>
          <a:ahLst/>
          <a:cxnLst/>
          <a:rect l="0" t="0" r="0" b="0"/>
          <a:pathLst>
            <a:path>
              <a:moveTo>
                <a:pt x="0" y="45720"/>
              </a:moveTo>
              <a:lnTo>
                <a:pt x="186755" y="45720"/>
              </a:lnTo>
              <a:lnTo>
                <a:pt x="186755" y="45731"/>
              </a:lnTo>
              <a:lnTo>
                <a:pt x="339311" y="45731"/>
              </a:lnTo>
            </a:path>
          </a:pathLst>
        </a:custGeom>
        <a:noFill/>
        <a:ln w="9525" cap="flat" cmpd="sng" algn="ctr">
          <a:solidFill>
            <a:schemeClr val="accent5">
              <a:hueOff val="-4515398"/>
              <a:satOff val="18096"/>
              <a:lumOff val="392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0454" y="3388294"/>
        <a:ext cx="18495" cy="4377"/>
      </dsp:txXfrm>
    </dsp:sp>
    <dsp:sp modelId="{ADAFF8DA-CF28-4194-A19E-6AFA061E6757}">
      <dsp:nvSpPr>
        <dsp:cNvPr id="0" name=""/>
        <dsp:cNvSpPr/>
      </dsp:nvSpPr>
      <dsp:spPr>
        <a:xfrm>
          <a:off x="80478" y="2820072"/>
          <a:ext cx="1901368" cy="1140820"/>
        </a:xfrm>
        <a:prstGeom prst="rect">
          <a:avLst/>
        </a:prstGeom>
        <a:solidFill>
          <a:schemeClr val="accent5">
            <a:hueOff val="-4139115"/>
            <a:satOff val="16588"/>
            <a:lumOff val="35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Smoothing by bin means:</a:t>
          </a:r>
        </a:p>
      </dsp:txBody>
      <dsp:txXfrm>
        <a:off x="80478" y="2820072"/>
        <a:ext cx="1901368" cy="1140820"/>
      </dsp:txXfrm>
    </dsp:sp>
    <dsp:sp modelId="{078E64A7-4C91-4D87-8364-3BFE5C52349F}">
      <dsp:nvSpPr>
        <dsp:cNvPr id="0" name=""/>
        <dsp:cNvSpPr/>
      </dsp:nvSpPr>
      <dsp:spPr>
        <a:xfrm>
          <a:off x="4251326" y="3344763"/>
          <a:ext cx="288164" cy="91440"/>
        </a:xfrm>
        <a:custGeom>
          <a:avLst/>
          <a:gdLst/>
          <a:ahLst/>
          <a:cxnLst/>
          <a:rect l="0" t="0" r="0" b="0"/>
          <a:pathLst>
            <a:path>
              <a:moveTo>
                <a:pt x="0" y="45731"/>
              </a:moveTo>
              <a:lnTo>
                <a:pt x="161182" y="45731"/>
              </a:lnTo>
              <a:lnTo>
                <a:pt x="161182" y="45720"/>
              </a:lnTo>
              <a:lnTo>
                <a:pt x="288164" y="45720"/>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7439" y="3388294"/>
        <a:ext cx="15938" cy="4377"/>
      </dsp:txXfrm>
    </dsp:sp>
    <dsp:sp modelId="{00F6343C-7812-43C1-8AFF-BB1F2A36AF86}">
      <dsp:nvSpPr>
        <dsp:cNvPr id="0" name=""/>
        <dsp:cNvSpPr/>
      </dsp:nvSpPr>
      <dsp:spPr>
        <a:xfrm>
          <a:off x="2351758" y="2820084"/>
          <a:ext cx="1901368" cy="1140820"/>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1:</a:t>
          </a:r>
        </a:p>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9, 9, 9, 9</a:t>
          </a:r>
        </a:p>
      </dsp:txBody>
      <dsp:txXfrm>
        <a:off x="2351758" y="2820084"/>
        <a:ext cx="1901368" cy="1140820"/>
      </dsp:txXfrm>
    </dsp:sp>
    <dsp:sp modelId="{780E28D5-DF65-4CFE-B0D6-B25D3101E484}">
      <dsp:nvSpPr>
        <dsp:cNvPr id="0" name=""/>
        <dsp:cNvSpPr/>
      </dsp:nvSpPr>
      <dsp:spPr>
        <a:xfrm>
          <a:off x="6471458" y="3344763"/>
          <a:ext cx="275672" cy="91440"/>
        </a:xfrm>
        <a:custGeom>
          <a:avLst/>
          <a:gdLst/>
          <a:ahLst/>
          <a:cxnLst/>
          <a:rect l="0" t="0" r="0" b="0"/>
          <a:pathLst>
            <a:path>
              <a:moveTo>
                <a:pt x="0" y="45720"/>
              </a:moveTo>
              <a:lnTo>
                <a:pt x="154936" y="45720"/>
              </a:lnTo>
              <a:lnTo>
                <a:pt x="154936" y="45723"/>
              </a:lnTo>
              <a:lnTo>
                <a:pt x="275672" y="45723"/>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1638" y="3388294"/>
        <a:ext cx="15313" cy="4377"/>
      </dsp:txXfrm>
    </dsp:sp>
    <dsp:sp modelId="{89F8B72A-D759-4E86-A7D3-AEF00C354CDA}">
      <dsp:nvSpPr>
        <dsp:cNvPr id="0" name=""/>
        <dsp:cNvSpPr/>
      </dsp:nvSpPr>
      <dsp:spPr>
        <a:xfrm>
          <a:off x="4571890" y="2820072"/>
          <a:ext cx="1901368" cy="1140820"/>
        </a:xfrm>
        <a:prstGeom prst="rect">
          <a:avLst/>
        </a:prstGeom>
        <a:solidFill>
          <a:schemeClr val="accent5">
            <a:hueOff val="-5794761"/>
            <a:satOff val="23223"/>
            <a:lumOff val="50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2: </a:t>
          </a:r>
        </a:p>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23, 23, 23, 23</a:t>
          </a:r>
        </a:p>
      </dsp:txBody>
      <dsp:txXfrm>
        <a:off x="4571890" y="2820072"/>
        <a:ext cx="1901368" cy="1140820"/>
      </dsp:txXfrm>
    </dsp:sp>
    <dsp:sp modelId="{60538A4D-2E46-4CE3-9330-728578BC513E}">
      <dsp:nvSpPr>
        <dsp:cNvPr id="0" name=""/>
        <dsp:cNvSpPr/>
      </dsp:nvSpPr>
      <dsp:spPr>
        <a:xfrm>
          <a:off x="1031162" y="3959097"/>
          <a:ext cx="6699052" cy="274968"/>
        </a:xfrm>
        <a:custGeom>
          <a:avLst/>
          <a:gdLst/>
          <a:ahLst/>
          <a:cxnLst/>
          <a:rect l="0" t="0" r="0" b="0"/>
          <a:pathLst>
            <a:path>
              <a:moveTo>
                <a:pt x="6699052" y="0"/>
              </a:moveTo>
              <a:lnTo>
                <a:pt x="6699052" y="154584"/>
              </a:lnTo>
              <a:lnTo>
                <a:pt x="0" y="154584"/>
              </a:lnTo>
              <a:lnTo>
                <a:pt x="0" y="274968"/>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3038" y="4094393"/>
        <a:ext cx="335300" cy="4377"/>
      </dsp:txXfrm>
    </dsp:sp>
    <dsp:sp modelId="{67B40A98-DEBC-4BC5-95DA-F9A8C1B6CCC6}">
      <dsp:nvSpPr>
        <dsp:cNvPr id="0" name=""/>
        <dsp:cNvSpPr/>
      </dsp:nvSpPr>
      <dsp:spPr>
        <a:xfrm>
          <a:off x="6779531" y="2820076"/>
          <a:ext cx="1901368" cy="1140820"/>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3: </a:t>
          </a:r>
        </a:p>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29, 29, 29, 29</a:t>
          </a:r>
        </a:p>
      </dsp:txBody>
      <dsp:txXfrm>
        <a:off x="6779531" y="2820076"/>
        <a:ext cx="1901368" cy="1140820"/>
      </dsp:txXfrm>
    </dsp:sp>
    <dsp:sp modelId="{4910E52B-2967-434A-94EB-CDB988940676}">
      <dsp:nvSpPr>
        <dsp:cNvPr id="0" name=""/>
        <dsp:cNvSpPr/>
      </dsp:nvSpPr>
      <dsp:spPr>
        <a:xfrm>
          <a:off x="1980046" y="4791156"/>
          <a:ext cx="315525" cy="91440"/>
        </a:xfrm>
        <a:custGeom>
          <a:avLst/>
          <a:gdLst/>
          <a:ahLst/>
          <a:cxnLst/>
          <a:rect l="0" t="0" r="0" b="0"/>
          <a:pathLst>
            <a:path>
              <a:moveTo>
                <a:pt x="0" y="45720"/>
              </a:moveTo>
              <a:lnTo>
                <a:pt x="315525" y="45720"/>
              </a:lnTo>
            </a:path>
          </a:pathLst>
        </a:custGeom>
        <a:noFill/>
        <a:ln w="9525" cap="flat" cmpd="sng" algn="ctr">
          <a:solidFill>
            <a:schemeClr val="accent5">
              <a:hueOff val="-8127717"/>
              <a:satOff val="32573"/>
              <a:lumOff val="705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29156" y="4834688"/>
        <a:ext cx="17306" cy="4377"/>
      </dsp:txXfrm>
    </dsp:sp>
    <dsp:sp modelId="{0B10ECBB-B0A1-4B65-9E31-5762BF78D11A}">
      <dsp:nvSpPr>
        <dsp:cNvPr id="0" name=""/>
        <dsp:cNvSpPr/>
      </dsp:nvSpPr>
      <dsp:spPr>
        <a:xfrm>
          <a:off x="80478" y="4266466"/>
          <a:ext cx="1901368" cy="1140820"/>
        </a:xfrm>
        <a:prstGeom prst="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Smoothing by bin boundaries:</a:t>
          </a:r>
        </a:p>
      </dsp:txBody>
      <dsp:txXfrm>
        <a:off x="80478" y="4266466"/>
        <a:ext cx="1901368" cy="1140820"/>
      </dsp:txXfrm>
    </dsp:sp>
    <dsp:sp modelId="{03935A22-9DC1-49D2-975C-3B51140B1730}">
      <dsp:nvSpPr>
        <dsp:cNvPr id="0" name=""/>
        <dsp:cNvSpPr/>
      </dsp:nvSpPr>
      <dsp:spPr>
        <a:xfrm>
          <a:off x="4227540" y="4791156"/>
          <a:ext cx="311950" cy="91440"/>
        </a:xfrm>
        <a:custGeom>
          <a:avLst/>
          <a:gdLst/>
          <a:ahLst/>
          <a:cxnLst/>
          <a:rect l="0" t="0" r="0" b="0"/>
          <a:pathLst>
            <a:path>
              <a:moveTo>
                <a:pt x="0" y="45720"/>
              </a:moveTo>
              <a:lnTo>
                <a:pt x="311950" y="45720"/>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74951" y="4834688"/>
        <a:ext cx="17127" cy="4377"/>
      </dsp:txXfrm>
    </dsp:sp>
    <dsp:sp modelId="{EE71F57D-39AC-40BE-9C3E-FCED931798F2}">
      <dsp:nvSpPr>
        <dsp:cNvPr id="0" name=""/>
        <dsp:cNvSpPr/>
      </dsp:nvSpPr>
      <dsp:spPr>
        <a:xfrm>
          <a:off x="2327971" y="4266466"/>
          <a:ext cx="1901368" cy="1140820"/>
        </a:xfrm>
        <a:prstGeom prst="rect">
          <a:avLst/>
        </a:prstGeom>
        <a:solidFill>
          <a:schemeClr val="accent5">
            <a:hueOff val="-8278230"/>
            <a:satOff val="33176"/>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1:</a:t>
          </a:r>
        </a:p>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4, 4, 4, 15</a:t>
          </a:r>
        </a:p>
      </dsp:txBody>
      <dsp:txXfrm>
        <a:off x="2327971" y="4266466"/>
        <a:ext cx="1901368" cy="1140820"/>
      </dsp:txXfrm>
    </dsp:sp>
    <dsp:sp modelId="{428FAB42-92D3-4F08-AF13-7A85AD28C5A7}">
      <dsp:nvSpPr>
        <dsp:cNvPr id="0" name=""/>
        <dsp:cNvSpPr/>
      </dsp:nvSpPr>
      <dsp:spPr>
        <a:xfrm>
          <a:off x="6471458" y="4791156"/>
          <a:ext cx="351803" cy="91440"/>
        </a:xfrm>
        <a:custGeom>
          <a:avLst/>
          <a:gdLst/>
          <a:ahLst/>
          <a:cxnLst/>
          <a:rect l="0" t="0" r="0" b="0"/>
          <a:pathLst>
            <a:path>
              <a:moveTo>
                <a:pt x="0" y="45720"/>
              </a:moveTo>
              <a:lnTo>
                <a:pt x="193001" y="45720"/>
              </a:lnTo>
              <a:lnTo>
                <a:pt x="193001" y="45723"/>
              </a:lnTo>
              <a:lnTo>
                <a:pt x="351803" y="45723"/>
              </a:lnTo>
            </a:path>
          </a:pathLst>
        </a:custGeom>
        <a:noFill/>
        <a:ln w="9525" cap="flat" cmpd="sng" algn="ctr">
          <a:solidFill>
            <a:schemeClr val="bg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37800" y="4834688"/>
        <a:ext cx="19120" cy="4377"/>
      </dsp:txXfrm>
    </dsp:sp>
    <dsp:sp modelId="{85DCBDEF-C1F4-4AE9-967C-0EF244E98E37}">
      <dsp:nvSpPr>
        <dsp:cNvPr id="0" name=""/>
        <dsp:cNvSpPr/>
      </dsp:nvSpPr>
      <dsp:spPr>
        <a:xfrm>
          <a:off x="4571890" y="4266466"/>
          <a:ext cx="1901368" cy="1140820"/>
        </a:xfrm>
        <a:prstGeom prst="rect">
          <a:avLst/>
        </a:prstGeom>
        <a:solidFill>
          <a:schemeClr val="accent5">
            <a:hueOff val="-9106054"/>
            <a:satOff val="36493"/>
            <a:lumOff val="79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 Bin 2: </a:t>
          </a:r>
        </a:p>
        <a:p>
          <a:pPr marL="0" lvl="0" indent="0" algn="ctr" defTabSz="1066800">
            <a:lnSpc>
              <a:spcPct val="90000"/>
            </a:lnSpc>
            <a:spcBef>
              <a:spcPct val="0"/>
            </a:spcBef>
            <a:spcAft>
              <a:spcPct val="35000"/>
            </a:spcAft>
            <a:buNone/>
          </a:pPr>
          <a:r>
            <a:rPr lang="en-US" sz="2400" kern="1200" dirty="0">
              <a:solidFill>
                <a:prstClr val="black"/>
              </a:solidFill>
              <a:latin typeface="Calibri"/>
              <a:ea typeface="+mn-ea"/>
              <a:cs typeface="+mn-cs"/>
            </a:rPr>
            <a:t>21, 21, 25, 25</a:t>
          </a:r>
        </a:p>
      </dsp:txBody>
      <dsp:txXfrm>
        <a:off x="4571890" y="4266466"/>
        <a:ext cx="1901368" cy="1140820"/>
      </dsp:txXfrm>
    </dsp:sp>
    <dsp:sp modelId="{B10850FC-4531-461F-94C8-02F0A90AABF6}">
      <dsp:nvSpPr>
        <dsp:cNvPr id="0" name=""/>
        <dsp:cNvSpPr/>
      </dsp:nvSpPr>
      <dsp:spPr>
        <a:xfrm>
          <a:off x="6855661" y="4266470"/>
          <a:ext cx="1901368" cy="1140820"/>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169" tIns="97797" rIns="93169" bIns="97797"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 Bin 3: </a:t>
          </a:r>
        </a:p>
        <a:p>
          <a:pPr marL="0" lvl="0" indent="0" algn="ctr" defTabSz="1066800">
            <a:lnSpc>
              <a:spcPct val="90000"/>
            </a:lnSpc>
            <a:spcBef>
              <a:spcPct val="0"/>
            </a:spcBef>
            <a:spcAft>
              <a:spcPct val="35000"/>
            </a:spcAft>
            <a:buNone/>
          </a:pPr>
          <a:r>
            <a:rPr lang="en-US" sz="2400" kern="1200" dirty="0">
              <a:solidFill>
                <a:schemeClr val="tx1"/>
              </a:solidFill>
            </a:rPr>
            <a:t>26, 26, 26, 34</a:t>
          </a:r>
        </a:p>
      </dsp:txBody>
      <dsp:txXfrm>
        <a:off x="6855661" y="4266470"/>
        <a:ext cx="1901368" cy="114082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emf"/><Relationship Id="rId6" Type="http://schemas.openxmlformats.org/officeDocument/2006/relationships/image" Target="../media/image18.wmf"/><Relationship Id="rId5" Type="http://schemas.openxmlformats.org/officeDocument/2006/relationships/image" Target="../media/image17.emf"/><Relationship Id="rId4"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E28EE-BA29-4401-BD5A-7C6D018C3FE2}" type="datetimeFigureOut">
              <a:rPr lang="en-US" smtClean="0"/>
              <a:t>11/25/2021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65537-8977-4085-8470-8324F5D5ADD1}" type="slidenum">
              <a:rPr lang="en-US" smtClean="0"/>
              <a:t>‹#›</a:t>
            </a:fld>
            <a:endParaRPr lang="en-US"/>
          </a:p>
        </p:txBody>
      </p:sp>
    </p:spTree>
    <p:extLst>
      <p:ext uri="{BB962C8B-B14F-4D97-AF65-F5344CB8AC3E}">
        <p14:creationId xmlns:p14="http://schemas.microsoft.com/office/powerpoint/2010/main" val="3648525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645DC-5E2E-AF4F-9AE5-6EF7F78BFAA9}" type="slidenum">
              <a:rPr lang="en-US" altLang="en-US"/>
              <a:pPr/>
              <a:t>2</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9238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BA1601-D6D7-F640-A09A-9961B684DA3F}" type="slidenum">
              <a:rPr lang="en-US" altLang="en-US"/>
              <a:pPr/>
              <a:t>11</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4578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DD8BA-7DD5-DA49-B5CE-9C88252EC382}" type="slidenum">
              <a:rPr lang="en-US" altLang="en-US"/>
              <a:pPr/>
              <a:t>12</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024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DD8BA-7DD5-DA49-B5CE-9C88252EC382}" type="slidenum">
              <a:rPr lang="en-US" altLang="en-US"/>
              <a:pPr/>
              <a:t>13</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0089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64A65-E090-E141-A4C3-477A121B6452}" type="slidenum">
              <a:rPr lang="en-US" altLang="en-US"/>
              <a:pPr/>
              <a:t>14</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9840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C05314-D435-C046-A68F-1F6BBE70C67D}" type="slidenum">
              <a:rPr lang="en-US" altLang="en-US"/>
              <a:pPr/>
              <a:t>15</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5030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B165E-E69E-0041-A79F-C7727C1F1BA1}" type="slidenum">
              <a:rPr lang="en-US" altLang="en-US"/>
              <a:pPr/>
              <a:t>16</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9074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52CAB-8547-4B42-84FD-9379C1D35E3B}" type="slidenum">
              <a:rPr lang="en-US" altLang="en-US"/>
              <a:pPr/>
              <a:t>17</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8575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354441-1A28-9747-8E50-08F8091517DA}" type="slidenum">
              <a:rPr lang="en-US" altLang="en-US"/>
              <a:pPr/>
              <a:t>18</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954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32272B-F9C2-2C4E-942A-8ED7FC9F42ED}" type="slidenum">
              <a:rPr lang="en-US" altLang="en-US"/>
              <a:pPr/>
              <a:t>19</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5060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32272B-F9C2-2C4E-942A-8ED7FC9F42ED}" type="slidenum">
              <a:rPr lang="en-US" altLang="en-US"/>
              <a:pPr/>
              <a:t>20</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0618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645DC-5E2E-AF4F-9AE5-6EF7F78BFAA9}" type="slidenum">
              <a:rPr lang="en-US" altLang="en-US"/>
              <a:pPr/>
              <a:t>3</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57155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32272B-F9C2-2C4E-942A-8ED7FC9F42ED}" type="slidenum">
              <a:rPr lang="en-US" altLang="en-US"/>
              <a:pPr/>
              <a:t>21</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0386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75157-B2F5-E641-9F00-02843D3461DD}" type="slidenum">
              <a:rPr lang="en-US" altLang="en-US"/>
              <a:pPr/>
              <a:t>22</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1921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6BD4E-8751-4F49-B54C-1BCBFF545B50}" type="slidenum">
              <a:rPr lang="en-US" altLang="en-US"/>
              <a:pPr/>
              <a:t>23</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9178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6BD4E-8751-4F49-B54C-1BCBFF545B50}" type="slidenum">
              <a:rPr lang="en-US" altLang="en-US"/>
              <a:pPr/>
              <a:t>24</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1829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6BD4E-8751-4F49-B54C-1BCBFF545B50}" type="slidenum">
              <a:rPr lang="en-US" altLang="en-US"/>
              <a:pPr/>
              <a:t>25</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60997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E2070-E01F-9C44-962E-37F8E522197B}" type="slidenum">
              <a:rPr lang="en-US" altLang="en-US"/>
              <a:pPr/>
              <a:t>26</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9713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3644E-E94A-B442-A278-BA28D2CCE87A}" type="slidenum">
              <a:rPr lang="en-US" altLang="en-US"/>
              <a:pPr/>
              <a:t>27</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0890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9A3D4-9120-C34B-B7BE-10477B431B5B}" type="slidenum">
              <a:rPr lang="en-US" altLang="en-US"/>
              <a:pPr/>
              <a:t>28</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3201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3789A-82BA-D94D-AF18-90A0BC7F9844}" type="slidenum">
              <a:rPr lang="en-US" altLang="en-US"/>
              <a:pPr/>
              <a:t>30</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8550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3E2535-8DA5-AE44-BB2E-2BEFA223376F}" type="slidenum">
              <a:rPr lang="en-US" altLang="en-US"/>
              <a:pPr/>
              <a:t>31</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922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645DC-5E2E-AF4F-9AE5-6EF7F78BFAA9}" type="slidenum">
              <a:rPr lang="en-US" altLang="en-US"/>
              <a:pPr/>
              <a:t>4</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16420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644C3-2321-6D49-8BC8-C41220662C0E}" type="slidenum">
              <a:rPr lang="en-US" altLang="en-US"/>
              <a:pPr/>
              <a:t>32</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8973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4CC5F-63E3-0D4A-8456-57EBD2697663}" type="slidenum">
              <a:rPr lang="en-US" altLang="en-US"/>
              <a:pPr/>
              <a:t>33</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1496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87B28-1F87-BA4A-9873-2AF71FE8627B}" type="slidenum">
              <a:rPr lang="en-US" altLang="en-US"/>
              <a:pPr/>
              <a:t>34</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1160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A75130-39DB-554B-929C-1F29EC20625B}" type="slidenum">
              <a:rPr lang="en-US" altLang="en-US"/>
              <a:pPr/>
              <a:t>35</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1500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75B99-AEBC-564F-84D3-B33807FC5614}" type="slidenum">
              <a:rPr lang="en-US" altLang="en-US"/>
              <a:pPr/>
              <a:t>36</a:t>
            </a:fld>
            <a:endParaRPr lang="en-US"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41183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DF2A0-AE1A-4B49-A955-038CF4245098}" type="slidenum">
              <a:rPr lang="en-US" altLang="en-US"/>
              <a:pPr/>
              <a:t>37</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007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84CEE11-A355-3B44-A3D5-335A9AB067BF}" type="slidenum">
              <a:rPr lang="en-US" altLang="en-US"/>
              <a:pPr/>
              <a:t>38</a:t>
            </a:fld>
            <a:endParaRPr lang="en-US" altLang="en-US"/>
          </a:p>
        </p:txBody>
      </p:sp>
    </p:spTree>
    <p:extLst>
      <p:ext uri="{BB962C8B-B14F-4D97-AF65-F5344CB8AC3E}">
        <p14:creationId xmlns:p14="http://schemas.microsoft.com/office/powerpoint/2010/main" val="454161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63E114-94B2-354E-90F2-95FA9AACB04E}" type="slidenum">
              <a:rPr lang="en-US" altLang="en-US"/>
              <a:pPr/>
              <a:t>39</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2510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D14C2-ED16-3F48-A3B9-9FFD924D0C67}" type="slidenum">
              <a:rPr lang="en-US" altLang="en-US"/>
              <a:pPr/>
              <a:t>40</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70973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88501-5664-6342-A8E3-B34D6CEF1986}" type="slidenum">
              <a:rPr lang="en-US" altLang="en-US"/>
              <a:pPr/>
              <a:t>41</a:t>
            </a:fld>
            <a:endParaRPr lang="en-US"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065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9692E-70DF-C349-96AB-F2A46B1B2264}" type="slidenum">
              <a:rPr lang="en-US" altLang="en-US"/>
              <a:pPr/>
              <a:t>5</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56266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CFFCC-97C9-A241-8509-C6EA148FA299}" type="slidenum">
              <a:rPr lang="en-US" altLang="en-US"/>
              <a:pPr/>
              <a:t>42</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7169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72BD4-D508-FA48-9BF5-5FCD6699832A}" type="slidenum">
              <a:rPr lang="en-US" altLang="en-US"/>
              <a:pPr/>
              <a:t>43</a:t>
            </a:fld>
            <a:endParaRPr lang="en-US"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22389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1C3D9-34BD-FD48-8C52-121EE4C20463}" type="slidenum">
              <a:rPr lang="en-US" altLang="en-US"/>
              <a:pPr/>
              <a:t>44</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63930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E5137-86B1-1045-B5A2-C0226969FA6E}" type="slidenum">
              <a:rPr lang="en-US" altLang="en-US"/>
              <a:pPr/>
              <a:t>45</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0921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DFE17-04A8-2442-986B-6FF4D9847C42}" type="slidenum">
              <a:rPr lang="en-US" altLang="en-US"/>
              <a:pPr/>
              <a:t>46</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0680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A9D4-0C1D-7D40-8A23-4CFBEA52A89D}" type="slidenum">
              <a:rPr lang="en-US" altLang="en-US"/>
              <a:pPr/>
              <a:t>47</a:t>
            </a:fld>
            <a:endParaRPr lang="en-US" alt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1136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43360-D4AB-7C40-98A6-41F35D3CA35C}" type="slidenum">
              <a:rPr lang="en-US" altLang="en-US"/>
              <a:pPr/>
              <a:t>49</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571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E7611-D167-BA4B-8F11-FB65B437ACA4}" type="slidenum">
              <a:rPr lang="en-US" altLang="en-US"/>
              <a:pPr/>
              <a:t>6</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970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1B389-6175-0C41-B598-37662D0E3084}" type="slidenum">
              <a:rPr lang="en-US" altLang="en-US"/>
              <a:pPr/>
              <a:t>7</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454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D3DBDC-63C6-3D4E-BFB7-D67221D97711}" type="slidenum">
              <a:rPr lang="en-US" altLang="en-US"/>
              <a:pPr/>
              <a:t>8</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061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CBDDCB-B83F-DB48-9944-CADC07D2A338}" type="slidenum">
              <a:rPr lang="en-US" altLang="en-US"/>
              <a:pPr/>
              <a:t>9</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066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987D2-9564-DB45-A586-2B19D343CDC0}" type="slidenum">
              <a:rPr lang="en-US" altLang="en-US"/>
              <a:pPr/>
              <a:t>10</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454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26864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210421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82675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57305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427270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407881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108366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19683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99088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292054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11/25/2021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67886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CE558-C476-4373-B415-9E6F3874DDF1}" type="slidenum">
              <a:rPr lang="en-US" smtClean="0"/>
              <a:t>‹#›</a:t>
            </a:fld>
            <a:endParaRPr lang="en-US"/>
          </a:p>
        </p:txBody>
      </p:sp>
    </p:spTree>
    <p:extLst>
      <p:ext uri="{BB962C8B-B14F-4D97-AF65-F5344CB8AC3E}">
        <p14:creationId xmlns:p14="http://schemas.microsoft.com/office/powerpoint/2010/main" val="563603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7030A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10" Type="http://schemas.openxmlformats.org/officeDocument/2006/relationships/image" Target="../media/image7.png"/><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5.wmf"/><Relationship Id="rId10" Type="http://schemas.openxmlformats.org/officeDocument/2006/relationships/oleObject" Target="../embeddings/oleObject6.bin"/><Relationship Id="rId4" Type="http://schemas.openxmlformats.org/officeDocument/2006/relationships/oleObject" Target="../embeddings/oleObject4.bin"/><Relationship Id="rId9" Type="http://schemas.openxmlformats.org/officeDocument/2006/relationships/image" Target="../media/image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4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 Id="rId9" Type="http://schemas.openxmlformats.org/officeDocument/2006/relationships/image" Target="../media/image12.wmf"/></Relationships>
</file>

<file path=ppt/slides/_rels/slide48.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emf"/><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7.vml"/><Relationship Id="rId6" Type="http://schemas.openxmlformats.org/officeDocument/2006/relationships/image" Target="../media/image14.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6.wmf"/><Relationship Id="rId4" Type="http://schemas.openxmlformats.org/officeDocument/2006/relationships/image" Target="../media/image13.emf"/><Relationship Id="rId9" Type="http://schemas.openxmlformats.org/officeDocument/2006/relationships/oleObject" Target="../embeddings/oleObject14.bin"/><Relationship Id="rId14" Type="http://schemas.openxmlformats.org/officeDocument/2006/relationships/image" Target="../media/image18.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2910" y="2084908"/>
            <a:ext cx="8298180" cy="929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600" b="0" i="0" u="none" strike="noStrike" kern="1200" cap="none" spc="0" normalizeH="0" baseline="0" noProof="0">
                <a:ln>
                  <a:noFill/>
                </a:ln>
                <a:solidFill>
                  <a:sysClr val="windowText" lastClr="000000"/>
                </a:solidFill>
                <a:effectLst/>
                <a:uLnTx/>
                <a:uFillTx/>
                <a:latin typeface="Calibri Light" panose="020F0302020204030204"/>
                <a:ea typeface=""/>
                <a:cs typeface=""/>
              </a:rPr>
              <a:t>Data Science</a:t>
            </a:r>
            <a:endParaRPr kumimoji="0" lang="en-US" sz="9600" b="0" i="0" u="none" strike="noStrike" kern="1200" cap="none" spc="0" normalizeH="0" baseline="0" noProof="0" dirty="0">
              <a:ln>
                <a:noFill/>
              </a:ln>
              <a:solidFill>
                <a:sysClr val="windowText" lastClr="000000"/>
              </a:solidFill>
              <a:effectLst/>
              <a:uLnTx/>
              <a:uFillTx/>
              <a:latin typeface="Calibri Light" panose="020F0302020204030204"/>
              <a:ea typeface=""/>
              <a:cs typeface=""/>
            </a:endParaRPr>
          </a:p>
        </p:txBody>
      </p:sp>
      <p:sp>
        <p:nvSpPr>
          <p:cNvPr id="5" name="Subtitle 2"/>
          <p:cNvSpPr txBox="1">
            <a:spLocks/>
          </p:cNvSpPr>
          <p:nvPr/>
        </p:nvSpPr>
        <p:spPr>
          <a:xfrm>
            <a:off x="1143000" y="3217586"/>
            <a:ext cx="7162800" cy="89721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
                <a:cs typeface=""/>
              </a:rPr>
              <a:t>CSE-4075</a:t>
            </a:r>
          </a:p>
          <a:p>
            <a:pPr>
              <a:defRPr/>
            </a:pPr>
            <a:r>
              <a:rPr lang="en-US" altLang="en-US" sz="2800" dirty="0">
                <a:solidFill>
                  <a:srgbClr val="00B0F0"/>
                </a:solidFill>
              </a:rPr>
              <a:t>(Data Preprocessing)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
              <a:cs typeface=""/>
            </a:endParaRPr>
          </a:p>
        </p:txBody>
      </p:sp>
    </p:spTree>
    <p:extLst>
      <p:ext uri="{BB962C8B-B14F-4D97-AF65-F5344CB8AC3E}">
        <p14:creationId xmlns:p14="http://schemas.microsoft.com/office/powerpoint/2010/main" val="197731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95600" y="381000"/>
            <a:ext cx="3429000" cy="838200"/>
          </a:xfrm>
        </p:spPr>
        <p:txBody>
          <a:bodyPr/>
          <a:lstStyle/>
          <a:p>
            <a:r>
              <a:rPr lang="en-US" altLang="en-US" dirty="0">
                <a:solidFill>
                  <a:srgbClr val="00B0F0"/>
                </a:solidFill>
              </a:rPr>
              <a:t>Noisy Data</a:t>
            </a:r>
          </a:p>
        </p:txBody>
      </p:sp>
      <p:sp>
        <p:nvSpPr>
          <p:cNvPr id="15363" name="Rectangle 3"/>
          <p:cNvSpPr>
            <a:spLocks noGrp="1" noChangeArrowheads="1"/>
          </p:cNvSpPr>
          <p:nvPr>
            <p:ph type="body" idx="1"/>
          </p:nvPr>
        </p:nvSpPr>
        <p:spPr>
          <a:xfrm>
            <a:off x="285750" y="1676400"/>
            <a:ext cx="8401050" cy="4800600"/>
          </a:xfrm>
        </p:spPr>
        <p:txBody>
          <a:bodyPr/>
          <a:lstStyle/>
          <a:p>
            <a:pPr>
              <a:lnSpc>
                <a:spcPct val="80000"/>
              </a:lnSpc>
            </a:pPr>
            <a:r>
              <a:rPr lang="en-US" altLang="en-US" sz="2800"/>
              <a:t>Q: What is noise? </a:t>
            </a:r>
          </a:p>
          <a:p>
            <a:pPr>
              <a:lnSpc>
                <a:spcPct val="80000"/>
              </a:lnSpc>
            </a:pPr>
            <a:r>
              <a:rPr lang="en-US" altLang="en-US" sz="2800"/>
              <a:t>A: Random error in a measured variable.</a:t>
            </a:r>
          </a:p>
          <a:p>
            <a:pPr>
              <a:lnSpc>
                <a:spcPct val="80000"/>
              </a:lnSpc>
            </a:pPr>
            <a:r>
              <a:rPr lang="en-US" altLang="en-US" sz="2800"/>
              <a:t>Incorrect attribute values may be due to</a:t>
            </a:r>
          </a:p>
          <a:p>
            <a:pPr lvl="1">
              <a:lnSpc>
                <a:spcPct val="80000"/>
              </a:lnSpc>
            </a:pPr>
            <a:r>
              <a:rPr lang="en-US" altLang="en-US" sz="2400"/>
              <a:t>faulty data collection instruments</a:t>
            </a:r>
          </a:p>
          <a:p>
            <a:pPr lvl="1">
              <a:lnSpc>
                <a:spcPct val="80000"/>
              </a:lnSpc>
            </a:pPr>
            <a:r>
              <a:rPr lang="en-US" altLang="en-US" sz="2400"/>
              <a:t>data entry problems</a:t>
            </a:r>
          </a:p>
          <a:p>
            <a:pPr lvl="1">
              <a:lnSpc>
                <a:spcPct val="80000"/>
              </a:lnSpc>
            </a:pPr>
            <a:r>
              <a:rPr lang="en-US" altLang="en-US" sz="2400"/>
              <a:t>data transmission problems</a:t>
            </a:r>
          </a:p>
          <a:p>
            <a:pPr lvl="1">
              <a:lnSpc>
                <a:spcPct val="80000"/>
              </a:lnSpc>
            </a:pPr>
            <a:r>
              <a:rPr lang="en-US" altLang="en-US" sz="2400"/>
              <a:t>technology limitation</a:t>
            </a:r>
          </a:p>
          <a:p>
            <a:pPr lvl="1">
              <a:lnSpc>
                <a:spcPct val="80000"/>
              </a:lnSpc>
            </a:pPr>
            <a:r>
              <a:rPr lang="en-US" altLang="en-US" sz="2400"/>
              <a:t>inconsistency in naming convention </a:t>
            </a:r>
          </a:p>
          <a:p>
            <a:pPr>
              <a:lnSpc>
                <a:spcPct val="80000"/>
              </a:lnSpc>
            </a:pPr>
            <a:r>
              <a:rPr lang="en-US" altLang="en-US" sz="2800"/>
              <a:t>Other data problems which requires data cleaning</a:t>
            </a:r>
          </a:p>
          <a:p>
            <a:pPr lvl="1">
              <a:lnSpc>
                <a:spcPct val="80000"/>
              </a:lnSpc>
            </a:pPr>
            <a:r>
              <a:rPr lang="en-US" altLang="en-US" sz="2400"/>
              <a:t>duplicate records</a:t>
            </a:r>
          </a:p>
          <a:p>
            <a:pPr lvl="1">
              <a:lnSpc>
                <a:spcPct val="80000"/>
              </a:lnSpc>
            </a:pPr>
            <a:r>
              <a:rPr lang="en-US" altLang="en-US" sz="2400"/>
              <a:t>incomplete data</a:t>
            </a:r>
          </a:p>
          <a:p>
            <a:pPr lvl="1">
              <a:lnSpc>
                <a:spcPct val="80000"/>
              </a:lnSpc>
            </a:pPr>
            <a:r>
              <a:rPr lang="en-US" altLang="en-US" sz="2400"/>
              <a:t>inconsistent data</a:t>
            </a:r>
          </a:p>
        </p:txBody>
      </p:sp>
    </p:spTree>
    <p:extLst>
      <p:ext uri="{BB962C8B-B14F-4D97-AF65-F5344CB8AC3E}">
        <p14:creationId xmlns:p14="http://schemas.microsoft.com/office/powerpoint/2010/main" val="1068168046"/>
      </p:ext>
    </p:extLst>
  </p:cSld>
  <p:clrMapOvr>
    <a:masterClrMapping/>
  </p:clrMapOvr>
  <p:transition>
    <p:checke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381000"/>
            <a:ext cx="7620000" cy="914400"/>
          </a:xfrm>
        </p:spPr>
        <p:txBody>
          <a:bodyPr/>
          <a:lstStyle/>
          <a:p>
            <a:r>
              <a:rPr lang="en-US" altLang="en-US" dirty="0">
                <a:solidFill>
                  <a:srgbClr val="00B0F0"/>
                </a:solidFill>
              </a:rPr>
              <a:t>How to Handle Noisy Data?</a:t>
            </a:r>
          </a:p>
        </p:txBody>
      </p:sp>
      <p:sp>
        <p:nvSpPr>
          <p:cNvPr id="16387" name="Rectangle 3"/>
          <p:cNvSpPr>
            <a:spLocks noGrp="1" noChangeArrowheads="1"/>
          </p:cNvSpPr>
          <p:nvPr>
            <p:ph type="body" idx="1"/>
          </p:nvPr>
        </p:nvSpPr>
        <p:spPr>
          <a:xfrm>
            <a:off x="304800" y="1447800"/>
            <a:ext cx="8401050" cy="5029200"/>
          </a:xfrm>
        </p:spPr>
        <p:txBody>
          <a:bodyPr/>
          <a:lstStyle/>
          <a:p>
            <a:pPr>
              <a:lnSpc>
                <a:spcPct val="90000"/>
              </a:lnSpc>
            </a:pPr>
            <a:r>
              <a:rPr lang="en-US" altLang="en-US" sz="2800"/>
              <a:t>Binning method:</a:t>
            </a:r>
          </a:p>
          <a:p>
            <a:pPr lvl="1">
              <a:lnSpc>
                <a:spcPct val="90000"/>
              </a:lnSpc>
            </a:pPr>
            <a:r>
              <a:rPr lang="en-US" altLang="en-US" sz="2400"/>
              <a:t>first sort data and partition into (equi-depth) bins</a:t>
            </a:r>
          </a:p>
          <a:p>
            <a:pPr lvl="1">
              <a:lnSpc>
                <a:spcPct val="90000"/>
              </a:lnSpc>
            </a:pPr>
            <a:r>
              <a:rPr lang="en-US" altLang="en-US" sz="2400"/>
              <a:t>then one can </a:t>
            </a:r>
            <a:r>
              <a:rPr lang="en-US" altLang="en-US" sz="2400">
                <a:solidFill>
                  <a:schemeClr val="accent2"/>
                </a:solidFill>
              </a:rPr>
              <a:t>smooth by bin means,  smooth by bin median, smooth by bin boundaries</a:t>
            </a:r>
            <a:r>
              <a:rPr lang="en-US" altLang="en-US" sz="2400"/>
              <a:t>, etc.</a:t>
            </a:r>
          </a:p>
          <a:p>
            <a:pPr lvl="1">
              <a:lnSpc>
                <a:spcPct val="90000"/>
              </a:lnSpc>
            </a:pPr>
            <a:r>
              <a:rPr lang="en-US" altLang="en-US" sz="2400"/>
              <a:t>used also for discretization (discussed later)</a:t>
            </a:r>
          </a:p>
          <a:p>
            <a:pPr>
              <a:lnSpc>
                <a:spcPct val="90000"/>
              </a:lnSpc>
            </a:pPr>
            <a:r>
              <a:rPr lang="en-US" altLang="en-US" sz="2800"/>
              <a:t>Clustering</a:t>
            </a:r>
          </a:p>
          <a:p>
            <a:pPr lvl="1">
              <a:lnSpc>
                <a:spcPct val="90000"/>
              </a:lnSpc>
            </a:pPr>
            <a:r>
              <a:rPr lang="en-US" altLang="en-US" sz="2400"/>
              <a:t>detect and remove outliers</a:t>
            </a:r>
          </a:p>
          <a:p>
            <a:pPr>
              <a:lnSpc>
                <a:spcPct val="90000"/>
              </a:lnSpc>
            </a:pPr>
            <a:r>
              <a:rPr lang="en-US" altLang="en-US" sz="2800"/>
              <a:t>Semi-automated method: combined computer and human inspection</a:t>
            </a:r>
          </a:p>
          <a:p>
            <a:pPr lvl="1">
              <a:lnSpc>
                <a:spcPct val="90000"/>
              </a:lnSpc>
            </a:pPr>
            <a:r>
              <a:rPr lang="en-US" altLang="en-US" sz="2400"/>
              <a:t>detect suspicious values and check manually</a:t>
            </a:r>
          </a:p>
          <a:p>
            <a:pPr>
              <a:lnSpc>
                <a:spcPct val="90000"/>
              </a:lnSpc>
            </a:pPr>
            <a:r>
              <a:rPr lang="en-US" altLang="en-US" sz="2800"/>
              <a:t>Regression</a:t>
            </a:r>
          </a:p>
          <a:p>
            <a:pPr lvl="1">
              <a:lnSpc>
                <a:spcPct val="90000"/>
              </a:lnSpc>
            </a:pPr>
            <a:r>
              <a:rPr lang="en-US" altLang="en-US" sz="2400"/>
              <a:t>smooth by fitting the data into regression functions</a:t>
            </a:r>
          </a:p>
        </p:txBody>
      </p:sp>
    </p:spTree>
    <p:extLst>
      <p:ext uri="{BB962C8B-B14F-4D97-AF65-F5344CB8AC3E}">
        <p14:creationId xmlns:p14="http://schemas.microsoft.com/office/powerpoint/2010/main" val="292160540"/>
      </p:ext>
    </p:extLst>
  </p:cSld>
  <p:clrMapOvr>
    <a:masterClrMapping/>
  </p:clrMapOvr>
  <p:transition>
    <p:checke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04800"/>
            <a:ext cx="8458200" cy="914400"/>
          </a:xfrm>
        </p:spPr>
        <p:txBody>
          <a:bodyPr>
            <a:normAutofit fontScale="90000"/>
          </a:bodyPr>
          <a:lstStyle/>
          <a:p>
            <a:r>
              <a:rPr lang="en-US" altLang="en-US" sz="4000" dirty="0">
                <a:solidFill>
                  <a:srgbClr val="00B0F0"/>
                </a:solidFill>
              </a:rPr>
              <a:t>Simple Discretization Methods: Binning</a:t>
            </a:r>
            <a:endParaRPr lang="en-US" altLang="en-US" dirty="0">
              <a:solidFill>
                <a:srgbClr val="00B0F0"/>
              </a:solidFill>
            </a:endParaRPr>
          </a:p>
        </p:txBody>
      </p:sp>
      <p:graphicFrame>
        <p:nvGraphicFramePr>
          <p:cNvPr id="6" name="Table 6">
            <a:extLst>
              <a:ext uri="{FF2B5EF4-FFF2-40B4-BE49-F238E27FC236}">
                <a16:creationId xmlns:a16="http://schemas.microsoft.com/office/drawing/2014/main" id="{A4E8BA5A-576F-4D3F-A07E-32BD0C309067}"/>
              </a:ext>
            </a:extLst>
          </p:cNvPr>
          <p:cNvGraphicFramePr>
            <a:graphicFrameLocks noGrp="1"/>
          </p:cNvGraphicFramePr>
          <p:nvPr>
            <p:ph idx="1"/>
            <p:extLst>
              <p:ext uri="{D42A27DB-BD31-4B8C-83A1-F6EECF244321}">
                <p14:modId xmlns:p14="http://schemas.microsoft.com/office/powerpoint/2010/main" val="3424953865"/>
              </p:ext>
            </p:extLst>
          </p:nvPr>
        </p:nvGraphicFramePr>
        <p:xfrm>
          <a:off x="457200" y="3124200"/>
          <a:ext cx="8229600" cy="2590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770301526"/>
                    </a:ext>
                  </a:extLst>
                </a:gridCol>
                <a:gridCol w="2743200">
                  <a:extLst>
                    <a:ext uri="{9D8B030D-6E8A-4147-A177-3AD203B41FA5}">
                      <a16:colId xmlns:a16="http://schemas.microsoft.com/office/drawing/2014/main" val="3759165150"/>
                    </a:ext>
                  </a:extLst>
                </a:gridCol>
                <a:gridCol w="2743200">
                  <a:extLst>
                    <a:ext uri="{9D8B030D-6E8A-4147-A177-3AD203B41FA5}">
                      <a16:colId xmlns:a16="http://schemas.microsoft.com/office/drawing/2014/main" val="3094074494"/>
                    </a:ext>
                  </a:extLst>
                </a:gridCol>
              </a:tblGrid>
              <a:tr h="142240">
                <a:tc>
                  <a:txBody>
                    <a:bodyPr/>
                    <a:lstStyle/>
                    <a:p>
                      <a:pPr algn="ctr"/>
                      <a:r>
                        <a:rPr lang="en-US" dirty="0"/>
                        <a:t>Value</a:t>
                      </a:r>
                    </a:p>
                  </a:txBody>
                  <a:tcPr/>
                </a:tc>
                <a:tc>
                  <a:txBody>
                    <a:bodyPr/>
                    <a:lstStyle/>
                    <a:p>
                      <a:pPr algn="ctr"/>
                      <a:r>
                        <a:rPr lang="en-US" dirty="0"/>
                        <a:t>Equal-depth [2 depth]</a:t>
                      </a:r>
                    </a:p>
                  </a:txBody>
                  <a:tcPr/>
                </a:tc>
                <a:tc>
                  <a:txBody>
                    <a:bodyPr/>
                    <a:lstStyle/>
                    <a:p>
                      <a:pPr algn="ctr"/>
                      <a:r>
                        <a:rPr lang="en-US" dirty="0"/>
                        <a:t>Equal-width [10 width]</a:t>
                      </a:r>
                    </a:p>
                  </a:txBody>
                  <a:tcPr/>
                </a:tc>
                <a:extLst>
                  <a:ext uri="{0D108BD9-81ED-4DB2-BD59-A6C34878D82A}">
                    <a16:rowId xmlns:a16="http://schemas.microsoft.com/office/drawing/2014/main" val="1988512014"/>
                  </a:ext>
                </a:extLst>
              </a:tr>
              <a:tr h="370840">
                <a:tc>
                  <a:txBody>
                    <a:bodyPr/>
                    <a:lstStyle/>
                    <a:p>
                      <a:pPr algn="ctr"/>
                      <a:r>
                        <a:rPr lang="en-US" dirty="0"/>
                        <a:t>7</a:t>
                      </a:r>
                    </a:p>
                  </a:txBody>
                  <a:tcPr/>
                </a:tc>
                <a:tc>
                  <a:txBody>
                    <a:bodyPr/>
                    <a:lstStyle/>
                    <a:p>
                      <a:pPr algn="ctr"/>
                      <a:r>
                        <a:rPr lang="en-US" dirty="0"/>
                        <a:t>[7, 20]</a:t>
                      </a:r>
                    </a:p>
                  </a:txBody>
                  <a:tcPr/>
                </a:tc>
                <a:tc>
                  <a:txBody>
                    <a:bodyPr/>
                    <a:lstStyle/>
                    <a:p>
                      <a:pPr algn="ctr"/>
                      <a:r>
                        <a:rPr lang="en-US" dirty="0"/>
                        <a:t>[0-10]</a:t>
                      </a:r>
                    </a:p>
                  </a:txBody>
                  <a:tcPr/>
                </a:tc>
                <a:extLst>
                  <a:ext uri="{0D108BD9-81ED-4DB2-BD59-A6C34878D82A}">
                    <a16:rowId xmlns:a16="http://schemas.microsoft.com/office/drawing/2014/main" val="3950880342"/>
                  </a:ext>
                </a:extLst>
              </a:tr>
              <a:tr h="370840">
                <a:tc>
                  <a:txBody>
                    <a:bodyPr/>
                    <a:lstStyle/>
                    <a:p>
                      <a:pPr algn="ctr"/>
                      <a:r>
                        <a:rPr lang="en-US" dirty="0"/>
                        <a:t>20</a:t>
                      </a:r>
                    </a:p>
                  </a:txBody>
                  <a:tcPr/>
                </a:tc>
                <a:tc>
                  <a:txBody>
                    <a:bodyPr/>
                    <a:lstStyle/>
                    <a:p>
                      <a:pPr algn="ctr"/>
                      <a:r>
                        <a:rPr lang="en-US" dirty="0"/>
                        <a:t>[7, 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[11-20]</a:t>
                      </a:r>
                    </a:p>
                  </a:txBody>
                  <a:tcPr/>
                </a:tc>
                <a:extLst>
                  <a:ext uri="{0D108BD9-81ED-4DB2-BD59-A6C34878D82A}">
                    <a16:rowId xmlns:a16="http://schemas.microsoft.com/office/drawing/2014/main" val="3128353553"/>
                  </a:ext>
                </a:extLst>
              </a:tr>
              <a:tr h="370840">
                <a:tc>
                  <a:txBody>
                    <a:bodyPr/>
                    <a:lstStyle/>
                    <a:p>
                      <a:pPr algn="ctr"/>
                      <a:r>
                        <a:rPr lang="en-US" dirty="0"/>
                        <a:t>22</a:t>
                      </a:r>
                    </a:p>
                  </a:txBody>
                  <a:tcPr/>
                </a:tc>
                <a:tc>
                  <a:txBody>
                    <a:bodyPr/>
                    <a:lstStyle/>
                    <a:p>
                      <a:pPr algn="ctr"/>
                      <a:r>
                        <a:rPr lang="en-US" dirty="0"/>
                        <a:t>[22,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[21-30]</a:t>
                      </a:r>
                    </a:p>
                  </a:txBody>
                  <a:tcPr/>
                </a:tc>
                <a:extLst>
                  <a:ext uri="{0D108BD9-81ED-4DB2-BD59-A6C34878D82A}">
                    <a16:rowId xmlns:a16="http://schemas.microsoft.com/office/drawing/2014/main" val="2385882714"/>
                  </a:ext>
                </a:extLst>
              </a:tr>
              <a:tr h="370840">
                <a:tc>
                  <a:txBody>
                    <a:bodyPr/>
                    <a:lstStyle/>
                    <a:p>
                      <a:pPr algn="ctr"/>
                      <a:r>
                        <a:rPr lang="en-US" dirty="0"/>
                        <a:t>50</a:t>
                      </a:r>
                    </a:p>
                  </a:txBody>
                  <a:tcPr/>
                </a:tc>
                <a:tc>
                  <a:txBody>
                    <a:bodyPr/>
                    <a:lstStyle/>
                    <a:p>
                      <a:pPr algn="ctr"/>
                      <a:r>
                        <a:rPr lang="en-US" dirty="0"/>
                        <a:t>[22, 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[41-50]</a:t>
                      </a:r>
                    </a:p>
                  </a:txBody>
                  <a:tcPr/>
                </a:tc>
                <a:extLst>
                  <a:ext uri="{0D108BD9-81ED-4DB2-BD59-A6C34878D82A}">
                    <a16:rowId xmlns:a16="http://schemas.microsoft.com/office/drawing/2014/main" val="2096864111"/>
                  </a:ext>
                </a:extLst>
              </a:tr>
              <a:tr h="370840">
                <a:tc>
                  <a:txBody>
                    <a:bodyPr/>
                    <a:lstStyle/>
                    <a:p>
                      <a:pPr algn="ctr"/>
                      <a:r>
                        <a:rPr lang="en-US" dirty="0"/>
                        <a:t>51</a:t>
                      </a:r>
                    </a:p>
                  </a:txBody>
                  <a:tcPr/>
                </a:tc>
                <a:tc>
                  <a:txBody>
                    <a:bodyPr/>
                    <a:lstStyle/>
                    <a:p>
                      <a:pPr algn="ctr"/>
                      <a:r>
                        <a:rPr lang="en-US" dirty="0"/>
                        <a:t>[51, 53]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[51-60]</a:t>
                      </a:r>
                    </a:p>
                  </a:txBody>
                  <a:tcPr/>
                </a:tc>
                <a:extLst>
                  <a:ext uri="{0D108BD9-81ED-4DB2-BD59-A6C34878D82A}">
                    <a16:rowId xmlns:a16="http://schemas.microsoft.com/office/drawing/2014/main" val="1585477868"/>
                  </a:ext>
                </a:extLst>
              </a:tr>
              <a:tr h="370840">
                <a:tc>
                  <a:txBody>
                    <a:bodyPr/>
                    <a:lstStyle/>
                    <a:p>
                      <a:pPr algn="ctr"/>
                      <a:r>
                        <a:rPr lang="en-US" dirty="0"/>
                        <a:t>53</a:t>
                      </a:r>
                    </a:p>
                  </a:txBody>
                  <a:tcPr/>
                </a:tc>
                <a:tc>
                  <a:txBody>
                    <a:bodyPr/>
                    <a:lstStyle/>
                    <a:p>
                      <a:pPr algn="ctr"/>
                      <a:r>
                        <a:rPr lang="en-US" dirty="0"/>
                        <a:t>[51, 53]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[51-60]</a:t>
                      </a:r>
                    </a:p>
                  </a:txBody>
                  <a:tcPr/>
                </a:tc>
                <a:extLst>
                  <a:ext uri="{0D108BD9-81ED-4DB2-BD59-A6C34878D82A}">
                    <a16:rowId xmlns:a16="http://schemas.microsoft.com/office/drawing/2014/main" val="204161677"/>
                  </a:ext>
                </a:extLst>
              </a:tr>
            </a:tbl>
          </a:graphicData>
        </a:graphic>
      </p:graphicFrame>
      <p:sp>
        <p:nvSpPr>
          <p:cNvPr id="8" name="Rectangle 7">
            <a:extLst>
              <a:ext uri="{FF2B5EF4-FFF2-40B4-BE49-F238E27FC236}">
                <a16:creationId xmlns:a16="http://schemas.microsoft.com/office/drawing/2014/main" id="{33D79D80-A938-45B6-BD8E-1A3B86BE3298}"/>
              </a:ext>
            </a:extLst>
          </p:cNvPr>
          <p:cNvSpPr/>
          <p:nvPr/>
        </p:nvSpPr>
        <p:spPr>
          <a:xfrm>
            <a:off x="914400" y="1533753"/>
            <a:ext cx="1708096" cy="830997"/>
          </a:xfrm>
          <a:prstGeom prst="rect">
            <a:avLst/>
          </a:prstGeom>
        </p:spPr>
        <p:txBody>
          <a:bodyPr wrap="none">
            <a:spAutoFit/>
          </a:bodyPr>
          <a:lstStyle/>
          <a:p>
            <a:r>
              <a:rPr lang="en-US" altLang="en-US" sz="2400" dirty="0"/>
              <a:t>Equal-depth</a:t>
            </a:r>
          </a:p>
          <a:p>
            <a:r>
              <a:rPr lang="en-US" altLang="en-US" sz="2400" dirty="0"/>
              <a:t>Equal-width</a:t>
            </a:r>
            <a:endParaRPr lang="en-US" sz="2400" dirty="0"/>
          </a:p>
        </p:txBody>
      </p:sp>
    </p:spTree>
    <p:extLst>
      <p:ext uri="{BB962C8B-B14F-4D97-AF65-F5344CB8AC3E}">
        <p14:creationId xmlns:p14="http://schemas.microsoft.com/office/powerpoint/2010/main" val="460233763"/>
      </p:ext>
    </p:extLst>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04800"/>
            <a:ext cx="8458200" cy="914400"/>
          </a:xfrm>
        </p:spPr>
        <p:txBody>
          <a:bodyPr>
            <a:normAutofit fontScale="90000"/>
          </a:bodyPr>
          <a:lstStyle/>
          <a:p>
            <a:r>
              <a:rPr lang="en-US" altLang="en-US" sz="4000" dirty="0">
                <a:solidFill>
                  <a:srgbClr val="00B0F0"/>
                </a:solidFill>
              </a:rPr>
              <a:t>Simple Discretization Methods: Binning</a:t>
            </a:r>
            <a:endParaRPr lang="en-US" altLang="en-US" dirty="0">
              <a:solidFill>
                <a:srgbClr val="00B0F0"/>
              </a:solidFill>
            </a:endParaRPr>
          </a:p>
        </p:txBody>
      </p:sp>
      <p:sp>
        <p:nvSpPr>
          <p:cNvPr id="17411" name="Rectangle 3"/>
          <p:cNvSpPr>
            <a:spLocks noGrp="1" noChangeArrowheads="1"/>
          </p:cNvSpPr>
          <p:nvPr>
            <p:ph type="body" idx="1"/>
          </p:nvPr>
        </p:nvSpPr>
        <p:spPr>
          <a:xfrm>
            <a:off x="304800" y="1447800"/>
            <a:ext cx="8229600" cy="4705350"/>
          </a:xfrm>
        </p:spPr>
        <p:txBody>
          <a:bodyPr/>
          <a:lstStyle/>
          <a:p>
            <a:pPr>
              <a:lnSpc>
                <a:spcPct val="90000"/>
              </a:lnSpc>
            </a:pPr>
            <a:r>
              <a:rPr lang="en-US" altLang="en-US" sz="2800" dirty="0">
                <a:solidFill>
                  <a:schemeClr val="accent2"/>
                </a:solidFill>
              </a:rPr>
              <a:t>Equal-width</a:t>
            </a:r>
            <a:r>
              <a:rPr lang="en-US" altLang="en-US" sz="2800" dirty="0"/>
              <a:t> (distance) partitioning:</a:t>
            </a:r>
          </a:p>
          <a:p>
            <a:pPr lvl="1">
              <a:lnSpc>
                <a:spcPct val="90000"/>
              </a:lnSpc>
              <a:spcBef>
                <a:spcPct val="0"/>
              </a:spcBef>
            </a:pPr>
            <a:r>
              <a:rPr lang="en-US" altLang="en-US" sz="2400" dirty="0"/>
              <a:t>It divides the range into </a:t>
            </a:r>
            <a:r>
              <a:rPr lang="en-US" altLang="en-US" sz="2400" i="1" dirty="0"/>
              <a:t>N</a:t>
            </a:r>
            <a:r>
              <a:rPr lang="en-US" altLang="en-US" sz="2400" dirty="0"/>
              <a:t> intervals of equal size: </a:t>
            </a:r>
            <a:r>
              <a:rPr lang="en-US" altLang="en-US" sz="2400" dirty="0">
                <a:solidFill>
                  <a:srgbClr val="39513E"/>
                </a:solidFill>
              </a:rPr>
              <a:t>uniform grid</a:t>
            </a:r>
            <a:endParaRPr lang="en-US" altLang="en-US" sz="2400" dirty="0">
              <a:solidFill>
                <a:schemeClr val="hlink"/>
              </a:solidFill>
            </a:endParaRPr>
          </a:p>
          <a:p>
            <a:pPr lvl="1">
              <a:lnSpc>
                <a:spcPct val="90000"/>
              </a:lnSpc>
              <a:spcBef>
                <a:spcPct val="0"/>
              </a:spcBef>
            </a:pPr>
            <a:r>
              <a:rPr lang="en-US" altLang="en-US" sz="2400" dirty="0"/>
              <a:t>if </a:t>
            </a:r>
            <a:r>
              <a:rPr lang="en-US" altLang="en-US" sz="2400" i="1" dirty="0"/>
              <a:t>A</a:t>
            </a:r>
            <a:r>
              <a:rPr lang="en-US" altLang="en-US" sz="2400" dirty="0"/>
              <a:t> and </a:t>
            </a:r>
            <a:r>
              <a:rPr lang="en-US" altLang="en-US" sz="2400" i="1" dirty="0"/>
              <a:t>B</a:t>
            </a:r>
            <a:r>
              <a:rPr lang="en-US" altLang="en-US" sz="2400" dirty="0"/>
              <a:t> are the lowest and highest values of the attribute, the width of intervals will be: </a:t>
            </a:r>
            <a:r>
              <a:rPr lang="en-US" altLang="en-US" sz="2400" i="1" dirty="0"/>
              <a:t>W </a:t>
            </a:r>
            <a:r>
              <a:rPr lang="en-US" altLang="en-US" sz="2400" dirty="0"/>
              <a:t>= (</a:t>
            </a:r>
            <a:r>
              <a:rPr lang="en-US" altLang="en-US" sz="2400" i="1" dirty="0"/>
              <a:t>B</a:t>
            </a:r>
            <a:r>
              <a:rPr lang="en-US" altLang="en-US" sz="2400" dirty="0"/>
              <a:t>-</a:t>
            </a:r>
            <a:r>
              <a:rPr lang="en-US" altLang="en-US" sz="2400" i="1" dirty="0"/>
              <a:t>A</a:t>
            </a:r>
            <a:r>
              <a:rPr lang="en-US" altLang="en-US" sz="2400" dirty="0"/>
              <a:t>)/</a:t>
            </a:r>
            <a:r>
              <a:rPr lang="en-US" altLang="en-US" sz="2400" i="1" dirty="0"/>
              <a:t>N.</a:t>
            </a:r>
            <a:endParaRPr lang="en-US" altLang="en-US" sz="2400" dirty="0"/>
          </a:p>
          <a:p>
            <a:pPr lvl="1">
              <a:lnSpc>
                <a:spcPct val="90000"/>
              </a:lnSpc>
              <a:spcBef>
                <a:spcPct val="0"/>
              </a:spcBef>
            </a:pPr>
            <a:r>
              <a:rPr lang="en-US" altLang="en-US" sz="2400" dirty="0"/>
              <a:t>The most straightforward</a:t>
            </a:r>
          </a:p>
          <a:p>
            <a:pPr lvl="1">
              <a:lnSpc>
                <a:spcPct val="90000"/>
              </a:lnSpc>
              <a:spcBef>
                <a:spcPct val="0"/>
              </a:spcBef>
            </a:pPr>
            <a:r>
              <a:rPr lang="en-US" altLang="en-US" sz="2400" dirty="0"/>
              <a:t>But outliers may dominate presentation</a:t>
            </a:r>
          </a:p>
          <a:p>
            <a:pPr lvl="1">
              <a:lnSpc>
                <a:spcPct val="90000"/>
              </a:lnSpc>
              <a:spcBef>
                <a:spcPct val="0"/>
              </a:spcBef>
            </a:pPr>
            <a:r>
              <a:rPr lang="en-US" altLang="en-US" sz="2400" dirty="0"/>
              <a:t>Skewed data is not handled well.</a:t>
            </a:r>
            <a:endParaRPr lang="en-US" altLang="en-US" sz="2400" i="1" dirty="0"/>
          </a:p>
          <a:p>
            <a:pPr>
              <a:lnSpc>
                <a:spcPct val="90000"/>
              </a:lnSpc>
            </a:pPr>
            <a:r>
              <a:rPr lang="en-US" altLang="en-US" sz="2800" dirty="0">
                <a:solidFill>
                  <a:schemeClr val="accent2"/>
                </a:solidFill>
              </a:rPr>
              <a:t>Equal-depth</a:t>
            </a:r>
            <a:r>
              <a:rPr lang="en-US" altLang="en-US" sz="2800" dirty="0"/>
              <a:t> (frequency) partitioning:</a:t>
            </a:r>
          </a:p>
          <a:p>
            <a:pPr lvl="1">
              <a:lnSpc>
                <a:spcPct val="90000"/>
              </a:lnSpc>
              <a:spcBef>
                <a:spcPct val="0"/>
              </a:spcBef>
            </a:pPr>
            <a:r>
              <a:rPr lang="en-US" altLang="en-US" sz="2400" dirty="0"/>
              <a:t>It divides the range into </a:t>
            </a:r>
            <a:r>
              <a:rPr lang="en-US" altLang="en-US" sz="2400" i="1" dirty="0"/>
              <a:t>N</a:t>
            </a:r>
            <a:r>
              <a:rPr lang="en-US" altLang="en-US" sz="2400" dirty="0"/>
              <a:t> intervals, each containing approximately same number of samples</a:t>
            </a:r>
          </a:p>
          <a:p>
            <a:pPr lvl="1">
              <a:lnSpc>
                <a:spcPct val="90000"/>
              </a:lnSpc>
              <a:spcBef>
                <a:spcPct val="0"/>
              </a:spcBef>
            </a:pPr>
            <a:r>
              <a:rPr lang="en-US" altLang="en-US" sz="2400" dirty="0"/>
              <a:t>Good data scaling</a:t>
            </a:r>
          </a:p>
          <a:p>
            <a:pPr lvl="1">
              <a:lnSpc>
                <a:spcPct val="90000"/>
              </a:lnSpc>
              <a:spcBef>
                <a:spcPct val="0"/>
              </a:spcBef>
            </a:pPr>
            <a:r>
              <a:rPr lang="en-US" altLang="en-US" sz="2400" dirty="0"/>
              <a:t>Managing categorical attributes can be tricky.</a:t>
            </a:r>
          </a:p>
        </p:txBody>
      </p:sp>
    </p:spTree>
    <p:extLst>
      <p:ext uri="{BB962C8B-B14F-4D97-AF65-F5344CB8AC3E}">
        <p14:creationId xmlns:p14="http://schemas.microsoft.com/office/powerpoint/2010/main" val="201126485"/>
      </p:ext>
    </p:extLst>
  </p:cSld>
  <p:clrMapOvr>
    <a:masterClrMapping/>
  </p:clrMapOvr>
  <p:transition>
    <p:checke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8458200" cy="838200"/>
          </a:xfrm>
        </p:spPr>
        <p:txBody>
          <a:bodyPr/>
          <a:lstStyle/>
          <a:p>
            <a:r>
              <a:rPr lang="en-US" altLang="en-US" sz="4000" dirty="0">
                <a:solidFill>
                  <a:srgbClr val="00B0F0"/>
                </a:solidFill>
              </a:rPr>
              <a:t>Binning Methods for Data Smoothing</a:t>
            </a:r>
          </a:p>
        </p:txBody>
      </p:sp>
      <p:graphicFrame>
        <p:nvGraphicFramePr>
          <p:cNvPr id="6" name="Rectangle 3">
            <a:extLst>
              <a:ext uri="{FF2B5EF4-FFF2-40B4-BE49-F238E27FC236}">
                <a16:creationId xmlns:a16="http://schemas.microsoft.com/office/drawing/2014/main" id="{820F14D9-1E04-4E12-977D-4852E44712A9}"/>
              </a:ext>
            </a:extLst>
          </p:cNvPr>
          <p:cNvGraphicFramePr/>
          <p:nvPr>
            <p:extLst>
              <p:ext uri="{D42A27DB-BD31-4B8C-83A1-F6EECF244321}">
                <p14:modId xmlns:p14="http://schemas.microsoft.com/office/powerpoint/2010/main" val="3676778938"/>
              </p:ext>
            </p:extLst>
          </p:nvPr>
        </p:nvGraphicFramePr>
        <p:xfrm>
          <a:off x="228600" y="1066800"/>
          <a:ext cx="8929687" cy="7028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7134342"/>
      </p:ext>
    </p:extLst>
  </p:cSld>
  <p:clrMapOvr>
    <a:masterClrMapping/>
  </p:clrMapOvr>
  <p:transition>
    <p:checke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457200"/>
            <a:ext cx="8077200" cy="609600"/>
          </a:xfrm>
        </p:spPr>
        <p:txBody>
          <a:bodyPr>
            <a:normAutofit fontScale="90000"/>
          </a:bodyPr>
          <a:lstStyle/>
          <a:p>
            <a:r>
              <a:rPr lang="en-US" altLang="en-US" dirty="0">
                <a:solidFill>
                  <a:srgbClr val="00B0F0"/>
                </a:solidFill>
              </a:rPr>
              <a:t>Smoothing through Clustering</a:t>
            </a:r>
          </a:p>
        </p:txBody>
      </p:sp>
      <p:sp>
        <p:nvSpPr>
          <p:cNvPr id="19459" name="AutoShape 3"/>
          <p:cNvSpPr>
            <a:spLocks noChangeArrowheads="1"/>
          </p:cNvSpPr>
          <p:nvPr/>
        </p:nvSpPr>
        <p:spPr bwMode="auto">
          <a:xfrm>
            <a:off x="6697663" y="5761038"/>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60" name="AutoShape 4"/>
          <p:cNvSpPr>
            <a:spLocks noChangeArrowheads="1"/>
          </p:cNvSpPr>
          <p:nvPr/>
        </p:nvSpPr>
        <p:spPr bwMode="auto">
          <a:xfrm>
            <a:off x="3776663" y="5940425"/>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61" name="AutoShape 5"/>
          <p:cNvSpPr>
            <a:spLocks noChangeArrowheads="1"/>
          </p:cNvSpPr>
          <p:nvPr/>
        </p:nvSpPr>
        <p:spPr bwMode="auto">
          <a:xfrm>
            <a:off x="7075488" y="2514600"/>
            <a:ext cx="142875" cy="1460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9462" name="Group 6"/>
          <p:cNvGrpSpPr>
            <a:grpSpLocks/>
          </p:cNvGrpSpPr>
          <p:nvPr/>
        </p:nvGrpSpPr>
        <p:grpSpPr bwMode="auto">
          <a:xfrm>
            <a:off x="4141788" y="4845050"/>
            <a:ext cx="173037" cy="173038"/>
            <a:chOff x="1900" y="3589"/>
            <a:chExt cx="109" cy="109"/>
          </a:xfrm>
        </p:grpSpPr>
        <p:sp>
          <p:nvSpPr>
            <p:cNvPr id="19463" name="Line 7"/>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64" name="Line 8"/>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9465" name="Group 9"/>
          <p:cNvGrpSpPr>
            <a:grpSpLocks/>
          </p:cNvGrpSpPr>
          <p:nvPr/>
        </p:nvGrpSpPr>
        <p:grpSpPr bwMode="auto">
          <a:xfrm>
            <a:off x="5160963" y="3625850"/>
            <a:ext cx="173037" cy="173038"/>
            <a:chOff x="1900" y="3589"/>
            <a:chExt cx="109" cy="109"/>
          </a:xfrm>
        </p:grpSpPr>
        <p:sp>
          <p:nvSpPr>
            <p:cNvPr id="19466" name="Line 10"/>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67" name="Line 11"/>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9468" name="Group 12"/>
          <p:cNvGrpSpPr>
            <a:grpSpLocks/>
          </p:cNvGrpSpPr>
          <p:nvPr/>
        </p:nvGrpSpPr>
        <p:grpSpPr bwMode="auto">
          <a:xfrm>
            <a:off x="2924175" y="3959225"/>
            <a:ext cx="173038" cy="173038"/>
            <a:chOff x="1900" y="3589"/>
            <a:chExt cx="109" cy="109"/>
          </a:xfrm>
        </p:grpSpPr>
        <p:sp>
          <p:nvSpPr>
            <p:cNvPr id="19469" name="Line 13"/>
            <p:cNvSpPr>
              <a:spLocks noChangeShapeType="1"/>
            </p:cNvSpPr>
            <p:nvPr/>
          </p:nvSpPr>
          <p:spPr bwMode="auto">
            <a:xfrm>
              <a:off x="1900" y="3637"/>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70" name="Line 14"/>
            <p:cNvSpPr>
              <a:spLocks noChangeShapeType="1"/>
            </p:cNvSpPr>
            <p:nvPr/>
          </p:nvSpPr>
          <p:spPr bwMode="auto">
            <a:xfrm rot="-5400000">
              <a:off x="1896" y="3644"/>
              <a:ext cx="1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9471" name="Group 15"/>
          <p:cNvGrpSpPr>
            <a:grpSpLocks/>
          </p:cNvGrpSpPr>
          <p:nvPr/>
        </p:nvGrpSpPr>
        <p:grpSpPr bwMode="auto">
          <a:xfrm>
            <a:off x="1631950" y="2251075"/>
            <a:ext cx="6016625" cy="4113213"/>
            <a:chOff x="1028" y="1418"/>
            <a:chExt cx="3790" cy="2591"/>
          </a:xfrm>
        </p:grpSpPr>
        <p:sp>
          <p:nvSpPr>
            <p:cNvPr id="19472"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73"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74"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75"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76"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77"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78"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79"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0"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1"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2"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3"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4" name="Rectangle 28"/>
            <p:cNvSpPr>
              <a:spLocks noChangeArrowheads="1"/>
            </p:cNvSpPr>
            <p:nvPr/>
          </p:nvSpPr>
          <p:spPr bwMode="auto">
            <a:xfrm>
              <a:off x="1028" y="1418"/>
              <a:ext cx="3790" cy="25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5"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6"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7"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8"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89"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0"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1"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2"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3"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4"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5"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6"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7"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8"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99"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500" name="Freeform 44"/>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501" name="Freeform 45"/>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502" name="Freeform 46"/>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Rectangle 1">
            <a:extLst>
              <a:ext uri="{FF2B5EF4-FFF2-40B4-BE49-F238E27FC236}">
                <a16:creationId xmlns:a16="http://schemas.microsoft.com/office/drawing/2014/main" id="{98120B70-FF2A-42EF-AC82-D0A32510374D}"/>
              </a:ext>
            </a:extLst>
          </p:cNvPr>
          <p:cNvSpPr/>
          <p:nvPr/>
        </p:nvSpPr>
        <p:spPr>
          <a:xfrm>
            <a:off x="416178" y="1410175"/>
            <a:ext cx="8476744" cy="400110"/>
          </a:xfrm>
          <a:prstGeom prst="rect">
            <a:avLst/>
          </a:prstGeom>
        </p:spPr>
        <p:txBody>
          <a:bodyPr wrap="none">
            <a:spAutoFit/>
          </a:bodyPr>
          <a:lstStyle/>
          <a:p>
            <a:r>
              <a:rPr lang="en-US" sz="2000" dirty="0"/>
              <a:t>Replace each data value with a cluster representative (“+” in the following case)</a:t>
            </a:r>
          </a:p>
        </p:txBody>
      </p:sp>
    </p:spTree>
    <p:extLst>
      <p:ext uri="{BB962C8B-B14F-4D97-AF65-F5344CB8AC3E}">
        <p14:creationId xmlns:p14="http://schemas.microsoft.com/office/powerpoint/2010/main" val="248196482"/>
      </p:ext>
    </p:extLst>
  </p:cSld>
  <p:clrMapOvr>
    <a:masterClrMapping/>
  </p:clrMapOvr>
  <p:transition>
    <p:checke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16214" y="-57150"/>
            <a:ext cx="7424523" cy="1143000"/>
          </a:xfrm>
        </p:spPr>
        <p:txBody>
          <a:bodyPr>
            <a:normAutofit/>
          </a:bodyPr>
          <a:lstStyle/>
          <a:p>
            <a:r>
              <a:rPr lang="en-US" altLang="en-US" dirty="0">
                <a:solidFill>
                  <a:srgbClr val="00B0F0"/>
                </a:solidFill>
              </a:rPr>
              <a:t>Smoothing through Regression</a:t>
            </a:r>
          </a:p>
        </p:txBody>
      </p:sp>
      <p:sp>
        <p:nvSpPr>
          <p:cNvPr id="20483"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84"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85" name="Oval 5"/>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6" name="Oval 6"/>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7"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8" name="Oval 8"/>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9" name="Oval 9"/>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0" name="Oval 10"/>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1" name="Oval 11"/>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2" name="Oval 12"/>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3" name="Oval 13"/>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4" name="Oval 14"/>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5" name="Oval 15"/>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6" name="Oval 16"/>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7" name="Oval 17"/>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8" name="Line 18"/>
          <p:cNvSpPr>
            <a:spLocks noChangeShapeType="1"/>
          </p:cNvSpPr>
          <p:nvPr/>
        </p:nvSpPr>
        <p:spPr bwMode="auto">
          <a:xfrm flipV="1">
            <a:off x="4538663" y="1943100"/>
            <a:ext cx="2906712" cy="22701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9" name="Text Box 19"/>
          <p:cNvSpPr txBox="1">
            <a:spLocks noChangeArrowheads="1"/>
          </p:cNvSpPr>
          <p:nvPr/>
        </p:nvSpPr>
        <p:spPr bwMode="auto">
          <a:xfrm>
            <a:off x="8104188" y="43799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x</a:t>
            </a:r>
          </a:p>
        </p:txBody>
      </p:sp>
      <p:sp>
        <p:nvSpPr>
          <p:cNvPr id="20500" name="Text Box 20"/>
          <p:cNvSpPr txBox="1">
            <a:spLocks noChangeArrowheads="1"/>
          </p:cNvSpPr>
          <p:nvPr/>
        </p:nvSpPr>
        <p:spPr bwMode="auto">
          <a:xfrm>
            <a:off x="4757738" y="1455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y</a:t>
            </a:r>
          </a:p>
        </p:txBody>
      </p:sp>
      <p:sp>
        <p:nvSpPr>
          <p:cNvPr id="20501" name="Text Box 21"/>
          <p:cNvSpPr txBox="1">
            <a:spLocks noChangeArrowheads="1"/>
          </p:cNvSpPr>
          <p:nvPr/>
        </p:nvSpPr>
        <p:spPr bwMode="auto">
          <a:xfrm>
            <a:off x="6324600" y="3219450"/>
            <a:ext cx="128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y = x + 1</a:t>
            </a:r>
          </a:p>
        </p:txBody>
      </p:sp>
      <p:sp>
        <p:nvSpPr>
          <p:cNvPr id="20502" name="Line 22"/>
          <p:cNvSpPr>
            <a:spLocks noChangeShapeType="1"/>
          </p:cNvSpPr>
          <p:nvPr/>
        </p:nvSpPr>
        <p:spPr bwMode="auto">
          <a:xfrm>
            <a:off x="5372100" y="2498725"/>
            <a:ext cx="0" cy="1909763"/>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3" name="Line 23"/>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4" name="Line 24"/>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5" name="Text Box 25"/>
          <p:cNvSpPr txBox="1">
            <a:spLocks noChangeArrowheads="1"/>
          </p:cNvSpPr>
          <p:nvPr/>
        </p:nvSpPr>
        <p:spPr bwMode="auto">
          <a:xfrm>
            <a:off x="5295900" y="4411663"/>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sz="2000"/>
              <a:t>X1</a:t>
            </a:r>
          </a:p>
        </p:txBody>
      </p:sp>
      <p:sp>
        <p:nvSpPr>
          <p:cNvPr id="20506" name="Text Box 26"/>
          <p:cNvSpPr txBox="1">
            <a:spLocks noChangeArrowheads="1"/>
          </p:cNvSpPr>
          <p:nvPr/>
        </p:nvSpPr>
        <p:spPr bwMode="auto">
          <a:xfrm>
            <a:off x="4038600" y="22860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sz="2000"/>
              <a:t>Y1</a:t>
            </a:r>
          </a:p>
        </p:txBody>
      </p:sp>
      <p:sp>
        <p:nvSpPr>
          <p:cNvPr id="20507" name="Text Box 27"/>
          <p:cNvSpPr txBox="1">
            <a:spLocks noChangeArrowheads="1"/>
          </p:cNvSpPr>
          <p:nvPr/>
        </p:nvSpPr>
        <p:spPr bwMode="auto">
          <a:xfrm>
            <a:off x="4071938" y="3268663"/>
            <a:ext cx="579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sz="2000"/>
              <a:t>Y1’</a:t>
            </a:r>
          </a:p>
        </p:txBody>
      </p:sp>
      <p:sp>
        <p:nvSpPr>
          <p:cNvPr id="20508" name="Text Box 28"/>
          <p:cNvSpPr txBox="1">
            <a:spLocks noChangeArrowheads="1"/>
          </p:cNvSpPr>
          <p:nvPr/>
        </p:nvSpPr>
        <p:spPr bwMode="auto">
          <a:xfrm>
            <a:off x="228600" y="4648200"/>
            <a:ext cx="4314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pPr>
            <a:r>
              <a:rPr lang="en-US" altLang="en-US"/>
              <a:t>Linear regression (best line to fit</a:t>
            </a:r>
          </a:p>
          <a:p>
            <a:r>
              <a:rPr lang="en-US" altLang="en-US"/>
              <a:t>		       two variables)</a:t>
            </a:r>
          </a:p>
          <a:p>
            <a:pPr>
              <a:buFontTx/>
              <a:buChar char="•"/>
            </a:pPr>
            <a:r>
              <a:rPr lang="en-US" altLang="en-US"/>
              <a:t>Multiple linear regression (more </a:t>
            </a:r>
          </a:p>
          <a:p>
            <a:r>
              <a:rPr lang="en-US" altLang="en-US"/>
              <a:t>           than two variables, fit to a </a:t>
            </a:r>
          </a:p>
          <a:p>
            <a:r>
              <a:rPr lang="en-US" altLang="en-US"/>
              <a:t>             multidimensional surface</a:t>
            </a:r>
          </a:p>
        </p:txBody>
      </p:sp>
      <p:sp>
        <p:nvSpPr>
          <p:cNvPr id="2" name="Rectangle 1">
            <a:extLst>
              <a:ext uri="{FF2B5EF4-FFF2-40B4-BE49-F238E27FC236}">
                <a16:creationId xmlns:a16="http://schemas.microsoft.com/office/drawing/2014/main" id="{DEC16318-A2B4-4442-83EB-D92DC48D3B8B}"/>
              </a:ext>
            </a:extLst>
          </p:cNvPr>
          <p:cNvSpPr/>
          <p:nvPr/>
        </p:nvSpPr>
        <p:spPr>
          <a:xfrm>
            <a:off x="727079" y="1061006"/>
            <a:ext cx="7713659" cy="369332"/>
          </a:xfrm>
          <a:prstGeom prst="rect">
            <a:avLst/>
          </a:prstGeom>
        </p:spPr>
        <p:txBody>
          <a:bodyPr wrap="square">
            <a:spAutoFit/>
          </a:bodyPr>
          <a:lstStyle/>
          <a:p>
            <a:r>
              <a:rPr lang="en-US" dirty="0"/>
              <a:t>Replace each data value with the regressed value (“y” in the following case)</a:t>
            </a:r>
          </a:p>
        </p:txBody>
      </p:sp>
    </p:spTree>
    <p:extLst>
      <p:ext uri="{BB962C8B-B14F-4D97-AF65-F5344CB8AC3E}">
        <p14:creationId xmlns:p14="http://schemas.microsoft.com/office/powerpoint/2010/main" val="573797266"/>
      </p:ext>
    </p:extLst>
  </p:cSld>
  <p:clrMapOvr>
    <a:masterClrMapping/>
  </p:clrMapOvr>
  <p:transition>
    <p:checke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381000"/>
            <a:ext cx="8001000" cy="914400"/>
          </a:xfrm>
        </p:spPr>
        <p:txBody>
          <a:bodyPr>
            <a:normAutofit fontScale="90000"/>
          </a:bodyPr>
          <a:lstStyle/>
          <a:p>
            <a:r>
              <a:rPr lang="en-US" altLang="en-US" dirty="0">
                <a:solidFill>
                  <a:srgbClr val="00B0F0"/>
                </a:solidFill>
              </a:rPr>
              <a:t>How to Handle Inconsistent Data?</a:t>
            </a:r>
          </a:p>
        </p:txBody>
      </p:sp>
      <p:sp>
        <p:nvSpPr>
          <p:cNvPr id="62467" name="Rectangle 3"/>
          <p:cNvSpPr>
            <a:spLocks noGrp="1" noChangeArrowheads="1"/>
          </p:cNvSpPr>
          <p:nvPr>
            <p:ph type="body" idx="1"/>
          </p:nvPr>
        </p:nvSpPr>
        <p:spPr>
          <a:xfrm>
            <a:off x="304800" y="1447800"/>
            <a:ext cx="8401050" cy="5029200"/>
          </a:xfrm>
        </p:spPr>
        <p:txBody>
          <a:bodyPr/>
          <a:lstStyle/>
          <a:p>
            <a:r>
              <a:rPr lang="en-US" altLang="en-US"/>
              <a:t>Manual correction using external references</a:t>
            </a:r>
          </a:p>
          <a:p>
            <a:r>
              <a:rPr lang="en-US" altLang="en-US"/>
              <a:t>Semi-automatic using various tools</a:t>
            </a:r>
          </a:p>
          <a:p>
            <a:pPr lvl="1"/>
            <a:r>
              <a:rPr lang="en-US" altLang="en-US"/>
              <a:t>To detect violation of known functional dependencies and data constraints</a:t>
            </a:r>
          </a:p>
          <a:p>
            <a:pPr lvl="1"/>
            <a:r>
              <a:rPr lang="en-US" altLang="en-US"/>
              <a:t>To correct redundant data</a:t>
            </a:r>
          </a:p>
        </p:txBody>
      </p:sp>
    </p:spTree>
    <p:extLst>
      <p:ext uri="{BB962C8B-B14F-4D97-AF65-F5344CB8AC3E}">
        <p14:creationId xmlns:p14="http://schemas.microsoft.com/office/powerpoint/2010/main" val="455773353"/>
      </p:ext>
    </p:extLst>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90800" y="533400"/>
            <a:ext cx="4038600" cy="609600"/>
          </a:xfrm>
        </p:spPr>
        <p:txBody>
          <a:bodyPr>
            <a:normAutofit fontScale="90000"/>
          </a:bodyPr>
          <a:lstStyle/>
          <a:p>
            <a:r>
              <a:rPr lang="en-US" altLang="en-US" dirty="0">
                <a:solidFill>
                  <a:srgbClr val="00B0F0"/>
                </a:solidFill>
              </a:rPr>
              <a:t>Data Integration</a:t>
            </a:r>
          </a:p>
        </p:txBody>
      </p:sp>
      <p:sp>
        <p:nvSpPr>
          <p:cNvPr id="22531" name="Rectangle 3"/>
          <p:cNvSpPr>
            <a:spLocks noGrp="1" noChangeArrowheads="1"/>
          </p:cNvSpPr>
          <p:nvPr>
            <p:ph type="body" idx="1"/>
          </p:nvPr>
        </p:nvSpPr>
        <p:spPr>
          <a:xfrm>
            <a:off x="381000" y="1600200"/>
            <a:ext cx="8534400" cy="4800600"/>
          </a:xfrm>
        </p:spPr>
        <p:txBody>
          <a:bodyPr/>
          <a:lstStyle/>
          <a:p>
            <a:pPr>
              <a:lnSpc>
                <a:spcPct val="90000"/>
              </a:lnSpc>
            </a:pPr>
            <a:r>
              <a:rPr lang="en-US" altLang="en-US" sz="2800"/>
              <a:t>Data integration: </a:t>
            </a:r>
          </a:p>
          <a:p>
            <a:pPr lvl="1">
              <a:lnSpc>
                <a:spcPct val="90000"/>
              </a:lnSpc>
            </a:pPr>
            <a:r>
              <a:rPr lang="en-US" altLang="en-US" sz="2400"/>
              <a:t>combines data from multiple sources into a coherent store</a:t>
            </a:r>
          </a:p>
          <a:p>
            <a:pPr>
              <a:lnSpc>
                <a:spcPct val="90000"/>
              </a:lnSpc>
            </a:pPr>
            <a:r>
              <a:rPr lang="en-US" altLang="en-US" sz="2800"/>
              <a:t>Schema integration</a:t>
            </a:r>
          </a:p>
          <a:p>
            <a:pPr lvl="1">
              <a:lnSpc>
                <a:spcPct val="90000"/>
              </a:lnSpc>
            </a:pPr>
            <a:r>
              <a:rPr lang="en-US" altLang="en-US" sz="2400"/>
              <a:t>integrate metadata from different sources</a:t>
            </a:r>
          </a:p>
          <a:p>
            <a:pPr lvl="1">
              <a:lnSpc>
                <a:spcPct val="90000"/>
              </a:lnSpc>
            </a:pPr>
            <a:r>
              <a:rPr lang="en-US" altLang="en-US" sz="2400"/>
              <a:t>Entity identification problem: identify real world entities from multiple data sources, e.g., A.cust-id </a:t>
            </a:r>
            <a:r>
              <a:rPr lang="en-US" altLang="en-US" sz="2400">
                <a:sym typeface="Symbol" charset="2"/>
              </a:rPr>
              <a:t> B.</a:t>
            </a:r>
            <a:r>
              <a:rPr lang="en-US" altLang="en-US" sz="2400"/>
              <a:t>cust-#</a:t>
            </a:r>
          </a:p>
          <a:p>
            <a:pPr>
              <a:lnSpc>
                <a:spcPct val="90000"/>
              </a:lnSpc>
            </a:pPr>
            <a:r>
              <a:rPr lang="en-US" altLang="en-US" sz="2800"/>
              <a:t>Detecting and resolving data value conflicts</a:t>
            </a:r>
          </a:p>
          <a:p>
            <a:pPr lvl="1">
              <a:lnSpc>
                <a:spcPct val="90000"/>
              </a:lnSpc>
            </a:pPr>
            <a:r>
              <a:rPr lang="en-US" altLang="en-US" sz="2400"/>
              <a:t>for the same real world entity, attribute values from different sources are different</a:t>
            </a:r>
          </a:p>
          <a:p>
            <a:pPr lvl="1">
              <a:lnSpc>
                <a:spcPct val="90000"/>
              </a:lnSpc>
            </a:pPr>
            <a:r>
              <a:rPr lang="en-US" altLang="en-US" sz="2400"/>
              <a:t>possible reasons: different representations, different scales, e.g., metric vs. British units, different currency</a:t>
            </a:r>
          </a:p>
        </p:txBody>
      </p:sp>
    </p:spTree>
    <p:extLst>
      <p:ext uri="{BB962C8B-B14F-4D97-AF65-F5344CB8AC3E}">
        <p14:creationId xmlns:p14="http://schemas.microsoft.com/office/powerpoint/2010/main" val="1032172598"/>
      </p:ext>
    </p:extLst>
  </p:cSld>
  <p:clrMapOvr>
    <a:masterClrMapping/>
  </p:clrMapOvr>
  <p:transition>
    <p:checke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228600"/>
            <a:ext cx="6781800" cy="914400"/>
          </a:xfrm>
        </p:spPr>
        <p:txBody>
          <a:bodyPr>
            <a:normAutofit fontScale="90000"/>
          </a:bodyPr>
          <a:lstStyle/>
          <a:p>
            <a:r>
              <a:rPr lang="en-US" altLang="en-US" dirty="0">
                <a:solidFill>
                  <a:srgbClr val="00B0F0"/>
                </a:solidFill>
              </a:rPr>
              <a:t>Handling </a:t>
            </a:r>
            <a:r>
              <a:rPr lang="en-US" altLang="en-US" u="sng" dirty="0">
                <a:solidFill>
                  <a:srgbClr val="00B0F0"/>
                </a:solidFill>
              </a:rPr>
              <a:t>Redundant Data</a:t>
            </a:r>
            <a:r>
              <a:rPr lang="en-US" altLang="en-US" dirty="0">
                <a:solidFill>
                  <a:srgbClr val="00B0F0"/>
                </a:solidFill>
              </a:rPr>
              <a:t> in Data Integration</a:t>
            </a:r>
          </a:p>
        </p:txBody>
      </p:sp>
      <p:sp>
        <p:nvSpPr>
          <p:cNvPr id="23555" name="Rectangle 3"/>
          <p:cNvSpPr>
            <a:spLocks noGrp="1" noChangeArrowheads="1"/>
          </p:cNvSpPr>
          <p:nvPr>
            <p:ph type="body" idx="1"/>
          </p:nvPr>
        </p:nvSpPr>
        <p:spPr>
          <a:xfrm>
            <a:off x="0" y="1600200"/>
            <a:ext cx="9144000" cy="4876800"/>
          </a:xfrm>
        </p:spPr>
        <p:txBody>
          <a:bodyPr>
            <a:normAutofit fontScale="92500"/>
          </a:bodyPr>
          <a:lstStyle/>
          <a:p>
            <a:pPr>
              <a:lnSpc>
                <a:spcPct val="110000"/>
              </a:lnSpc>
            </a:pPr>
            <a:r>
              <a:rPr lang="en-US" altLang="en-US" sz="2800" dirty="0"/>
              <a:t>Redundant data occur often when integrating multiple DBs</a:t>
            </a:r>
          </a:p>
          <a:p>
            <a:pPr lvl="1">
              <a:lnSpc>
                <a:spcPct val="110000"/>
              </a:lnSpc>
            </a:pPr>
            <a:r>
              <a:rPr lang="en-US" altLang="en-US" sz="2400" dirty="0"/>
              <a:t>The same attribute may have different names in different databases</a:t>
            </a:r>
          </a:p>
          <a:p>
            <a:pPr lvl="1">
              <a:lnSpc>
                <a:spcPct val="110000"/>
              </a:lnSpc>
            </a:pPr>
            <a:r>
              <a:rPr lang="en-US" altLang="en-US" sz="2400" dirty="0"/>
              <a:t>One attribute may be a “derived” attribute in another table, e.g., annual revenue</a:t>
            </a:r>
          </a:p>
          <a:p>
            <a:pPr>
              <a:lnSpc>
                <a:spcPct val="110000"/>
              </a:lnSpc>
            </a:pPr>
            <a:r>
              <a:rPr lang="en-US" altLang="en-US" sz="2800" dirty="0"/>
              <a:t>Redundant data may be able to be detected by correlational analysis</a:t>
            </a:r>
          </a:p>
          <a:p>
            <a:pPr>
              <a:lnSpc>
                <a:spcPct val="110000"/>
              </a:lnSpc>
              <a:buFontTx/>
              <a:buNone/>
            </a:pPr>
            <a:endParaRPr lang="en-US" altLang="en-US" sz="2800" dirty="0"/>
          </a:p>
          <a:p>
            <a:pPr>
              <a:lnSpc>
                <a:spcPct val="110000"/>
              </a:lnSpc>
              <a:buFontTx/>
              <a:buNone/>
            </a:pPr>
            <a:endParaRPr lang="en-US" altLang="en-US" sz="2800" dirty="0"/>
          </a:p>
          <a:p>
            <a:pPr>
              <a:lnSpc>
                <a:spcPct val="110000"/>
              </a:lnSpc>
            </a:pPr>
            <a:r>
              <a:rPr lang="en-US" altLang="en-US" sz="2800" dirty="0">
                <a:solidFill>
                  <a:schemeClr val="accent2"/>
                </a:solidFill>
              </a:rPr>
              <a:t>Careful integration </a:t>
            </a:r>
            <a:r>
              <a:rPr lang="en-US" altLang="en-US" sz="2800" dirty="0">
                <a:solidFill>
                  <a:schemeClr val="tx2"/>
                </a:solidFill>
              </a:rPr>
              <a:t>can</a:t>
            </a:r>
            <a:r>
              <a:rPr lang="en-US" altLang="en-US" sz="2800" dirty="0"/>
              <a:t> help reduce/avoid redundancies and inconsistencies and improve mining speed and quality</a:t>
            </a:r>
          </a:p>
        </p:txBody>
      </p:sp>
      <p:graphicFrame>
        <p:nvGraphicFramePr>
          <p:cNvPr id="23558" name="Object 6"/>
          <p:cNvGraphicFramePr>
            <a:graphicFrameLocks noChangeAspect="1"/>
          </p:cNvGraphicFramePr>
          <p:nvPr>
            <p:extLst>
              <p:ext uri="{D42A27DB-BD31-4B8C-83A1-F6EECF244321}">
                <p14:modId xmlns:p14="http://schemas.microsoft.com/office/powerpoint/2010/main" val="1481856523"/>
              </p:ext>
            </p:extLst>
          </p:nvPr>
        </p:nvGraphicFramePr>
        <p:xfrm>
          <a:off x="2209800" y="4184649"/>
          <a:ext cx="3352800" cy="1077913"/>
        </p:xfrm>
        <a:graphic>
          <a:graphicData uri="http://schemas.openxmlformats.org/presentationml/2006/ole">
            <mc:AlternateContent xmlns:mc="http://schemas.openxmlformats.org/markup-compatibility/2006">
              <mc:Choice xmlns:v="urn:schemas-microsoft-com:vml" Requires="v">
                <p:oleObj spid="_x0000_s35935" name="Equation" r:id="rId4" imgW="1422360" imgH="457200" progId="Equation.3">
                  <p:embed/>
                </p:oleObj>
              </mc:Choice>
              <mc:Fallback>
                <p:oleObj name="Equation" r:id="rId4" imgW="14223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184649"/>
                        <a:ext cx="33528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22931002"/>
      </p:ext>
    </p:extLst>
  </p:cSld>
  <p:clrMapOvr>
    <a:masterClrMapping/>
  </p:clrMapOvr>
  <p:transition>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228600"/>
            <a:ext cx="7315200" cy="762000"/>
          </a:xfrm>
        </p:spPr>
        <p:txBody>
          <a:bodyPr/>
          <a:lstStyle/>
          <a:p>
            <a:r>
              <a:rPr lang="en-US" altLang="en-US" dirty="0">
                <a:solidFill>
                  <a:srgbClr val="00B0F0"/>
                </a:solidFill>
              </a:rPr>
              <a:t>Outline</a:t>
            </a:r>
          </a:p>
        </p:txBody>
      </p:sp>
      <p:sp>
        <p:nvSpPr>
          <p:cNvPr id="5123" name="Rectangle 3"/>
          <p:cNvSpPr>
            <a:spLocks noGrp="1" noChangeArrowheads="1"/>
          </p:cNvSpPr>
          <p:nvPr>
            <p:ph type="body" idx="1"/>
          </p:nvPr>
        </p:nvSpPr>
        <p:spPr>
          <a:xfrm>
            <a:off x="381000" y="1066800"/>
            <a:ext cx="8534400" cy="5334000"/>
          </a:xfrm>
        </p:spPr>
        <p:txBody>
          <a:bodyPr>
            <a:normAutofit fontScale="92500" lnSpcReduction="20000"/>
          </a:bodyPr>
          <a:lstStyle/>
          <a:p>
            <a:pPr lvl="1">
              <a:lnSpc>
                <a:spcPct val="90000"/>
              </a:lnSpc>
              <a:buFont typeface="Arial" panose="020B0604020202020204" pitchFamily="34" charset="0"/>
              <a:buChar char="•"/>
            </a:pPr>
            <a:r>
              <a:rPr lang="en-US" altLang="en-US" sz="3200" dirty="0"/>
              <a:t>Overview of data preparation &amp; preprocessing techniques</a:t>
            </a:r>
          </a:p>
          <a:p>
            <a:pPr lvl="1">
              <a:lnSpc>
                <a:spcPct val="90000"/>
              </a:lnSpc>
              <a:buFont typeface="Arial" panose="020B0604020202020204" pitchFamily="34" charset="0"/>
              <a:buChar char="•"/>
            </a:pPr>
            <a:endParaRPr lang="en-US" altLang="en-US" sz="3200" dirty="0"/>
          </a:p>
          <a:p>
            <a:pPr lvl="1">
              <a:lnSpc>
                <a:spcPct val="90000"/>
              </a:lnSpc>
              <a:buFont typeface="Arial" panose="020B0604020202020204" pitchFamily="34" charset="0"/>
              <a:buChar char="•"/>
            </a:pPr>
            <a:r>
              <a:rPr lang="en-US" altLang="en-US" sz="3200" dirty="0"/>
              <a:t>Data integration, smoothing, redundant attributes</a:t>
            </a:r>
          </a:p>
          <a:p>
            <a:pPr lvl="1">
              <a:lnSpc>
                <a:spcPct val="90000"/>
              </a:lnSpc>
              <a:buFont typeface="Arial" panose="020B0604020202020204" pitchFamily="34" charset="0"/>
              <a:buChar char="•"/>
            </a:pPr>
            <a:endParaRPr lang="en-US" altLang="en-US" sz="3200" dirty="0"/>
          </a:p>
          <a:p>
            <a:pPr lvl="1">
              <a:lnSpc>
                <a:spcPct val="90000"/>
              </a:lnSpc>
              <a:buFont typeface="Arial" panose="020B0604020202020204" pitchFamily="34" charset="0"/>
              <a:buChar char="•"/>
            </a:pPr>
            <a:r>
              <a:rPr lang="en-US" altLang="en-US" sz="3200" dirty="0"/>
              <a:t>Normalization</a:t>
            </a:r>
          </a:p>
          <a:p>
            <a:pPr lvl="1">
              <a:lnSpc>
                <a:spcPct val="90000"/>
              </a:lnSpc>
              <a:buFont typeface="Arial" panose="020B0604020202020204" pitchFamily="34" charset="0"/>
              <a:buChar char="•"/>
            </a:pPr>
            <a:endParaRPr lang="en-US" altLang="en-US" sz="3200" dirty="0"/>
          </a:p>
          <a:p>
            <a:pPr lvl="1">
              <a:lnSpc>
                <a:spcPct val="90000"/>
              </a:lnSpc>
              <a:buFont typeface="Arial" panose="020B0604020202020204" pitchFamily="34" charset="0"/>
              <a:buChar char="•"/>
            </a:pPr>
            <a:r>
              <a:rPr lang="en-US" altLang="en-US" sz="3200" dirty="0"/>
              <a:t>Data reduction</a:t>
            </a:r>
          </a:p>
          <a:p>
            <a:pPr lvl="1">
              <a:lnSpc>
                <a:spcPct val="90000"/>
              </a:lnSpc>
              <a:buFont typeface="Arial" panose="020B0604020202020204" pitchFamily="34" charset="0"/>
              <a:buChar char="•"/>
            </a:pPr>
            <a:endParaRPr lang="en-US" altLang="en-US" sz="3200" dirty="0"/>
          </a:p>
          <a:p>
            <a:pPr lvl="1">
              <a:lnSpc>
                <a:spcPct val="90000"/>
              </a:lnSpc>
              <a:buFont typeface="Arial" panose="020B0604020202020204" pitchFamily="34" charset="0"/>
              <a:buChar char="•"/>
            </a:pPr>
            <a:r>
              <a:rPr lang="en-US" altLang="en-US" sz="3200" dirty="0"/>
              <a:t>Dividing the data</a:t>
            </a:r>
          </a:p>
          <a:p>
            <a:pPr lvl="1">
              <a:lnSpc>
                <a:spcPct val="90000"/>
              </a:lnSpc>
              <a:buFont typeface="Arial" panose="020B0604020202020204" pitchFamily="34" charset="0"/>
              <a:buChar char="•"/>
            </a:pPr>
            <a:endParaRPr lang="en-US" altLang="en-US" sz="3200" dirty="0"/>
          </a:p>
          <a:p>
            <a:pPr lvl="1">
              <a:lnSpc>
                <a:spcPct val="90000"/>
              </a:lnSpc>
              <a:buFont typeface="Arial" panose="020B0604020202020204" pitchFamily="34" charset="0"/>
              <a:buChar char="•"/>
            </a:pPr>
            <a:r>
              <a:rPr lang="en-US" altLang="en-US" sz="3200" dirty="0"/>
              <a:t>Resampling techniques</a:t>
            </a:r>
          </a:p>
        </p:txBody>
      </p:sp>
    </p:spTree>
    <p:extLst>
      <p:ext uri="{BB962C8B-B14F-4D97-AF65-F5344CB8AC3E}">
        <p14:creationId xmlns:p14="http://schemas.microsoft.com/office/powerpoint/2010/main" val="2103920686"/>
      </p:ext>
    </p:extLst>
  </p:cSld>
  <p:clrMapOvr>
    <a:masterClrMapping/>
  </p:clrMapOvr>
  <p:transition>
    <p:checke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228600"/>
            <a:ext cx="6781800" cy="914400"/>
          </a:xfrm>
        </p:spPr>
        <p:txBody>
          <a:bodyPr>
            <a:normAutofit fontScale="90000"/>
          </a:bodyPr>
          <a:lstStyle/>
          <a:p>
            <a:r>
              <a:rPr lang="en-US" altLang="en-US" dirty="0">
                <a:solidFill>
                  <a:srgbClr val="00B0F0"/>
                </a:solidFill>
              </a:rPr>
              <a:t>Handling </a:t>
            </a:r>
            <a:r>
              <a:rPr lang="en-US" altLang="en-US" u="sng" dirty="0">
                <a:solidFill>
                  <a:srgbClr val="00B0F0"/>
                </a:solidFill>
              </a:rPr>
              <a:t>Redundant Data</a:t>
            </a:r>
            <a:r>
              <a:rPr lang="en-US" altLang="en-US" dirty="0">
                <a:solidFill>
                  <a:srgbClr val="00B0F0"/>
                </a:solidFill>
              </a:rPr>
              <a:t> in Data Integration</a:t>
            </a:r>
          </a:p>
        </p:txBody>
      </p:sp>
      <p:sp>
        <p:nvSpPr>
          <p:cNvPr id="23555" name="Rectangle 3"/>
          <p:cNvSpPr>
            <a:spLocks noGrp="1" noChangeArrowheads="1"/>
          </p:cNvSpPr>
          <p:nvPr>
            <p:ph type="body" idx="1"/>
          </p:nvPr>
        </p:nvSpPr>
        <p:spPr>
          <a:xfrm>
            <a:off x="0" y="1600200"/>
            <a:ext cx="9144000" cy="4876800"/>
          </a:xfrm>
        </p:spPr>
        <p:txBody>
          <a:bodyPr>
            <a:normAutofit/>
          </a:bodyPr>
          <a:lstStyle/>
          <a:p>
            <a:pPr marL="0" indent="0">
              <a:lnSpc>
                <a:spcPct val="110000"/>
              </a:lnSpc>
              <a:buNone/>
            </a:pPr>
            <a:r>
              <a:rPr lang="en-US" altLang="en-US" sz="2800" dirty="0"/>
              <a:t>Redundant data may be able to be detected by correlational analysis</a:t>
            </a:r>
          </a:p>
          <a:p>
            <a:pPr>
              <a:lnSpc>
                <a:spcPct val="110000"/>
              </a:lnSpc>
              <a:buFontTx/>
              <a:buNone/>
            </a:pPr>
            <a:r>
              <a:rPr lang="en-US" altLang="en-US" sz="2800" i="1" dirty="0"/>
              <a:t>Let A</a:t>
            </a:r>
            <a:r>
              <a:rPr lang="en-US" altLang="en-US" sz="2800" dirty="0"/>
              <a:t> and </a:t>
            </a:r>
            <a:r>
              <a:rPr lang="en-US" altLang="en-US" sz="2800" i="1" dirty="0"/>
              <a:t>B </a:t>
            </a:r>
            <a:r>
              <a:rPr lang="en-US" altLang="en-US" sz="2800" dirty="0"/>
              <a:t>be two values(events or attributes)</a:t>
            </a:r>
          </a:p>
          <a:p>
            <a:pPr lvl="1">
              <a:lnSpc>
                <a:spcPct val="110000"/>
              </a:lnSpc>
            </a:pPr>
            <a:r>
              <a:rPr lang="en-US" altLang="en-US" sz="2400" dirty="0"/>
              <a:t>Probabilities are </a:t>
            </a:r>
            <a:r>
              <a:rPr lang="en-US" altLang="en-US" sz="2400" i="1" dirty="0"/>
              <a:t>P(A) </a:t>
            </a:r>
            <a:r>
              <a:rPr lang="en-US" altLang="en-US" sz="2400" dirty="0"/>
              <a:t>and</a:t>
            </a:r>
            <a:r>
              <a:rPr lang="en-US" altLang="en-US" sz="2400" i="1" dirty="0"/>
              <a:t> P(B) </a:t>
            </a:r>
          </a:p>
          <a:p>
            <a:pPr lvl="1">
              <a:lnSpc>
                <a:spcPct val="110000"/>
              </a:lnSpc>
            </a:pPr>
            <a:r>
              <a:rPr lang="en-US" altLang="en-US" sz="2400" dirty="0"/>
              <a:t>If </a:t>
            </a:r>
            <a:r>
              <a:rPr lang="en-US" altLang="en-US" sz="2400" i="1" dirty="0"/>
              <a:t>A</a:t>
            </a:r>
            <a:r>
              <a:rPr lang="en-US" altLang="en-US" sz="2400" dirty="0"/>
              <a:t> and </a:t>
            </a:r>
            <a:r>
              <a:rPr lang="en-US" altLang="en-US" sz="2400" i="1" dirty="0"/>
              <a:t>B</a:t>
            </a:r>
            <a:r>
              <a:rPr lang="en-US" altLang="en-US" sz="2400" dirty="0"/>
              <a:t> are independent, then </a:t>
            </a:r>
            <a:r>
              <a:rPr lang="en-US" altLang="en-US" sz="2400" i="1" dirty="0"/>
              <a:t>P(A</a:t>
            </a:r>
            <a:r>
              <a:rPr lang="el-GR" altLang="en-US" sz="2400" i="1" dirty="0"/>
              <a:t>ᴧ</a:t>
            </a:r>
            <a:r>
              <a:rPr lang="en-US" altLang="en-US" sz="2400" i="1" dirty="0"/>
              <a:t>B) = </a:t>
            </a:r>
            <a:r>
              <a:rPr lang="en-US" altLang="en-US" sz="2400" dirty="0"/>
              <a:t> </a:t>
            </a:r>
            <a:r>
              <a:rPr lang="en-US" altLang="en-US" sz="2400" i="1" dirty="0"/>
              <a:t>P(A)×P(B) </a:t>
            </a:r>
          </a:p>
          <a:p>
            <a:pPr marL="457200" lvl="1" indent="0">
              <a:lnSpc>
                <a:spcPct val="110000"/>
              </a:lnSpc>
              <a:buNone/>
            </a:pPr>
            <a:r>
              <a:rPr lang="en-US" altLang="en-US" sz="2400" dirty="0"/>
              <a:t>So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093A8EA-E96F-49D8-8A96-135A69ADBD57}"/>
                  </a:ext>
                </a:extLst>
              </p:cNvPr>
              <p:cNvSpPr/>
              <p:nvPr/>
            </p:nvSpPr>
            <p:spPr>
              <a:xfrm>
                <a:off x="990600" y="4572000"/>
                <a:ext cx="7620000" cy="9766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𝛬</m:t>
                              </m:r>
                              <m:r>
                                <a:rPr lang="en-US" i="1">
                                  <a:latin typeface="Cambria Math" panose="02040503050406030204" pitchFamily="18" charset="0"/>
                                </a:rPr>
                                <m:t>𝐵</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d>
                          <m:r>
                            <a:rPr lang="en-US" i="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den>
                      </m:f>
                      <m:r>
                        <a:rPr lang="en-US" i="0">
                          <a:latin typeface="Cambria Math" panose="02040503050406030204" pitchFamily="18" charset="0"/>
                        </a:rPr>
                        <m:t>=</m:t>
                      </m:r>
                      <m:r>
                        <m:rPr>
                          <m:nor/>
                        </m:rPr>
                        <a:rPr lang="en-US" i="1">
                          <a:latin typeface="Cambria Math" panose="02040503050406030204" pitchFamily="18" charset="0"/>
                        </a:rPr>
                        <m:t> </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1:</m:t>
                                </m:r>
                                <m:r>
                                  <a:rPr lang="en-US" i="1">
                                    <a:latin typeface="Cambria Math" panose="02040503050406030204" pitchFamily="18" charset="0"/>
                                  </a:rPr>
                                  <m:t>𝐼𝑛𝑑𝑒𝑝𝑒𝑛𝑑𝑒𝑛𝑡</m:t>
                                </m:r>
                              </m:e>
                            </m:mr>
                            <m:mr>
                              <m:e>
                                <m:r>
                                  <a:rPr lang="en-US" i="0">
                                    <a:latin typeface="Cambria Math" panose="02040503050406030204" pitchFamily="18" charset="0"/>
                                  </a:rPr>
                                  <m:t>&gt;1:</m:t>
                                </m:r>
                                <m:r>
                                  <a:rPr lang="en-US" i="1">
                                    <a:latin typeface="Cambria Math" panose="02040503050406030204" pitchFamily="18" charset="0"/>
                                  </a:rPr>
                                  <m:t>𝑃𝑜𝑠𝑖𝑡𝑖𝑣𝑒𝑙𝑦</m:t>
                                </m:r>
                                <m:r>
                                  <m:rPr>
                                    <m:lit/>
                                  </m:rPr>
                                  <a:rPr lang="en-US" i="0">
                                    <a:latin typeface="Cambria Math" panose="02040503050406030204" pitchFamily="18" charset="0"/>
                                  </a:rPr>
                                  <m:t>_</m:t>
                                </m:r>
                                <m:r>
                                  <a:rPr lang="en-US" i="1">
                                    <a:latin typeface="Cambria Math" panose="02040503050406030204" pitchFamily="18" charset="0"/>
                                  </a:rPr>
                                  <m:t>𝐶𝑜𝑟𝑟𝑒𝑙𝑎𝑡𝑒𝑑</m:t>
                                </m:r>
                              </m:e>
                            </m:mr>
                            <m:mr>
                              <m:e>
                                <m:r>
                                  <a:rPr lang="en-US" i="0">
                                    <a:latin typeface="Cambria Math" panose="02040503050406030204" pitchFamily="18" charset="0"/>
                                  </a:rPr>
                                  <m:t>&lt;1:</m:t>
                                </m:r>
                                <m:r>
                                  <a:rPr lang="en-US" i="1">
                                    <a:latin typeface="Cambria Math" panose="02040503050406030204" pitchFamily="18" charset="0"/>
                                  </a:rPr>
                                  <m:t>𝑁𝑒𝑔𝑎𝑡𝑖𝑣𝑒𝑙𝑦</m:t>
                                </m:r>
                                <m:r>
                                  <m:rPr>
                                    <m:lit/>
                                  </m:rPr>
                                  <a:rPr lang="en-US" i="0">
                                    <a:latin typeface="Cambria Math" panose="02040503050406030204" pitchFamily="18" charset="0"/>
                                  </a:rPr>
                                  <m:t>_</m:t>
                                </m:r>
                                <m:r>
                                  <a:rPr lang="en-US" i="1">
                                    <a:latin typeface="Cambria Math" panose="02040503050406030204" pitchFamily="18" charset="0"/>
                                  </a:rPr>
                                  <m:t>𝐶𝑜𝑟𝑟𝑒𝑙𝑎𝑡𝑒𝑑</m:t>
                                </m:r>
                              </m:e>
                            </m:mr>
                          </m:m>
                        </m:e>
                      </m:d>
                    </m:oMath>
                  </m:oMathPara>
                </a14:m>
                <a:endParaRPr lang="en-US" dirty="0"/>
              </a:p>
            </p:txBody>
          </p:sp>
        </mc:Choice>
        <mc:Fallback xmlns="">
          <p:sp>
            <p:nvSpPr>
              <p:cNvPr id="4" name="Rectangle 3">
                <a:extLst>
                  <a:ext uri="{FF2B5EF4-FFF2-40B4-BE49-F238E27FC236}">
                    <a16:creationId xmlns:a16="http://schemas.microsoft.com/office/drawing/2014/main" id="{B093A8EA-E96F-49D8-8A96-135A69ADBD57}"/>
                  </a:ext>
                </a:extLst>
              </p:cNvPr>
              <p:cNvSpPr>
                <a:spLocks noRot="1" noChangeAspect="1" noMove="1" noResize="1" noEditPoints="1" noAdjustHandles="1" noChangeArrowheads="1" noChangeShapeType="1" noTextEdit="1"/>
              </p:cNvSpPr>
              <p:nvPr/>
            </p:nvSpPr>
            <p:spPr>
              <a:xfrm>
                <a:off x="990600" y="4572000"/>
                <a:ext cx="7620000" cy="97661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806853"/>
      </p:ext>
    </p:extLst>
  </p:cSld>
  <p:clrMapOvr>
    <a:masterClrMapping/>
  </p:clrMapOvr>
  <p:transition>
    <p:checke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228600"/>
            <a:ext cx="6781800" cy="914400"/>
          </a:xfrm>
        </p:spPr>
        <p:txBody>
          <a:bodyPr>
            <a:normAutofit fontScale="90000"/>
          </a:bodyPr>
          <a:lstStyle/>
          <a:p>
            <a:r>
              <a:rPr lang="en-US" altLang="en-US" dirty="0">
                <a:solidFill>
                  <a:srgbClr val="00B0F0"/>
                </a:solidFill>
              </a:rPr>
              <a:t>Handling </a:t>
            </a:r>
            <a:r>
              <a:rPr lang="en-US" altLang="en-US" u="sng" dirty="0">
                <a:solidFill>
                  <a:srgbClr val="00B0F0"/>
                </a:solidFill>
              </a:rPr>
              <a:t>Redundant Data</a:t>
            </a:r>
            <a:r>
              <a:rPr lang="en-US" altLang="en-US" dirty="0">
                <a:solidFill>
                  <a:srgbClr val="00B0F0"/>
                </a:solidFill>
              </a:rPr>
              <a:t> in Data Integration</a:t>
            </a:r>
          </a:p>
        </p:txBody>
      </p:sp>
      <p:graphicFrame>
        <p:nvGraphicFramePr>
          <p:cNvPr id="3" name="Table 3">
            <a:extLst>
              <a:ext uri="{FF2B5EF4-FFF2-40B4-BE49-F238E27FC236}">
                <a16:creationId xmlns:a16="http://schemas.microsoft.com/office/drawing/2014/main" id="{2CB81987-77B0-48AD-9AD1-F6EFC5A8DEA2}"/>
              </a:ext>
            </a:extLst>
          </p:cNvPr>
          <p:cNvGraphicFramePr>
            <a:graphicFrameLocks noGrp="1"/>
          </p:cNvGraphicFramePr>
          <p:nvPr>
            <p:extLst>
              <p:ext uri="{D42A27DB-BD31-4B8C-83A1-F6EECF244321}">
                <p14:modId xmlns:p14="http://schemas.microsoft.com/office/powerpoint/2010/main" val="2996175205"/>
              </p:ext>
            </p:extLst>
          </p:nvPr>
        </p:nvGraphicFramePr>
        <p:xfrm>
          <a:off x="1828800" y="2741308"/>
          <a:ext cx="5486400" cy="1112520"/>
        </p:xfrm>
        <a:graphic>
          <a:graphicData uri="http://schemas.openxmlformats.org/drawingml/2006/table">
            <a:tbl>
              <a:tblPr firstCol="1" bandRow="1">
                <a:tableStyleId>{5C22544A-7EE6-4342-B048-85BDC9FD1C3A}</a:tableStyleId>
              </a:tblPr>
              <a:tblGrid>
                <a:gridCol w="609600">
                  <a:extLst>
                    <a:ext uri="{9D8B030D-6E8A-4147-A177-3AD203B41FA5}">
                      <a16:colId xmlns:a16="http://schemas.microsoft.com/office/drawing/2014/main" val="1467378827"/>
                    </a:ext>
                  </a:extLst>
                </a:gridCol>
                <a:gridCol w="609600">
                  <a:extLst>
                    <a:ext uri="{9D8B030D-6E8A-4147-A177-3AD203B41FA5}">
                      <a16:colId xmlns:a16="http://schemas.microsoft.com/office/drawing/2014/main" val="115596416"/>
                    </a:ext>
                  </a:extLst>
                </a:gridCol>
                <a:gridCol w="609600">
                  <a:extLst>
                    <a:ext uri="{9D8B030D-6E8A-4147-A177-3AD203B41FA5}">
                      <a16:colId xmlns:a16="http://schemas.microsoft.com/office/drawing/2014/main" val="3646345600"/>
                    </a:ext>
                  </a:extLst>
                </a:gridCol>
                <a:gridCol w="609600">
                  <a:extLst>
                    <a:ext uri="{9D8B030D-6E8A-4147-A177-3AD203B41FA5}">
                      <a16:colId xmlns:a16="http://schemas.microsoft.com/office/drawing/2014/main" val="2795470309"/>
                    </a:ext>
                  </a:extLst>
                </a:gridCol>
                <a:gridCol w="609600">
                  <a:extLst>
                    <a:ext uri="{9D8B030D-6E8A-4147-A177-3AD203B41FA5}">
                      <a16:colId xmlns:a16="http://schemas.microsoft.com/office/drawing/2014/main" val="2675782139"/>
                    </a:ext>
                  </a:extLst>
                </a:gridCol>
                <a:gridCol w="609600">
                  <a:extLst>
                    <a:ext uri="{9D8B030D-6E8A-4147-A177-3AD203B41FA5}">
                      <a16:colId xmlns:a16="http://schemas.microsoft.com/office/drawing/2014/main" val="3296603238"/>
                    </a:ext>
                  </a:extLst>
                </a:gridCol>
                <a:gridCol w="609600">
                  <a:extLst>
                    <a:ext uri="{9D8B030D-6E8A-4147-A177-3AD203B41FA5}">
                      <a16:colId xmlns:a16="http://schemas.microsoft.com/office/drawing/2014/main" val="4185498293"/>
                    </a:ext>
                  </a:extLst>
                </a:gridCol>
                <a:gridCol w="609600">
                  <a:extLst>
                    <a:ext uri="{9D8B030D-6E8A-4147-A177-3AD203B41FA5}">
                      <a16:colId xmlns:a16="http://schemas.microsoft.com/office/drawing/2014/main" val="4147037626"/>
                    </a:ext>
                  </a:extLst>
                </a:gridCol>
                <a:gridCol w="609600">
                  <a:extLst>
                    <a:ext uri="{9D8B030D-6E8A-4147-A177-3AD203B41FA5}">
                      <a16:colId xmlns:a16="http://schemas.microsoft.com/office/drawing/2014/main" val="4120530244"/>
                    </a:ext>
                  </a:extLst>
                </a:gridCol>
              </a:tblGrid>
              <a:tr h="370840">
                <a:tc>
                  <a:txBody>
                    <a:bodyPr/>
                    <a:lstStyle/>
                    <a:p>
                      <a:r>
                        <a:rPr lang="en-US" dirty="0"/>
                        <a:t>A</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14217352"/>
                  </a:ext>
                </a:extLst>
              </a:tr>
              <a:tr h="370840">
                <a:tc>
                  <a:txBody>
                    <a:bodyPr/>
                    <a:lstStyle/>
                    <a:p>
                      <a:r>
                        <a:rPr lang="en-US" dirty="0"/>
                        <a:t>B</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87350665"/>
                  </a:ext>
                </a:extLst>
              </a:tr>
              <a:tr h="370840">
                <a:tc>
                  <a:txBody>
                    <a:bodyPr/>
                    <a:lstStyle/>
                    <a:p>
                      <a:r>
                        <a:rPr lang="en-US" dirty="0"/>
                        <a:t>C</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163685917"/>
                  </a:ext>
                </a:extLst>
              </a:tr>
            </a:tbl>
          </a:graphicData>
        </a:graphic>
      </p:graphicFrame>
      <p:sp>
        <p:nvSpPr>
          <p:cNvPr id="6" name="Rectangle 5">
            <a:extLst>
              <a:ext uri="{FF2B5EF4-FFF2-40B4-BE49-F238E27FC236}">
                <a16:creationId xmlns:a16="http://schemas.microsoft.com/office/drawing/2014/main" id="{AD0C193E-8361-4663-B610-1E5BBA44EC33}"/>
              </a:ext>
            </a:extLst>
          </p:cNvPr>
          <p:cNvSpPr/>
          <p:nvPr/>
        </p:nvSpPr>
        <p:spPr>
          <a:xfrm>
            <a:off x="609601" y="4074720"/>
            <a:ext cx="8305800" cy="830997"/>
          </a:xfrm>
          <a:prstGeom prst="rect">
            <a:avLst/>
          </a:prstGeom>
        </p:spPr>
        <p:txBody>
          <a:bodyPr wrap="square">
            <a:spAutoFit/>
          </a:bodyPr>
          <a:lstStyle/>
          <a:p>
            <a:pPr algn="ctr"/>
            <a:r>
              <a:rPr lang="en-US" sz="2400" dirty="0"/>
              <a:t>Correlation (A,B): (2/8)/[(4/8)×(2/8)]= 2</a:t>
            </a:r>
          </a:p>
          <a:p>
            <a:pPr algn="ctr"/>
            <a:r>
              <a:rPr lang="en-US" sz="2400" dirty="0"/>
              <a:t>Implies A and B are correlated, since, Correlation (A,B) &gt;1</a:t>
            </a:r>
          </a:p>
        </p:txBody>
      </p:sp>
      <p:graphicFrame>
        <p:nvGraphicFramePr>
          <p:cNvPr id="9" name="Table 9">
            <a:extLst>
              <a:ext uri="{FF2B5EF4-FFF2-40B4-BE49-F238E27FC236}">
                <a16:creationId xmlns:a16="http://schemas.microsoft.com/office/drawing/2014/main" id="{F0D4A9AC-B4C3-4812-B4A6-9CA7C611EB8B}"/>
              </a:ext>
            </a:extLst>
          </p:cNvPr>
          <p:cNvGraphicFramePr>
            <a:graphicFrameLocks noGrp="1"/>
          </p:cNvGraphicFramePr>
          <p:nvPr>
            <p:extLst>
              <p:ext uri="{D42A27DB-BD31-4B8C-83A1-F6EECF244321}">
                <p14:modId xmlns:p14="http://schemas.microsoft.com/office/powerpoint/2010/main" val="666087109"/>
              </p:ext>
            </p:extLst>
          </p:nvPr>
        </p:nvGraphicFramePr>
        <p:xfrm>
          <a:off x="1762933" y="4933384"/>
          <a:ext cx="6096000" cy="1752600"/>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val="1436596393"/>
                    </a:ext>
                  </a:extLst>
                </a:gridCol>
                <a:gridCol w="1828800">
                  <a:extLst>
                    <a:ext uri="{9D8B030D-6E8A-4147-A177-3AD203B41FA5}">
                      <a16:colId xmlns:a16="http://schemas.microsoft.com/office/drawing/2014/main" val="352990079"/>
                    </a:ext>
                  </a:extLst>
                </a:gridCol>
                <a:gridCol w="3162300">
                  <a:extLst>
                    <a:ext uri="{9D8B030D-6E8A-4147-A177-3AD203B41FA5}">
                      <a16:colId xmlns:a16="http://schemas.microsoft.com/office/drawing/2014/main" val="627746703"/>
                    </a:ext>
                  </a:extLst>
                </a:gridCol>
              </a:tblGrid>
              <a:tr h="370840">
                <a:tc>
                  <a:txBody>
                    <a:bodyPr/>
                    <a:lstStyle/>
                    <a:p>
                      <a:pPr algn="ctr"/>
                      <a:r>
                        <a:rPr lang="en-US" dirty="0"/>
                        <a:t>Attributes</a:t>
                      </a:r>
                    </a:p>
                  </a:txBody>
                  <a:tcPr/>
                </a:tc>
                <a:tc>
                  <a:txBody>
                    <a:bodyPr/>
                    <a:lstStyle/>
                    <a:p>
                      <a:pPr algn="ctr"/>
                      <a:r>
                        <a:rPr lang="en-US" dirty="0"/>
                        <a:t>Correlation Value</a:t>
                      </a:r>
                    </a:p>
                  </a:txBody>
                  <a:tcPr/>
                </a:tc>
                <a:tc>
                  <a:txBody>
                    <a:bodyPr/>
                    <a:lstStyle/>
                    <a:p>
                      <a:pPr algn="ctr"/>
                      <a:r>
                        <a:rPr lang="en-US" dirty="0"/>
                        <a:t>Conclusion</a:t>
                      </a:r>
                    </a:p>
                  </a:txBody>
                  <a:tcPr/>
                </a:tc>
                <a:extLst>
                  <a:ext uri="{0D108BD9-81ED-4DB2-BD59-A6C34878D82A}">
                    <a16:rowId xmlns:a16="http://schemas.microsoft.com/office/drawing/2014/main" val="762623660"/>
                  </a:ext>
                </a:extLst>
              </a:tr>
              <a:tr h="370840">
                <a:tc>
                  <a:txBody>
                    <a:bodyPr/>
                    <a:lstStyle/>
                    <a:p>
                      <a:pPr algn="ctr"/>
                      <a:r>
                        <a:rPr lang="en-US" dirty="0"/>
                        <a:t>A,B</a:t>
                      </a:r>
                    </a:p>
                  </a:txBody>
                  <a:tcPr/>
                </a:tc>
                <a:tc>
                  <a:txBody>
                    <a:bodyPr/>
                    <a:lstStyle/>
                    <a:p>
                      <a:pPr algn="ctr"/>
                      <a:r>
                        <a:rPr lang="en-US" dirty="0"/>
                        <a:t>2</a:t>
                      </a:r>
                    </a:p>
                  </a:txBody>
                  <a:tcPr/>
                </a:tc>
                <a:tc>
                  <a:txBody>
                    <a:bodyPr/>
                    <a:lstStyle/>
                    <a:p>
                      <a:pPr algn="ctr"/>
                      <a:r>
                        <a:rPr lang="en-US" dirty="0"/>
                        <a:t>Positively correlated</a:t>
                      </a:r>
                    </a:p>
                  </a:txBody>
                  <a:tcPr/>
                </a:tc>
                <a:extLst>
                  <a:ext uri="{0D108BD9-81ED-4DB2-BD59-A6C34878D82A}">
                    <a16:rowId xmlns:a16="http://schemas.microsoft.com/office/drawing/2014/main" val="376461909"/>
                  </a:ext>
                </a:extLst>
              </a:tr>
              <a:tr h="370840">
                <a:tc>
                  <a:txBody>
                    <a:bodyPr/>
                    <a:lstStyle/>
                    <a:p>
                      <a:pPr algn="ctr"/>
                      <a:r>
                        <a:rPr lang="en-US" dirty="0"/>
                        <a:t>A,C</a:t>
                      </a:r>
                    </a:p>
                  </a:txBody>
                  <a:tcPr/>
                </a:tc>
                <a:tc>
                  <a:txBody>
                    <a:bodyPr/>
                    <a:lstStyle/>
                    <a:p>
                      <a:pPr algn="ctr"/>
                      <a:r>
                        <a:rPr lang="en-US" dirty="0"/>
                        <a:t>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Negatively correlated</a:t>
                      </a:r>
                    </a:p>
                  </a:txBody>
                  <a:tcPr/>
                </a:tc>
                <a:extLst>
                  <a:ext uri="{0D108BD9-81ED-4DB2-BD59-A6C34878D82A}">
                    <a16:rowId xmlns:a16="http://schemas.microsoft.com/office/drawing/2014/main" val="1117917951"/>
                  </a:ext>
                </a:extLst>
              </a:tr>
              <a:tr h="370840">
                <a:tc>
                  <a:txBody>
                    <a:bodyPr/>
                    <a:lstStyle/>
                    <a:p>
                      <a:pPr algn="ctr"/>
                      <a:r>
                        <a:rPr lang="en-US" dirty="0"/>
                        <a:t>B,C</a:t>
                      </a:r>
                    </a:p>
                  </a:txBody>
                  <a:tcPr/>
                </a:tc>
                <a:tc>
                  <a:txBody>
                    <a:bodyPr/>
                    <a:lstStyle/>
                    <a:p>
                      <a:pPr algn="ctr"/>
                      <a:r>
                        <a:rPr lang="en-US" dirty="0"/>
                        <a:t>0.57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Negatively correlated</a:t>
                      </a:r>
                    </a:p>
                  </a:txBody>
                  <a:tcPr/>
                </a:tc>
                <a:extLst>
                  <a:ext uri="{0D108BD9-81ED-4DB2-BD59-A6C34878D82A}">
                    <a16:rowId xmlns:a16="http://schemas.microsoft.com/office/drawing/2014/main" val="1299461390"/>
                  </a:ext>
                </a:extLst>
              </a:tr>
            </a:tbl>
          </a:graphicData>
        </a:graphic>
      </p:graphicFrame>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97AA42C-02A0-4624-9EA3-A352B7146799}"/>
                  </a:ext>
                </a:extLst>
              </p:cNvPr>
              <p:cNvSpPr/>
              <p:nvPr/>
            </p:nvSpPr>
            <p:spPr>
              <a:xfrm>
                <a:off x="1752601" y="1391168"/>
                <a:ext cx="6019800" cy="9766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𝛬</m:t>
                              </m:r>
                              <m:r>
                                <a:rPr lang="en-US" i="1">
                                  <a:latin typeface="Cambria Math" panose="02040503050406030204" pitchFamily="18" charset="0"/>
                                </a:rPr>
                                <m:t>𝐵</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d>
                          <m:r>
                            <a:rPr lang="en-US" i="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den>
                      </m:f>
                      <m:r>
                        <a:rPr lang="en-US" i="0">
                          <a:latin typeface="Cambria Math" panose="02040503050406030204" pitchFamily="18" charset="0"/>
                        </a:rPr>
                        <m:t>=</m:t>
                      </m:r>
                      <m:r>
                        <m:rPr>
                          <m:nor/>
                        </m:rPr>
                        <a:rPr lang="en-US" i="1">
                          <a:latin typeface="Cambria Math" panose="02040503050406030204" pitchFamily="18" charset="0"/>
                        </a:rPr>
                        <m:t> </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1:</m:t>
                                </m:r>
                                <m:r>
                                  <a:rPr lang="en-US" i="1">
                                    <a:latin typeface="Cambria Math" panose="02040503050406030204" pitchFamily="18" charset="0"/>
                                  </a:rPr>
                                  <m:t>𝐼𝑛𝑑𝑒𝑝𝑒𝑛𝑑𝑒𝑛𝑡</m:t>
                                </m:r>
                              </m:e>
                            </m:mr>
                            <m:mr>
                              <m:e>
                                <m:r>
                                  <a:rPr lang="en-US" i="0">
                                    <a:latin typeface="Cambria Math" panose="02040503050406030204" pitchFamily="18" charset="0"/>
                                  </a:rPr>
                                  <m:t>&gt;1:</m:t>
                                </m:r>
                                <m:r>
                                  <a:rPr lang="en-US" i="1">
                                    <a:latin typeface="Cambria Math" panose="02040503050406030204" pitchFamily="18" charset="0"/>
                                  </a:rPr>
                                  <m:t>𝑃𝑜𝑠𝑖𝑡𝑖𝑣𝑒𝑙𝑦</m:t>
                                </m:r>
                                <m:r>
                                  <m:rPr>
                                    <m:lit/>
                                  </m:rPr>
                                  <a:rPr lang="en-US" i="0">
                                    <a:latin typeface="Cambria Math" panose="02040503050406030204" pitchFamily="18" charset="0"/>
                                  </a:rPr>
                                  <m:t>_</m:t>
                                </m:r>
                                <m:r>
                                  <a:rPr lang="en-US" i="1">
                                    <a:latin typeface="Cambria Math" panose="02040503050406030204" pitchFamily="18" charset="0"/>
                                  </a:rPr>
                                  <m:t>𝐶𝑜𝑟𝑟𝑒𝑙𝑎𝑡𝑒𝑑</m:t>
                                </m:r>
                              </m:e>
                            </m:mr>
                            <m:mr>
                              <m:e>
                                <m:r>
                                  <a:rPr lang="en-US" i="0">
                                    <a:latin typeface="Cambria Math" panose="02040503050406030204" pitchFamily="18" charset="0"/>
                                  </a:rPr>
                                  <m:t>&lt;1:</m:t>
                                </m:r>
                                <m:r>
                                  <a:rPr lang="en-US" i="1">
                                    <a:latin typeface="Cambria Math" panose="02040503050406030204" pitchFamily="18" charset="0"/>
                                  </a:rPr>
                                  <m:t>𝑁𝑒𝑔𝑎𝑡𝑖𝑣𝑒𝑙𝑦</m:t>
                                </m:r>
                                <m:r>
                                  <m:rPr>
                                    <m:lit/>
                                  </m:rPr>
                                  <a:rPr lang="en-US" i="0">
                                    <a:latin typeface="Cambria Math" panose="02040503050406030204" pitchFamily="18" charset="0"/>
                                  </a:rPr>
                                  <m:t>_</m:t>
                                </m:r>
                                <m:r>
                                  <a:rPr lang="en-US" i="1">
                                    <a:latin typeface="Cambria Math" panose="02040503050406030204" pitchFamily="18" charset="0"/>
                                  </a:rPr>
                                  <m:t>𝐶𝑜𝑟𝑟𝑒𝑙𝑎𝑡𝑒𝑑</m:t>
                                </m:r>
                              </m:e>
                            </m:mr>
                          </m:m>
                        </m:e>
                      </m:d>
                    </m:oMath>
                  </m:oMathPara>
                </a14:m>
                <a:endParaRPr lang="en-US" dirty="0"/>
              </a:p>
            </p:txBody>
          </p:sp>
        </mc:Choice>
        <mc:Fallback xmlns="">
          <p:sp>
            <p:nvSpPr>
              <p:cNvPr id="12" name="Rectangle 11">
                <a:extLst>
                  <a:ext uri="{FF2B5EF4-FFF2-40B4-BE49-F238E27FC236}">
                    <a16:creationId xmlns:a16="http://schemas.microsoft.com/office/drawing/2014/main" id="{497AA42C-02A0-4624-9EA3-A352B7146799}"/>
                  </a:ext>
                </a:extLst>
              </p:cNvPr>
              <p:cNvSpPr>
                <a:spLocks noRot="1" noChangeAspect="1" noMove="1" noResize="1" noEditPoints="1" noAdjustHandles="1" noChangeArrowheads="1" noChangeShapeType="1" noTextEdit="1"/>
              </p:cNvSpPr>
              <p:nvPr/>
            </p:nvSpPr>
            <p:spPr>
              <a:xfrm>
                <a:off x="1752601" y="1391168"/>
                <a:ext cx="6019800" cy="97661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8053817"/>
      </p:ext>
    </p:extLst>
  </p:cSld>
  <p:clrMapOvr>
    <a:masterClrMapping/>
  </p:clrMapOvr>
  <p:transition>
    <p:checke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381000"/>
            <a:ext cx="4897438" cy="609600"/>
          </a:xfrm>
        </p:spPr>
        <p:txBody>
          <a:bodyPr>
            <a:normAutofit fontScale="90000"/>
          </a:bodyPr>
          <a:lstStyle/>
          <a:p>
            <a:r>
              <a:rPr lang="en-US" altLang="en-US" dirty="0">
                <a:solidFill>
                  <a:srgbClr val="00B0F0"/>
                </a:solidFill>
              </a:rPr>
              <a:t>Data Transformation</a:t>
            </a:r>
          </a:p>
        </p:txBody>
      </p:sp>
      <p:sp>
        <p:nvSpPr>
          <p:cNvPr id="24579" name="Rectangle 3"/>
          <p:cNvSpPr>
            <a:spLocks noGrp="1" noChangeArrowheads="1"/>
          </p:cNvSpPr>
          <p:nvPr>
            <p:ph type="body" idx="1"/>
          </p:nvPr>
        </p:nvSpPr>
        <p:spPr>
          <a:xfrm>
            <a:off x="685800" y="1143000"/>
            <a:ext cx="8077200" cy="5715000"/>
          </a:xfrm>
        </p:spPr>
        <p:txBody>
          <a:bodyPr/>
          <a:lstStyle/>
          <a:p>
            <a:pPr>
              <a:lnSpc>
                <a:spcPct val="110000"/>
              </a:lnSpc>
            </a:pPr>
            <a:r>
              <a:rPr lang="en-US" altLang="en-US" sz="2800" dirty="0"/>
              <a:t>Smoothing: remove noise from data </a:t>
            </a:r>
            <a:r>
              <a:rPr lang="en-US" altLang="en-US" sz="2400" dirty="0"/>
              <a:t>(binning, clustering, regression)</a:t>
            </a:r>
          </a:p>
          <a:p>
            <a:pPr>
              <a:lnSpc>
                <a:spcPct val="110000"/>
              </a:lnSpc>
            </a:pPr>
            <a:r>
              <a:rPr lang="en-US" altLang="en-US" sz="2800" dirty="0"/>
              <a:t>Normalization: scaled to fall within a small, specified range</a:t>
            </a:r>
          </a:p>
          <a:p>
            <a:pPr lvl="1">
              <a:lnSpc>
                <a:spcPct val="110000"/>
              </a:lnSpc>
            </a:pPr>
            <a:r>
              <a:rPr lang="en-US" altLang="en-US" sz="2400" dirty="0"/>
              <a:t>min-max normalization</a:t>
            </a:r>
          </a:p>
          <a:p>
            <a:pPr lvl="1">
              <a:lnSpc>
                <a:spcPct val="110000"/>
              </a:lnSpc>
            </a:pPr>
            <a:r>
              <a:rPr lang="en-US" altLang="en-US" sz="2400" dirty="0"/>
              <a:t>z-score normalization</a:t>
            </a:r>
          </a:p>
          <a:p>
            <a:pPr lvl="1">
              <a:lnSpc>
                <a:spcPct val="110000"/>
              </a:lnSpc>
            </a:pPr>
            <a:r>
              <a:rPr lang="en-US" altLang="en-US" sz="2400" dirty="0"/>
              <a:t>normalization by decimal scaling</a:t>
            </a:r>
          </a:p>
          <a:p>
            <a:pPr>
              <a:lnSpc>
                <a:spcPct val="110000"/>
              </a:lnSpc>
            </a:pPr>
            <a:r>
              <a:rPr lang="en-US" altLang="en-US" sz="2800" dirty="0"/>
              <a:t>Aggregation: summarization, data cube construction</a:t>
            </a:r>
          </a:p>
          <a:p>
            <a:pPr>
              <a:lnSpc>
                <a:spcPct val="110000"/>
              </a:lnSpc>
            </a:pPr>
            <a:r>
              <a:rPr lang="en-US" altLang="en-US" sz="2800" dirty="0"/>
              <a:t>Generalization: concept hierarchy climbing</a:t>
            </a:r>
          </a:p>
          <a:p>
            <a:pPr>
              <a:lnSpc>
                <a:spcPct val="110000"/>
              </a:lnSpc>
            </a:pPr>
            <a:r>
              <a:rPr lang="en-US" altLang="en-US" sz="2800" dirty="0"/>
              <a:t>Attribute/feature construction</a:t>
            </a:r>
          </a:p>
          <a:p>
            <a:pPr lvl="1">
              <a:lnSpc>
                <a:spcPct val="110000"/>
              </a:lnSpc>
            </a:pPr>
            <a:r>
              <a:rPr lang="en-US" altLang="en-US" sz="2400" dirty="0"/>
              <a:t>New attributes constructed from the given ones</a:t>
            </a:r>
          </a:p>
        </p:txBody>
      </p:sp>
    </p:spTree>
    <p:extLst>
      <p:ext uri="{BB962C8B-B14F-4D97-AF65-F5344CB8AC3E}">
        <p14:creationId xmlns:p14="http://schemas.microsoft.com/office/powerpoint/2010/main" val="516404078"/>
      </p:ext>
    </p:extLst>
  </p:cSld>
  <p:clrMapOvr>
    <a:masterClrMapping/>
  </p:clrMapOvr>
  <p:transition>
    <p:checke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28600"/>
            <a:ext cx="8458200" cy="762000"/>
          </a:xfrm>
        </p:spPr>
        <p:txBody>
          <a:bodyPr>
            <a:normAutofit fontScale="90000"/>
          </a:bodyPr>
          <a:lstStyle/>
          <a:p>
            <a:r>
              <a:rPr lang="en-US" altLang="en-US" dirty="0">
                <a:solidFill>
                  <a:srgbClr val="00B0F0"/>
                </a:solidFill>
              </a:rPr>
              <a:t>Data Transformation: Normalization</a:t>
            </a:r>
          </a:p>
        </p:txBody>
      </p:sp>
      <p:sp>
        <p:nvSpPr>
          <p:cNvPr id="25603" name="Rectangle 3"/>
          <p:cNvSpPr>
            <a:spLocks noGrp="1" noChangeArrowheads="1"/>
          </p:cNvSpPr>
          <p:nvPr>
            <p:ph type="body" idx="1"/>
          </p:nvPr>
        </p:nvSpPr>
        <p:spPr>
          <a:xfrm>
            <a:off x="532606" y="1180306"/>
            <a:ext cx="8077200" cy="5449094"/>
          </a:xfrm>
        </p:spPr>
        <p:txBody>
          <a:bodyPr>
            <a:normAutofit fontScale="92500" lnSpcReduction="20000"/>
          </a:bodyPr>
          <a:lstStyle/>
          <a:p>
            <a:r>
              <a:rPr lang="en-US" altLang="en-US" sz="2800" dirty="0">
                <a:solidFill>
                  <a:schemeClr val="accent2"/>
                </a:solidFill>
              </a:rPr>
              <a:t>Min-max normalization</a:t>
            </a:r>
          </a:p>
          <a:p>
            <a:pPr lvl="1"/>
            <a:endParaRPr lang="en-US" altLang="en-US" dirty="0"/>
          </a:p>
          <a:p>
            <a:pPr lvl="1"/>
            <a:endParaRPr lang="en-US" altLang="en-US" sz="2400" dirty="0"/>
          </a:p>
          <a:p>
            <a:pPr lvl="1">
              <a:buFontTx/>
              <a:buNone/>
            </a:pPr>
            <a:endParaRPr lang="en-US" altLang="en-US" sz="2400" dirty="0"/>
          </a:p>
          <a:p>
            <a:pPr lvl="1">
              <a:buFontTx/>
              <a:buNone/>
            </a:pPr>
            <a:endParaRPr lang="en-US" altLang="en-US" sz="2400" dirty="0"/>
          </a:p>
          <a:p>
            <a:pPr lvl="1">
              <a:buFontTx/>
              <a:buNone/>
            </a:pPr>
            <a:r>
              <a:rPr lang="en-US" altLang="en-US" sz="2400" dirty="0"/>
              <a:t>Example: transform v = $30,000 into 0&lt;=v’&lt;=1, where v ranges between 10,000 and 45,000.</a:t>
            </a:r>
          </a:p>
          <a:p>
            <a:pPr lvl="1">
              <a:buFontTx/>
              <a:buNone/>
            </a:pPr>
            <a:endParaRPr lang="en-US" altLang="en-US" sz="2400" dirty="0"/>
          </a:p>
          <a:p>
            <a:pPr lvl="1">
              <a:buFontTx/>
              <a:buNone/>
            </a:pPr>
            <a:endParaRPr lang="en-US" altLang="en-US" sz="2400" dirty="0"/>
          </a:p>
          <a:p>
            <a:pPr lvl="1">
              <a:buFont typeface="Arial" panose="020B0604020202020204" pitchFamily="34" charset="0"/>
              <a:buChar char="•"/>
            </a:pPr>
            <a:endParaRPr lang="en-US" altLang="en-US" sz="2400" dirty="0"/>
          </a:p>
          <a:p>
            <a:pPr marL="457200" lvl="1" indent="0">
              <a:buNone/>
            </a:pPr>
            <a:endParaRPr lang="en-US" altLang="en-US" sz="2400" dirty="0"/>
          </a:p>
          <a:p>
            <a:pPr lvl="1">
              <a:buFont typeface="Arial" panose="020B0604020202020204" pitchFamily="34" charset="0"/>
              <a:buChar char="•"/>
            </a:pPr>
            <a:r>
              <a:rPr lang="en-US" altLang="en-US" sz="2400" dirty="0"/>
              <a:t>Min-max normalization preserves all relationships of data values exactly and does not introduce any potential biases.</a:t>
            </a:r>
          </a:p>
          <a:p>
            <a:pPr marL="457200" lvl="1" indent="0">
              <a:buNone/>
            </a:pPr>
            <a:endParaRPr lang="en-US" altLang="en-US" sz="2400" dirty="0"/>
          </a:p>
          <a:p>
            <a:pPr lvl="1">
              <a:buFont typeface="Arial" panose="020B0604020202020204" pitchFamily="34" charset="0"/>
              <a:buChar char="•"/>
            </a:pPr>
            <a:r>
              <a:rPr lang="en-US" altLang="en-US" sz="2400" dirty="0"/>
              <a:t>If a future input case falls outside the original data range, an “out of bounds” error will occur.</a:t>
            </a:r>
          </a:p>
          <a:p>
            <a:pPr lvl="1">
              <a:buFontTx/>
              <a:buNone/>
            </a:pPr>
            <a:endParaRPr lang="en-US" altLang="en-US" sz="2400" dirty="0"/>
          </a:p>
          <a:p>
            <a:pPr lvl="1">
              <a:buFontTx/>
              <a:buNone/>
            </a:pPr>
            <a:endParaRPr lang="en-US" altLang="en-US" sz="2400" dirty="0"/>
          </a:p>
        </p:txBody>
      </p:sp>
      <p:graphicFrame>
        <p:nvGraphicFramePr>
          <p:cNvPr id="25604" name="Object 4"/>
          <p:cNvGraphicFramePr>
            <a:graphicFrameLocks noChangeAspect="1"/>
          </p:cNvGraphicFramePr>
          <p:nvPr>
            <p:extLst>
              <p:ext uri="{D42A27DB-BD31-4B8C-83A1-F6EECF244321}">
                <p14:modId xmlns:p14="http://schemas.microsoft.com/office/powerpoint/2010/main" val="769865367"/>
              </p:ext>
            </p:extLst>
          </p:nvPr>
        </p:nvGraphicFramePr>
        <p:xfrm>
          <a:off x="1262425" y="1814116"/>
          <a:ext cx="7321550" cy="873125"/>
        </p:xfrm>
        <a:graphic>
          <a:graphicData uri="http://schemas.openxmlformats.org/presentationml/2006/ole">
            <mc:AlternateContent xmlns:mc="http://schemas.openxmlformats.org/markup-compatibility/2006">
              <mc:Choice xmlns:v="urn:schemas-microsoft-com:vml" Requires="v">
                <p:oleObj spid="_x0000_s40343" name="Equation" r:id="rId4" imgW="3340080" imgH="393480" progId="Equation.3">
                  <p:embed/>
                </p:oleObj>
              </mc:Choice>
              <mc:Fallback>
                <p:oleObj name="Equation" r:id="rId4" imgW="33400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2425" y="1814116"/>
                        <a:ext cx="732155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40344" name="Equation" r:id="rId6" imgW="114120" imgH="215640" progId="Equation.3">
                  <p:embed/>
                </p:oleObj>
              </mc:Choice>
              <mc:Fallback>
                <p:oleObj name="Equation" r:id="rId6" imgW="1141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09F102B-7F94-4169-BE88-0734969844F8}"/>
                  </a:ext>
                </a:extLst>
              </p:cNvPr>
              <p:cNvSpPr/>
              <p:nvPr/>
            </p:nvSpPr>
            <p:spPr>
              <a:xfrm>
                <a:off x="2590800" y="3860108"/>
                <a:ext cx="4950365" cy="6127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30000−10000</m:t>
                          </m:r>
                        </m:num>
                        <m:den>
                          <m:r>
                            <a:rPr lang="en-US" i="0">
                              <a:latin typeface="Cambria Math" panose="02040503050406030204" pitchFamily="18" charset="0"/>
                            </a:rPr>
                            <m:t>45000−10000</m:t>
                          </m:r>
                        </m:den>
                      </m:f>
                      <m:r>
                        <a:rPr lang="en-US" i="0">
                          <a:latin typeface="Cambria Math" panose="02040503050406030204" pitchFamily="18" charset="0"/>
                        </a:rPr>
                        <m:t>(1−0)+0=0.57</m:t>
                      </m:r>
                    </m:oMath>
                  </m:oMathPara>
                </a14:m>
                <a:endParaRPr lang="en-US" dirty="0"/>
              </a:p>
            </p:txBody>
          </p:sp>
        </mc:Choice>
        <mc:Fallback xmlns="">
          <p:sp>
            <p:nvSpPr>
              <p:cNvPr id="2" name="Rectangle 1">
                <a:extLst>
                  <a:ext uri="{FF2B5EF4-FFF2-40B4-BE49-F238E27FC236}">
                    <a16:creationId xmlns:a16="http://schemas.microsoft.com/office/drawing/2014/main" id="{709F102B-7F94-4169-BE88-0734969844F8}"/>
                  </a:ext>
                </a:extLst>
              </p:cNvPr>
              <p:cNvSpPr>
                <a:spLocks noRot="1" noChangeAspect="1" noMove="1" noResize="1" noEditPoints="1" noAdjustHandles="1" noChangeArrowheads="1" noChangeShapeType="1" noTextEdit="1"/>
              </p:cNvSpPr>
              <p:nvPr/>
            </p:nvSpPr>
            <p:spPr>
              <a:xfrm>
                <a:off x="2590800" y="3860108"/>
                <a:ext cx="4950365" cy="61279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7172872"/>
      </p:ext>
    </p:extLst>
  </p:cSld>
  <p:clrMapOvr>
    <a:masterClrMapping/>
  </p:clrMapOvr>
  <p:transition>
    <p:checke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28600"/>
            <a:ext cx="8458200" cy="762000"/>
          </a:xfrm>
        </p:spPr>
        <p:txBody>
          <a:bodyPr>
            <a:normAutofit fontScale="90000"/>
          </a:bodyPr>
          <a:lstStyle/>
          <a:p>
            <a:r>
              <a:rPr lang="en-US" altLang="en-US" dirty="0">
                <a:solidFill>
                  <a:srgbClr val="00B0F0"/>
                </a:solidFill>
              </a:rPr>
              <a:t>Data Transformation: Normalization</a:t>
            </a:r>
          </a:p>
        </p:txBody>
      </p:sp>
      <p:sp>
        <p:nvSpPr>
          <p:cNvPr id="25603" name="Rectangle 3"/>
          <p:cNvSpPr>
            <a:spLocks noGrp="1" noChangeArrowheads="1"/>
          </p:cNvSpPr>
          <p:nvPr>
            <p:ph type="body" idx="1"/>
          </p:nvPr>
        </p:nvSpPr>
        <p:spPr>
          <a:xfrm>
            <a:off x="762000" y="1981200"/>
            <a:ext cx="8077200" cy="4495800"/>
          </a:xfrm>
        </p:spPr>
        <p:txBody>
          <a:bodyPr/>
          <a:lstStyle/>
          <a:p>
            <a:pPr marL="0" indent="0">
              <a:buNone/>
            </a:pPr>
            <a:r>
              <a:rPr lang="en-US" altLang="en-US" sz="2800" dirty="0">
                <a:solidFill>
                  <a:schemeClr val="accent2"/>
                </a:solidFill>
              </a:rPr>
              <a:t>z-score normalization</a:t>
            </a:r>
          </a:p>
          <a:p>
            <a:pPr lvl="1"/>
            <a:endParaRPr lang="en-US" altLang="en-US" sz="2400" dirty="0">
              <a:solidFill>
                <a:schemeClr val="accent2"/>
              </a:solidFill>
            </a:endParaRPr>
          </a:p>
          <a:p>
            <a:pPr lvl="1"/>
            <a:endParaRPr lang="en-US" altLang="en-US" sz="2400" dirty="0"/>
          </a:p>
          <a:p>
            <a:pPr lvl="1">
              <a:buFontTx/>
              <a:buNone/>
            </a:pPr>
            <a:endParaRPr lang="en-US" altLang="en-US" sz="2400" dirty="0"/>
          </a:p>
        </p:txBody>
      </p:sp>
      <p:graphicFrame>
        <p:nvGraphicFramePr>
          <p:cNvPr id="25605" name="Object 5"/>
          <p:cNvGraphicFramePr>
            <a:graphicFrameLocks noChangeAspect="1"/>
          </p:cNvGraphicFramePr>
          <p:nvPr>
            <p:extLst>
              <p:ext uri="{D42A27DB-BD31-4B8C-83A1-F6EECF244321}">
                <p14:modId xmlns:p14="http://schemas.microsoft.com/office/powerpoint/2010/main" val="3085028830"/>
              </p:ext>
            </p:extLst>
          </p:nvPr>
        </p:nvGraphicFramePr>
        <p:xfrm>
          <a:off x="3276600" y="2581814"/>
          <a:ext cx="3048000" cy="939800"/>
        </p:xfrm>
        <a:graphic>
          <a:graphicData uri="http://schemas.openxmlformats.org/presentationml/2006/ole">
            <mc:AlternateContent xmlns:mc="http://schemas.openxmlformats.org/markup-compatibility/2006">
              <mc:Choice xmlns:v="urn:schemas-microsoft-com:vml" Requires="v">
                <p:oleObj spid="_x0000_s95289" name="Equation" r:id="rId4" imgW="1028520" imgH="419040" progId="Equation.3">
                  <p:embed/>
                </p:oleObj>
              </mc:Choice>
              <mc:Fallback>
                <p:oleObj name="Equation" r:id="rId4" imgW="1028520" imgH="419040" progId="Equation.3">
                  <p:embed/>
                  <p:pic>
                    <p:nvPicPr>
                      <p:cNvPr id="256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81814"/>
                        <a:ext cx="3048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95290" name="Equation" r:id="rId6" imgW="114120" imgH="215640" progId="Equation.3">
                  <p:embed/>
                </p:oleObj>
              </mc:Choice>
              <mc:Fallback>
                <p:oleObj name="Equation" r:id="rId6" imgW="114120" imgH="215640" progId="Equation.3">
                  <p:embed/>
                  <p:pic>
                    <p:nvPicPr>
                      <p:cNvPr id="2560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57077959"/>
      </p:ext>
    </p:extLst>
  </p:cSld>
  <p:clrMapOvr>
    <a:masterClrMapping/>
  </p:clrMapOvr>
  <p:transition>
    <p:checke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28600"/>
            <a:ext cx="8458200" cy="762000"/>
          </a:xfrm>
        </p:spPr>
        <p:txBody>
          <a:bodyPr>
            <a:normAutofit fontScale="90000"/>
          </a:bodyPr>
          <a:lstStyle/>
          <a:p>
            <a:r>
              <a:rPr lang="en-US" altLang="en-US" dirty="0">
                <a:solidFill>
                  <a:srgbClr val="00B0F0"/>
                </a:solidFill>
              </a:rPr>
              <a:t>Data Transformation: Normalization</a:t>
            </a:r>
          </a:p>
        </p:txBody>
      </p:sp>
      <p:sp>
        <p:nvSpPr>
          <p:cNvPr id="25603" name="Rectangle 3"/>
          <p:cNvSpPr>
            <a:spLocks noGrp="1" noChangeArrowheads="1"/>
          </p:cNvSpPr>
          <p:nvPr>
            <p:ph type="body" idx="1"/>
          </p:nvPr>
        </p:nvSpPr>
        <p:spPr>
          <a:xfrm>
            <a:off x="588963" y="1469030"/>
            <a:ext cx="8077200" cy="4495800"/>
          </a:xfrm>
        </p:spPr>
        <p:txBody>
          <a:bodyPr/>
          <a:lstStyle/>
          <a:p>
            <a:r>
              <a:rPr lang="en-US" altLang="en-US" sz="2800" dirty="0">
                <a:solidFill>
                  <a:schemeClr val="accent2"/>
                </a:solidFill>
              </a:rPr>
              <a:t>z-score normalization</a:t>
            </a:r>
          </a:p>
          <a:p>
            <a:pPr lvl="1"/>
            <a:endParaRPr lang="en-US" altLang="en-US" sz="2400" dirty="0">
              <a:solidFill>
                <a:schemeClr val="accent2"/>
              </a:solidFill>
            </a:endParaRPr>
          </a:p>
          <a:p>
            <a:pPr lvl="1"/>
            <a:endParaRPr lang="en-US" altLang="en-US" sz="2400" dirty="0"/>
          </a:p>
          <a:p>
            <a:pPr marL="0" indent="0">
              <a:buNone/>
            </a:pPr>
            <a:r>
              <a:rPr lang="en-US" altLang="en-US" sz="2400" dirty="0"/>
              <a:t>Works well when actual minimum/maximum values are unknown, or outlier values are present.</a:t>
            </a:r>
          </a:p>
          <a:p>
            <a:r>
              <a:rPr lang="en-US" altLang="en-US" sz="2800" dirty="0">
                <a:solidFill>
                  <a:schemeClr val="accent2"/>
                </a:solidFill>
              </a:rPr>
              <a:t>normalization by decimal scaling</a:t>
            </a:r>
          </a:p>
          <a:p>
            <a:pPr lvl="1"/>
            <a:endParaRPr lang="en-US" altLang="en-US" sz="2400" dirty="0"/>
          </a:p>
          <a:p>
            <a:pPr lvl="1">
              <a:buFontTx/>
              <a:buNone/>
            </a:pPr>
            <a:endParaRPr lang="en-US" altLang="en-US" sz="2400" dirty="0"/>
          </a:p>
          <a:p>
            <a:pPr lvl="1">
              <a:buFontTx/>
              <a:buNone/>
            </a:pPr>
            <a:r>
              <a:rPr lang="en-US" altLang="en-US" sz="2400" dirty="0"/>
              <a:t>e.g. if </a:t>
            </a:r>
            <a:r>
              <a:rPr lang="en-US" altLang="en-US" sz="2400" i="1" dirty="0"/>
              <a:t>v</a:t>
            </a:r>
            <a:r>
              <a:rPr lang="en-US" altLang="en-US" sz="2400" dirty="0"/>
              <a:t> ranges between -98 and 9738, then </a:t>
            </a:r>
            <a:r>
              <a:rPr lang="en-US" altLang="en-US" sz="2400" i="1" dirty="0"/>
              <a:t>j</a:t>
            </a:r>
            <a:r>
              <a:rPr lang="en-US" altLang="en-US" sz="2400" dirty="0"/>
              <a:t> = 4 means that </a:t>
            </a:r>
            <a:r>
              <a:rPr lang="en-US" altLang="en-US" sz="2400" i="1" dirty="0"/>
              <a:t>v’ </a:t>
            </a:r>
            <a:r>
              <a:rPr lang="en-US" altLang="en-US" sz="2400" dirty="0"/>
              <a:t>ranges between -0.0098 and 0.9738</a:t>
            </a:r>
          </a:p>
        </p:txBody>
      </p:sp>
      <p:graphicFrame>
        <p:nvGraphicFramePr>
          <p:cNvPr id="25605" name="Object 5"/>
          <p:cNvGraphicFramePr>
            <a:graphicFrameLocks noChangeAspect="1"/>
          </p:cNvGraphicFramePr>
          <p:nvPr>
            <p:extLst>
              <p:ext uri="{D42A27DB-BD31-4B8C-83A1-F6EECF244321}">
                <p14:modId xmlns:p14="http://schemas.microsoft.com/office/powerpoint/2010/main" val="1230668784"/>
              </p:ext>
            </p:extLst>
          </p:nvPr>
        </p:nvGraphicFramePr>
        <p:xfrm>
          <a:off x="2895600" y="1995353"/>
          <a:ext cx="3048000" cy="939800"/>
        </p:xfrm>
        <a:graphic>
          <a:graphicData uri="http://schemas.openxmlformats.org/presentationml/2006/ole">
            <mc:AlternateContent xmlns:mc="http://schemas.openxmlformats.org/markup-compatibility/2006">
              <mc:Choice xmlns:v="urn:schemas-microsoft-com:vml" Requires="v">
                <p:oleObj spid="_x0000_s96343" name="Equation" r:id="rId4" imgW="1028520" imgH="419040" progId="Equation.3">
                  <p:embed/>
                </p:oleObj>
              </mc:Choice>
              <mc:Fallback>
                <p:oleObj name="Equation" r:id="rId4" imgW="1028520" imgH="419040" progId="Equation.3">
                  <p:embed/>
                  <p:pic>
                    <p:nvPicPr>
                      <p:cNvPr id="256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995353"/>
                        <a:ext cx="3048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5606" name="Object 6"/>
          <p:cNvGraphicFramePr>
            <a:graphicFrameLocks noChangeAspect="1"/>
          </p:cNvGraphicFramePr>
          <p:nvPr>
            <p:extLst>
              <p:ext uri="{D42A27DB-BD31-4B8C-83A1-F6EECF244321}">
                <p14:modId xmlns:p14="http://schemas.microsoft.com/office/powerpoint/2010/main" val="2675383208"/>
              </p:ext>
            </p:extLst>
          </p:nvPr>
        </p:nvGraphicFramePr>
        <p:xfrm>
          <a:off x="1219200" y="4257675"/>
          <a:ext cx="1066800" cy="847725"/>
        </p:xfrm>
        <a:graphic>
          <a:graphicData uri="http://schemas.openxmlformats.org/presentationml/2006/ole">
            <mc:AlternateContent xmlns:mc="http://schemas.openxmlformats.org/markup-compatibility/2006">
              <mc:Choice xmlns:v="urn:schemas-microsoft-com:vml" Requires="v">
                <p:oleObj spid="_x0000_s96344" name="Equation" r:id="rId6" imgW="495000" imgH="393480" progId="Equation.3">
                  <p:embed/>
                </p:oleObj>
              </mc:Choice>
              <mc:Fallback>
                <p:oleObj name="Equation" r:id="rId6" imgW="495000" imgH="393480" progId="Equation.3">
                  <p:embed/>
                  <p:pic>
                    <p:nvPicPr>
                      <p:cNvPr id="2560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257675"/>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96345" name="Equation" r:id="rId8" imgW="114120" imgH="215640" progId="Equation.3">
                  <p:embed/>
                </p:oleObj>
              </mc:Choice>
              <mc:Fallback>
                <p:oleObj name="Equation" r:id="rId8" imgW="114120" imgH="215640" progId="Equation.3">
                  <p:embed/>
                  <p:pic>
                    <p:nvPicPr>
                      <p:cNvPr id="2560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08" name="Text Box 8"/>
          <p:cNvSpPr txBox="1">
            <a:spLocks noChangeArrowheads="1"/>
          </p:cNvSpPr>
          <p:nvPr/>
        </p:nvSpPr>
        <p:spPr bwMode="auto">
          <a:xfrm>
            <a:off x="2289875" y="4403725"/>
            <a:ext cx="6126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en-US" sz="2000" dirty="0"/>
              <a:t>Where </a:t>
            </a:r>
            <a:r>
              <a:rPr lang="en-US" altLang="en-US" sz="2000" i="1" dirty="0"/>
              <a:t>j</a:t>
            </a:r>
            <a:r>
              <a:rPr lang="en-US" altLang="en-US" sz="2000" dirty="0"/>
              <a:t> is the smallest integer such that Max(|     |)&lt;1</a:t>
            </a:r>
            <a:endParaRPr lang="en-US" altLang="en-US" dirty="0"/>
          </a:p>
        </p:txBody>
      </p:sp>
      <p:graphicFrame>
        <p:nvGraphicFramePr>
          <p:cNvPr id="25609" name="Object 9"/>
          <p:cNvGraphicFramePr>
            <a:graphicFrameLocks noChangeAspect="1"/>
          </p:cNvGraphicFramePr>
          <p:nvPr>
            <p:extLst>
              <p:ext uri="{D42A27DB-BD31-4B8C-83A1-F6EECF244321}">
                <p14:modId xmlns:p14="http://schemas.microsoft.com/office/powerpoint/2010/main" val="1243941329"/>
              </p:ext>
            </p:extLst>
          </p:nvPr>
        </p:nvGraphicFramePr>
        <p:xfrm>
          <a:off x="7239000" y="4419600"/>
          <a:ext cx="320675" cy="404813"/>
        </p:xfrm>
        <a:graphic>
          <a:graphicData uri="http://schemas.openxmlformats.org/presentationml/2006/ole">
            <mc:AlternateContent xmlns:mc="http://schemas.openxmlformats.org/markup-compatibility/2006">
              <mc:Choice xmlns:v="urn:schemas-microsoft-com:vml" Requires="v">
                <p:oleObj spid="_x0000_s96346" name="Equation" r:id="rId10" imgW="139680" imgH="177480" progId="Equation.3">
                  <p:embed/>
                </p:oleObj>
              </mc:Choice>
              <mc:Fallback>
                <p:oleObj name="Equation" r:id="rId10" imgW="139680" imgH="177480" progId="Equation.3">
                  <p:embed/>
                  <p:pic>
                    <p:nvPicPr>
                      <p:cNvPr id="25609"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4419600"/>
                        <a:ext cx="3206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59696754"/>
      </p:ext>
    </p:extLst>
  </p:cSld>
  <p:clrMapOvr>
    <a:masterClrMapping/>
  </p:clrMapOvr>
  <p:transition>
    <p:checke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304800"/>
            <a:ext cx="6781800" cy="762000"/>
          </a:xfrm>
        </p:spPr>
        <p:txBody>
          <a:bodyPr/>
          <a:lstStyle/>
          <a:p>
            <a:r>
              <a:rPr lang="en-US" altLang="en-US" sz="4000" dirty="0">
                <a:solidFill>
                  <a:srgbClr val="00B0F0"/>
                </a:solidFill>
              </a:rPr>
              <a:t>Data Reduction</a:t>
            </a:r>
            <a:endParaRPr lang="en-US" altLang="en-US" dirty="0">
              <a:solidFill>
                <a:srgbClr val="00B0F0"/>
              </a:solidFill>
            </a:endParaRPr>
          </a:p>
        </p:txBody>
      </p:sp>
      <p:sp>
        <p:nvSpPr>
          <p:cNvPr id="27651" name="Rectangle 3"/>
          <p:cNvSpPr>
            <a:spLocks noGrp="1" noChangeArrowheads="1"/>
          </p:cNvSpPr>
          <p:nvPr>
            <p:ph type="body" idx="1"/>
          </p:nvPr>
        </p:nvSpPr>
        <p:spPr>
          <a:xfrm>
            <a:off x="304800" y="1447800"/>
            <a:ext cx="8610600" cy="381000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lstStyle/>
          <a:p>
            <a:pPr>
              <a:lnSpc>
                <a:spcPct val="90000"/>
              </a:lnSpc>
            </a:pPr>
            <a:r>
              <a:rPr lang="en-US" altLang="en-US" sz="3600">
                <a:solidFill>
                  <a:schemeClr val="accent2"/>
                </a:solidFill>
              </a:rPr>
              <a:t>Problem:</a:t>
            </a:r>
            <a:r>
              <a:rPr lang="en-US" altLang="en-US"/>
              <a:t> </a:t>
            </a:r>
          </a:p>
          <a:p>
            <a:pPr>
              <a:lnSpc>
                <a:spcPct val="90000"/>
              </a:lnSpc>
              <a:buFontTx/>
              <a:buNone/>
            </a:pPr>
            <a:r>
              <a:rPr lang="en-US" altLang="en-US"/>
              <a:t>   Data Warehouse may store terabytes of data: Complex data analysis/mining may take a very long time to run on the complete data set</a:t>
            </a:r>
          </a:p>
          <a:p>
            <a:pPr>
              <a:lnSpc>
                <a:spcPct val="90000"/>
              </a:lnSpc>
              <a:buFontTx/>
              <a:buNone/>
            </a:pPr>
            <a:endParaRPr lang="en-US" altLang="en-US"/>
          </a:p>
          <a:p>
            <a:pPr>
              <a:lnSpc>
                <a:spcPct val="90000"/>
              </a:lnSpc>
            </a:pPr>
            <a:r>
              <a:rPr lang="en-US" altLang="en-US" sz="3600">
                <a:solidFill>
                  <a:srgbClr val="CC3300"/>
                </a:solidFill>
              </a:rPr>
              <a:t>Solution?</a:t>
            </a:r>
          </a:p>
          <a:p>
            <a:pPr lvl="1">
              <a:lnSpc>
                <a:spcPct val="90000"/>
              </a:lnSpc>
            </a:pPr>
            <a:r>
              <a:rPr lang="en-US" altLang="en-US"/>
              <a:t>Data reduction… </a:t>
            </a:r>
          </a:p>
        </p:txBody>
      </p:sp>
    </p:spTree>
    <p:extLst>
      <p:ext uri="{BB962C8B-B14F-4D97-AF65-F5344CB8AC3E}">
        <p14:creationId xmlns:p14="http://schemas.microsoft.com/office/powerpoint/2010/main" val="1579233064"/>
      </p:ext>
    </p:extLst>
  </p:cSld>
  <p:clrMapOvr>
    <a:masterClrMapping/>
  </p:clrMapOvr>
  <p:transition>
    <p:checke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762000" y="1143000"/>
            <a:ext cx="7924800" cy="55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spcBef>
                <a:spcPct val="50000"/>
              </a:spcBef>
              <a:buFontTx/>
              <a:buChar char="•"/>
            </a:pPr>
            <a:r>
              <a:rPr lang="en-US" altLang="en-US" sz="3200"/>
              <a:t>Obtains a reduced representation of the data set that is much smaller in volume but yet produces the same (or almost the same) analytical results</a:t>
            </a:r>
          </a:p>
          <a:p>
            <a:pPr>
              <a:lnSpc>
                <a:spcPct val="90000"/>
              </a:lnSpc>
              <a:spcBef>
                <a:spcPct val="50000"/>
              </a:spcBef>
              <a:buFontTx/>
              <a:buChar char="•"/>
            </a:pPr>
            <a:r>
              <a:rPr lang="en-US" altLang="en-US" sz="3200">
                <a:solidFill>
                  <a:schemeClr val="accent2"/>
                </a:solidFill>
              </a:rPr>
              <a:t>Data reduction strategies</a:t>
            </a:r>
          </a:p>
          <a:p>
            <a:pPr lvl="1">
              <a:lnSpc>
                <a:spcPct val="90000"/>
              </a:lnSpc>
              <a:spcBef>
                <a:spcPct val="50000"/>
              </a:spcBef>
              <a:buFontTx/>
              <a:buChar char="–"/>
            </a:pPr>
            <a:r>
              <a:rPr lang="en-US" altLang="en-US" sz="2800">
                <a:solidFill>
                  <a:schemeClr val="tx2"/>
                </a:solidFill>
              </a:rPr>
              <a:t>Data cube aggregation</a:t>
            </a:r>
          </a:p>
          <a:p>
            <a:pPr lvl="1">
              <a:lnSpc>
                <a:spcPct val="90000"/>
              </a:lnSpc>
              <a:spcBef>
                <a:spcPct val="50000"/>
              </a:spcBef>
              <a:buFontTx/>
              <a:buChar char="–"/>
            </a:pPr>
            <a:r>
              <a:rPr lang="en-US" altLang="en-US" sz="2800">
                <a:solidFill>
                  <a:schemeClr val="tx2"/>
                </a:solidFill>
              </a:rPr>
              <a:t>Dimensionality reduction</a:t>
            </a:r>
          </a:p>
          <a:p>
            <a:pPr lvl="1">
              <a:lnSpc>
                <a:spcPct val="90000"/>
              </a:lnSpc>
              <a:spcBef>
                <a:spcPct val="50000"/>
              </a:spcBef>
              <a:buFontTx/>
              <a:buChar char="–"/>
            </a:pPr>
            <a:r>
              <a:rPr lang="en-US" altLang="en-US" sz="2800">
                <a:solidFill>
                  <a:schemeClr val="tx2"/>
                </a:solidFill>
              </a:rPr>
              <a:t>Data compression</a:t>
            </a:r>
          </a:p>
          <a:p>
            <a:pPr lvl="1">
              <a:lnSpc>
                <a:spcPct val="90000"/>
              </a:lnSpc>
              <a:spcBef>
                <a:spcPct val="50000"/>
              </a:spcBef>
              <a:buFontTx/>
              <a:buChar char="–"/>
            </a:pPr>
            <a:r>
              <a:rPr lang="en-US" altLang="en-US" sz="2800">
                <a:solidFill>
                  <a:schemeClr val="tx2"/>
                </a:solidFill>
              </a:rPr>
              <a:t>Numerosity reduction</a:t>
            </a:r>
          </a:p>
          <a:p>
            <a:pPr lvl="1">
              <a:lnSpc>
                <a:spcPct val="90000"/>
              </a:lnSpc>
              <a:spcBef>
                <a:spcPct val="50000"/>
              </a:spcBef>
              <a:buFontTx/>
              <a:buChar char="–"/>
            </a:pPr>
            <a:r>
              <a:rPr lang="en-US" altLang="en-US" sz="2800">
                <a:solidFill>
                  <a:schemeClr val="tx2"/>
                </a:solidFill>
              </a:rPr>
              <a:t>Discretization and concept hierarchy generation</a:t>
            </a:r>
          </a:p>
        </p:txBody>
      </p:sp>
      <p:sp>
        <p:nvSpPr>
          <p:cNvPr id="63491" name="Rectangle 3"/>
          <p:cNvSpPr>
            <a:spLocks noChangeArrowheads="1"/>
          </p:cNvSpPr>
          <p:nvPr/>
        </p:nvSpPr>
        <p:spPr bwMode="auto">
          <a:xfrm>
            <a:off x="2819400" y="304800"/>
            <a:ext cx="34608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b="1" dirty="0">
                <a:solidFill>
                  <a:srgbClr val="00B0F0"/>
                </a:solidFill>
              </a:rPr>
              <a:t>Data Reduction</a:t>
            </a:r>
          </a:p>
        </p:txBody>
      </p:sp>
    </p:spTree>
    <p:extLst>
      <p:ext uri="{BB962C8B-B14F-4D97-AF65-F5344CB8AC3E}">
        <p14:creationId xmlns:p14="http://schemas.microsoft.com/office/powerpoint/2010/main" val="431891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228600"/>
            <a:ext cx="7162800" cy="838200"/>
          </a:xfrm>
        </p:spPr>
        <p:txBody>
          <a:bodyPr/>
          <a:lstStyle/>
          <a:p>
            <a:r>
              <a:rPr lang="en-US" altLang="en-US" dirty="0">
                <a:solidFill>
                  <a:srgbClr val="00B0F0"/>
                </a:solidFill>
              </a:rPr>
              <a:t>Data Cube Aggregation</a:t>
            </a:r>
          </a:p>
        </p:txBody>
      </p:sp>
      <p:sp>
        <p:nvSpPr>
          <p:cNvPr id="28675" name="Rectangle 3"/>
          <p:cNvSpPr>
            <a:spLocks noGrp="1" noChangeArrowheads="1"/>
          </p:cNvSpPr>
          <p:nvPr>
            <p:ph type="body" idx="1"/>
          </p:nvPr>
        </p:nvSpPr>
        <p:spPr>
          <a:xfrm>
            <a:off x="304800" y="1219200"/>
            <a:ext cx="8610600" cy="472440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normAutofit lnSpcReduction="10000"/>
          </a:bodyPr>
          <a:lstStyle/>
          <a:p>
            <a:pPr>
              <a:lnSpc>
                <a:spcPct val="120000"/>
              </a:lnSpc>
            </a:pPr>
            <a:r>
              <a:rPr lang="en-US" altLang="en-US"/>
              <a:t>Multiple levels of aggregation in data cubes</a:t>
            </a:r>
          </a:p>
          <a:p>
            <a:pPr lvl="1">
              <a:lnSpc>
                <a:spcPct val="120000"/>
              </a:lnSpc>
            </a:pPr>
            <a:r>
              <a:rPr lang="en-US" altLang="en-US"/>
              <a:t>Further reduce the size of data to deal with</a:t>
            </a:r>
          </a:p>
          <a:p>
            <a:pPr>
              <a:lnSpc>
                <a:spcPct val="120000"/>
              </a:lnSpc>
            </a:pPr>
            <a:r>
              <a:rPr lang="en-US" altLang="en-US"/>
              <a:t>Reference appropriate levels</a:t>
            </a:r>
          </a:p>
          <a:p>
            <a:pPr lvl="1">
              <a:lnSpc>
                <a:spcPct val="120000"/>
              </a:lnSpc>
            </a:pPr>
            <a:r>
              <a:rPr lang="en-US" altLang="en-US"/>
              <a:t>Use the smallest representation capable to solve the task</a:t>
            </a:r>
          </a:p>
          <a:p>
            <a:pPr>
              <a:lnSpc>
                <a:spcPct val="120000"/>
              </a:lnSpc>
            </a:pPr>
            <a:r>
              <a:rPr lang="en-US" altLang="en-US"/>
              <a:t>Queries regarding aggregated information should be answered using data cube, when possible</a:t>
            </a:r>
          </a:p>
        </p:txBody>
      </p:sp>
    </p:spTree>
    <p:extLst>
      <p:ext uri="{BB962C8B-B14F-4D97-AF65-F5344CB8AC3E}">
        <p14:creationId xmlns:p14="http://schemas.microsoft.com/office/powerpoint/2010/main" val="303811021"/>
      </p:ext>
    </p:extLst>
  </p:cSld>
  <p:clrMapOvr>
    <a:masterClrMapping/>
  </p:clrMapOvr>
  <p:transition>
    <p:checke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F431-4B13-42A9-9182-CDA3846B0B61}"/>
              </a:ext>
            </a:extLst>
          </p:cNvPr>
          <p:cNvSpPr>
            <a:spLocks noGrp="1"/>
          </p:cNvSpPr>
          <p:nvPr>
            <p:ph type="title"/>
          </p:nvPr>
        </p:nvSpPr>
        <p:spPr/>
        <p:txBody>
          <a:bodyPr/>
          <a:lstStyle/>
          <a:p>
            <a:r>
              <a:rPr lang="en-US" dirty="0"/>
              <a:t>Data Cube Aggregation</a:t>
            </a:r>
          </a:p>
        </p:txBody>
      </p:sp>
      <p:pic>
        <p:nvPicPr>
          <p:cNvPr id="6" name="Picture 5">
            <a:extLst>
              <a:ext uri="{FF2B5EF4-FFF2-40B4-BE49-F238E27FC236}">
                <a16:creationId xmlns:a16="http://schemas.microsoft.com/office/drawing/2014/main" id="{F966DDC2-8645-47A1-BF24-081CB6441078}"/>
              </a:ext>
            </a:extLst>
          </p:cNvPr>
          <p:cNvPicPr>
            <a:picLocks noChangeAspect="1"/>
          </p:cNvPicPr>
          <p:nvPr/>
        </p:nvPicPr>
        <p:blipFill>
          <a:blip r:embed="rId2"/>
          <a:stretch>
            <a:fillRect/>
          </a:stretch>
        </p:blipFill>
        <p:spPr>
          <a:xfrm>
            <a:off x="119062" y="2243137"/>
            <a:ext cx="9031060" cy="2405063"/>
          </a:xfrm>
          <a:prstGeom prst="rect">
            <a:avLst/>
          </a:prstGeom>
        </p:spPr>
      </p:pic>
    </p:spTree>
    <p:extLst>
      <p:ext uri="{BB962C8B-B14F-4D97-AF65-F5344CB8AC3E}">
        <p14:creationId xmlns:p14="http://schemas.microsoft.com/office/powerpoint/2010/main" val="402866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228600"/>
            <a:ext cx="7315200" cy="762000"/>
          </a:xfrm>
        </p:spPr>
        <p:txBody>
          <a:bodyPr/>
          <a:lstStyle/>
          <a:p>
            <a:r>
              <a:rPr lang="en-US" altLang="en-US" dirty="0">
                <a:solidFill>
                  <a:srgbClr val="00B0F0"/>
                </a:solidFill>
              </a:rPr>
              <a:t>Examples of data science tasks</a:t>
            </a:r>
          </a:p>
        </p:txBody>
      </p:sp>
      <p:sp>
        <p:nvSpPr>
          <p:cNvPr id="5123" name="Rectangle 3"/>
          <p:cNvSpPr>
            <a:spLocks noGrp="1" noChangeArrowheads="1"/>
          </p:cNvSpPr>
          <p:nvPr>
            <p:ph type="body" idx="1"/>
          </p:nvPr>
        </p:nvSpPr>
        <p:spPr>
          <a:xfrm>
            <a:off x="381000" y="1828800"/>
            <a:ext cx="8534400" cy="4572000"/>
          </a:xfrm>
        </p:spPr>
        <p:txBody>
          <a:bodyPr>
            <a:normAutofit/>
          </a:bodyPr>
          <a:lstStyle/>
          <a:p>
            <a:pPr lvl="1">
              <a:lnSpc>
                <a:spcPct val="90000"/>
              </a:lnSpc>
              <a:buFont typeface="Arial" panose="020B0604020202020204" pitchFamily="34" charset="0"/>
              <a:buChar char="•"/>
            </a:pPr>
            <a:r>
              <a:rPr lang="en-US" altLang="en-US" sz="3200" dirty="0"/>
              <a:t>Classification</a:t>
            </a:r>
          </a:p>
          <a:p>
            <a:pPr lvl="1">
              <a:lnSpc>
                <a:spcPct val="90000"/>
              </a:lnSpc>
              <a:buFont typeface="Arial" panose="020B0604020202020204" pitchFamily="34" charset="0"/>
              <a:buChar char="•"/>
            </a:pPr>
            <a:r>
              <a:rPr lang="en-US" altLang="en-US" sz="3200" dirty="0"/>
              <a:t>Estimation</a:t>
            </a:r>
          </a:p>
          <a:p>
            <a:pPr lvl="1">
              <a:lnSpc>
                <a:spcPct val="90000"/>
              </a:lnSpc>
              <a:buFont typeface="Arial" panose="020B0604020202020204" pitchFamily="34" charset="0"/>
              <a:buChar char="•"/>
            </a:pPr>
            <a:r>
              <a:rPr lang="en-US" altLang="en-US" sz="3200" dirty="0"/>
              <a:t>Prediction</a:t>
            </a:r>
          </a:p>
          <a:p>
            <a:pPr lvl="1">
              <a:lnSpc>
                <a:spcPct val="90000"/>
              </a:lnSpc>
              <a:buFont typeface="Arial" panose="020B0604020202020204" pitchFamily="34" charset="0"/>
              <a:buChar char="•"/>
            </a:pPr>
            <a:r>
              <a:rPr lang="en-US" altLang="en-US" sz="3200" dirty="0"/>
              <a:t>Characterization</a:t>
            </a:r>
          </a:p>
          <a:p>
            <a:pPr lvl="1">
              <a:lnSpc>
                <a:spcPct val="90000"/>
              </a:lnSpc>
              <a:buFont typeface="Arial" panose="020B0604020202020204" pitchFamily="34" charset="0"/>
              <a:buChar char="•"/>
            </a:pPr>
            <a:r>
              <a:rPr lang="en-US" altLang="en-US" sz="3200" dirty="0"/>
              <a:t>Discrimination</a:t>
            </a:r>
          </a:p>
          <a:p>
            <a:pPr lvl="1">
              <a:lnSpc>
                <a:spcPct val="90000"/>
              </a:lnSpc>
              <a:buFont typeface="Arial" panose="020B0604020202020204" pitchFamily="34" charset="0"/>
              <a:buChar char="•"/>
            </a:pPr>
            <a:r>
              <a:rPr lang="en-US" altLang="en-US" sz="3200" dirty="0"/>
              <a:t>Affinity grouping</a:t>
            </a:r>
          </a:p>
          <a:p>
            <a:pPr lvl="1">
              <a:lnSpc>
                <a:spcPct val="90000"/>
              </a:lnSpc>
              <a:buFont typeface="Arial" panose="020B0604020202020204" pitchFamily="34" charset="0"/>
              <a:buChar char="•"/>
            </a:pPr>
            <a:r>
              <a:rPr lang="en-US" altLang="en-US" sz="3200" dirty="0"/>
              <a:t>Clustering</a:t>
            </a:r>
          </a:p>
          <a:p>
            <a:pPr lvl="1">
              <a:lnSpc>
                <a:spcPct val="90000"/>
              </a:lnSpc>
              <a:buFont typeface="Arial" panose="020B0604020202020204" pitchFamily="34" charset="0"/>
              <a:buChar char="•"/>
            </a:pPr>
            <a:r>
              <a:rPr lang="en-US" altLang="en-US" sz="3200" dirty="0"/>
              <a:t>Time series analysis</a:t>
            </a:r>
          </a:p>
        </p:txBody>
      </p:sp>
    </p:spTree>
    <p:extLst>
      <p:ext uri="{BB962C8B-B14F-4D97-AF65-F5344CB8AC3E}">
        <p14:creationId xmlns:p14="http://schemas.microsoft.com/office/powerpoint/2010/main" val="3550930379"/>
      </p:ext>
    </p:extLst>
  </p:cSld>
  <p:clrMapOvr>
    <a:masterClrMapping/>
  </p:clrMapOvr>
  <p:transition>
    <p:checke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66800" y="457200"/>
            <a:ext cx="7086600" cy="838200"/>
          </a:xfrm>
        </p:spPr>
        <p:txBody>
          <a:bodyPr/>
          <a:lstStyle/>
          <a:p>
            <a:r>
              <a:rPr lang="en-US" altLang="en-US" dirty="0">
                <a:solidFill>
                  <a:srgbClr val="00B0F0"/>
                </a:solidFill>
              </a:rPr>
              <a:t>Dimensionality Reduction</a:t>
            </a:r>
          </a:p>
        </p:txBody>
      </p:sp>
      <p:sp>
        <p:nvSpPr>
          <p:cNvPr id="29699" name="Rectangle 3"/>
          <p:cNvSpPr>
            <a:spLocks noGrp="1" noChangeArrowheads="1"/>
          </p:cNvSpPr>
          <p:nvPr>
            <p:ph type="body" idx="1"/>
          </p:nvPr>
        </p:nvSpPr>
        <p:spPr>
          <a:xfrm>
            <a:off x="0" y="1447800"/>
            <a:ext cx="9144000" cy="501015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normAutofit lnSpcReduction="10000"/>
          </a:bodyPr>
          <a:lstStyle/>
          <a:p>
            <a:pPr>
              <a:lnSpc>
                <a:spcPct val="90000"/>
              </a:lnSpc>
            </a:pPr>
            <a:r>
              <a:rPr lang="en-US" altLang="en-US" sz="2800">
                <a:solidFill>
                  <a:srgbClr val="CC3300"/>
                </a:solidFill>
              </a:rPr>
              <a:t>Problem:</a:t>
            </a:r>
            <a:r>
              <a:rPr lang="en-US" altLang="en-US" sz="2800"/>
              <a:t> Feature selection (i.e., </a:t>
            </a:r>
            <a:r>
              <a:rPr lang="en-US" altLang="en-US" sz="2800">
                <a:solidFill>
                  <a:schemeClr val="accent2"/>
                </a:solidFill>
              </a:rPr>
              <a:t>attribute subset selection</a:t>
            </a:r>
            <a:r>
              <a:rPr lang="en-US" altLang="en-US" sz="2800"/>
              <a:t>):</a:t>
            </a:r>
          </a:p>
          <a:p>
            <a:pPr lvl="1">
              <a:lnSpc>
                <a:spcPct val="90000"/>
              </a:lnSpc>
            </a:pPr>
            <a:r>
              <a:rPr lang="en-US" altLang="en-US" sz="2400"/>
              <a:t>Select a </a:t>
            </a:r>
            <a:r>
              <a:rPr lang="en-US" altLang="en-US" sz="2400">
                <a:solidFill>
                  <a:schemeClr val="accent2"/>
                </a:solidFill>
              </a:rPr>
              <a:t>minimum set of features</a:t>
            </a:r>
            <a:r>
              <a:rPr lang="en-US" altLang="en-US" sz="2400"/>
              <a:t> </a:t>
            </a:r>
            <a:r>
              <a:rPr lang="en-US" altLang="en-US" sz="2400">
                <a:sym typeface="Symbol" charset="2"/>
              </a:rPr>
              <a:t>such that the probability distribution of different classes given the values for those features is as close as possible to the original distribution given the values of all features</a:t>
            </a:r>
          </a:p>
          <a:p>
            <a:pPr lvl="1">
              <a:lnSpc>
                <a:spcPct val="90000"/>
              </a:lnSpc>
            </a:pPr>
            <a:r>
              <a:rPr lang="en-US" altLang="en-US" sz="2400">
                <a:solidFill>
                  <a:schemeClr val="accent2"/>
                </a:solidFill>
                <a:sym typeface="Symbol" charset="2"/>
              </a:rPr>
              <a:t>Nice side-effect</a:t>
            </a:r>
            <a:r>
              <a:rPr lang="en-US" altLang="en-US" sz="2400">
                <a:sym typeface="Symbol" charset="2"/>
              </a:rPr>
              <a:t>: reduces # of attributes in the discovered patterns (which are now easier to understand)</a:t>
            </a:r>
          </a:p>
          <a:p>
            <a:pPr>
              <a:lnSpc>
                <a:spcPct val="90000"/>
              </a:lnSpc>
            </a:pPr>
            <a:r>
              <a:rPr lang="en-US" altLang="en-US" sz="2800">
                <a:solidFill>
                  <a:srgbClr val="CC3300"/>
                </a:solidFill>
                <a:sym typeface="Symbol" charset="2"/>
              </a:rPr>
              <a:t>Solution:</a:t>
            </a:r>
            <a:r>
              <a:rPr lang="en-US" altLang="en-US" sz="2800">
                <a:sym typeface="Symbol" charset="2"/>
              </a:rPr>
              <a:t> Heuristic methods (due to exponential # of choices) usually greedy:</a:t>
            </a:r>
          </a:p>
          <a:p>
            <a:pPr lvl="1">
              <a:lnSpc>
                <a:spcPct val="90000"/>
              </a:lnSpc>
            </a:pPr>
            <a:r>
              <a:rPr lang="en-US" altLang="en-US" sz="2400">
                <a:sym typeface="Symbol" charset="2"/>
              </a:rPr>
              <a:t>step-wise forward selection</a:t>
            </a:r>
          </a:p>
          <a:p>
            <a:pPr lvl="1">
              <a:lnSpc>
                <a:spcPct val="90000"/>
              </a:lnSpc>
            </a:pPr>
            <a:r>
              <a:rPr lang="en-US" altLang="en-US" sz="2400">
                <a:sym typeface="Symbol" charset="2"/>
              </a:rPr>
              <a:t>step-wise backward elimination</a:t>
            </a:r>
          </a:p>
          <a:p>
            <a:pPr lvl="1">
              <a:lnSpc>
                <a:spcPct val="90000"/>
              </a:lnSpc>
            </a:pPr>
            <a:r>
              <a:rPr lang="en-US" altLang="en-US" sz="2400">
                <a:sym typeface="Symbol" charset="2"/>
              </a:rPr>
              <a:t>combining forward selection and backward elimination</a:t>
            </a:r>
          </a:p>
          <a:p>
            <a:pPr lvl="1">
              <a:lnSpc>
                <a:spcPct val="90000"/>
              </a:lnSpc>
            </a:pPr>
            <a:r>
              <a:rPr lang="en-US" altLang="en-US" sz="2400">
                <a:sym typeface="Symbol" charset="2"/>
              </a:rPr>
              <a:t>decision-tree induction</a:t>
            </a:r>
          </a:p>
        </p:txBody>
      </p:sp>
    </p:spTree>
    <p:extLst>
      <p:ext uri="{BB962C8B-B14F-4D97-AF65-F5344CB8AC3E}">
        <p14:creationId xmlns:p14="http://schemas.microsoft.com/office/powerpoint/2010/main" val="1537291266"/>
      </p:ext>
    </p:extLst>
  </p:cSld>
  <p:clrMapOvr>
    <a:masterClrMapping/>
  </p:clrMapOvr>
  <p:transition>
    <p:checke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066800" y="228600"/>
            <a:ext cx="769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en-US" sz="3600" b="1" dirty="0">
                <a:solidFill>
                  <a:srgbClr val="00B0F0"/>
                </a:solidFill>
              </a:rPr>
              <a:t>Example of Decision Tree Induction</a:t>
            </a:r>
          </a:p>
        </p:txBody>
      </p:sp>
      <p:sp>
        <p:nvSpPr>
          <p:cNvPr id="30723" name="Text Box 3"/>
          <p:cNvSpPr txBox="1">
            <a:spLocks noChangeArrowheads="1"/>
          </p:cNvSpPr>
          <p:nvPr/>
        </p:nvSpPr>
        <p:spPr bwMode="auto">
          <a:xfrm>
            <a:off x="5334000" y="2286000"/>
            <a:ext cx="3476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Initial attribute set: </a:t>
            </a:r>
          </a:p>
          <a:p>
            <a:pPr eaLnBrk="0" hangingPunct="0"/>
            <a:r>
              <a:rPr lang="en-US" altLang="en-US"/>
              <a:t>{A1, A2, A3, A4, A5, A6}</a:t>
            </a:r>
          </a:p>
        </p:txBody>
      </p:sp>
      <p:sp>
        <p:nvSpPr>
          <p:cNvPr id="30724" name="Rectangle 4"/>
          <p:cNvSpPr>
            <a:spLocks noChangeArrowheads="1"/>
          </p:cNvSpPr>
          <p:nvPr/>
        </p:nvSpPr>
        <p:spPr bwMode="auto">
          <a:xfrm>
            <a:off x="3881438" y="2598738"/>
            <a:ext cx="865187" cy="519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25" name="Text Box 5"/>
          <p:cNvSpPr txBox="1">
            <a:spLocks noChangeArrowheads="1"/>
          </p:cNvSpPr>
          <p:nvPr/>
        </p:nvSpPr>
        <p:spPr bwMode="auto">
          <a:xfrm>
            <a:off x="3963988" y="2619375"/>
            <a:ext cx="88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en-US"/>
              <a:t>A4 ?</a:t>
            </a:r>
          </a:p>
        </p:txBody>
      </p:sp>
      <p:sp>
        <p:nvSpPr>
          <p:cNvPr id="30726" name="Rectangle 6"/>
          <p:cNvSpPr>
            <a:spLocks noChangeArrowheads="1"/>
          </p:cNvSpPr>
          <p:nvPr/>
        </p:nvSpPr>
        <p:spPr bwMode="auto">
          <a:xfrm>
            <a:off x="2462213" y="3616325"/>
            <a:ext cx="777875"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27" name="Rectangle 7"/>
          <p:cNvSpPr>
            <a:spLocks noChangeArrowheads="1"/>
          </p:cNvSpPr>
          <p:nvPr/>
        </p:nvSpPr>
        <p:spPr bwMode="auto">
          <a:xfrm>
            <a:off x="5281613" y="3551238"/>
            <a:ext cx="808037" cy="5476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28" name="Text Box 8"/>
          <p:cNvSpPr txBox="1">
            <a:spLocks noChangeArrowheads="1"/>
          </p:cNvSpPr>
          <p:nvPr/>
        </p:nvSpPr>
        <p:spPr bwMode="auto">
          <a:xfrm>
            <a:off x="2460625" y="3643313"/>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A1?</a:t>
            </a:r>
          </a:p>
        </p:txBody>
      </p:sp>
      <p:sp>
        <p:nvSpPr>
          <p:cNvPr id="30729" name="Text Box 9"/>
          <p:cNvSpPr txBox="1">
            <a:spLocks noChangeArrowheads="1"/>
          </p:cNvSpPr>
          <p:nvPr/>
        </p:nvSpPr>
        <p:spPr bwMode="auto">
          <a:xfrm>
            <a:off x="5305425" y="3614738"/>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A6?</a:t>
            </a:r>
          </a:p>
        </p:txBody>
      </p:sp>
      <p:sp>
        <p:nvSpPr>
          <p:cNvPr id="30730" name="Oval 10"/>
          <p:cNvSpPr>
            <a:spLocks noChangeArrowheads="1"/>
          </p:cNvSpPr>
          <p:nvPr/>
        </p:nvSpPr>
        <p:spPr bwMode="auto">
          <a:xfrm>
            <a:off x="1371600" y="4953000"/>
            <a:ext cx="1139825" cy="606425"/>
          </a:xfrm>
          <a:prstGeom prst="ellipse">
            <a:avLst/>
          </a:prstGeom>
          <a:solidFill>
            <a:schemeClr val="bg1"/>
          </a:solidFill>
          <a:ln w="9525">
            <a:solidFill>
              <a:srgbClr val="0099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31" name="Text Box 11"/>
          <p:cNvSpPr txBox="1">
            <a:spLocks noChangeArrowheads="1"/>
          </p:cNvSpPr>
          <p:nvPr/>
        </p:nvSpPr>
        <p:spPr bwMode="auto">
          <a:xfrm>
            <a:off x="1371600" y="5029200"/>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solidFill>
                  <a:srgbClr val="009900"/>
                </a:solidFill>
              </a:rPr>
              <a:t>Class 1</a:t>
            </a:r>
          </a:p>
        </p:txBody>
      </p:sp>
      <p:sp>
        <p:nvSpPr>
          <p:cNvPr id="30732" name="Rectangle 12"/>
          <p:cNvSpPr>
            <a:spLocks noChangeArrowheads="1"/>
          </p:cNvSpPr>
          <p:nvPr/>
        </p:nvSpPr>
        <p:spPr bwMode="auto">
          <a:xfrm>
            <a:off x="3127375" y="4983163"/>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solidFill>
                  <a:schemeClr val="accent2"/>
                </a:solidFill>
              </a:rPr>
              <a:t>Class 2</a:t>
            </a:r>
          </a:p>
        </p:txBody>
      </p:sp>
      <p:sp>
        <p:nvSpPr>
          <p:cNvPr id="30733" name="Rectangle 13"/>
          <p:cNvSpPr>
            <a:spLocks noChangeArrowheads="1"/>
          </p:cNvSpPr>
          <p:nvPr/>
        </p:nvSpPr>
        <p:spPr bwMode="auto">
          <a:xfrm>
            <a:off x="4654550" y="5024438"/>
            <a:ext cx="10731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solidFill>
                  <a:srgbClr val="009900"/>
                </a:solidFill>
              </a:rPr>
              <a:t>Class 1</a:t>
            </a:r>
          </a:p>
        </p:txBody>
      </p:sp>
      <p:sp>
        <p:nvSpPr>
          <p:cNvPr id="30734" name="Rectangle 14"/>
          <p:cNvSpPr>
            <a:spLocks noChangeArrowheads="1"/>
          </p:cNvSpPr>
          <p:nvPr/>
        </p:nvSpPr>
        <p:spPr bwMode="auto">
          <a:xfrm>
            <a:off x="6056313" y="4954588"/>
            <a:ext cx="107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solidFill>
                  <a:schemeClr val="accent2"/>
                </a:solidFill>
              </a:rPr>
              <a:t>Class 2</a:t>
            </a:r>
          </a:p>
        </p:txBody>
      </p:sp>
      <p:sp>
        <p:nvSpPr>
          <p:cNvPr id="30735" name="Oval 15"/>
          <p:cNvSpPr>
            <a:spLocks noChangeArrowheads="1"/>
          </p:cNvSpPr>
          <p:nvPr/>
        </p:nvSpPr>
        <p:spPr bwMode="auto">
          <a:xfrm>
            <a:off x="3052763" y="4929188"/>
            <a:ext cx="1139825" cy="606425"/>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36" name="Oval 16"/>
          <p:cNvSpPr>
            <a:spLocks noChangeArrowheads="1"/>
          </p:cNvSpPr>
          <p:nvPr/>
        </p:nvSpPr>
        <p:spPr bwMode="auto">
          <a:xfrm>
            <a:off x="4625975" y="4943475"/>
            <a:ext cx="1139825" cy="606425"/>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37" name="Oval 17"/>
          <p:cNvSpPr>
            <a:spLocks noChangeArrowheads="1"/>
          </p:cNvSpPr>
          <p:nvPr/>
        </p:nvSpPr>
        <p:spPr bwMode="auto">
          <a:xfrm>
            <a:off x="5953125" y="4899025"/>
            <a:ext cx="1139825" cy="606425"/>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38" name="Line 18"/>
          <p:cNvSpPr>
            <a:spLocks noChangeShapeType="1"/>
          </p:cNvSpPr>
          <p:nvPr/>
        </p:nvSpPr>
        <p:spPr bwMode="auto">
          <a:xfrm flipH="1">
            <a:off x="2843213" y="3132138"/>
            <a:ext cx="1414462" cy="476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39" name="Line 19"/>
          <p:cNvSpPr>
            <a:spLocks noChangeShapeType="1"/>
          </p:cNvSpPr>
          <p:nvPr/>
        </p:nvSpPr>
        <p:spPr bwMode="auto">
          <a:xfrm>
            <a:off x="4271963" y="3132138"/>
            <a:ext cx="1355725"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0" name="Line 20"/>
          <p:cNvSpPr>
            <a:spLocks noChangeShapeType="1"/>
          </p:cNvSpPr>
          <p:nvPr/>
        </p:nvSpPr>
        <p:spPr bwMode="auto">
          <a:xfrm flipH="1">
            <a:off x="2020888" y="4141788"/>
            <a:ext cx="808037"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1" name="Line 21"/>
          <p:cNvSpPr>
            <a:spLocks noChangeShapeType="1"/>
          </p:cNvSpPr>
          <p:nvPr/>
        </p:nvSpPr>
        <p:spPr bwMode="auto">
          <a:xfrm>
            <a:off x="2828925" y="4141788"/>
            <a:ext cx="763588"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2" name="Line 22"/>
          <p:cNvSpPr>
            <a:spLocks noChangeShapeType="1"/>
          </p:cNvSpPr>
          <p:nvPr/>
        </p:nvSpPr>
        <p:spPr bwMode="auto">
          <a:xfrm flipH="1">
            <a:off x="5180013" y="4113213"/>
            <a:ext cx="504825" cy="836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3" name="Line 23"/>
          <p:cNvSpPr>
            <a:spLocks noChangeShapeType="1"/>
          </p:cNvSpPr>
          <p:nvPr/>
        </p:nvSpPr>
        <p:spPr bwMode="auto">
          <a:xfrm>
            <a:off x="5715000" y="4098925"/>
            <a:ext cx="808038"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4" name="Text Box 24"/>
          <p:cNvSpPr txBox="1">
            <a:spLocks noChangeArrowheads="1"/>
          </p:cNvSpPr>
          <p:nvPr/>
        </p:nvSpPr>
        <p:spPr bwMode="auto">
          <a:xfrm>
            <a:off x="715963" y="56784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altLang="en-US"/>
          </a:p>
        </p:txBody>
      </p:sp>
      <p:grpSp>
        <p:nvGrpSpPr>
          <p:cNvPr id="30745" name="Group 25"/>
          <p:cNvGrpSpPr>
            <a:grpSpLocks/>
          </p:cNvGrpSpPr>
          <p:nvPr/>
        </p:nvGrpSpPr>
        <p:grpSpPr bwMode="auto">
          <a:xfrm>
            <a:off x="779463" y="5810250"/>
            <a:ext cx="652462" cy="366713"/>
            <a:chOff x="491" y="3660"/>
            <a:chExt cx="411" cy="231"/>
          </a:xfrm>
        </p:grpSpPr>
        <p:sp>
          <p:nvSpPr>
            <p:cNvPr id="30746" name="Line 26"/>
            <p:cNvSpPr>
              <a:spLocks noChangeShapeType="1"/>
            </p:cNvSpPr>
            <p:nvPr/>
          </p:nvSpPr>
          <p:spPr bwMode="auto">
            <a:xfrm>
              <a:off x="491" y="3773"/>
              <a:ext cx="27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47" name="Text Box 27"/>
            <p:cNvSpPr txBox="1">
              <a:spLocks noChangeArrowheads="1"/>
            </p:cNvSpPr>
            <p:nvPr/>
          </p:nvSpPr>
          <p:spPr bwMode="auto">
            <a:xfrm>
              <a:off x="705" y="3660"/>
              <a:ext cx="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sz="1800"/>
                <a:t>&gt;</a:t>
              </a:r>
              <a:endParaRPr lang="en-US" altLang="en-US"/>
            </a:p>
          </p:txBody>
        </p:sp>
      </p:grpSp>
      <p:sp>
        <p:nvSpPr>
          <p:cNvPr id="30748" name="Text Box 28"/>
          <p:cNvSpPr txBox="1">
            <a:spLocks noChangeArrowheads="1"/>
          </p:cNvSpPr>
          <p:nvPr/>
        </p:nvSpPr>
        <p:spPr bwMode="auto">
          <a:xfrm>
            <a:off x="1422400" y="5737225"/>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Reduced attribute set:  {A1, A4, A6}</a:t>
            </a:r>
          </a:p>
        </p:txBody>
      </p:sp>
      <p:sp>
        <p:nvSpPr>
          <p:cNvPr id="30749" name="Text Box 29"/>
          <p:cNvSpPr txBox="1">
            <a:spLocks noChangeArrowheads="1"/>
          </p:cNvSpPr>
          <p:nvPr/>
        </p:nvSpPr>
        <p:spPr bwMode="auto">
          <a:xfrm>
            <a:off x="152400" y="10668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a:t>nonleaf nodes: tests  </a:t>
            </a:r>
          </a:p>
          <a:p>
            <a:r>
              <a:rPr lang="en-US" altLang="en-US"/>
              <a:t>branches:         outcomes of tests  </a:t>
            </a:r>
          </a:p>
          <a:p>
            <a:r>
              <a:rPr lang="en-US" altLang="en-US"/>
              <a:t>leaf nodes:       class prediction</a:t>
            </a:r>
          </a:p>
        </p:txBody>
      </p:sp>
    </p:spTree>
    <p:extLst>
      <p:ext uri="{BB962C8B-B14F-4D97-AF65-F5344CB8AC3E}">
        <p14:creationId xmlns:p14="http://schemas.microsoft.com/office/powerpoint/2010/main" val="1849945110"/>
      </p:ext>
    </p:extLst>
  </p:cSld>
  <p:clrMapOvr>
    <a:masterClrMapping/>
  </p:clrMapOvr>
  <p:transition>
    <p:checke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00200" y="381000"/>
            <a:ext cx="4800600" cy="838200"/>
          </a:xfrm>
        </p:spPr>
        <p:txBody>
          <a:bodyPr/>
          <a:lstStyle/>
          <a:p>
            <a:r>
              <a:rPr lang="en-US" altLang="en-US" dirty="0">
                <a:solidFill>
                  <a:srgbClr val="00B0F0"/>
                </a:solidFill>
              </a:rPr>
              <a:t>Data Compression</a:t>
            </a:r>
          </a:p>
        </p:txBody>
      </p:sp>
      <p:sp>
        <p:nvSpPr>
          <p:cNvPr id="32771" name="Rectangle 3"/>
          <p:cNvSpPr>
            <a:spLocks noGrp="1" noChangeArrowheads="1"/>
          </p:cNvSpPr>
          <p:nvPr>
            <p:ph type="body" idx="1"/>
          </p:nvPr>
        </p:nvSpPr>
        <p:spPr>
          <a:xfrm>
            <a:off x="457200" y="1371600"/>
            <a:ext cx="8382000" cy="516255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lstStyle/>
          <a:p>
            <a:r>
              <a:rPr lang="en-US" altLang="en-US" sz="2800"/>
              <a:t>String compression</a:t>
            </a:r>
          </a:p>
          <a:p>
            <a:pPr lvl="1"/>
            <a:r>
              <a:rPr lang="en-US" altLang="en-US" sz="2400"/>
              <a:t>There are extensive theories and well-tuned algorithms</a:t>
            </a:r>
          </a:p>
          <a:p>
            <a:pPr lvl="1"/>
            <a:r>
              <a:rPr lang="en-US" altLang="en-US" sz="2400"/>
              <a:t>Typically lossless</a:t>
            </a:r>
          </a:p>
          <a:p>
            <a:pPr lvl="1"/>
            <a:r>
              <a:rPr lang="en-US" altLang="en-US" sz="2400"/>
              <a:t>But only limited manipulation is possible without expansion</a:t>
            </a:r>
            <a:endParaRPr lang="en-US" altLang="en-US" sz="2400">
              <a:sym typeface="Symbol" charset="2"/>
            </a:endParaRPr>
          </a:p>
          <a:p>
            <a:r>
              <a:rPr lang="en-US" altLang="en-US" sz="2800">
                <a:sym typeface="Symbol" charset="2"/>
              </a:rPr>
              <a:t>Audio/video, image compression</a:t>
            </a:r>
          </a:p>
          <a:p>
            <a:pPr lvl="1"/>
            <a:r>
              <a:rPr lang="en-US" altLang="en-US" sz="2400">
                <a:sym typeface="Symbol" charset="2"/>
              </a:rPr>
              <a:t>Typically lossy compression, with progressive refinement</a:t>
            </a:r>
          </a:p>
          <a:p>
            <a:pPr lvl="1"/>
            <a:r>
              <a:rPr lang="en-US" altLang="en-US" sz="2400">
                <a:sym typeface="Symbol" charset="2"/>
              </a:rPr>
              <a:t>Sometimes small fragments of signal can be reconstructed without reconstructing the whole</a:t>
            </a:r>
          </a:p>
          <a:p>
            <a:r>
              <a:rPr lang="en-US" altLang="en-US" sz="2800">
                <a:sym typeface="Symbol" charset="2"/>
              </a:rPr>
              <a:t>Time sequence is not audio</a:t>
            </a:r>
          </a:p>
          <a:p>
            <a:pPr lvl="1"/>
            <a:r>
              <a:rPr lang="en-US" altLang="en-US" sz="2400">
                <a:sym typeface="Symbol" charset="2"/>
              </a:rPr>
              <a:t>Typically short and vary slowly with time</a:t>
            </a:r>
          </a:p>
        </p:txBody>
      </p:sp>
    </p:spTree>
    <p:extLst>
      <p:ext uri="{BB962C8B-B14F-4D97-AF65-F5344CB8AC3E}">
        <p14:creationId xmlns:p14="http://schemas.microsoft.com/office/powerpoint/2010/main" val="1616281884"/>
      </p:ext>
    </p:extLst>
  </p:cSld>
  <p:clrMapOvr>
    <a:masterClrMapping/>
  </p:clrMapOvr>
  <p:transition>
    <p:checke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03363" y="381000"/>
            <a:ext cx="4821237" cy="609600"/>
          </a:xfrm>
        </p:spPr>
        <p:txBody>
          <a:bodyPr>
            <a:normAutofit fontScale="90000"/>
          </a:bodyPr>
          <a:lstStyle/>
          <a:p>
            <a:r>
              <a:rPr lang="en-US" altLang="en-US" dirty="0">
                <a:solidFill>
                  <a:srgbClr val="00B0F0"/>
                </a:solidFill>
              </a:rPr>
              <a:t>Data Compression</a:t>
            </a:r>
          </a:p>
        </p:txBody>
      </p:sp>
      <p:sp>
        <p:nvSpPr>
          <p:cNvPr id="33795" name="AutoShape 3"/>
          <p:cNvSpPr>
            <a:spLocks noChangeArrowheads="1"/>
          </p:cNvSpPr>
          <p:nvPr/>
        </p:nvSpPr>
        <p:spPr bwMode="auto">
          <a:xfrm>
            <a:off x="838200" y="1625600"/>
            <a:ext cx="3446463" cy="2595563"/>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en-US"/>
              <a:t>Original Data</a:t>
            </a:r>
          </a:p>
        </p:txBody>
      </p:sp>
      <p:sp>
        <p:nvSpPr>
          <p:cNvPr id="33796" name="AutoShape 4"/>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en-US"/>
              <a:t>Compressed </a:t>
            </a:r>
          </a:p>
          <a:p>
            <a:pPr algn="ctr" eaLnBrk="0" hangingPunct="0"/>
            <a:r>
              <a:rPr lang="en-US" altLang="en-US"/>
              <a:t>Data</a:t>
            </a:r>
          </a:p>
        </p:txBody>
      </p:sp>
      <p:sp>
        <p:nvSpPr>
          <p:cNvPr id="33797" name="Line 5"/>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8" name="Line 6"/>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9" name="Text Box 7"/>
          <p:cNvSpPr txBox="1">
            <a:spLocks noChangeArrowheads="1"/>
          </p:cNvSpPr>
          <p:nvPr/>
        </p:nvSpPr>
        <p:spPr bwMode="auto">
          <a:xfrm>
            <a:off x="4637088" y="3665538"/>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lossless</a:t>
            </a:r>
          </a:p>
        </p:txBody>
      </p:sp>
      <p:sp>
        <p:nvSpPr>
          <p:cNvPr id="33800" name="AutoShape 8"/>
          <p:cNvSpPr>
            <a:spLocks noChangeArrowheads="1"/>
          </p:cNvSpPr>
          <p:nvPr/>
        </p:nvSpPr>
        <p:spPr bwMode="auto">
          <a:xfrm>
            <a:off x="950913" y="4367213"/>
            <a:ext cx="3286125" cy="218440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en-US"/>
              <a:t>Original Data</a:t>
            </a:r>
          </a:p>
          <a:p>
            <a:pPr algn="ctr" eaLnBrk="0" hangingPunct="0"/>
            <a:r>
              <a:rPr lang="en-US" altLang="en-US"/>
              <a:t>Approximated </a:t>
            </a:r>
          </a:p>
        </p:txBody>
      </p:sp>
      <p:sp>
        <p:nvSpPr>
          <p:cNvPr id="33801" name="Line 9"/>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802" name="Text Box 10"/>
          <p:cNvSpPr txBox="1">
            <a:spLocks noChangeArrowheads="1"/>
          </p:cNvSpPr>
          <p:nvPr/>
        </p:nvSpPr>
        <p:spPr bwMode="auto">
          <a:xfrm rot="-1797028">
            <a:off x="5227638" y="4783138"/>
            <a:ext cx="811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lossy</a:t>
            </a:r>
          </a:p>
        </p:txBody>
      </p:sp>
    </p:spTree>
    <p:extLst>
      <p:ext uri="{BB962C8B-B14F-4D97-AF65-F5344CB8AC3E}">
        <p14:creationId xmlns:p14="http://schemas.microsoft.com/office/powerpoint/2010/main" val="79949948"/>
      </p:ext>
    </p:extLst>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685800" y="1524000"/>
            <a:ext cx="7772400" cy="5105400"/>
          </a:xfrm>
        </p:spPr>
        <p:txBody>
          <a:bodyPr/>
          <a:lstStyle/>
          <a:p>
            <a:pPr>
              <a:lnSpc>
                <a:spcPct val="110000"/>
              </a:lnSpc>
            </a:pPr>
            <a:r>
              <a:rPr lang="en-US" altLang="en-US" sz="2800"/>
              <a:t>Given </a:t>
            </a:r>
            <a:r>
              <a:rPr lang="en-US" altLang="en-US" sz="2800" i="1"/>
              <a:t>N</a:t>
            </a:r>
            <a:r>
              <a:rPr lang="en-US" altLang="en-US" sz="2800"/>
              <a:t> data vectors from </a:t>
            </a:r>
            <a:r>
              <a:rPr lang="en-US" altLang="en-US" sz="2800" i="1"/>
              <a:t>k</a:t>
            </a:r>
            <a:r>
              <a:rPr lang="en-US" altLang="en-US" sz="2800"/>
              <a:t>-dimensions, find </a:t>
            </a:r>
          </a:p>
          <a:p>
            <a:pPr>
              <a:lnSpc>
                <a:spcPct val="110000"/>
              </a:lnSpc>
              <a:buFontTx/>
              <a:buNone/>
            </a:pPr>
            <a:r>
              <a:rPr lang="en-US" altLang="en-US" sz="2800" i="1"/>
              <a:t>    c &lt;=  k </a:t>
            </a:r>
            <a:r>
              <a:rPr lang="en-US" altLang="en-US" sz="2800"/>
              <a:t> orthogonal vectors that can be best used to represent data </a:t>
            </a:r>
          </a:p>
          <a:p>
            <a:pPr lvl="1">
              <a:lnSpc>
                <a:spcPct val="110000"/>
              </a:lnSpc>
            </a:pPr>
            <a:r>
              <a:rPr lang="en-US" altLang="en-US" sz="2400">
                <a:sym typeface="Symbol" charset="2"/>
              </a:rPr>
              <a:t>The original data set is reduced (projected) to one consisting of N data vectors on c principal components (reduced dimensions) </a:t>
            </a:r>
            <a:endParaRPr lang="en-US" altLang="en-US" sz="2400"/>
          </a:p>
          <a:p>
            <a:pPr>
              <a:lnSpc>
                <a:spcPct val="110000"/>
              </a:lnSpc>
            </a:pPr>
            <a:r>
              <a:rPr lang="en-US" altLang="en-US" sz="2800"/>
              <a:t>Each data vector is a linear combination of the </a:t>
            </a:r>
            <a:r>
              <a:rPr lang="en-US" altLang="en-US" sz="2800" i="1"/>
              <a:t>c</a:t>
            </a:r>
            <a:r>
              <a:rPr lang="en-US" altLang="en-US" sz="2800"/>
              <a:t> principal component vectors</a:t>
            </a:r>
          </a:p>
          <a:p>
            <a:pPr>
              <a:lnSpc>
                <a:spcPct val="110000"/>
              </a:lnSpc>
            </a:pPr>
            <a:r>
              <a:rPr lang="en-US" altLang="en-US" sz="2800"/>
              <a:t>Works for ordered and unordered attributes</a:t>
            </a:r>
          </a:p>
          <a:p>
            <a:pPr>
              <a:lnSpc>
                <a:spcPct val="110000"/>
              </a:lnSpc>
            </a:pPr>
            <a:r>
              <a:rPr lang="en-US" altLang="en-US" sz="2800"/>
              <a:t>Used when the number of dimensions is large</a:t>
            </a:r>
          </a:p>
        </p:txBody>
      </p:sp>
      <p:sp>
        <p:nvSpPr>
          <p:cNvPr id="35843" name="Rectangle 3"/>
          <p:cNvSpPr>
            <a:spLocks noGrp="1" noChangeArrowheads="1"/>
          </p:cNvSpPr>
          <p:nvPr>
            <p:ph type="title"/>
          </p:nvPr>
        </p:nvSpPr>
        <p:spPr>
          <a:xfrm>
            <a:off x="685800" y="304800"/>
            <a:ext cx="8229600" cy="838200"/>
          </a:xfrm>
          <a:noFill/>
          <a:ln/>
        </p:spPr>
        <p:txBody>
          <a:bodyPr>
            <a:normAutofit/>
          </a:bodyPr>
          <a:lstStyle/>
          <a:p>
            <a:r>
              <a:rPr lang="en-US" altLang="en-US" sz="4000" dirty="0">
                <a:solidFill>
                  <a:srgbClr val="00B0F0"/>
                </a:solidFill>
              </a:rPr>
              <a:t>Principal Component Analysis (PCA)</a:t>
            </a:r>
          </a:p>
        </p:txBody>
      </p:sp>
    </p:spTree>
    <p:extLst>
      <p:ext uri="{BB962C8B-B14F-4D97-AF65-F5344CB8AC3E}">
        <p14:creationId xmlns:p14="http://schemas.microsoft.com/office/powerpoint/2010/main" val="424069846"/>
      </p:ext>
    </p:extLst>
  </p:cSld>
  <p:clrMapOvr>
    <a:masterClrMapping/>
  </p:clrMapOvr>
  <p:transition>
    <p:checke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1028700" y="4362450"/>
            <a:ext cx="7105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7" name="Line 3"/>
          <p:cNvSpPr>
            <a:spLocks noChangeShapeType="1"/>
          </p:cNvSpPr>
          <p:nvPr/>
        </p:nvSpPr>
        <p:spPr bwMode="auto">
          <a:xfrm rot="-10800000">
            <a:off x="4229100" y="1619250"/>
            <a:ext cx="0" cy="4991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8" name="Oval 4"/>
          <p:cNvSpPr>
            <a:spLocks noChangeArrowheads="1"/>
          </p:cNvSpPr>
          <p:nvPr/>
        </p:nvSpPr>
        <p:spPr bwMode="auto">
          <a:xfrm rot="-1868112">
            <a:off x="2362200" y="3333750"/>
            <a:ext cx="4095750" cy="18097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EFFD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9" name="Line 5"/>
          <p:cNvSpPr>
            <a:spLocks noChangeShapeType="1"/>
          </p:cNvSpPr>
          <p:nvPr/>
        </p:nvSpPr>
        <p:spPr bwMode="auto">
          <a:xfrm rot="406919" flipV="1">
            <a:off x="1981200" y="2057400"/>
            <a:ext cx="5124450" cy="413385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70" name="Line 6"/>
          <p:cNvSpPr>
            <a:spLocks noChangeShapeType="1"/>
          </p:cNvSpPr>
          <p:nvPr/>
        </p:nvSpPr>
        <p:spPr bwMode="auto">
          <a:xfrm flipH="1" flipV="1">
            <a:off x="2686050" y="2800350"/>
            <a:ext cx="3124200" cy="314325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71" name="Text Box 7"/>
          <p:cNvSpPr txBox="1">
            <a:spLocks noChangeArrowheads="1"/>
          </p:cNvSpPr>
          <p:nvPr/>
        </p:nvSpPr>
        <p:spPr bwMode="auto">
          <a:xfrm>
            <a:off x="8080375" y="4403725"/>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X1</a:t>
            </a:r>
          </a:p>
        </p:txBody>
      </p:sp>
      <p:sp>
        <p:nvSpPr>
          <p:cNvPr id="36872" name="Text Box 8"/>
          <p:cNvSpPr txBox="1">
            <a:spLocks noChangeArrowheads="1"/>
          </p:cNvSpPr>
          <p:nvPr/>
        </p:nvSpPr>
        <p:spPr bwMode="auto">
          <a:xfrm>
            <a:off x="4308475" y="1431925"/>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X2</a:t>
            </a:r>
          </a:p>
        </p:txBody>
      </p:sp>
      <p:sp>
        <p:nvSpPr>
          <p:cNvPr id="36873" name="Text Box 9"/>
          <p:cNvSpPr txBox="1">
            <a:spLocks noChangeArrowheads="1"/>
          </p:cNvSpPr>
          <p:nvPr/>
        </p:nvSpPr>
        <p:spPr bwMode="auto">
          <a:xfrm>
            <a:off x="7489825" y="2117725"/>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solidFill>
                  <a:schemeClr val="tx2"/>
                </a:solidFill>
              </a:rPr>
              <a:t>Y1</a:t>
            </a:r>
          </a:p>
        </p:txBody>
      </p:sp>
      <p:sp>
        <p:nvSpPr>
          <p:cNvPr id="36874" name="Text Box 10"/>
          <p:cNvSpPr txBox="1">
            <a:spLocks noChangeArrowheads="1"/>
          </p:cNvSpPr>
          <p:nvPr/>
        </p:nvSpPr>
        <p:spPr bwMode="auto">
          <a:xfrm>
            <a:off x="2022475" y="2574925"/>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en-US">
                <a:solidFill>
                  <a:schemeClr val="tx2"/>
                </a:solidFill>
              </a:rPr>
              <a:t>Y2</a:t>
            </a:r>
          </a:p>
        </p:txBody>
      </p:sp>
      <p:sp>
        <p:nvSpPr>
          <p:cNvPr id="36875" name="Text Box 11"/>
          <p:cNvSpPr txBox="1">
            <a:spLocks noChangeArrowheads="1"/>
          </p:cNvSpPr>
          <p:nvPr/>
        </p:nvSpPr>
        <p:spPr bwMode="auto">
          <a:xfrm>
            <a:off x="1447800" y="152400"/>
            <a:ext cx="670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en-US" sz="3600" b="1" dirty="0">
                <a:solidFill>
                  <a:srgbClr val="00B0F0"/>
                </a:solidFill>
              </a:rPr>
              <a:t>Principal Component Analysis</a:t>
            </a:r>
            <a:endParaRPr lang="en-US" altLang="en-US" dirty="0">
              <a:solidFill>
                <a:srgbClr val="00B0F0"/>
              </a:solidFill>
            </a:endParaRPr>
          </a:p>
        </p:txBody>
      </p:sp>
      <p:sp>
        <p:nvSpPr>
          <p:cNvPr id="36876" name="Text Box 12"/>
          <p:cNvSpPr txBox="1">
            <a:spLocks noChangeArrowheads="1"/>
          </p:cNvSpPr>
          <p:nvPr/>
        </p:nvSpPr>
        <p:spPr bwMode="auto">
          <a:xfrm>
            <a:off x="0" y="83820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pPr>
            <a:r>
              <a:rPr lang="en-US" altLang="en-US" sz="2000"/>
              <a:t>The principal components (new set of axes) give important information about variance.</a:t>
            </a:r>
          </a:p>
          <a:p>
            <a:pPr>
              <a:buFontTx/>
              <a:buChar char="•"/>
            </a:pPr>
            <a:r>
              <a:rPr lang="en-US" altLang="en-US" sz="2000"/>
              <a:t>Using the strongest components one can reconstruct a good approximation of the   original signal.</a:t>
            </a:r>
          </a:p>
        </p:txBody>
      </p:sp>
    </p:spTree>
    <p:extLst>
      <p:ext uri="{BB962C8B-B14F-4D97-AF65-F5344CB8AC3E}">
        <p14:creationId xmlns:p14="http://schemas.microsoft.com/office/powerpoint/2010/main" val="1204852431"/>
      </p:ext>
    </p:extLst>
  </p:cSld>
  <p:clrMapOvr>
    <a:masterClrMapping/>
  </p:clrMapOvr>
  <p:transition>
    <p:checke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600200" y="381000"/>
            <a:ext cx="5334000" cy="838200"/>
          </a:xfrm>
        </p:spPr>
        <p:txBody>
          <a:bodyPr>
            <a:normAutofit fontScale="90000"/>
          </a:bodyPr>
          <a:lstStyle/>
          <a:p>
            <a:r>
              <a:rPr lang="en-US" altLang="en-US" dirty="0">
                <a:solidFill>
                  <a:srgbClr val="00B0F0"/>
                </a:solidFill>
              </a:rPr>
              <a:t>Numerosity Reduction</a:t>
            </a:r>
          </a:p>
        </p:txBody>
      </p:sp>
      <p:sp>
        <p:nvSpPr>
          <p:cNvPr id="37891" name="Rectangle 3"/>
          <p:cNvSpPr>
            <a:spLocks noGrp="1" noChangeArrowheads="1"/>
          </p:cNvSpPr>
          <p:nvPr>
            <p:ph type="body" idx="1"/>
          </p:nvPr>
        </p:nvSpPr>
        <p:spPr>
          <a:xfrm>
            <a:off x="533400" y="1695450"/>
            <a:ext cx="8077200" cy="462915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lstStyle/>
          <a:p>
            <a:pPr>
              <a:lnSpc>
                <a:spcPct val="110000"/>
              </a:lnSpc>
            </a:pPr>
            <a:r>
              <a:rPr lang="en-US" altLang="en-US" dirty="0">
                <a:solidFill>
                  <a:srgbClr val="CC3300"/>
                </a:solidFill>
              </a:rPr>
              <a:t>Parametric methods</a:t>
            </a:r>
          </a:p>
          <a:p>
            <a:pPr lvl="1">
              <a:lnSpc>
                <a:spcPct val="110000"/>
              </a:lnSpc>
            </a:pPr>
            <a:r>
              <a:rPr lang="en-US" altLang="en-US" sz="2400" dirty="0"/>
              <a:t>Assume the data fits some model, estimate model parameters, store only the parameters, and discard the data (except possible outliers)</a:t>
            </a:r>
            <a:endParaRPr lang="en-US" altLang="en-US" sz="2400" dirty="0">
              <a:sym typeface="Symbol" charset="2"/>
            </a:endParaRPr>
          </a:p>
          <a:p>
            <a:pPr>
              <a:lnSpc>
                <a:spcPct val="110000"/>
              </a:lnSpc>
            </a:pPr>
            <a:r>
              <a:rPr lang="en-US" altLang="en-US" dirty="0">
                <a:solidFill>
                  <a:srgbClr val="CC3300"/>
                </a:solidFill>
              </a:rPr>
              <a:t>Non-parametric methods</a:t>
            </a:r>
            <a:r>
              <a:rPr lang="en-US" altLang="en-US" sz="2800" dirty="0">
                <a:sym typeface="Symbol" charset="2"/>
              </a:rPr>
              <a:t> </a:t>
            </a:r>
          </a:p>
          <a:p>
            <a:pPr lvl="1">
              <a:lnSpc>
                <a:spcPct val="110000"/>
              </a:lnSpc>
            </a:pPr>
            <a:r>
              <a:rPr lang="en-US" altLang="en-US" sz="2400" dirty="0">
                <a:sym typeface="Symbol" charset="2"/>
              </a:rPr>
              <a:t>Do not assume models</a:t>
            </a:r>
          </a:p>
          <a:p>
            <a:pPr lvl="1">
              <a:lnSpc>
                <a:spcPct val="110000"/>
              </a:lnSpc>
            </a:pPr>
            <a:r>
              <a:rPr lang="en-US" altLang="en-US" sz="2400" dirty="0">
                <a:sym typeface="Symbol" charset="2"/>
              </a:rPr>
              <a:t>Major families: histograms, clustering, sampling </a:t>
            </a:r>
          </a:p>
        </p:txBody>
      </p:sp>
    </p:spTree>
    <p:extLst>
      <p:ext uri="{BB962C8B-B14F-4D97-AF65-F5344CB8AC3E}">
        <p14:creationId xmlns:p14="http://schemas.microsoft.com/office/powerpoint/2010/main" val="1745167238"/>
      </p:ext>
    </p:extLst>
  </p:cSld>
  <p:clrMapOvr>
    <a:masterClrMapping/>
  </p:clrMapOvr>
  <p:transition>
    <p:checke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228600"/>
            <a:ext cx="8382000" cy="685800"/>
          </a:xfrm>
        </p:spPr>
        <p:txBody>
          <a:bodyPr>
            <a:normAutofit fontScale="90000"/>
          </a:bodyPr>
          <a:lstStyle/>
          <a:p>
            <a:r>
              <a:rPr lang="en-US" altLang="en-US" dirty="0">
                <a:solidFill>
                  <a:srgbClr val="00B0F0"/>
                </a:solidFill>
              </a:rPr>
              <a:t>Regression and Log-Linear Models</a:t>
            </a:r>
          </a:p>
        </p:txBody>
      </p:sp>
      <p:sp>
        <p:nvSpPr>
          <p:cNvPr id="38915" name="Rectangle 3"/>
          <p:cNvSpPr>
            <a:spLocks noGrp="1" noChangeArrowheads="1"/>
          </p:cNvSpPr>
          <p:nvPr>
            <p:ph type="body" idx="1"/>
          </p:nvPr>
        </p:nvSpPr>
        <p:spPr>
          <a:xfrm>
            <a:off x="457200" y="1447800"/>
            <a:ext cx="8229600" cy="495300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lstStyle/>
          <a:p>
            <a:pPr>
              <a:lnSpc>
                <a:spcPct val="115000"/>
              </a:lnSpc>
            </a:pPr>
            <a:r>
              <a:rPr lang="en-US" altLang="en-US" sz="2800">
                <a:solidFill>
                  <a:schemeClr val="accent2"/>
                </a:solidFill>
              </a:rPr>
              <a:t>Linear regression</a:t>
            </a:r>
            <a:r>
              <a:rPr lang="en-US" altLang="en-US" sz="2800"/>
              <a:t>: Data are modeled to fit a straight line: </a:t>
            </a:r>
          </a:p>
          <a:p>
            <a:pPr lvl="1">
              <a:lnSpc>
                <a:spcPct val="115000"/>
              </a:lnSpc>
            </a:pPr>
            <a:r>
              <a:rPr lang="en-US" altLang="en-US" sz="2400"/>
              <a:t>Often uses the least-square method to fit the line</a:t>
            </a:r>
          </a:p>
          <a:p>
            <a:pPr>
              <a:lnSpc>
                <a:spcPct val="115000"/>
              </a:lnSpc>
            </a:pPr>
            <a:r>
              <a:rPr lang="en-US" altLang="en-US" sz="2800">
                <a:solidFill>
                  <a:schemeClr val="accent2"/>
                </a:solidFill>
                <a:sym typeface="Symbol" charset="2"/>
              </a:rPr>
              <a:t>Multiple regression</a:t>
            </a:r>
            <a:r>
              <a:rPr lang="en-US" altLang="en-US" sz="2800">
                <a:sym typeface="Symbol" charset="2"/>
              </a:rPr>
              <a:t>: allows a response variable y to be modeled as a linear function of multidimensional feature vector (predictor variables)</a:t>
            </a:r>
          </a:p>
          <a:p>
            <a:pPr>
              <a:lnSpc>
                <a:spcPct val="115000"/>
              </a:lnSpc>
            </a:pPr>
            <a:r>
              <a:rPr lang="en-US" altLang="en-US" sz="2800">
                <a:solidFill>
                  <a:schemeClr val="accent2"/>
                </a:solidFill>
                <a:sym typeface="Symbol" charset="2"/>
              </a:rPr>
              <a:t>Log-linear model</a:t>
            </a:r>
            <a:r>
              <a:rPr lang="en-US" altLang="en-US" sz="2800">
                <a:sym typeface="Symbol" charset="2"/>
              </a:rPr>
              <a:t>: approximates discrete multidimensional joint probability distributions</a:t>
            </a:r>
          </a:p>
        </p:txBody>
      </p:sp>
    </p:spTree>
    <p:extLst>
      <p:ext uri="{BB962C8B-B14F-4D97-AF65-F5344CB8AC3E}">
        <p14:creationId xmlns:p14="http://schemas.microsoft.com/office/powerpoint/2010/main" val="915769876"/>
      </p:ext>
    </p:extLst>
  </p:cSld>
  <p:clrMapOvr>
    <a:masterClrMapping/>
  </p:clrMapOvr>
  <p:transition>
    <p:checke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533400" y="1524000"/>
            <a:ext cx="8382000" cy="5029200"/>
          </a:xfrm>
          <a:noFill/>
          <a:ln/>
        </p:spPr>
        <p:txBody>
          <a:bodyPr lIns="92075" tIns="46038" rIns="92075" bIns="46038">
            <a:normAutofit lnSpcReduction="10000"/>
          </a:bodyPr>
          <a:lstStyle/>
          <a:p>
            <a:r>
              <a:rPr lang="en-US" altLang="en-US" sz="2800">
                <a:solidFill>
                  <a:schemeClr val="accent2"/>
                </a:solidFill>
              </a:rPr>
              <a:t>Linear regression</a:t>
            </a:r>
            <a:r>
              <a:rPr lang="en-US" altLang="en-US" sz="2400"/>
              <a:t>: </a:t>
            </a:r>
            <a:r>
              <a:rPr lang="en-US" altLang="en-US" sz="2400" i="1"/>
              <a:t>Y = </a:t>
            </a:r>
            <a:r>
              <a:rPr lang="en-US" altLang="en-US" sz="2400" i="1">
                <a:sym typeface="Symbol" charset="2"/>
              </a:rPr>
              <a:t> +  X</a:t>
            </a:r>
            <a:endParaRPr lang="en-US" altLang="en-US" sz="2400" i="1"/>
          </a:p>
          <a:p>
            <a:pPr lvl="1"/>
            <a:r>
              <a:rPr lang="en-US" altLang="en-US" sz="2400"/>
              <a:t>Two parameters , </a:t>
            </a:r>
            <a:r>
              <a:rPr lang="en-US" altLang="en-US" sz="2400">
                <a:sym typeface="Symbol" charset="2"/>
              </a:rPr>
              <a:t> and </a:t>
            </a:r>
            <a:r>
              <a:rPr lang="en-US" altLang="en-US" sz="2400"/>
              <a:t> specify the line and are to be estimated by using the data at hand.</a:t>
            </a:r>
          </a:p>
          <a:p>
            <a:pPr lvl="1"/>
            <a:r>
              <a:rPr lang="en-US" altLang="en-US" sz="2400"/>
              <a:t>using the least squares criterion to the known values of </a:t>
            </a:r>
            <a:r>
              <a:rPr lang="en-US" altLang="en-US" sz="2400" i="1"/>
              <a:t>Y</a:t>
            </a:r>
            <a:r>
              <a:rPr lang="en-US" altLang="en-US" sz="1800" i="1"/>
              <a:t>1</a:t>
            </a:r>
            <a:r>
              <a:rPr lang="en-US" altLang="en-US" sz="2400" i="1"/>
              <a:t>, Y</a:t>
            </a:r>
            <a:r>
              <a:rPr lang="en-US" altLang="en-US" sz="1800" i="1"/>
              <a:t>2</a:t>
            </a:r>
            <a:r>
              <a:rPr lang="en-US" altLang="en-US" sz="2400" i="1"/>
              <a:t>, …, X</a:t>
            </a:r>
            <a:r>
              <a:rPr lang="en-US" altLang="en-US" sz="1800" i="1"/>
              <a:t>1</a:t>
            </a:r>
            <a:r>
              <a:rPr lang="en-US" altLang="en-US" sz="2400" i="1"/>
              <a:t>, X</a:t>
            </a:r>
            <a:r>
              <a:rPr lang="en-US" altLang="en-US" sz="2000" i="1"/>
              <a:t>2</a:t>
            </a:r>
            <a:r>
              <a:rPr lang="en-US" altLang="en-US" sz="2400" i="1"/>
              <a:t>, ….</a:t>
            </a:r>
          </a:p>
          <a:p>
            <a:r>
              <a:rPr lang="en-US" altLang="en-US" sz="2800">
                <a:solidFill>
                  <a:schemeClr val="accent2"/>
                </a:solidFill>
              </a:rPr>
              <a:t>Multiple regression</a:t>
            </a:r>
            <a:r>
              <a:rPr lang="en-US" altLang="en-US" sz="2400"/>
              <a:t>: </a:t>
            </a:r>
            <a:r>
              <a:rPr lang="en-US" altLang="en-US" sz="2400" i="1"/>
              <a:t>Y = b0 + b1 X1 + b2 X2.</a:t>
            </a:r>
            <a:endParaRPr lang="en-US" altLang="en-US" sz="2800" i="1"/>
          </a:p>
          <a:p>
            <a:pPr lvl="1"/>
            <a:r>
              <a:rPr lang="en-US" altLang="en-US" sz="2400"/>
              <a:t>Many nonlinear functions can be transformed into the above.</a:t>
            </a:r>
          </a:p>
          <a:p>
            <a:r>
              <a:rPr lang="en-US" altLang="en-US" sz="2800">
                <a:solidFill>
                  <a:schemeClr val="accent2"/>
                </a:solidFill>
              </a:rPr>
              <a:t>Log-linear models</a:t>
            </a:r>
            <a:r>
              <a:rPr lang="en-US" altLang="en-US" sz="2400"/>
              <a:t>:</a:t>
            </a:r>
          </a:p>
          <a:p>
            <a:pPr lvl="1"/>
            <a:r>
              <a:rPr lang="en-US" altLang="en-US" sz="2400"/>
              <a:t>The multi-way table of joint probabilities is approximated by a product of lower-order tables.</a:t>
            </a:r>
          </a:p>
          <a:p>
            <a:pPr lvl="1"/>
            <a:r>
              <a:rPr lang="en-US" altLang="en-US" sz="2400"/>
              <a:t>Probability:  </a:t>
            </a:r>
            <a:r>
              <a:rPr lang="en-US" altLang="en-US" sz="2400" i="1"/>
              <a:t>p(a, b, c, d) = </a:t>
            </a:r>
            <a:r>
              <a:rPr lang="en-US" altLang="en-US" i="1">
                <a:sym typeface="Symbol" charset="2"/>
              </a:rPr>
              <a:t></a:t>
            </a:r>
            <a:r>
              <a:rPr lang="en-US" altLang="en-US" sz="2000" i="1">
                <a:sym typeface="Symbol" charset="2"/>
              </a:rPr>
              <a:t>ab </a:t>
            </a:r>
            <a:r>
              <a:rPr lang="en-US" altLang="en-US" i="1">
                <a:sym typeface="Symbol" charset="2"/>
              </a:rPr>
              <a:t></a:t>
            </a:r>
            <a:r>
              <a:rPr lang="en-US" altLang="en-US" sz="2000" i="1">
                <a:sym typeface="Symbol" charset="2"/>
              </a:rPr>
              <a:t>ac</a:t>
            </a:r>
            <a:r>
              <a:rPr lang="en-US" altLang="en-US" i="1">
                <a:sym typeface="Symbol" charset="2"/>
              </a:rPr>
              <a:t></a:t>
            </a:r>
            <a:r>
              <a:rPr lang="en-US" altLang="en-US" sz="2000" i="1">
                <a:sym typeface="Symbol" charset="2"/>
              </a:rPr>
              <a:t>ad</a:t>
            </a:r>
            <a:r>
              <a:rPr lang="en-US" altLang="en-US" i="1">
                <a:sym typeface="Symbol" charset="2"/>
              </a:rPr>
              <a:t> </a:t>
            </a:r>
            <a:r>
              <a:rPr lang="en-US" altLang="en-US" sz="2000" i="1">
                <a:sym typeface="Symbol" charset="2"/>
              </a:rPr>
              <a:t>bcd</a:t>
            </a:r>
            <a:endParaRPr lang="en-US" altLang="en-US" sz="2000" i="1"/>
          </a:p>
        </p:txBody>
      </p:sp>
      <p:sp>
        <p:nvSpPr>
          <p:cNvPr id="39939" name="Rectangle 3"/>
          <p:cNvSpPr>
            <a:spLocks noGrp="1" noChangeArrowheads="1"/>
          </p:cNvSpPr>
          <p:nvPr>
            <p:ph type="title"/>
          </p:nvPr>
        </p:nvSpPr>
        <p:spPr>
          <a:xfrm>
            <a:off x="0" y="228600"/>
            <a:ext cx="9144000" cy="838200"/>
          </a:xfrm>
          <a:noFill/>
          <a:ln/>
        </p:spPr>
        <p:txBody>
          <a:bodyPr lIns="92075" tIns="46038" rIns="92075" bIns="46038"/>
          <a:lstStyle/>
          <a:p>
            <a:r>
              <a:rPr lang="en-US" altLang="en-US" sz="3600" dirty="0">
                <a:solidFill>
                  <a:srgbClr val="00B0F0"/>
                </a:solidFill>
              </a:rPr>
              <a:t>Regression Analysis and Log-Linear Models</a:t>
            </a:r>
            <a:endParaRPr lang="en-US" altLang="en-US" sz="2400" dirty="0">
              <a:solidFill>
                <a:srgbClr val="00B0F0"/>
              </a:solidFill>
            </a:endParaRPr>
          </a:p>
        </p:txBody>
      </p:sp>
    </p:spTree>
    <p:extLst>
      <p:ext uri="{BB962C8B-B14F-4D97-AF65-F5344CB8AC3E}">
        <p14:creationId xmlns:p14="http://schemas.microsoft.com/office/powerpoint/2010/main" val="2012582203"/>
      </p:ext>
    </p:extLst>
  </p:cSld>
  <p:clrMapOvr>
    <a:masterClrMapping/>
  </p:clrMapOvr>
  <p:transition>
    <p:checke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4400" y="381000"/>
            <a:ext cx="7391400" cy="838200"/>
          </a:xfrm>
        </p:spPr>
        <p:txBody>
          <a:bodyPr/>
          <a:lstStyle/>
          <a:p>
            <a:r>
              <a:rPr lang="en-US" altLang="en-US" dirty="0">
                <a:solidFill>
                  <a:srgbClr val="00B0F0"/>
                </a:solidFill>
              </a:rPr>
              <a:t>Histograms</a:t>
            </a:r>
          </a:p>
        </p:txBody>
      </p:sp>
      <p:sp>
        <p:nvSpPr>
          <p:cNvPr id="41987" name="Rectangle 3"/>
          <p:cNvSpPr>
            <a:spLocks noGrp="1" noChangeArrowheads="1"/>
          </p:cNvSpPr>
          <p:nvPr>
            <p:ph type="body" idx="1"/>
          </p:nvPr>
        </p:nvSpPr>
        <p:spPr>
          <a:xfrm>
            <a:off x="0" y="1524000"/>
            <a:ext cx="3962400" cy="470535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normAutofit lnSpcReduction="10000"/>
          </a:bodyPr>
          <a:lstStyle/>
          <a:p>
            <a:pPr>
              <a:lnSpc>
                <a:spcPct val="90000"/>
              </a:lnSpc>
            </a:pPr>
            <a:r>
              <a:rPr lang="en-US" altLang="en-US" sz="2400"/>
              <a:t>Approximate data distributions</a:t>
            </a:r>
          </a:p>
          <a:p>
            <a:pPr>
              <a:lnSpc>
                <a:spcPct val="90000"/>
              </a:lnSpc>
            </a:pPr>
            <a:r>
              <a:rPr lang="en-US" altLang="en-US" sz="2400"/>
              <a:t>Divide data into buckets and store average (sum) for each bucket</a:t>
            </a:r>
          </a:p>
          <a:p>
            <a:pPr>
              <a:lnSpc>
                <a:spcPct val="90000"/>
              </a:lnSpc>
            </a:pPr>
            <a:r>
              <a:rPr lang="en-US" altLang="en-US" sz="2400"/>
              <a:t>A bucket represents an attribute-value/frequency pair</a:t>
            </a:r>
          </a:p>
          <a:p>
            <a:pPr>
              <a:lnSpc>
                <a:spcPct val="90000"/>
              </a:lnSpc>
            </a:pPr>
            <a:r>
              <a:rPr lang="en-US" altLang="en-US" sz="2400"/>
              <a:t>Can be constructed optimally in one dimension using dynamic programming</a:t>
            </a:r>
            <a:endParaRPr lang="en-US" altLang="en-US" sz="2800"/>
          </a:p>
          <a:p>
            <a:pPr>
              <a:lnSpc>
                <a:spcPct val="90000"/>
              </a:lnSpc>
            </a:pPr>
            <a:r>
              <a:rPr lang="en-US" altLang="en-US" sz="2400"/>
              <a:t>Related to quantization problems.</a:t>
            </a:r>
          </a:p>
        </p:txBody>
      </p:sp>
      <p:graphicFrame>
        <p:nvGraphicFramePr>
          <p:cNvPr id="41988" name="Object 4"/>
          <p:cNvGraphicFramePr>
            <a:graphicFrameLocks/>
          </p:cNvGraphicFramePr>
          <p:nvPr/>
        </p:nvGraphicFramePr>
        <p:xfrm>
          <a:off x="3886200" y="1447800"/>
          <a:ext cx="5257800" cy="5181600"/>
        </p:xfrm>
        <a:graphic>
          <a:graphicData uri="http://schemas.openxmlformats.org/presentationml/2006/ole">
            <mc:AlternateContent xmlns:mc="http://schemas.openxmlformats.org/markup-compatibility/2006">
              <mc:Choice xmlns:v="urn:schemas-microsoft-com:vml" Requires="v">
                <p:oleObj spid="_x0000_s72799" name="Chart" r:id="rId4" imgW="7915656" imgH="3848405" progId="MSGraph.Chart.8">
                  <p:embed followColorScheme="full"/>
                </p:oleObj>
              </mc:Choice>
              <mc:Fallback>
                <p:oleObj name="Chart" r:id="rId4" imgW="7915656" imgH="3848405" progId="MSGraph.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l="4546" t="4225" r="15909" b="4225"/>
                      <a:stretch>
                        <a:fillRect/>
                      </a:stretch>
                    </p:blipFill>
                    <p:spPr bwMode="auto">
                      <a:xfrm>
                        <a:off x="3886200" y="1447800"/>
                        <a:ext cx="5257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42575230"/>
      </p:ext>
    </p:extLst>
  </p:cSld>
  <p:clrMapOvr>
    <a:masterClrMapping/>
  </p:clrMapOvr>
  <p:transition>
    <p:checke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228600"/>
            <a:ext cx="7315200" cy="762000"/>
          </a:xfrm>
        </p:spPr>
        <p:txBody>
          <a:bodyPr>
            <a:normAutofit fontScale="90000"/>
          </a:bodyPr>
          <a:lstStyle/>
          <a:p>
            <a:r>
              <a:rPr lang="en-US" altLang="en-US" dirty="0">
                <a:solidFill>
                  <a:srgbClr val="00B0F0"/>
                </a:solidFill>
              </a:rPr>
              <a:t>Why do we need to prepare the data?</a:t>
            </a:r>
          </a:p>
        </p:txBody>
      </p:sp>
      <p:sp>
        <p:nvSpPr>
          <p:cNvPr id="5123" name="Rectangle 3"/>
          <p:cNvSpPr>
            <a:spLocks noGrp="1" noChangeArrowheads="1"/>
          </p:cNvSpPr>
          <p:nvPr>
            <p:ph type="body" idx="1"/>
          </p:nvPr>
        </p:nvSpPr>
        <p:spPr>
          <a:xfrm>
            <a:off x="381000" y="1066800"/>
            <a:ext cx="8534400" cy="5334000"/>
          </a:xfrm>
        </p:spPr>
        <p:txBody>
          <a:bodyPr>
            <a:normAutofit lnSpcReduction="10000"/>
          </a:bodyPr>
          <a:lstStyle/>
          <a:p>
            <a:pPr>
              <a:lnSpc>
                <a:spcPct val="90000"/>
              </a:lnSpc>
            </a:pPr>
            <a:r>
              <a:rPr lang="en-US" altLang="en-US" sz="2800" dirty="0"/>
              <a:t>Data in the real world is dirty</a:t>
            </a:r>
          </a:p>
          <a:p>
            <a:pPr lvl="1">
              <a:lnSpc>
                <a:spcPct val="90000"/>
              </a:lnSpc>
            </a:pPr>
            <a:r>
              <a:rPr lang="en-US" altLang="en-US" sz="2400" dirty="0">
                <a:solidFill>
                  <a:schemeClr val="accent2"/>
                </a:solidFill>
              </a:rPr>
              <a:t>incomplete</a:t>
            </a:r>
            <a:r>
              <a:rPr lang="en-US" altLang="en-US" sz="2400" dirty="0"/>
              <a:t>: lacking attribute values, lacking certain attributes of interest, or containing only aggregate data</a:t>
            </a:r>
          </a:p>
          <a:p>
            <a:pPr lvl="1">
              <a:lnSpc>
                <a:spcPct val="90000"/>
              </a:lnSpc>
            </a:pPr>
            <a:r>
              <a:rPr lang="en-US" altLang="en-US" sz="2400" dirty="0">
                <a:solidFill>
                  <a:schemeClr val="accent2"/>
                </a:solidFill>
              </a:rPr>
              <a:t>noisy</a:t>
            </a:r>
            <a:r>
              <a:rPr lang="en-US" altLang="en-US" sz="2400" dirty="0"/>
              <a:t>: containing errors or outliers</a:t>
            </a:r>
          </a:p>
          <a:p>
            <a:pPr lvl="1">
              <a:lnSpc>
                <a:spcPct val="90000"/>
              </a:lnSpc>
            </a:pPr>
            <a:r>
              <a:rPr lang="en-US" altLang="en-US" sz="2400" dirty="0">
                <a:solidFill>
                  <a:schemeClr val="accent2"/>
                </a:solidFill>
              </a:rPr>
              <a:t>inconsistent</a:t>
            </a:r>
            <a:r>
              <a:rPr lang="en-US" altLang="en-US" sz="2400" dirty="0"/>
              <a:t>: containing discrepancies in codes or names</a:t>
            </a:r>
          </a:p>
          <a:p>
            <a:pPr>
              <a:lnSpc>
                <a:spcPct val="90000"/>
              </a:lnSpc>
            </a:pPr>
            <a:r>
              <a:rPr lang="en-US" altLang="en-US" sz="2800" dirty="0"/>
              <a:t>No quality data, no quality results!</a:t>
            </a:r>
          </a:p>
          <a:p>
            <a:pPr lvl="1">
              <a:lnSpc>
                <a:spcPct val="90000"/>
              </a:lnSpc>
            </a:pPr>
            <a:r>
              <a:rPr lang="en-US" altLang="en-US" sz="2400" dirty="0"/>
              <a:t>Quality decisions must be based on quality data</a:t>
            </a:r>
          </a:p>
          <a:p>
            <a:pPr lvl="1">
              <a:lnSpc>
                <a:spcPct val="90000"/>
              </a:lnSpc>
            </a:pPr>
            <a:r>
              <a:rPr lang="en-US" altLang="en-US" sz="2400" dirty="0"/>
              <a:t>Data warehouse needs consistent integration of quality data</a:t>
            </a:r>
          </a:p>
          <a:p>
            <a:pPr>
              <a:lnSpc>
                <a:spcPct val="90000"/>
              </a:lnSpc>
            </a:pPr>
            <a:r>
              <a:rPr lang="en-US" altLang="en-US" sz="2800" dirty="0"/>
              <a:t>A multi-dimensional measure of data quality:</a:t>
            </a:r>
          </a:p>
          <a:p>
            <a:pPr lvl="1">
              <a:lnSpc>
                <a:spcPct val="90000"/>
              </a:lnSpc>
            </a:pPr>
            <a:r>
              <a:rPr lang="en-US" altLang="en-US" sz="2400" dirty="0"/>
              <a:t>A well-accepted multi-dimensional view: </a:t>
            </a:r>
          </a:p>
          <a:p>
            <a:pPr lvl="2">
              <a:lnSpc>
                <a:spcPct val="90000"/>
              </a:lnSpc>
            </a:pPr>
            <a:r>
              <a:rPr lang="en-US" altLang="en-US" sz="2000" dirty="0"/>
              <a:t>accuracy, completeness, consistency, timeliness, believability, value added, interpretability, accessibility</a:t>
            </a:r>
          </a:p>
          <a:p>
            <a:pPr lvl="1">
              <a:lnSpc>
                <a:spcPct val="90000"/>
              </a:lnSpc>
            </a:pPr>
            <a:r>
              <a:rPr lang="en-US" altLang="en-US" sz="2400" dirty="0"/>
              <a:t>Broad categories:</a:t>
            </a:r>
          </a:p>
          <a:p>
            <a:pPr lvl="2">
              <a:lnSpc>
                <a:spcPct val="90000"/>
              </a:lnSpc>
            </a:pPr>
            <a:r>
              <a:rPr lang="en-US" altLang="en-US" sz="2000" dirty="0"/>
              <a:t>intrinsic, contextual, representational, and accessibility.</a:t>
            </a:r>
          </a:p>
          <a:p>
            <a:pPr lvl="1">
              <a:lnSpc>
                <a:spcPct val="90000"/>
              </a:lnSpc>
            </a:pPr>
            <a:endParaRPr lang="en-US" altLang="en-US" sz="2400" dirty="0"/>
          </a:p>
        </p:txBody>
      </p:sp>
    </p:spTree>
    <p:extLst>
      <p:ext uri="{BB962C8B-B14F-4D97-AF65-F5344CB8AC3E}">
        <p14:creationId xmlns:p14="http://schemas.microsoft.com/office/powerpoint/2010/main" val="2298246655"/>
      </p:ext>
    </p:extLst>
  </p:cSld>
  <p:clrMapOvr>
    <a:masterClrMapping/>
  </p:clrMapOvr>
  <p:transition>
    <p:checke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667000" y="228600"/>
            <a:ext cx="3581400" cy="838200"/>
          </a:xfrm>
        </p:spPr>
        <p:txBody>
          <a:bodyPr/>
          <a:lstStyle/>
          <a:p>
            <a:r>
              <a:rPr lang="en-US" altLang="en-US" dirty="0">
                <a:solidFill>
                  <a:srgbClr val="00B0F0"/>
                </a:solidFill>
              </a:rPr>
              <a:t>Clustering</a:t>
            </a:r>
          </a:p>
        </p:txBody>
      </p:sp>
      <p:sp>
        <p:nvSpPr>
          <p:cNvPr id="43011" name="Rectangle 3"/>
          <p:cNvSpPr>
            <a:spLocks noGrp="1" noChangeArrowheads="1"/>
          </p:cNvSpPr>
          <p:nvPr>
            <p:ph type="body" idx="1"/>
          </p:nvPr>
        </p:nvSpPr>
        <p:spPr>
          <a:xfrm>
            <a:off x="200025" y="1085850"/>
            <a:ext cx="8915400" cy="501015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lstStyle/>
          <a:p>
            <a:pPr>
              <a:lnSpc>
                <a:spcPct val="125000"/>
              </a:lnSpc>
            </a:pPr>
            <a:r>
              <a:rPr lang="en-US" altLang="en-US" sz="2400" dirty="0"/>
              <a:t>Partition data set into clusters, and store cluster representation only</a:t>
            </a:r>
          </a:p>
          <a:p>
            <a:pPr>
              <a:lnSpc>
                <a:spcPct val="125000"/>
              </a:lnSpc>
            </a:pPr>
            <a:r>
              <a:rPr lang="en-US" altLang="en-US" sz="2400" dirty="0">
                <a:solidFill>
                  <a:schemeClr val="accent2"/>
                </a:solidFill>
              </a:rPr>
              <a:t>Quality of clusters</a:t>
            </a:r>
            <a:r>
              <a:rPr lang="en-US" altLang="en-US" sz="2400" dirty="0"/>
              <a:t> measured by their </a:t>
            </a:r>
            <a:r>
              <a:rPr lang="en-US" altLang="en-US" sz="2400" dirty="0">
                <a:solidFill>
                  <a:schemeClr val="accent2"/>
                </a:solidFill>
              </a:rPr>
              <a:t>diameter</a:t>
            </a:r>
            <a:r>
              <a:rPr lang="en-US" altLang="en-US" sz="2400" dirty="0"/>
              <a:t> (max distance between any two objects in the cluster) or </a:t>
            </a:r>
            <a:r>
              <a:rPr lang="en-US" altLang="en-US" sz="2400" dirty="0">
                <a:solidFill>
                  <a:schemeClr val="accent2"/>
                </a:solidFill>
              </a:rPr>
              <a:t>centroid distance</a:t>
            </a:r>
            <a:r>
              <a:rPr lang="en-US" altLang="en-US" sz="2400" dirty="0"/>
              <a:t> (avg. distance of each cluster object from its centroid)</a:t>
            </a:r>
          </a:p>
          <a:p>
            <a:pPr>
              <a:lnSpc>
                <a:spcPct val="125000"/>
              </a:lnSpc>
            </a:pPr>
            <a:r>
              <a:rPr lang="en-US" altLang="en-US" sz="2400" dirty="0"/>
              <a:t>Can be very effective if data is clustered but not if data is “smeared”</a:t>
            </a:r>
          </a:p>
          <a:p>
            <a:pPr>
              <a:lnSpc>
                <a:spcPct val="125000"/>
              </a:lnSpc>
            </a:pPr>
            <a:r>
              <a:rPr lang="en-US" altLang="en-US" sz="2400" dirty="0"/>
              <a:t>Can have hierarchical clustering (possibly stored in multi-dimensional index tree structures (B+-tree, R-tree, quad-tree, etc.))</a:t>
            </a:r>
          </a:p>
          <a:p>
            <a:pPr>
              <a:lnSpc>
                <a:spcPct val="125000"/>
              </a:lnSpc>
            </a:pPr>
            <a:r>
              <a:rPr lang="en-US" altLang="en-US" sz="2400" dirty="0"/>
              <a:t>There are many choices of clustering definitions and clustering algorithms</a:t>
            </a:r>
            <a:endParaRPr lang="en-US" altLang="en-US" sz="2400" dirty="0">
              <a:sym typeface="Symbol" charset="2"/>
            </a:endParaRPr>
          </a:p>
        </p:txBody>
      </p:sp>
    </p:spTree>
    <p:extLst>
      <p:ext uri="{BB962C8B-B14F-4D97-AF65-F5344CB8AC3E}">
        <p14:creationId xmlns:p14="http://schemas.microsoft.com/office/powerpoint/2010/main" val="1960086050"/>
      </p:ext>
    </p:extLst>
  </p:cSld>
  <p:clrMapOvr>
    <a:masterClrMapping/>
  </p:clrMapOvr>
  <p:transition>
    <p:checke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7467600" cy="838200"/>
          </a:xfrm>
        </p:spPr>
        <p:txBody>
          <a:bodyPr/>
          <a:lstStyle/>
          <a:p>
            <a:r>
              <a:rPr lang="en-US" altLang="en-US" dirty="0">
                <a:solidFill>
                  <a:srgbClr val="00B0F0"/>
                </a:solidFill>
              </a:rPr>
              <a:t>Sampling</a:t>
            </a:r>
          </a:p>
        </p:txBody>
      </p:sp>
      <p:sp>
        <p:nvSpPr>
          <p:cNvPr id="44035" name="Rectangle 3"/>
          <p:cNvSpPr>
            <a:spLocks noGrp="1" noChangeArrowheads="1"/>
          </p:cNvSpPr>
          <p:nvPr>
            <p:ph type="body" idx="1"/>
          </p:nvPr>
        </p:nvSpPr>
        <p:spPr>
          <a:xfrm>
            <a:off x="457200" y="1066800"/>
            <a:ext cx="8382000" cy="5410200"/>
          </a:xfrm>
          <a:extLst>
            <a:ext uri="{AF507438-7753-43E0-B8FC-AC1667EBCBE1}">
              <a14:hiddenEffects xmlns:a14="http://schemas.microsoft.com/office/drawing/2010/main">
                <a:effectLst>
                  <a:outerShdw blurRad="63500" dist="35921" dir="2700000" algn="ctr" rotWithShape="0">
                    <a:schemeClr val="bg2">
                      <a:alpha val="74998"/>
                    </a:schemeClr>
                  </a:outerShdw>
                </a:effectLst>
              </a14:hiddenEffects>
            </a:ext>
          </a:extLst>
        </p:spPr>
        <p:txBody>
          <a:bodyPr/>
          <a:lstStyle/>
          <a:p>
            <a:pPr>
              <a:lnSpc>
                <a:spcPct val="90000"/>
              </a:lnSpc>
            </a:pPr>
            <a:r>
              <a:rPr lang="en-US" altLang="en-US" sz="2400"/>
              <a:t>Allow a mining algorithm to run in complexity that is potentially sub-linear to the size of the data</a:t>
            </a:r>
          </a:p>
          <a:p>
            <a:pPr>
              <a:lnSpc>
                <a:spcPct val="90000"/>
              </a:lnSpc>
            </a:pPr>
            <a:r>
              <a:rPr lang="en-US" altLang="en-US" sz="2400"/>
              <a:t>Cost of sampling: proportional to the size of the sample, increases linearly with the number of dimensions</a:t>
            </a:r>
          </a:p>
          <a:p>
            <a:pPr>
              <a:lnSpc>
                <a:spcPct val="90000"/>
              </a:lnSpc>
            </a:pPr>
            <a:r>
              <a:rPr lang="en-US" altLang="en-US" sz="2400"/>
              <a:t>Choose a </a:t>
            </a:r>
            <a:r>
              <a:rPr lang="en-US" altLang="en-US" sz="2400">
                <a:solidFill>
                  <a:schemeClr val="accent2"/>
                </a:solidFill>
              </a:rPr>
              <a:t>representative</a:t>
            </a:r>
            <a:r>
              <a:rPr lang="en-US" altLang="en-US" sz="2400"/>
              <a:t> subset of the data</a:t>
            </a:r>
          </a:p>
          <a:p>
            <a:pPr lvl="1">
              <a:lnSpc>
                <a:spcPct val="90000"/>
              </a:lnSpc>
            </a:pPr>
            <a:r>
              <a:rPr lang="en-US" altLang="en-US" sz="2000"/>
              <a:t>Simple random sampling may have very poor performance in the presence of skew</a:t>
            </a:r>
          </a:p>
          <a:p>
            <a:pPr>
              <a:lnSpc>
                <a:spcPct val="90000"/>
              </a:lnSpc>
            </a:pPr>
            <a:r>
              <a:rPr lang="en-US" altLang="en-US" sz="2400"/>
              <a:t>Develop adaptive sampling methods</a:t>
            </a:r>
          </a:p>
          <a:p>
            <a:pPr lvl="1">
              <a:lnSpc>
                <a:spcPct val="90000"/>
              </a:lnSpc>
            </a:pPr>
            <a:r>
              <a:rPr lang="en-US" altLang="en-US" sz="2000"/>
              <a:t>Stratified sampling: </a:t>
            </a:r>
          </a:p>
          <a:p>
            <a:pPr lvl="2">
              <a:lnSpc>
                <a:spcPct val="90000"/>
              </a:lnSpc>
            </a:pPr>
            <a:r>
              <a:rPr lang="en-US" altLang="en-US" sz="2000"/>
              <a:t>Approximate the percentage of each class (or subpopulation of interest) in the overall database </a:t>
            </a:r>
          </a:p>
          <a:p>
            <a:pPr lvl="2">
              <a:lnSpc>
                <a:spcPct val="90000"/>
              </a:lnSpc>
            </a:pPr>
            <a:r>
              <a:rPr lang="en-US" altLang="en-US" sz="2000"/>
              <a:t>Used in conjunction with skewed data</a:t>
            </a:r>
          </a:p>
          <a:p>
            <a:pPr>
              <a:lnSpc>
                <a:spcPct val="90000"/>
              </a:lnSpc>
            </a:pPr>
            <a:r>
              <a:rPr lang="en-US" altLang="en-US" sz="2400"/>
              <a:t>Sampling may not reduce database I/Os (page at a time).</a:t>
            </a:r>
          </a:p>
          <a:p>
            <a:pPr>
              <a:lnSpc>
                <a:spcPct val="90000"/>
              </a:lnSpc>
            </a:pPr>
            <a:r>
              <a:rPr lang="en-US" altLang="en-US" sz="2400"/>
              <a:t>Sampling: natural choice for progressive refinement of a reduced data set.</a:t>
            </a:r>
          </a:p>
        </p:txBody>
      </p:sp>
    </p:spTree>
    <p:extLst>
      <p:ext uri="{BB962C8B-B14F-4D97-AF65-F5344CB8AC3E}">
        <p14:creationId xmlns:p14="http://schemas.microsoft.com/office/powerpoint/2010/main" val="1261164649"/>
      </p:ext>
    </p:extLst>
  </p:cSld>
  <p:clrMapOvr>
    <a:masterClrMapping/>
  </p:clrMapOvr>
  <p:transition>
    <p:checke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200400" y="381000"/>
            <a:ext cx="2667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en-US" sz="4800" dirty="0">
                <a:solidFill>
                  <a:srgbClr val="00B0F0"/>
                </a:solidFill>
              </a:rPr>
              <a:t>Sampling</a:t>
            </a:r>
          </a:p>
        </p:txBody>
      </p:sp>
      <p:sp>
        <p:nvSpPr>
          <p:cNvPr id="45059" name="Text Box 3"/>
          <p:cNvSpPr txBox="1">
            <a:spLocks noChangeArrowheads="1"/>
          </p:cNvSpPr>
          <p:nvPr/>
        </p:nvSpPr>
        <p:spPr bwMode="auto">
          <a:xfrm rot="-1013563">
            <a:off x="3733800" y="2819400"/>
            <a:ext cx="22050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SRSWOR</a:t>
            </a:r>
          </a:p>
          <a:p>
            <a:pPr eaLnBrk="0" hangingPunct="0"/>
            <a:r>
              <a:rPr lang="en-US" altLang="en-US"/>
              <a:t>(simple random</a:t>
            </a:r>
          </a:p>
          <a:p>
            <a:pPr eaLnBrk="0" hangingPunct="0"/>
            <a:r>
              <a:rPr lang="en-US" altLang="en-US"/>
              <a:t> sample without </a:t>
            </a:r>
          </a:p>
          <a:p>
            <a:pPr eaLnBrk="0" hangingPunct="0"/>
            <a:r>
              <a:rPr lang="en-US" altLang="en-US"/>
              <a:t>replacement)</a:t>
            </a:r>
          </a:p>
        </p:txBody>
      </p:sp>
      <p:grpSp>
        <p:nvGrpSpPr>
          <p:cNvPr id="45060" name="Group 4"/>
          <p:cNvGrpSpPr>
            <a:grpSpLocks/>
          </p:cNvGrpSpPr>
          <p:nvPr/>
        </p:nvGrpSpPr>
        <p:grpSpPr bwMode="auto">
          <a:xfrm>
            <a:off x="5695950" y="1771650"/>
            <a:ext cx="2438400" cy="1676400"/>
            <a:chOff x="3588" y="1116"/>
            <a:chExt cx="1536" cy="1056"/>
          </a:xfrm>
        </p:grpSpPr>
        <p:sp>
          <p:nvSpPr>
            <p:cNvPr id="45061"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2"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3"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4"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5065" name="Text Box 9"/>
          <p:cNvSpPr txBox="1">
            <a:spLocks noChangeArrowheads="1"/>
          </p:cNvSpPr>
          <p:nvPr/>
        </p:nvSpPr>
        <p:spPr bwMode="auto">
          <a:xfrm rot="848056">
            <a:off x="3962400" y="5105400"/>
            <a:ext cx="121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SRSWR</a:t>
            </a:r>
          </a:p>
        </p:txBody>
      </p:sp>
      <p:grpSp>
        <p:nvGrpSpPr>
          <p:cNvPr id="45066" name="Group 10"/>
          <p:cNvGrpSpPr>
            <a:grpSpLocks/>
          </p:cNvGrpSpPr>
          <p:nvPr/>
        </p:nvGrpSpPr>
        <p:grpSpPr bwMode="auto">
          <a:xfrm>
            <a:off x="5772150" y="4457700"/>
            <a:ext cx="2438400" cy="1676400"/>
            <a:chOff x="3636" y="2808"/>
            <a:chExt cx="1536" cy="1056"/>
          </a:xfrm>
        </p:grpSpPr>
        <p:sp>
          <p:nvSpPr>
            <p:cNvPr id="45067"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8"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9"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70"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5071" name="Group 15"/>
          <p:cNvGrpSpPr>
            <a:grpSpLocks/>
          </p:cNvGrpSpPr>
          <p:nvPr/>
        </p:nvGrpSpPr>
        <p:grpSpPr bwMode="auto">
          <a:xfrm>
            <a:off x="876300" y="1905000"/>
            <a:ext cx="2724150" cy="4556125"/>
            <a:chOff x="564" y="1284"/>
            <a:chExt cx="1716" cy="2870"/>
          </a:xfrm>
        </p:grpSpPr>
        <p:sp>
          <p:nvSpPr>
            <p:cNvPr id="45072"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73"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74"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75"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76"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77"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78"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79"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80"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81"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82" name="Text Box 26"/>
            <p:cNvSpPr txBox="1">
              <a:spLocks noChangeArrowheads="1"/>
            </p:cNvSpPr>
            <p:nvPr/>
          </p:nvSpPr>
          <p:spPr bwMode="auto">
            <a:xfrm>
              <a:off x="974" y="3866"/>
              <a:ext cx="8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Raw Data</a:t>
              </a:r>
            </a:p>
          </p:txBody>
        </p:sp>
      </p:grpSp>
      <p:sp>
        <p:nvSpPr>
          <p:cNvPr id="45083"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84"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888655825"/>
      </p:ext>
    </p:extLst>
  </p:cSld>
  <p:clrMapOvr>
    <a:masterClrMapping/>
  </p:clrMapOvr>
  <p:transition>
    <p:checke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z="4800" dirty="0">
                <a:solidFill>
                  <a:srgbClr val="00B0F0"/>
                </a:solidFill>
              </a:rPr>
              <a:t>Sampling</a:t>
            </a:r>
          </a:p>
        </p:txBody>
      </p:sp>
      <p:grpSp>
        <p:nvGrpSpPr>
          <p:cNvPr id="46083" name="Group 3"/>
          <p:cNvGrpSpPr>
            <a:grpSpLocks/>
          </p:cNvGrpSpPr>
          <p:nvPr/>
        </p:nvGrpSpPr>
        <p:grpSpPr bwMode="auto">
          <a:xfrm>
            <a:off x="520700" y="2698750"/>
            <a:ext cx="3751263" cy="3348038"/>
            <a:chOff x="274" y="1418"/>
            <a:chExt cx="2363" cy="2109"/>
          </a:xfrm>
        </p:grpSpPr>
        <p:sp>
          <p:nvSpPr>
            <p:cNvPr id="46084" name="Rectangle 4"/>
            <p:cNvSpPr>
              <a:spLocks noChangeArrowheads="1"/>
            </p:cNvSpPr>
            <p:nvPr/>
          </p:nvSpPr>
          <p:spPr bwMode="auto">
            <a:xfrm>
              <a:off x="274" y="1418"/>
              <a:ext cx="2363" cy="2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5"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6"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7"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8"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9"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0"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1"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2"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3" name="Freeform 13"/>
            <p:cNvSpPr>
              <a:spLocks/>
            </p:cNvSpPr>
            <p:nvPr/>
          </p:nvSpPr>
          <p:spPr bwMode="auto">
            <a:xfrm>
              <a:off x="1376" y="1763"/>
              <a:ext cx="686" cy="8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4"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5"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6"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7"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8"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99"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0"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1"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2"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3" name="Freeform 23"/>
            <p:cNvSpPr>
              <a:spLocks/>
            </p:cNvSpPr>
            <p:nvPr/>
          </p:nvSpPr>
          <p:spPr bwMode="auto">
            <a:xfrm>
              <a:off x="1061" y="2373"/>
              <a:ext cx="573" cy="78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6104" name="Group 24"/>
            <p:cNvGrpSpPr>
              <a:grpSpLocks/>
            </p:cNvGrpSpPr>
            <p:nvPr/>
          </p:nvGrpSpPr>
          <p:grpSpPr bwMode="auto">
            <a:xfrm>
              <a:off x="551" y="1796"/>
              <a:ext cx="542" cy="954"/>
              <a:chOff x="551" y="1796"/>
              <a:chExt cx="542" cy="954"/>
            </a:xfrm>
          </p:grpSpPr>
          <p:sp>
            <p:nvSpPr>
              <p:cNvPr id="46105"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6"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7"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8"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09"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0"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1"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2"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3"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4"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5" name="Freeform 35"/>
              <p:cNvSpPr>
                <a:spLocks/>
              </p:cNvSpPr>
              <p:nvPr/>
            </p:nvSpPr>
            <p:spPr bwMode="auto">
              <a:xfrm>
                <a:off x="551" y="1796"/>
                <a:ext cx="542" cy="954"/>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6116"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6117" name="Group 37"/>
          <p:cNvGrpSpPr>
            <a:grpSpLocks/>
          </p:cNvGrpSpPr>
          <p:nvPr/>
        </p:nvGrpSpPr>
        <p:grpSpPr bwMode="auto">
          <a:xfrm>
            <a:off x="5241925" y="3225800"/>
            <a:ext cx="2398713" cy="2214563"/>
            <a:chOff x="3302" y="2032"/>
            <a:chExt cx="1511" cy="1395"/>
          </a:xfrm>
        </p:grpSpPr>
        <p:sp>
          <p:nvSpPr>
            <p:cNvPr id="46118"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19"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0"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1"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2"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3"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4"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5"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6"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7"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8"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29"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30"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31" name="Freeform 51"/>
            <p:cNvSpPr>
              <a:spLocks/>
            </p:cNvSpPr>
            <p:nvPr/>
          </p:nvSpPr>
          <p:spPr bwMode="auto">
            <a:xfrm>
              <a:off x="4127" y="2032"/>
              <a:ext cx="686" cy="8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32" name="Freeform 52"/>
            <p:cNvSpPr>
              <a:spLocks/>
            </p:cNvSpPr>
            <p:nvPr/>
          </p:nvSpPr>
          <p:spPr bwMode="auto">
            <a:xfrm>
              <a:off x="3812" y="2642"/>
              <a:ext cx="573" cy="78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133" name="Freeform 53"/>
            <p:cNvSpPr>
              <a:spLocks/>
            </p:cNvSpPr>
            <p:nvPr/>
          </p:nvSpPr>
          <p:spPr bwMode="auto">
            <a:xfrm>
              <a:off x="3302" y="2065"/>
              <a:ext cx="542" cy="954"/>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6134" name="Text Box 54"/>
          <p:cNvSpPr txBox="1">
            <a:spLocks noChangeArrowheads="1"/>
          </p:cNvSpPr>
          <p:nvPr/>
        </p:nvSpPr>
        <p:spPr bwMode="auto">
          <a:xfrm>
            <a:off x="1463675" y="1897063"/>
            <a:ext cx="147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Raw Data </a:t>
            </a:r>
          </a:p>
        </p:txBody>
      </p:sp>
      <p:sp>
        <p:nvSpPr>
          <p:cNvPr id="46135" name="Text Box 55"/>
          <p:cNvSpPr txBox="1">
            <a:spLocks noChangeArrowheads="1"/>
          </p:cNvSpPr>
          <p:nvPr/>
        </p:nvSpPr>
        <p:spPr bwMode="auto">
          <a:xfrm>
            <a:off x="5043488" y="1839913"/>
            <a:ext cx="3268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t>Cluster/Stratified Sample</a:t>
            </a:r>
          </a:p>
        </p:txBody>
      </p:sp>
    </p:spTree>
    <p:extLst>
      <p:ext uri="{BB962C8B-B14F-4D97-AF65-F5344CB8AC3E}">
        <p14:creationId xmlns:p14="http://schemas.microsoft.com/office/powerpoint/2010/main" val="1376624238"/>
      </p:ext>
    </p:extLst>
  </p:cSld>
  <p:clrMapOvr>
    <a:masterClrMapping/>
  </p:clrMapOvr>
  <p:transition>
    <p:checke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304800"/>
            <a:ext cx="7772400" cy="685800"/>
          </a:xfrm>
        </p:spPr>
        <p:txBody>
          <a:bodyPr>
            <a:normAutofit fontScale="90000"/>
          </a:bodyPr>
          <a:lstStyle/>
          <a:p>
            <a:r>
              <a:rPr lang="en-US" altLang="en-US" dirty="0">
                <a:solidFill>
                  <a:srgbClr val="00B0F0"/>
                </a:solidFill>
              </a:rPr>
              <a:t>Discretization/Quantization</a:t>
            </a:r>
          </a:p>
        </p:txBody>
      </p:sp>
      <p:sp>
        <p:nvSpPr>
          <p:cNvPr id="49155" name="Rectangle 3"/>
          <p:cNvSpPr>
            <a:spLocks noGrp="1" noChangeArrowheads="1"/>
          </p:cNvSpPr>
          <p:nvPr>
            <p:ph type="body" idx="1"/>
          </p:nvPr>
        </p:nvSpPr>
        <p:spPr>
          <a:xfrm>
            <a:off x="533400" y="1143000"/>
            <a:ext cx="8172450" cy="5334000"/>
          </a:xfrm>
        </p:spPr>
        <p:txBody>
          <a:bodyPr/>
          <a:lstStyle/>
          <a:p>
            <a:pPr>
              <a:lnSpc>
                <a:spcPct val="90000"/>
              </a:lnSpc>
            </a:pPr>
            <a:r>
              <a:rPr lang="en-US" altLang="en-US" sz="2800">
                <a:solidFill>
                  <a:srgbClr val="CC3300"/>
                </a:solidFill>
              </a:rPr>
              <a:t>Three types of attributes:</a:t>
            </a:r>
          </a:p>
          <a:p>
            <a:pPr lvl="1">
              <a:lnSpc>
                <a:spcPct val="90000"/>
              </a:lnSpc>
            </a:pPr>
            <a:r>
              <a:rPr lang="en-US" altLang="en-US" sz="2400"/>
              <a:t>Nominal </a:t>
            </a:r>
            <a:r>
              <a:rPr lang="en-US" altLang="en-US" sz="2400">
                <a:ea typeface="Tahoma" charset="0"/>
                <a:cs typeface="Tahoma" charset="0"/>
              </a:rPr>
              <a:t>— </a:t>
            </a:r>
            <a:r>
              <a:rPr lang="en-US" altLang="en-US" sz="2400"/>
              <a:t>values from an unordered set</a:t>
            </a:r>
          </a:p>
          <a:p>
            <a:pPr lvl="1">
              <a:lnSpc>
                <a:spcPct val="90000"/>
              </a:lnSpc>
            </a:pPr>
            <a:r>
              <a:rPr lang="en-US" altLang="en-US" sz="2400"/>
              <a:t>Ordinal </a:t>
            </a:r>
            <a:r>
              <a:rPr lang="en-US" altLang="en-US" sz="2400">
                <a:ea typeface="Tahoma" charset="0"/>
                <a:cs typeface="Tahoma" charset="0"/>
              </a:rPr>
              <a:t>—</a:t>
            </a:r>
            <a:r>
              <a:rPr lang="en-US" altLang="en-US" sz="2400"/>
              <a:t> values from an ordered set</a:t>
            </a:r>
          </a:p>
          <a:p>
            <a:pPr lvl="1">
              <a:lnSpc>
                <a:spcPct val="90000"/>
              </a:lnSpc>
            </a:pPr>
            <a:r>
              <a:rPr lang="en-US" altLang="en-US" sz="2400"/>
              <a:t>Continuous </a:t>
            </a:r>
            <a:r>
              <a:rPr lang="en-US" altLang="en-US" sz="2400">
                <a:ea typeface="Tahoma" charset="0"/>
                <a:cs typeface="Tahoma" charset="0"/>
              </a:rPr>
              <a:t>—</a:t>
            </a:r>
            <a:r>
              <a:rPr lang="en-US" altLang="en-US" sz="2400"/>
              <a:t> real numbers</a:t>
            </a:r>
          </a:p>
          <a:p>
            <a:pPr>
              <a:lnSpc>
                <a:spcPct val="90000"/>
              </a:lnSpc>
            </a:pPr>
            <a:r>
              <a:rPr lang="en-US" altLang="en-US" sz="2800">
                <a:solidFill>
                  <a:srgbClr val="CC3300"/>
                </a:solidFill>
              </a:rPr>
              <a:t>Discretization/Quantization:</a:t>
            </a:r>
            <a:r>
              <a:rPr lang="en-US" altLang="en-US" sz="2800"/>
              <a:t> </a:t>
            </a:r>
          </a:p>
          <a:p>
            <a:pPr lvl="1">
              <a:lnSpc>
                <a:spcPct val="90000"/>
              </a:lnSpc>
              <a:buFont typeface="Monotype Sorts" charset="2"/>
              <a:buChar char="*"/>
            </a:pPr>
            <a:r>
              <a:rPr lang="en-US" altLang="en-US" sz="2400"/>
              <a:t>divide the range of a continuous attribute into intervals</a:t>
            </a:r>
          </a:p>
          <a:p>
            <a:pPr lvl="1">
              <a:lnSpc>
                <a:spcPct val="90000"/>
              </a:lnSpc>
              <a:buFont typeface="Monotype Sorts" charset="2"/>
              <a:buNone/>
            </a:pPr>
            <a:endParaRPr lang="en-US" altLang="en-US" sz="2400"/>
          </a:p>
          <a:p>
            <a:pPr lvl="1">
              <a:lnSpc>
                <a:spcPct val="90000"/>
              </a:lnSpc>
              <a:buFont typeface="Monotype Sorts" charset="2"/>
              <a:buNone/>
            </a:pPr>
            <a:endParaRPr lang="en-US" altLang="en-US" sz="2400"/>
          </a:p>
          <a:p>
            <a:pPr lvl="1">
              <a:lnSpc>
                <a:spcPct val="90000"/>
              </a:lnSpc>
              <a:buFont typeface="Monotype Sorts" charset="2"/>
              <a:buNone/>
            </a:pPr>
            <a:endParaRPr lang="en-US" altLang="en-US" sz="2400"/>
          </a:p>
          <a:p>
            <a:pPr lvl="1">
              <a:lnSpc>
                <a:spcPct val="90000"/>
              </a:lnSpc>
            </a:pPr>
            <a:r>
              <a:rPr lang="en-US" altLang="en-US" sz="2400"/>
              <a:t>Some classification algorithms only accept categorical attributes.</a:t>
            </a:r>
          </a:p>
          <a:p>
            <a:pPr lvl="1">
              <a:lnSpc>
                <a:spcPct val="90000"/>
              </a:lnSpc>
            </a:pPr>
            <a:r>
              <a:rPr lang="en-US" altLang="en-US" sz="2400"/>
              <a:t>Reduce data size by discretization</a:t>
            </a:r>
          </a:p>
          <a:p>
            <a:pPr lvl="1">
              <a:lnSpc>
                <a:spcPct val="90000"/>
              </a:lnSpc>
            </a:pPr>
            <a:r>
              <a:rPr lang="en-US" altLang="en-US" sz="2400"/>
              <a:t>Prepare for further analysis</a:t>
            </a:r>
          </a:p>
        </p:txBody>
      </p:sp>
      <p:sp>
        <p:nvSpPr>
          <p:cNvPr id="49157" name="Line 5"/>
          <p:cNvSpPr>
            <a:spLocks noChangeShapeType="1"/>
          </p:cNvSpPr>
          <p:nvPr/>
        </p:nvSpPr>
        <p:spPr bwMode="auto">
          <a:xfrm>
            <a:off x="1600200" y="4191000"/>
            <a:ext cx="609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158" name="Line 6"/>
          <p:cNvSpPr>
            <a:spLocks noChangeShapeType="1"/>
          </p:cNvSpPr>
          <p:nvPr/>
        </p:nvSpPr>
        <p:spPr bwMode="auto">
          <a:xfrm>
            <a:off x="2362200" y="4114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160" name="Line 8"/>
          <p:cNvSpPr>
            <a:spLocks noChangeShapeType="1"/>
          </p:cNvSpPr>
          <p:nvPr/>
        </p:nvSpPr>
        <p:spPr bwMode="auto">
          <a:xfrm>
            <a:off x="3505200" y="4114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162" name="Line 10"/>
          <p:cNvSpPr>
            <a:spLocks noChangeShapeType="1"/>
          </p:cNvSpPr>
          <p:nvPr/>
        </p:nvSpPr>
        <p:spPr bwMode="auto">
          <a:xfrm>
            <a:off x="4343400" y="4114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163" name="Line 11"/>
          <p:cNvSpPr>
            <a:spLocks noChangeShapeType="1"/>
          </p:cNvSpPr>
          <p:nvPr/>
        </p:nvSpPr>
        <p:spPr bwMode="auto">
          <a:xfrm>
            <a:off x="5638800" y="4114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164" name="Line 12"/>
          <p:cNvSpPr>
            <a:spLocks noChangeShapeType="1"/>
          </p:cNvSpPr>
          <p:nvPr/>
        </p:nvSpPr>
        <p:spPr bwMode="auto">
          <a:xfrm>
            <a:off x="6477000" y="4114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165" name="AutoShape 13"/>
          <p:cNvSpPr>
            <a:spLocks noChangeArrowheads="1"/>
          </p:cNvSpPr>
          <p:nvPr/>
        </p:nvSpPr>
        <p:spPr bwMode="auto">
          <a:xfrm>
            <a:off x="1828800" y="4191000"/>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66" name="AutoShape 14"/>
          <p:cNvSpPr>
            <a:spLocks noChangeArrowheads="1"/>
          </p:cNvSpPr>
          <p:nvPr/>
        </p:nvSpPr>
        <p:spPr bwMode="auto">
          <a:xfrm>
            <a:off x="2895600" y="4191000"/>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68" name="AutoShape 16"/>
          <p:cNvSpPr>
            <a:spLocks noChangeArrowheads="1"/>
          </p:cNvSpPr>
          <p:nvPr/>
        </p:nvSpPr>
        <p:spPr bwMode="auto">
          <a:xfrm>
            <a:off x="4953000" y="4191000"/>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69" name="AutoShape 17"/>
          <p:cNvSpPr>
            <a:spLocks noChangeArrowheads="1"/>
          </p:cNvSpPr>
          <p:nvPr/>
        </p:nvSpPr>
        <p:spPr bwMode="auto">
          <a:xfrm>
            <a:off x="5943600" y="4191000"/>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70" name="AutoShape 18"/>
          <p:cNvSpPr>
            <a:spLocks noChangeArrowheads="1"/>
          </p:cNvSpPr>
          <p:nvPr/>
        </p:nvSpPr>
        <p:spPr bwMode="auto">
          <a:xfrm>
            <a:off x="7010400" y="4191000"/>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71" name="AutoShape 19"/>
          <p:cNvSpPr>
            <a:spLocks noChangeArrowheads="1"/>
          </p:cNvSpPr>
          <p:nvPr/>
        </p:nvSpPr>
        <p:spPr bwMode="auto">
          <a:xfrm>
            <a:off x="3810000" y="4191000"/>
            <a:ext cx="152400" cy="152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72" name="Text Box 20"/>
          <p:cNvSpPr txBox="1">
            <a:spLocks noChangeArrowheads="1"/>
          </p:cNvSpPr>
          <p:nvPr/>
        </p:nvSpPr>
        <p:spPr bwMode="auto">
          <a:xfrm>
            <a:off x="2193925" y="3622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x1</a:t>
            </a:r>
          </a:p>
        </p:txBody>
      </p:sp>
      <p:sp>
        <p:nvSpPr>
          <p:cNvPr id="49173" name="Text Box 21"/>
          <p:cNvSpPr txBox="1">
            <a:spLocks noChangeArrowheads="1"/>
          </p:cNvSpPr>
          <p:nvPr/>
        </p:nvSpPr>
        <p:spPr bwMode="auto">
          <a:xfrm>
            <a:off x="3260725" y="3622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x2</a:t>
            </a:r>
          </a:p>
        </p:txBody>
      </p:sp>
      <p:sp>
        <p:nvSpPr>
          <p:cNvPr id="49174" name="Text Box 22"/>
          <p:cNvSpPr txBox="1">
            <a:spLocks noChangeArrowheads="1"/>
          </p:cNvSpPr>
          <p:nvPr/>
        </p:nvSpPr>
        <p:spPr bwMode="auto">
          <a:xfrm>
            <a:off x="4098925" y="3622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x3</a:t>
            </a:r>
          </a:p>
        </p:txBody>
      </p:sp>
      <p:sp>
        <p:nvSpPr>
          <p:cNvPr id="49175" name="Text Box 23"/>
          <p:cNvSpPr txBox="1">
            <a:spLocks noChangeArrowheads="1"/>
          </p:cNvSpPr>
          <p:nvPr/>
        </p:nvSpPr>
        <p:spPr bwMode="auto">
          <a:xfrm>
            <a:off x="5394325" y="3622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x4</a:t>
            </a:r>
          </a:p>
        </p:txBody>
      </p:sp>
      <p:sp>
        <p:nvSpPr>
          <p:cNvPr id="49176" name="Text Box 24"/>
          <p:cNvSpPr txBox="1">
            <a:spLocks noChangeArrowheads="1"/>
          </p:cNvSpPr>
          <p:nvPr/>
        </p:nvSpPr>
        <p:spPr bwMode="auto">
          <a:xfrm>
            <a:off x="6308725" y="3622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x5</a:t>
            </a:r>
          </a:p>
        </p:txBody>
      </p:sp>
      <p:sp>
        <p:nvSpPr>
          <p:cNvPr id="49177" name="Text Box 25"/>
          <p:cNvSpPr txBox="1">
            <a:spLocks noChangeArrowheads="1"/>
          </p:cNvSpPr>
          <p:nvPr/>
        </p:nvSpPr>
        <p:spPr bwMode="auto">
          <a:xfrm>
            <a:off x="1660525" y="4308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y1</a:t>
            </a:r>
          </a:p>
        </p:txBody>
      </p:sp>
      <p:sp>
        <p:nvSpPr>
          <p:cNvPr id="49178" name="Text Box 26"/>
          <p:cNvSpPr txBox="1">
            <a:spLocks noChangeArrowheads="1"/>
          </p:cNvSpPr>
          <p:nvPr/>
        </p:nvSpPr>
        <p:spPr bwMode="auto">
          <a:xfrm>
            <a:off x="2727325" y="4308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y2</a:t>
            </a:r>
          </a:p>
        </p:txBody>
      </p:sp>
      <p:sp>
        <p:nvSpPr>
          <p:cNvPr id="49180" name="Text Box 28"/>
          <p:cNvSpPr txBox="1">
            <a:spLocks noChangeArrowheads="1"/>
          </p:cNvSpPr>
          <p:nvPr/>
        </p:nvSpPr>
        <p:spPr bwMode="auto">
          <a:xfrm>
            <a:off x="3641725" y="4308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y3</a:t>
            </a:r>
          </a:p>
        </p:txBody>
      </p:sp>
      <p:sp>
        <p:nvSpPr>
          <p:cNvPr id="49181" name="Text Box 29"/>
          <p:cNvSpPr txBox="1">
            <a:spLocks noChangeArrowheads="1"/>
          </p:cNvSpPr>
          <p:nvPr/>
        </p:nvSpPr>
        <p:spPr bwMode="auto">
          <a:xfrm>
            <a:off x="4860925" y="4308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y4</a:t>
            </a:r>
          </a:p>
        </p:txBody>
      </p:sp>
      <p:sp>
        <p:nvSpPr>
          <p:cNvPr id="49182" name="Text Box 30"/>
          <p:cNvSpPr txBox="1">
            <a:spLocks noChangeArrowheads="1"/>
          </p:cNvSpPr>
          <p:nvPr/>
        </p:nvSpPr>
        <p:spPr bwMode="auto">
          <a:xfrm>
            <a:off x="5851525" y="4308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y5</a:t>
            </a:r>
          </a:p>
        </p:txBody>
      </p:sp>
      <p:sp>
        <p:nvSpPr>
          <p:cNvPr id="49183" name="Text Box 31"/>
          <p:cNvSpPr txBox="1">
            <a:spLocks noChangeArrowheads="1"/>
          </p:cNvSpPr>
          <p:nvPr/>
        </p:nvSpPr>
        <p:spPr bwMode="auto">
          <a:xfrm>
            <a:off x="6934200" y="4267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a:t>y6</a:t>
            </a:r>
          </a:p>
        </p:txBody>
      </p:sp>
    </p:spTree>
    <p:extLst>
      <p:ext uri="{BB962C8B-B14F-4D97-AF65-F5344CB8AC3E}">
        <p14:creationId xmlns:p14="http://schemas.microsoft.com/office/powerpoint/2010/main" val="68735355"/>
      </p:ext>
    </p:extLst>
  </p:cSld>
  <p:clrMapOvr>
    <a:masterClrMapping/>
  </p:clrMapOvr>
  <p:transition>
    <p:checke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609600"/>
            <a:ext cx="8229600" cy="1143000"/>
          </a:xfrm>
        </p:spPr>
        <p:txBody>
          <a:bodyPr/>
          <a:lstStyle/>
          <a:p>
            <a:r>
              <a:rPr lang="en-US" altLang="en-US" sz="4000" dirty="0">
                <a:solidFill>
                  <a:srgbClr val="00B0F0"/>
                </a:solidFill>
              </a:rPr>
              <a:t>Discretization and Concept Hierarchy</a:t>
            </a:r>
          </a:p>
        </p:txBody>
      </p:sp>
      <p:sp>
        <p:nvSpPr>
          <p:cNvPr id="50179" name="Rectangle 3"/>
          <p:cNvSpPr>
            <a:spLocks noGrp="1" noChangeArrowheads="1"/>
          </p:cNvSpPr>
          <p:nvPr>
            <p:ph type="body" idx="1"/>
          </p:nvPr>
        </p:nvSpPr>
        <p:spPr>
          <a:xfrm>
            <a:off x="685800" y="1905000"/>
            <a:ext cx="8077200" cy="4572000"/>
          </a:xfrm>
        </p:spPr>
        <p:txBody>
          <a:bodyPr/>
          <a:lstStyle/>
          <a:p>
            <a:pPr>
              <a:lnSpc>
                <a:spcPct val="110000"/>
              </a:lnSpc>
            </a:pPr>
            <a:r>
              <a:rPr lang="en-US" altLang="en-US" sz="2800">
                <a:solidFill>
                  <a:schemeClr val="tx2"/>
                </a:solidFill>
              </a:rPr>
              <a:t>Discretization</a:t>
            </a:r>
            <a:r>
              <a:rPr lang="en-US" altLang="en-US" sz="2800"/>
              <a:t> </a:t>
            </a:r>
          </a:p>
          <a:p>
            <a:pPr lvl="1">
              <a:lnSpc>
                <a:spcPct val="110000"/>
              </a:lnSpc>
            </a:pPr>
            <a:r>
              <a:rPr lang="en-US" altLang="en-US" sz="2400">
                <a:solidFill>
                  <a:schemeClr val="accent2"/>
                </a:solidFill>
              </a:rPr>
              <a:t>reduce the number of values</a:t>
            </a:r>
            <a:r>
              <a:rPr lang="en-US" altLang="en-US" sz="2400"/>
              <a:t> for a given continuous attribute by dividing the range of the attribute into intervals. Interval labels can then be used to replace actual data values.</a:t>
            </a:r>
          </a:p>
          <a:p>
            <a:pPr>
              <a:lnSpc>
                <a:spcPct val="110000"/>
              </a:lnSpc>
            </a:pPr>
            <a:r>
              <a:rPr lang="en-US" altLang="en-US" sz="2800">
                <a:solidFill>
                  <a:schemeClr val="tx2"/>
                </a:solidFill>
              </a:rPr>
              <a:t>Concept Hierarchies</a:t>
            </a:r>
            <a:r>
              <a:rPr lang="en-US" altLang="en-US" sz="2800"/>
              <a:t> </a:t>
            </a:r>
          </a:p>
          <a:p>
            <a:pPr lvl="1">
              <a:lnSpc>
                <a:spcPct val="110000"/>
              </a:lnSpc>
            </a:pPr>
            <a:r>
              <a:rPr lang="en-US" altLang="en-US" sz="2400"/>
              <a:t>reduce the data by collecting and </a:t>
            </a:r>
            <a:r>
              <a:rPr lang="en-US" altLang="en-US" sz="2400">
                <a:solidFill>
                  <a:schemeClr val="accent2"/>
                </a:solidFill>
              </a:rPr>
              <a:t>replacing low level</a:t>
            </a:r>
            <a:r>
              <a:rPr lang="en-US" altLang="en-US" sz="2400"/>
              <a:t> </a:t>
            </a:r>
            <a:r>
              <a:rPr lang="en-US" altLang="en-US" sz="2400">
                <a:solidFill>
                  <a:schemeClr val="accent2"/>
                </a:solidFill>
              </a:rPr>
              <a:t>concepts </a:t>
            </a:r>
            <a:r>
              <a:rPr lang="en-US" altLang="en-US" sz="2400"/>
              <a:t>(such as numeric values for the attribute age) </a:t>
            </a:r>
            <a:r>
              <a:rPr lang="en-US" altLang="en-US" sz="2400">
                <a:solidFill>
                  <a:schemeClr val="accent2"/>
                </a:solidFill>
              </a:rPr>
              <a:t>by</a:t>
            </a:r>
            <a:r>
              <a:rPr lang="en-US" altLang="en-US" sz="2400"/>
              <a:t> </a:t>
            </a:r>
            <a:r>
              <a:rPr lang="en-US" altLang="en-US" sz="2400">
                <a:solidFill>
                  <a:schemeClr val="accent2"/>
                </a:solidFill>
              </a:rPr>
              <a:t>higher level concepts</a:t>
            </a:r>
            <a:r>
              <a:rPr lang="en-US" altLang="en-US" sz="2400"/>
              <a:t> (such as young, middle-aged, or senior).</a:t>
            </a:r>
          </a:p>
        </p:txBody>
      </p:sp>
    </p:spTree>
    <p:extLst>
      <p:ext uri="{BB962C8B-B14F-4D97-AF65-F5344CB8AC3E}">
        <p14:creationId xmlns:p14="http://schemas.microsoft.com/office/powerpoint/2010/main" val="1211041883"/>
      </p:ext>
    </p:extLst>
  </p:cSld>
  <p:clrMapOvr>
    <a:masterClrMapping/>
  </p:clrMapOvr>
  <p:transition>
    <p:checke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altLang="en-US" sz="4000" dirty="0">
                <a:solidFill>
                  <a:srgbClr val="00B0F0"/>
                </a:solidFill>
              </a:rPr>
              <a:t>Discretization and concept hierarchy generation for numeric data</a:t>
            </a:r>
          </a:p>
        </p:txBody>
      </p:sp>
      <p:sp>
        <p:nvSpPr>
          <p:cNvPr id="51203" name="Rectangle 3"/>
          <p:cNvSpPr>
            <a:spLocks noGrp="1" noChangeArrowheads="1"/>
          </p:cNvSpPr>
          <p:nvPr>
            <p:ph type="body" idx="1"/>
          </p:nvPr>
        </p:nvSpPr>
        <p:spPr>
          <a:xfrm>
            <a:off x="685800" y="1981200"/>
            <a:ext cx="7772400" cy="4572000"/>
          </a:xfrm>
        </p:spPr>
        <p:txBody>
          <a:bodyPr/>
          <a:lstStyle/>
          <a:p>
            <a:pPr>
              <a:lnSpc>
                <a:spcPct val="170000"/>
              </a:lnSpc>
            </a:pPr>
            <a:r>
              <a:rPr lang="en-US" altLang="en-US" sz="2800"/>
              <a:t>Hierarchical and recursive decomposition using:</a:t>
            </a:r>
          </a:p>
          <a:p>
            <a:pPr lvl="1">
              <a:lnSpc>
                <a:spcPct val="170000"/>
              </a:lnSpc>
            </a:pPr>
            <a:r>
              <a:rPr lang="en-US" altLang="en-US" sz="2400"/>
              <a:t>Binning (data smoothing)</a:t>
            </a:r>
          </a:p>
          <a:p>
            <a:pPr lvl="1">
              <a:lnSpc>
                <a:spcPct val="170000"/>
              </a:lnSpc>
            </a:pPr>
            <a:r>
              <a:rPr lang="en-US" altLang="en-US" sz="2400"/>
              <a:t>Histogram analysis (numerosity reduction) </a:t>
            </a:r>
          </a:p>
          <a:p>
            <a:pPr lvl="1">
              <a:lnSpc>
                <a:spcPct val="170000"/>
              </a:lnSpc>
            </a:pPr>
            <a:r>
              <a:rPr lang="en-US" altLang="en-US" sz="2400"/>
              <a:t>Clustering analysis (numerosity reduction)</a:t>
            </a:r>
          </a:p>
          <a:p>
            <a:pPr>
              <a:lnSpc>
                <a:spcPct val="170000"/>
              </a:lnSpc>
            </a:pPr>
            <a:r>
              <a:rPr lang="en-US" altLang="en-US" sz="2800">
                <a:solidFill>
                  <a:schemeClr val="accent2"/>
                </a:solidFill>
              </a:rPr>
              <a:t>Entropy-based discretization</a:t>
            </a:r>
          </a:p>
          <a:p>
            <a:pPr>
              <a:lnSpc>
                <a:spcPct val="170000"/>
              </a:lnSpc>
            </a:pPr>
            <a:r>
              <a:rPr lang="en-US" altLang="en-US" sz="2800">
                <a:solidFill>
                  <a:schemeClr val="accent2"/>
                </a:solidFill>
              </a:rPr>
              <a:t>Segmentation by natural partitioning</a:t>
            </a:r>
          </a:p>
        </p:txBody>
      </p:sp>
    </p:spTree>
    <p:extLst>
      <p:ext uri="{BB962C8B-B14F-4D97-AF65-F5344CB8AC3E}">
        <p14:creationId xmlns:p14="http://schemas.microsoft.com/office/powerpoint/2010/main" val="1371286677"/>
      </p:ext>
    </p:extLst>
  </p:cSld>
  <p:clrMapOvr>
    <a:masterClrMapping/>
  </p:clrMapOvr>
  <p:transition>
    <p:checke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228600"/>
            <a:ext cx="7772400" cy="609600"/>
          </a:xfrm>
        </p:spPr>
        <p:txBody>
          <a:bodyPr>
            <a:normAutofit fontScale="90000"/>
          </a:bodyPr>
          <a:lstStyle/>
          <a:p>
            <a:r>
              <a:rPr lang="en-US" altLang="en-US" sz="4000" dirty="0">
                <a:solidFill>
                  <a:srgbClr val="00B0F0"/>
                </a:solidFill>
              </a:rPr>
              <a:t>Entropy-Based Discretization</a:t>
            </a:r>
          </a:p>
        </p:txBody>
      </p:sp>
      <p:sp>
        <p:nvSpPr>
          <p:cNvPr id="52227" name="Rectangle 3"/>
          <p:cNvSpPr>
            <a:spLocks noGrp="1" noChangeArrowheads="1"/>
          </p:cNvSpPr>
          <p:nvPr>
            <p:ph type="body" idx="1"/>
          </p:nvPr>
        </p:nvSpPr>
        <p:spPr>
          <a:xfrm>
            <a:off x="228600" y="838200"/>
            <a:ext cx="8915400" cy="5867400"/>
          </a:xfrm>
        </p:spPr>
        <p:txBody>
          <a:bodyPr>
            <a:normAutofit lnSpcReduction="10000"/>
          </a:bodyPr>
          <a:lstStyle/>
          <a:p>
            <a:pPr>
              <a:lnSpc>
                <a:spcPct val="90000"/>
              </a:lnSpc>
            </a:pPr>
            <a:r>
              <a:rPr lang="en-US" altLang="en-US" sz="2400" dirty="0"/>
              <a:t>Given a set of samples S, if S is partitioned into two intervals S1 and S2 using threshold T on the value of attribute A, the information gain resulting from the partitioning is:</a:t>
            </a:r>
          </a:p>
          <a:p>
            <a:pPr>
              <a:lnSpc>
                <a:spcPct val="90000"/>
              </a:lnSpc>
              <a:buFontTx/>
              <a:buNone/>
            </a:pPr>
            <a:endParaRPr lang="en-US" altLang="en-US" sz="2400" dirty="0"/>
          </a:p>
          <a:p>
            <a:pPr>
              <a:lnSpc>
                <a:spcPct val="90000"/>
              </a:lnSpc>
              <a:buFontTx/>
              <a:buNone/>
            </a:pPr>
            <a:endParaRPr lang="en-US" altLang="en-US" sz="2400" dirty="0"/>
          </a:p>
          <a:p>
            <a:pPr>
              <a:lnSpc>
                <a:spcPct val="90000"/>
              </a:lnSpc>
              <a:buFontTx/>
              <a:buNone/>
            </a:pPr>
            <a:r>
              <a:rPr lang="en-US" altLang="en-US" sz="2400" dirty="0"/>
              <a:t>    where the entropy function E for a given set is calculated based on the class distribution of the samples in the set. Given m classes the entropy of S1 is:</a:t>
            </a:r>
          </a:p>
          <a:p>
            <a:pPr>
              <a:lnSpc>
                <a:spcPct val="90000"/>
              </a:lnSpc>
              <a:buFontTx/>
              <a:buNone/>
            </a:pPr>
            <a:endParaRPr lang="en-US" altLang="en-US" sz="2400" dirty="0"/>
          </a:p>
          <a:p>
            <a:pPr>
              <a:lnSpc>
                <a:spcPct val="90000"/>
              </a:lnSpc>
              <a:buFontTx/>
              <a:buNone/>
            </a:pPr>
            <a:r>
              <a:rPr lang="en-US" altLang="en-US" sz="2400" dirty="0"/>
              <a:t>    where </a:t>
            </a:r>
            <a:r>
              <a:rPr lang="en-US" altLang="en-US" sz="2400" i="1" dirty="0"/>
              <a:t>pi</a:t>
            </a:r>
            <a:r>
              <a:rPr lang="en-US" altLang="en-US" sz="2400" dirty="0"/>
              <a:t> is the probability of class </a:t>
            </a:r>
            <a:r>
              <a:rPr lang="en-US" altLang="en-US" sz="2400" dirty="0" err="1"/>
              <a:t>i</a:t>
            </a:r>
            <a:r>
              <a:rPr lang="en-US" altLang="en-US" sz="2400" dirty="0"/>
              <a:t> in S1. </a:t>
            </a:r>
          </a:p>
          <a:p>
            <a:pPr>
              <a:lnSpc>
                <a:spcPct val="90000"/>
              </a:lnSpc>
            </a:pPr>
            <a:r>
              <a:rPr lang="en-US" altLang="en-US" sz="2400" dirty="0"/>
              <a:t>The threshold that maximizes the information gain over all possible thresholds is selected as a binary discretization.</a:t>
            </a:r>
          </a:p>
          <a:p>
            <a:pPr>
              <a:lnSpc>
                <a:spcPct val="90000"/>
              </a:lnSpc>
            </a:pPr>
            <a:r>
              <a:rPr lang="en-US" altLang="en-US" sz="2400" dirty="0"/>
              <a:t>The process is recursively applied to partitions obtained until some stopping criterion is met, e.g.,</a:t>
            </a:r>
          </a:p>
          <a:p>
            <a:pPr>
              <a:lnSpc>
                <a:spcPct val="90000"/>
              </a:lnSpc>
            </a:pPr>
            <a:r>
              <a:rPr lang="en-US" altLang="en-US" sz="2400" dirty="0"/>
              <a:t>Experiments show that it may reduce data size and improve classification accuracy</a:t>
            </a:r>
          </a:p>
        </p:txBody>
      </p:sp>
      <p:graphicFrame>
        <p:nvGraphicFramePr>
          <p:cNvPr id="52228" name="Object 4"/>
          <p:cNvGraphicFramePr>
            <a:graphicFrameLocks noChangeAspect="1"/>
          </p:cNvGraphicFramePr>
          <p:nvPr>
            <p:extLst>
              <p:ext uri="{D42A27DB-BD31-4B8C-83A1-F6EECF244321}">
                <p14:modId xmlns:p14="http://schemas.microsoft.com/office/powerpoint/2010/main" val="190069456"/>
              </p:ext>
            </p:extLst>
          </p:nvPr>
        </p:nvGraphicFramePr>
        <p:xfrm>
          <a:off x="2743200" y="1695450"/>
          <a:ext cx="4419600" cy="819150"/>
        </p:xfrm>
        <a:graphic>
          <a:graphicData uri="http://schemas.openxmlformats.org/presentationml/2006/ole">
            <mc:AlternateContent xmlns:mc="http://schemas.openxmlformats.org/markup-compatibility/2006">
              <mc:Choice xmlns:v="urn:schemas-microsoft-com:vml" Requires="v">
                <p:oleObj spid="_x0000_s93465" name="Equation" r:id="rId4" imgW="2171520" imgH="457200" progId="Equation.3">
                  <p:embed/>
                </p:oleObj>
              </mc:Choice>
              <mc:Fallback>
                <p:oleObj name="Equation" r:id="rId4" imgW="217152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695450"/>
                        <a:ext cx="44196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2229" name="Object 5"/>
          <p:cNvGraphicFramePr>
            <a:graphicFrameLocks noChangeAspect="1"/>
          </p:cNvGraphicFramePr>
          <p:nvPr>
            <p:extLst>
              <p:ext uri="{D42A27DB-BD31-4B8C-83A1-F6EECF244321}">
                <p14:modId xmlns:p14="http://schemas.microsoft.com/office/powerpoint/2010/main" val="3384299403"/>
              </p:ext>
            </p:extLst>
          </p:nvPr>
        </p:nvGraphicFramePr>
        <p:xfrm>
          <a:off x="4419600" y="6069012"/>
          <a:ext cx="2209800" cy="407988"/>
        </p:xfrm>
        <a:graphic>
          <a:graphicData uri="http://schemas.openxmlformats.org/presentationml/2006/ole">
            <mc:AlternateContent xmlns:mc="http://schemas.openxmlformats.org/markup-compatibility/2006">
              <mc:Choice xmlns:v="urn:schemas-microsoft-com:vml" Requires="v">
                <p:oleObj spid="_x0000_s93466" name="Equation" r:id="rId6" imgW="1155600" imgH="203040" progId="Equation.3">
                  <p:embed/>
                </p:oleObj>
              </mc:Choice>
              <mc:Fallback>
                <p:oleObj name="Equation" r:id="rId6" imgW="11556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6069012"/>
                        <a:ext cx="22098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2231" name="Object 7"/>
          <p:cNvGraphicFramePr>
            <a:graphicFrameLocks noChangeAspect="1"/>
          </p:cNvGraphicFramePr>
          <p:nvPr>
            <p:extLst>
              <p:ext uri="{D42A27DB-BD31-4B8C-83A1-F6EECF244321}">
                <p14:modId xmlns:p14="http://schemas.microsoft.com/office/powerpoint/2010/main" val="2579763082"/>
              </p:ext>
            </p:extLst>
          </p:nvPr>
        </p:nvGraphicFramePr>
        <p:xfrm>
          <a:off x="3048000" y="3124200"/>
          <a:ext cx="2819400" cy="817563"/>
        </p:xfrm>
        <a:graphic>
          <a:graphicData uri="http://schemas.openxmlformats.org/presentationml/2006/ole">
            <mc:AlternateContent xmlns:mc="http://schemas.openxmlformats.org/markup-compatibility/2006">
              <mc:Choice xmlns:v="urn:schemas-microsoft-com:vml" Requires="v">
                <p:oleObj spid="_x0000_s93467" name="Equation" r:id="rId8" imgW="1485720" imgH="431640" progId="Equation.3">
                  <p:embed/>
                </p:oleObj>
              </mc:Choice>
              <mc:Fallback>
                <p:oleObj name="Equation" r:id="rId8" imgW="148572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3124200"/>
                        <a:ext cx="28194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64947221"/>
      </p:ext>
    </p:extLst>
  </p:cSld>
  <p:clrMapOvr>
    <a:masterClrMapping/>
  </p:clrMapOvr>
  <p:transition>
    <p:checke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0B9A129F-FB44-408D-9A92-2ECD93B60C4B}"/>
              </a:ext>
            </a:extLst>
          </p:cNvPr>
          <p:cNvSpPr txBox="1">
            <a:spLocks/>
          </p:cNvSpPr>
          <p:nvPr/>
        </p:nvSpPr>
        <p:spPr>
          <a:xfrm>
            <a:off x="7239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Clr>
                <a:schemeClr val="folHlink"/>
              </a:buClr>
              <a:buSzPct val="60000"/>
              <a:buFont typeface="Wingdings" panose="05000000000000000000" pitchFamily="2" charset="2"/>
              <a:buChar char="n"/>
              <a:defRPr sz="28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Calibri" panose="020F0502020204030204" pitchFamily="34" charset="0"/>
                <a:ea typeface="+mn-ea"/>
                <a:cs typeface="+mn-cs"/>
              </a:defRPr>
            </a:lvl9pPr>
          </a:lstStyle>
          <a:p>
            <a:pPr>
              <a:spcBef>
                <a:spcPct val="0"/>
              </a:spcBef>
              <a:buClrTx/>
              <a:buSzTx/>
              <a:buFontTx/>
              <a:buNone/>
            </a:pPr>
            <a:fld id="{D9D8824F-2697-4F85-B6CB-288CFED41424}" type="slidenum">
              <a:rPr lang="en-US" altLang="en-US" sz="1200" smtClean="0">
                <a:latin typeface="Tahoma" panose="020B0604030504040204" pitchFamily="34" charset="0"/>
              </a:rPr>
              <a:pPr>
                <a:spcBef>
                  <a:spcPct val="0"/>
                </a:spcBef>
                <a:buClrTx/>
                <a:buSzTx/>
                <a:buFontTx/>
                <a:buNone/>
              </a:pPr>
              <a:t>48</a:t>
            </a:fld>
            <a:endParaRPr lang="en-US" altLang="en-US" sz="1200">
              <a:latin typeface="Tahoma" panose="020B0604030504040204" pitchFamily="34" charset="0"/>
            </a:endParaRPr>
          </a:p>
        </p:txBody>
      </p:sp>
      <p:sp>
        <p:nvSpPr>
          <p:cNvPr id="5" name="Rectangle 2">
            <a:extLst>
              <a:ext uri="{FF2B5EF4-FFF2-40B4-BE49-F238E27FC236}">
                <a16:creationId xmlns:a16="http://schemas.microsoft.com/office/drawing/2014/main" id="{984A636E-6095-4EAC-BC8E-048CBFB2D23A}"/>
              </a:ext>
            </a:extLst>
          </p:cNvPr>
          <p:cNvSpPr>
            <a:spLocks noGrp="1" noChangeArrowheads="1"/>
          </p:cNvSpPr>
          <p:nvPr>
            <p:ph type="title"/>
          </p:nvPr>
        </p:nvSpPr>
        <p:spPr>
          <a:xfrm>
            <a:off x="152400" y="304800"/>
            <a:ext cx="8763000" cy="609600"/>
          </a:xfrm>
        </p:spPr>
        <p:txBody>
          <a:bodyPr>
            <a:normAutofit fontScale="90000"/>
          </a:bodyPr>
          <a:lstStyle/>
          <a:p>
            <a:pPr eaLnBrk="1" hangingPunct="1"/>
            <a:r>
              <a:rPr lang="en-US" altLang="en-US"/>
              <a:t>Attribute Selection: Information Gain</a:t>
            </a:r>
          </a:p>
        </p:txBody>
      </p:sp>
      <p:sp>
        <p:nvSpPr>
          <p:cNvPr id="6" name="Rectangle 3">
            <a:extLst>
              <a:ext uri="{FF2B5EF4-FFF2-40B4-BE49-F238E27FC236}">
                <a16:creationId xmlns:a16="http://schemas.microsoft.com/office/drawing/2014/main" id="{CAB2A33A-E553-4CAA-B007-55D321C1E254}"/>
              </a:ext>
            </a:extLst>
          </p:cNvPr>
          <p:cNvSpPr txBox="1">
            <a:spLocks noChangeArrowheads="1"/>
          </p:cNvSpPr>
          <p:nvPr/>
        </p:nvSpPr>
        <p:spPr>
          <a:xfrm>
            <a:off x="304800" y="1371600"/>
            <a:ext cx="415290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ct val="30000"/>
              </a:spcBef>
              <a:buSzPct val="80000"/>
              <a:buFont typeface="Marlett" pitchFamily="2" charset="2"/>
              <a:buChar char="g"/>
            </a:pPr>
            <a:r>
              <a:rPr lang="en-US" altLang="en-US" sz="2000">
                <a:solidFill>
                  <a:srgbClr val="121328"/>
                </a:solidFill>
              </a:rPr>
              <a:t>Class P: buys_computer = “yes”</a:t>
            </a:r>
          </a:p>
          <a:p>
            <a:pPr>
              <a:lnSpc>
                <a:spcPct val="80000"/>
              </a:lnSpc>
              <a:spcBef>
                <a:spcPct val="30000"/>
              </a:spcBef>
              <a:buSzPct val="80000"/>
              <a:buFont typeface="Marlett" pitchFamily="2" charset="2"/>
              <a:buChar char="g"/>
            </a:pPr>
            <a:r>
              <a:rPr lang="en-US" altLang="en-US" sz="2000">
                <a:solidFill>
                  <a:srgbClr val="121328"/>
                </a:solidFill>
              </a:rPr>
              <a:t>Class N: buys_computer = “no”</a:t>
            </a:r>
            <a:endParaRPr lang="en-US" altLang="en-US" sz="2000"/>
          </a:p>
        </p:txBody>
      </p:sp>
      <p:sp>
        <p:nvSpPr>
          <p:cNvPr id="7" name="Rectangle 4">
            <a:extLst>
              <a:ext uri="{FF2B5EF4-FFF2-40B4-BE49-F238E27FC236}">
                <a16:creationId xmlns:a16="http://schemas.microsoft.com/office/drawing/2014/main" id="{32231E5E-7AC7-4D4F-98B7-67AA5FE63F46}"/>
              </a:ext>
            </a:extLst>
          </p:cNvPr>
          <p:cNvSpPr txBox="1">
            <a:spLocks noChangeArrowheads="1"/>
          </p:cNvSpPr>
          <p:nvPr/>
        </p:nvSpPr>
        <p:spPr>
          <a:xfrm>
            <a:off x="4724400" y="2743200"/>
            <a:ext cx="4152900" cy="2209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en-US" sz="2000" dirty="0">
                <a:solidFill>
                  <a:srgbClr val="121328"/>
                </a:solidFill>
              </a:rPr>
              <a:t>            means “age &lt;=30” has 5 out of 14 samples, with 2 </a:t>
            </a:r>
            <a:r>
              <a:rPr lang="en-US" altLang="en-US" sz="2000" dirty="0" err="1">
                <a:solidFill>
                  <a:srgbClr val="121328"/>
                </a:solidFill>
              </a:rPr>
              <a:t>yes’es</a:t>
            </a:r>
            <a:r>
              <a:rPr lang="en-US" altLang="en-US" sz="2000" dirty="0">
                <a:solidFill>
                  <a:srgbClr val="121328"/>
                </a:solidFill>
              </a:rPr>
              <a:t>  and 3 no’s.   Hence</a:t>
            </a:r>
            <a:endParaRPr lang="en-US" altLang="en-US" sz="2000" dirty="0"/>
          </a:p>
          <a:p>
            <a:pPr>
              <a:lnSpc>
                <a:spcPct val="90000"/>
              </a:lnSpc>
              <a:buClr>
                <a:schemeClr val="accent1"/>
              </a:buClr>
              <a:buFont typeface="Wingdings 2" panose="05020102010507070707" pitchFamily="18" charset="2"/>
              <a:buNone/>
            </a:pPr>
            <a:endParaRPr lang="en-US" altLang="en-US" sz="2000" dirty="0"/>
          </a:p>
          <a:p>
            <a:pPr>
              <a:lnSpc>
                <a:spcPct val="90000"/>
              </a:lnSpc>
              <a:buClr>
                <a:schemeClr val="accent1"/>
              </a:buClr>
              <a:buFont typeface="Wingdings 2" panose="05020102010507070707" pitchFamily="18" charset="2"/>
              <a:buNone/>
            </a:pPr>
            <a:endParaRPr lang="en-US" altLang="en-US" sz="2000" dirty="0">
              <a:solidFill>
                <a:srgbClr val="121328"/>
              </a:solidFill>
            </a:endParaRPr>
          </a:p>
          <a:p>
            <a:pPr>
              <a:lnSpc>
                <a:spcPct val="90000"/>
              </a:lnSpc>
              <a:buClr>
                <a:schemeClr val="accent1"/>
              </a:buClr>
              <a:buFont typeface="Wingdings 2" panose="05020102010507070707" pitchFamily="18" charset="2"/>
              <a:buNone/>
            </a:pPr>
            <a:r>
              <a:rPr lang="en-US" altLang="en-US" sz="2000" dirty="0">
                <a:solidFill>
                  <a:srgbClr val="121328"/>
                </a:solidFill>
              </a:rPr>
              <a:t>Similarly,</a:t>
            </a:r>
          </a:p>
        </p:txBody>
      </p:sp>
      <p:graphicFrame>
        <p:nvGraphicFramePr>
          <p:cNvPr id="8" name="Object 5">
            <a:extLst>
              <a:ext uri="{FF2B5EF4-FFF2-40B4-BE49-F238E27FC236}">
                <a16:creationId xmlns:a16="http://schemas.microsoft.com/office/drawing/2014/main" id="{1B6C42EE-4268-44D3-86BD-57CAF88F4DF5}"/>
              </a:ext>
            </a:extLst>
          </p:cNvPr>
          <p:cNvGraphicFramePr>
            <a:graphicFrameLocks noChangeAspect="1"/>
          </p:cNvGraphicFramePr>
          <p:nvPr/>
        </p:nvGraphicFramePr>
        <p:xfrm>
          <a:off x="762000" y="2590800"/>
          <a:ext cx="3354388" cy="1439863"/>
        </p:xfrm>
        <a:graphic>
          <a:graphicData uri="http://schemas.openxmlformats.org/presentationml/2006/ole">
            <mc:AlternateContent xmlns:mc="http://schemas.openxmlformats.org/markup-compatibility/2006">
              <mc:Choice xmlns:v="urn:schemas-microsoft-com:vml" Requires="v">
                <p:oleObj spid="_x0000_s94644" name="Worksheet" r:id="rId3" imgW="3365500" imgH="1447800" progId="Excel.Sheet.8">
                  <p:embed/>
                </p:oleObj>
              </mc:Choice>
              <mc:Fallback>
                <p:oleObj name="Worksheet" r:id="rId3" imgW="3365500" imgH="1447800" progId="Excel.Sheet.8">
                  <p:embed/>
                  <p:pic>
                    <p:nvPicPr>
                      <p:cNvPr id="48133" name="Object 5">
                        <a:extLst>
                          <a:ext uri="{FF2B5EF4-FFF2-40B4-BE49-F238E27FC236}">
                            <a16:creationId xmlns:a16="http://schemas.microsoft.com/office/drawing/2014/main" id="{A9690A5A-97B9-4E75-9AAD-7A05FEB22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55235172-BF2C-4099-BCBF-E13D8CDCCD77}"/>
              </a:ext>
            </a:extLst>
          </p:cNvPr>
          <p:cNvGraphicFramePr>
            <a:graphicFrameLocks noChangeAspect="1"/>
          </p:cNvGraphicFramePr>
          <p:nvPr/>
        </p:nvGraphicFramePr>
        <p:xfrm>
          <a:off x="4876800" y="1295400"/>
          <a:ext cx="3754438" cy="1371600"/>
        </p:xfrm>
        <a:graphic>
          <a:graphicData uri="http://schemas.openxmlformats.org/presentationml/2006/ole">
            <mc:AlternateContent xmlns:mc="http://schemas.openxmlformats.org/markup-compatibility/2006">
              <mc:Choice xmlns:v="urn:schemas-microsoft-com:vml" Requires="v">
                <p:oleObj spid="_x0000_s94645" name="Equation" r:id="rId5" imgW="2044700" imgH="812800" progId="Equation.3">
                  <p:embed/>
                </p:oleObj>
              </mc:Choice>
              <mc:Fallback>
                <p:oleObj name="Equation" r:id="rId5" imgW="2044700" imgH="812800" progId="Equation.3">
                  <p:embed/>
                  <p:pic>
                    <p:nvPicPr>
                      <p:cNvPr id="48134" name="Object 6">
                        <a:extLst>
                          <a:ext uri="{FF2B5EF4-FFF2-40B4-BE49-F238E27FC236}">
                            <a16:creationId xmlns:a16="http://schemas.microsoft.com/office/drawing/2014/main" id="{C4603A20-759B-4BF3-90CF-09D6626175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95400"/>
                        <a:ext cx="3754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9C4239CF-8BE8-4E6A-84FB-1317A83C3ABC}"/>
              </a:ext>
            </a:extLst>
          </p:cNvPr>
          <p:cNvGraphicFramePr>
            <a:graphicFrameLocks noChangeAspect="1"/>
          </p:cNvGraphicFramePr>
          <p:nvPr/>
        </p:nvGraphicFramePr>
        <p:xfrm>
          <a:off x="5029200" y="5257800"/>
          <a:ext cx="3594100" cy="1193800"/>
        </p:xfrm>
        <a:graphic>
          <a:graphicData uri="http://schemas.openxmlformats.org/presentationml/2006/ole">
            <mc:AlternateContent xmlns:mc="http://schemas.openxmlformats.org/markup-compatibility/2006">
              <mc:Choice xmlns:v="urn:schemas-microsoft-com:vml" Requires="v">
                <p:oleObj spid="_x0000_s94646" name="Equation" r:id="rId7" imgW="3594100" imgH="1193800" progId="Equation.3">
                  <p:embed/>
                </p:oleObj>
              </mc:Choice>
              <mc:Fallback>
                <p:oleObj name="Equation" r:id="rId7" imgW="3594100" imgH="1193800" progId="Equation.3">
                  <p:embed/>
                  <p:pic>
                    <p:nvPicPr>
                      <p:cNvPr id="48135" name="Object 7">
                        <a:extLst>
                          <a:ext uri="{FF2B5EF4-FFF2-40B4-BE49-F238E27FC236}">
                            <a16:creationId xmlns:a16="http://schemas.microsoft.com/office/drawing/2014/main" id="{6F08599E-DDF2-408C-B4DF-C8CEFBE53F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5257800"/>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 name="Object 8">
            <a:extLst>
              <a:ext uri="{FF2B5EF4-FFF2-40B4-BE49-F238E27FC236}">
                <a16:creationId xmlns:a16="http://schemas.microsoft.com/office/drawing/2014/main" id="{C756ECC4-561C-4607-8A3E-5F23EF6C62D3}"/>
              </a:ext>
            </a:extLst>
          </p:cNvPr>
          <p:cNvGraphicFramePr>
            <a:graphicFrameLocks noChangeAspect="1"/>
          </p:cNvGraphicFramePr>
          <p:nvPr/>
        </p:nvGraphicFramePr>
        <p:xfrm>
          <a:off x="4724400" y="4114800"/>
          <a:ext cx="4271963" cy="388938"/>
        </p:xfrm>
        <a:graphic>
          <a:graphicData uri="http://schemas.openxmlformats.org/presentationml/2006/ole">
            <mc:AlternateContent xmlns:mc="http://schemas.openxmlformats.org/markup-compatibility/2006">
              <mc:Choice xmlns:v="urn:schemas-microsoft-com:vml" Requires="v">
                <p:oleObj spid="_x0000_s94647" name="Equation" r:id="rId9" imgW="2552700" imgH="241300" progId="Equation.3">
                  <p:embed/>
                </p:oleObj>
              </mc:Choice>
              <mc:Fallback>
                <p:oleObj name="Equation" r:id="rId9" imgW="2552700" imgH="241300" progId="Equation.3">
                  <p:embed/>
                  <p:pic>
                    <p:nvPicPr>
                      <p:cNvPr id="48136" name="Object 8">
                        <a:extLst>
                          <a:ext uri="{FF2B5EF4-FFF2-40B4-BE49-F238E27FC236}">
                            <a16:creationId xmlns:a16="http://schemas.microsoft.com/office/drawing/2014/main" id="{0B6D729A-72F2-4C2D-8F2F-912FAF1BC5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42719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 name="Object 9">
            <a:extLst>
              <a:ext uri="{FF2B5EF4-FFF2-40B4-BE49-F238E27FC236}">
                <a16:creationId xmlns:a16="http://schemas.microsoft.com/office/drawing/2014/main" id="{FC50107E-411D-4986-A6AF-91E43F8E852B}"/>
              </a:ext>
            </a:extLst>
          </p:cNvPr>
          <p:cNvGraphicFramePr>
            <a:graphicFrameLocks/>
          </p:cNvGraphicFramePr>
          <p:nvPr/>
        </p:nvGraphicFramePr>
        <p:xfrm>
          <a:off x="152400" y="4114800"/>
          <a:ext cx="4419600" cy="2667000"/>
        </p:xfrm>
        <a:graphic>
          <a:graphicData uri="http://schemas.openxmlformats.org/presentationml/2006/ole">
            <mc:AlternateContent xmlns:mc="http://schemas.openxmlformats.org/markup-compatibility/2006">
              <mc:Choice xmlns:v="urn:schemas-microsoft-com:vml" Requires="v">
                <p:oleObj spid="_x0000_s94648" name="Worksheet" r:id="rId11" imgW="5791200" imgH="3962400" progId="Excel.Sheet.8">
                  <p:embed/>
                </p:oleObj>
              </mc:Choice>
              <mc:Fallback>
                <p:oleObj name="Worksheet" r:id="rId11" imgW="5791200" imgH="3962400" progId="Excel.Sheet.8">
                  <p:embed/>
                  <p:pic>
                    <p:nvPicPr>
                      <p:cNvPr id="48137" name="Object 9">
                        <a:extLst>
                          <a:ext uri="{FF2B5EF4-FFF2-40B4-BE49-F238E27FC236}">
                            <a16:creationId xmlns:a16="http://schemas.microsoft.com/office/drawing/2014/main" id="{1F457FDA-9D49-4BCC-B2C9-93062BFDD019}"/>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4114800"/>
                        <a:ext cx="441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3" name="Object 10">
            <a:extLst>
              <a:ext uri="{FF2B5EF4-FFF2-40B4-BE49-F238E27FC236}">
                <a16:creationId xmlns:a16="http://schemas.microsoft.com/office/drawing/2014/main" id="{1C19BDED-D49C-42BF-9E3D-1556A0D02663}"/>
              </a:ext>
            </a:extLst>
          </p:cNvPr>
          <p:cNvGraphicFramePr>
            <a:graphicFrameLocks noChangeAspect="1"/>
          </p:cNvGraphicFramePr>
          <p:nvPr/>
        </p:nvGraphicFramePr>
        <p:xfrm>
          <a:off x="4495800" y="2743200"/>
          <a:ext cx="1073150" cy="665163"/>
        </p:xfrm>
        <a:graphic>
          <a:graphicData uri="http://schemas.openxmlformats.org/presentationml/2006/ole">
            <mc:AlternateContent xmlns:mc="http://schemas.openxmlformats.org/markup-compatibility/2006">
              <mc:Choice xmlns:v="urn:schemas-microsoft-com:vml" Requires="v">
                <p:oleObj spid="_x0000_s94649" name="Equation" r:id="rId13" imgW="583947" imgH="393529" progId="Equation.3">
                  <p:embed/>
                </p:oleObj>
              </mc:Choice>
              <mc:Fallback>
                <p:oleObj name="Equation" r:id="rId13" imgW="583947" imgH="393529" progId="Equation.3">
                  <p:embed/>
                  <p:pic>
                    <p:nvPicPr>
                      <p:cNvPr id="48138" name="Object 10">
                        <a:extLst>
                          <a:ext uri="{FF2B5EF4-FFF2-40B4-BE49-F238E27FC236}">
                            <a16:creationId xmlns:a16="http://schemas.microsoft.com/office/drawing/2014/main" id="{457C2D29-1C08-4429-BDBB-FAC790E71C7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2743200"/>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4" name="Object 11">
            <a:extLst>
              <a:ext uri="{FF2B5EF4-FFF2-40B4-BE49-F238E27FC236}">
                <a16:creationId xmlns:a16="http://schemas.microsoft.com/office/drawing/2014/main" id="{593BDC47-7F0B-427D-A41F-85D3A044D607}"/>
              </a:ext>
            </a:extLst>
          </p:cNvPr>
          <p:cNvGraphicFramePr>
            <a:graphicFrameLocks noChangeAspect="1"/>
          </p:cNvGraphicFramePr>
          <p:nvPr/>
        </p:nvGraphicFramePr>
        <p:xfrm>
          <a:off x="76200" y="2057400"/>
          <a:ext cx="4800600" cy="523875"/>
        </p:xfrm>
        <a:graphic>
          <a:graphicData uri="http://schemas.openxmlformats.org/presentationml/2006/ole">
            <mc:AlternateContent xmlns:mc="http://schemas.openxmlformats.org/markup-compatibility/2006">
              <mc:Choice xmlns:v="urn:schemas-microsoft-com:vml" Requires="v">
                <p:oleObj spid="_x0000_s94650" name="Equation" r:id="rId15" imgW="3314700" imgH="393700" progId="Equation.3">
                  <p:embed/>
                </p:oleObj>
              </mc:Choice>
              <mc:Fallback>
                <p:oleObj name="Equation" r:id="rId15" imgW="3314700" imgH="393700" progId="Equation.3">
                  <p:embed/>
                  <p:pic>
                    <p:nvPicPr>
                      <p:cNvPr id="48139" name="Object 11">
                        <a:extLst>
                          <a:ext uri="{FF2B5EF4-FFF2-40B4-BE49-F238E27FC236}">
                            <a16:creationId xmlns:a16="http://schemas.microsoft.com/office/drawing/2014/main" id="{3BD793F5-D254-4807-88FF-A6B9CDCF3B9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 y="2057400"/>
                        <a:ext cx="4800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910113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457200"/>
            <a:ext cx="8991600" cy="838200"/>
          </a:xfrm>
        </p:spPr>
        <p:txBody>
          <a:bodyPr>
            <a:normAutofit fontScale="90000"/>
          </a:bodyPr>
          <a:lstStyle/>
          <a:p>
            <a:r>
              <a:rPr lang="en-US" altLang="en-US" sz="3600" dirty="0">
                <a:solidFill>
                  <a:srgbClr val="00B0F0"/>
                </a:solidFill>
              </a:rPr>
              <a:t>Concept hierarchy generation w/o data semantics - Specification of a set of attributes</a:t>
            </a:r>
            <a:br>
              <a:rPr lang="en-US" altLang="en-US" sz="3600" dirty="0">
                <a:solidFill>
                  <a:srgbClr val="00B0F0"/>
                </a:solidFill>
              </a:rPr>
            </a:br>
            <a:endParaRPr lang="en-US" altLang="en-US" sz="3600" dirty="0">
              <a:solidFill>
                <a:srgbClr val="00B0F0"/>
              </a:solidFill>
            </a:endParaRPr>
          </a:p>
        </p:txBody>
      </p:sp>
      <p:sp>
        <p:nvSpPr>
          <p:cNvPr id="56323" name="Rectangle 3"/>
          <p:cNvSpPr>
            <a:spLocks noGrp="1" noChangeArrowheads="1"/>
          </p:cNvSpPr>
          <p:nvPr>
            <p:ph type="body" idx="1"/>
          </p:nvPr>
        </p:nvSpPr>
        <p:spPr>
          <a:xfrm>
            <a:off x="685800" y="1600200"/>
            <a:ext cx="7848600" cy="1905000"/>
          </a:xfrm>
        </p:spPr>
        <p:txBody>
          <a:bodyPr>
            <a:normAutofit lnSpcReduction="10000"/>
          </a:bodyPr>
          <a:lstStyle/>
          <a:p>
            <a:pPr>
              <a:lnSpc>
                <a:spcPct val="90000"/>
              </a:lnSpc>
              <a:buFontTx/>
              <a:buNone/>
            </a:pPr>
            <a:r>
              <a:rPr lang="en-US" altLang="en-US" sz="2800" dirty="0"/>
              <a:t>Concept hierarchy can be automatically generated based on the number of distinct values per attribute in the given attribute set. The attribute with the most distinct values is placed at the lowest level of </a:t>
            </a:r>
            <a:r>
              <a:rPr lang="en-US" altLang="en-US" sz="2800"/>
              <a:t>the hierarchy</a:t>
            </a:r>
            <a:endParaRPr lang="en-US" altLang="en-US" sz="2800" dirty="0">
              <a:solidFill>
                <a:srgbClr val="CC3300"/>
              </a:solidFill>
            </a:endParaRPr>
          </a:p>
        </p:txBody>
      </p:sp>
      <p:sp>
        <p:nvSpPr>
          <p:cNvPr id="56324" name="Oval 4"/>
          <p:cNvSpPr>
            <a:spLocks noChangeArrowheads="1"/>
          </p:cNvSpPr>
          <p:nvPr/>
        </p:nvSpPr>
        <p:spPr bwMode="auto">
          <a:xfrm>
            <a:off x="1066800" y="3962400"/>
            <a:ext cx="3581400" cy="342900"/>
          </a:xfrm>
          <a:prstGeom prst="ellipse">
            <a:avLst/>
          </a:prstGeom>
          <a:solidFill>
            <a:schemeClr val="accent2"/>
          </a:solidFill>
          <a:ln w="9525">
            <a:solidFill>
              <a:schemeClr val="folHlink"/>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en-US">
                <a:solidFill>
                  <a:srgbClr val="F6E6EA"/>
                </a:solidFill>
              </a:rPr>
              <a:t>country</a:t>
            </a:r>
          </a:p>
        </p:txBody>
      </p:sp>
      <p:sp>
        <p:nvSpPr>
          <p:cNvPr id="56325" name="Oval 5"/>
          <p:cNvSpPr>
            <a:spLocks noChangeArrowheads="1"/>
          </p:cNvSpPr>
          <p:nvPr/>
        </p:nvSpPr>
        <p:spPr bwMode="auto">
          <a:xfrm>
            <a:off x="1123950" y="4686300"/>
            <a:ext cx="3581400" cy="342900"/>
          </a:xfrm>
          <a:prstGeom prst="ellipse">
            <a:avLst/>
          </a:prstGeom>
          <a:solidFill>
            <a:schemeClr val="accent2"/>
          </a:solidFill>
          <a:ln w="9525">
            <a:solidFill>
              <a:schemeClr val="folHlink"/>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en-US">
                <a:solidFill>
                  <a:srgbClr val="FAE2F6"/>
                </a:solidFill>
              </a:rPr>
              <a:t>province_or_ state</a:t>
            </a:r>
          </a:p>
        </p:txBody>
      </p:sp>
      <p:sp>
        <p:nvSpPr>
          <p:cNvPr id="56326" name="Oval 6"/>
          <p:cNvSpPr>
            <a:spLocks noChangeArrowheads="1"/>
          </p:cNvSpPr>
          <p:nvPr/>
        </p:nvSpPr>
        <p:spPr bwMode="auto">
          <a:xfrm>
            <a:off x="1200150" y="5486400"/>
            <a:ext cx="3581400" cy="342900"/>
          </a:xfrm>
          <a:prstGeom prst="ellipse">
            <a:avLst/>
          </a:prstGeom>
          <a:solidFill>
            <a:schemeClr val="accent2"/>
          </a:solidFill>
          <a:ln w="9525">
            <a:solidFill>
              <a:schemeClr val="folHlink"/>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en-US">
                <a:solidFill>
                  <a:srgbClr val="FAE2F6"/>
                </a:solidFill>
              </a:rPr>
              <a:t>city</a:t>
            </a:r>
          </a:p>
        </p:txBody>
      </p:sp>
      <p:sp>
        <p:nvSpPr>
          <p:cNvPr id="56327" name="Oval 7"/>
          <p:cNvSpPr>
            <a:spLocks noChangeArrowheads="1"/>
          </p:cNvSpPr>
          <p:nvPr/>
        </p:nvSpPr>
        <p:spPr bwMode="auto">
          <a:xfrm>
            <a:off x="1181100" y="6248400"/>
            <a:ext cx="3581400" cy="342900"/>
          </a:xfrm>
          <a:prstGeom prst="ellipse">
            <a:avLst/>
          </a:prstGeom>
          <a:solidFill>
            <a:schemeClr val="accent2"/>
          </a:solidFill>
          <a:ln w="9525">
            <a:solidFill>
              <a:schemeClr val="folHlink"/>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en-US">
                <a:solidFill>
                  <a:srgbClr val="FAE2F6"/>
                </a:solidFill>
              </a:rPr>
              <a:t>street</a:t>
            </a:r>
          </a:p>
        </p:txBody>
      </p:sp>
      <p:sp>
        <p:nvSpPr>
          <p:cNvPr id="56328" name="Line 8"/>
          <p:cNvSpPr>
            <a:spLocks noChangeShapeType="1"/>
          </p:cNvSpPr>
          <p:nvPr/>
        </p:nvSpPr>
        <p:spPr bwMode="auto">
          <a:xfrm flipH="1">
            <a:off x="2914650" y="4343400"/>
            <a:ext cx="0" cy="3810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6329" name="Line 9"/>
          <p:cNvSpPr>
            <a:spLocks noChangeShapeType="1"/>
          </p:cNvSpPr>
          <p:nvPr/>
        </p:nvSpPr>
        <p:spPr bwMode="auto">
          <a:xfrm>
            <a:off x="2914650" y="4914900"/>
            <a:ext cx="0" cy="5334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6330" name="Line 10"/>
          <p:cNvSpPr>
            <a:spLocks noChangeShapeType="1"/>
          </p:cNvSpPr>
          <p:nvPr/>
        </p:nvSpPr>
        <p:spPr bwMode="auto">
          <a:xfrm>
            <a:off x="2914650" y="5734050"/>
            <a:ext cx="0" cy="5524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6331" name="Text Box 11"/>
          <p:cNvSpPr txBox="1">
            <a:spLocks noChangeArrowheads="1"/>
          </p:cNvSpPr>
          <p:nvPr/>
        </p:nvSpPr>
        <p:spPr bwMode="auto">
          <a:xfrm>
            <a:off x="5622925" y="3870325"/>
            <a:ext cx="231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en-US"/>
              <a:t>15 distinct values</a:t>
            </a:r>
          </a:p>
        </p:txBody>
      </p:sp>
      <p:sp>
        <p:nvSpPr>
          <p:cNvPr id="56332" name="Text Box 12"/>
          <p:cNvSpPr txBox="1">
            <a:spLocks noChangeArrowheads="1"/>
          </p:cNvSpPr>
          <p:nvPr/>
        </p:nvSpPr>
        <p:spPr bwMode="auto">
          <a:xfrm>
            <a:off x="5737225" y="4670425"/>
            <a:ext cx="231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altLang="en-US"/>
              <a:t>65 distinct values</a:t>
            </a:r>
          </a:p>
        </p:txBody>
      </p:sp>
      <p:sp>
        <p:nvSpPr>
          <p:cNvPr id="56333" name="Text Box 13"/>
          <p:cNvSpPr txBox="1">
            <a:spLocks noChangeArrowheads="1"/>
          </p:cNvSpPr>
          <p:nvPr/>
        </p:nvSpPr>
        <p:spPr bwMode="auto">
          <a:xfrm>
            <a:off x="5508625" y="5413375"/>
            <a:ext cx="261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en-US"/>
              <a:t>3567 distinct values</a:t>
            </a:r>
          </a:p>
        </p:txBody>
      </p:sp>
      <p:sp>
        <p:nvSpPr>
          <p:cNvPr id="56334" name="Text Box 14"/>
          <p:cNvSpPr txBox="1">
            <a:spLocks noChangeArrowheads="1"/>
          </p:cNvSpPr>
          <p:nvPr/>
        </p:nvSpPr>
        <p:spPr bwMode="auto">
          <a:xfrm>
            <a:off x="5222875" y="6137275"/>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en-US"/>
              <a:t>674,339 distinct values</a:t>
            </a:r>
          </a:p>
        </p:txBody>
      </p:sp>
    </p:spTree>
    <p:extLst>
      <p:ext uri="{BB962C8B-B14F-4D97-AF65-F5344CB8AC3E}">
        <p14:creationId xmlns:p14="http://schemas.microsoft.com/office/powerpoint/2010/main" val="623208988"/>
      </p:ext>
    </p:extLst>
  </p:cSld>
  <p:clrMapOvr>
    <a:masterClrMapping/>
  </p:clrMapOvr>
  <p:transition>
    <p:checke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533400"/>
            <a:ext cx="7924800" cy="533400"/>
          </a:xfrm>
        </p:spPr>
        <p:txBody>
          <a:bodyPr>
            <a:normAutofit fontScale="90000"/>
          </a:bodyPr>
          <a:lstStyle/>
          <a:p>
            <a:r>
              <a:rPr lang="en-US" altLang="en-US" sz="4000" dirty="0">
                <a:solidFill>
                  <a:srgbClr val="00B0F0"/>
                </a:solidFill>
              </a:rPr>
              <a:t>Major Tasks in Data Preprocessing</a:t>
            </a:r>
          </a:p>
        </p:txBody>
      </p:sp>
      <p:sp>
        <p:nvSpPr>
          <p:cNvPr id="9219" name="Rectangle 3"/>
          <p:cNvSpPr>
            <a:spLocks noGrp="1" noChangeArrowheads="1"/>
          </p:cNvSpPr>
          <p:nvPr>
            <p:ph type="body" idx="1"/>
          </p:nvPr>
        </p:nvSpPr>
        <p:spPr>
          <a:xfrm>
            <a:off x="228600" y="1524000"/>
            <a:ext cx="8915400" cy="4800600"/>
          </a:xfrm>
        </p:spPr>
        <p:txBody>
          <a:bodyPr/>
          <a:lstStyle/>
          <a:p>
            <a:pPr>
              <a:lnSpc>
                <a:spcPct val="90000"/>
              </a:lnSpc>
            </a:pPr>
            <a:r>
              <a:rPr lang="en-US" altLang="en-US" sz="2800"/>
              <a:t>Data cleaning</a:t>
            </a:r>
          </a:p>
          <a:p>
            <a:pPr lvl="1">
              <a:lnSpc>
                <a:spcPct val="90000"/>
              </a:lnSpc>
            </a:pPr>
            <a:r>
              <a:rPr lang="en-US" altLang="en-US" sz="2000"/>
              <a:t>Fill in missing values, smooth noisy data, identify or remove outliers, and resolve inconsistencies</a:t>
            </a:r>
          </a:p>
          <a:p>
            <a:pPr>
              <a:lnSpc>
                <a:spcPct val="90000"/>
              </a:lnSpc>
            </a:pPr>
            <a:r>
              <a:rPr lang="en-US" altLang="en-US" sz="2800"/>
              <a:t>Data integration</a:t>
            </a:r>
          </a:p>
          <a:p>
            <a:pPr lvl="1">
              <a:lnSpc>
                <a:spcPct val="90000"/>
              </a:lnSpc>
            </a:pPr>
            <a:r>
              <a:rPr lang="en-US" altLang="en-US" sz="2000"/>
              <a:t>Integration of multiple databases, data cubes, files, or notes</a:t>
            </a:r>
          </a:p>
          <a:p>
            <a:pPr>
              <a:lnSpc>
                <a:spcPct val="90000"/>
              </a:lnSpc>
            </a:pPr>
            <a:r>
              <a:rPr lang="en-US" altLang="en-US" sz="2800"/>
              <a:t>Data transformation</a:t>
            </a:r>
          </a:p>
          <a:p>
            <a:pPr lvl="1">
              <a:lnSpc>
                <a:spcPct val="90000"/>
              </a:lnSpc>
            </a:pPr>
            <a:r>
              <a:rPr lang="en-US" altLang="en-US" sz="2000"/>
              <a:t>Normalization (scaling to a specific range)</a:t>
            </a:r>
          </a:p>
          <a:p>
            <a:pPr lvl="1">
              <a:lnSpc>
                <a:spcPct val="90000"/>
              </a:lnSpc>
            </a:pPr>
            <a:r>
              <a:rPr lang="en-US" altLang="en-US" sz="2000"/>
              <a:t>Aggregation</a:t>
            </a:r>
          </a:p>
          <a:p>
            <a:pPr>
              <a:lnSpc>
                <a:spcPct val="90000"/>
              </a:lnSpc>
            </a:pPr>
            <a:r>
              <a:rPr lang="en-US" altLang="en-US" sz="2800"/>
              <a:t>Data reduction</a:t>
            </a:r>
          </a:p>
          <a:p>
            <a:pPr lvl="1">
              <a:lnSpc>
                <a:spcPct val="90000"/>
              </a:lnSpc>
            </a:pPr>
            <a:r>
              <a:rPr lang="en-US" altLang="en-US" sz="2000"/>
              <a:t>Obtains reduced representation in volume but produces the same or similar analytical results</a:t>
            </a:r>
          </a:p>
          <a:p>
            <a:pPr lvl="1">
              <a:lnSpc>
                <a:spcPct val="90000"/>
              </a:lnSpc>
            </a:pPr>
            <a:r>
              <a:rPr lang="en-US" altLang="en-US" sz="2000"/>
              <a:t>Data discretization: with particular importance, especially for numerical data</a:t>
            </a:r>
          </a:p>
          <a:p>
            <a:pPr lvl="1">
              <a:lnSpc>
                <a:spcPct val="90000"/>
              </a:lnSpc>
            </a:pPr>
            <a:r>
              <a:rPr lang="en-US" altLang="en-US" sz="2000"/>
              <a:t>Data aggregation, dimensionality reduction, data compression,generalization</a:t>
            </a:r>
          </a:p>
        </p:txBody>
      </p:sp>
    </p:spTree>
    <p:extLst>
      <p:ext uri="{BB962C8B-B14F-4D97-AF65-F5344CB8AC3E}">
        <p14:creationId xmlns:p14="http://schemas.microsoft.com/office/powerpoint/2010/main" val="998779583"/>
      </p:ext>
    </p:extLst>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71600" y="228600"/>
            <a:ext cx="6802438" cy="609600"/>
          </a:xfrm>
        </p:spPr>
        <p:txBody>
          <a:bodyPr>
            <a:normAutofit fontScale="90000"/>
          </a:bodyPr>
          <a:lstStyle/>
          <a:p>
            <a:r>
              <a:rPr lang="en-US" altLang="en-US" sz="4000" dirty="0">
                <a:solidFill>
                  <a:srgbClr val="00B0F0"/>
                </a:solidFill>
              </a:rPr>
              <a:t>Forms of data preprocessing</a:t>
            </a:r>
            <a:r>
              <a:rPr lang="en-US" altLang="en-US" dirty="0">
                <a:solidFill>
                  <a:srgbClr val="00B0F0"/>
                </a:solidFill>
              </a:rPr>
              <a:t>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l="5737" t="2563" r="4099"/>
          <a:stretch>
            <a:fillRect/>
          </a:stretch>
        </p:blipFill>
        <p:spPr bwMode="auto">
          <a:xfrm>
            <a:off x="0" y="803275"/>
            <a:ext cx="8763000"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8824888"/>
      </p:ext>
    </p:extLst>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828800" y="304800"/>
            <a:ext cx="6705600" cy="1143000"/>
          </a:xfrm>
          <a:noFill/>
          <a:ln/>
        </p:spPr>
        <p:txBody>
          <a:bodyPr lIns="92075" tIns="46038" rIns="92075" bIns="46038"/>
          <a:lstStyle/>
          <a:p>
            <a:r>
              <a:rPr lang="en-US" altLang="en-US" dirty="0">
                <a:solidFill>
                  <a:srgbClr val="00B0F0"/>
                </a:solidFill>
              </a:rPr>
              <a:t>Data Cleaning Tasks</a:t>
            </a:r>
          </a:p>
        </p:txBody>
      </p:sp>
      <p:sp>
        <p:nvSpPr>
          <p:cNvPr id="12291" name="Rectangle 3"/>
          <p:cNvSpPr>
            <a:spLocks noGrp="1" noChangeArrowheads="1"/>
          </p:cNvSpPr>
          <p:nvPr>
            <p:ph type="body" idx="1"/>
          </p:nvPr>
        </p:nvSpPr>
        <p:spPr>
          <a:xfrm>
            <a:off x="838200" y="2362200"/>
            <a:ext cx="8001000" cy="4191000"/>
          </a:xfrm>
          <a:noFill/>
          <a:ln/>
        </p:spPr>
        <p:txBody>
          <a:bodyPr lIns="92075" tIns="46038" rIns="92075" bIns="46038">
            <a:normAutofit/>
          </a:bodyPr>
          <a:lstStyle/>
          <a:p>
            <a:pPr lvl="1">
              <a:lnSpc>
                <a:spcPct val="140000"/>
              </a:lnSpc>
              <a:buFont typeface="Arial" panose="020B0604020202020204" pitchFamily="34" charset="0"/>
              <a:buChar char="•"/>
            </a:pPr>
            <a:r>
              <a:rPr lang="en-US" altLang="en-US" dirty="0"/>
              <a:t>Fill in missing values</a:t>
            </a:r>
          </a:p>
          <a:p>
            <a:pPr lvl="1">
              <a:lnSpc>
                <a:spcPct val="140000"/>
              </a:lnSpc>
              <a:buFont typeface="Arial" panose="020B0604020202020204" pitchFamily="34" charset="0"/>
              <a:buChar char="•"/>
            </a:pPr>
            <a:r>
              <a:rPr lang="en-US" altLang="en-US" dirty="0"/>
              <a:t>Identify outliers and smooth out noisy data </a:t>
            </a:r>
          </a:p>
          <a:p>
            <a:pPr lvl="1">
              <a:lnSpc>
                <a:spcPct val="140000"/>
              </a:lnSpc>
              <a:buFont typeface="Arial" panose="020B0604020202020204" pitchFamily="34" charset="0"/>
              <a:buChar char="•"/>
            </a:pPr>
            <a:r>
              <a:rPr lang="en-US" altLang="en-US" dirty="0"/>
              <a:t>Correct inconsistent data</a:t>
            </a:r>
          </a:p>
          <a:p>
            <a:pPr lvl="1">
              <a:lnSpc>
                <a:spcPct val="140000"/>
              </a:lnSpc>
              <a:buFont typeface="Arial" panose="020B0604020202020204" pitchFamily="34" charset="0"/>
              <a:buChar char="•"/>
            </a:pPr>
            <a:r>
              <a:rPr lang="en-US" altLang="en-US" dirty="0"/>
              <a:t>Remove irrelevant data</a:t>
            </a:r>
          </a:p>
        </p:txBody>
      </p:sp>
    </p:spTree>
    <p:extLst>
      <p:ext uri="{BB962C8B-B14F-4D97-AF65-F5344CB8AC3E}">
        <p14:creationId xmlns:p14="http://schemas.microsoft.com/office/powerpoint/2010/main" val="1749746868"/>
      </p:ext>
    </p:extLst>
  </p:cSld>
  <p:clrMapOvr>
    <a:masterClrMapping/>
  </p:clrMapOvr>
  <p:transition>
    <p:checke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0" y="304800"/>
            <a:ext cx="4038600" cy="914400"/>
          </a:xfrm>
        </p:spPr>
        <p:txBody>
          <a:bodyPr/>
          <a:lstStyle/>
          <a:p>
            <a:r>
              <a:rPr lang="en-US" altLang="en-US" sz="4800" dirty="0">
                <a:solidFill>
                  <a:srgbClr val="00B0F0"/>
                </a:solidFill>
              </a:rPr>
              <a:t>Missing Data</a:t>
            </a:r>
          </a:p>
        </p:txBody>
      </p:sp>
      <p:sp>
        <p:nvSpPr>
          <p:cNvPr id="13315" name="Rectangle 3"/>
          <p:cNvSpPr>
            <a:spLocks noGrp="1" noChangeArrowheads="1"/>
          </p:cNvSpPr>
          <p:nvPr>
            <p:ph type="body" idx="1"/>
          </p:nvPr>
        </p:nvSpPr>
        <p:spPr>
          <a:xfrm>
            <a:off x="685800" y="1676400"/>
            <a:ext cx="8001000" cy="4953000"/>
          </a:xfrm>
        </p:spPr>
        <p:txBody>
          <a:bodyPr/>
          <a:lstStyle/>
          <a:p>
            <a:pPr>
              <a:lnSpc>
                <a:spcPct val="120000"/>
              </a:lnSpc>
            </a:pPr>
            <a:r>
              <a:rPr lang="en-US" altLang="en-US" sz="2400"/>
              <a:t>Data is not always available</a:t>
            </a:r>
          </a:p>
          <a:p>
            <a:pPr lvl="1">
              <a:lnSpc>
                <a:spcPct val="120000"/>
              </a:lnSpc>
            </a:pPr>
            <a:r>
              <a:rPr lang="en-US" altLang="en-US" sz="2000"/>
              <a:t>E.g., many tuples have no recorded value for several attributes, such as customer income in sales data</a:t>
            </a:r>
          </a:p>
          <a:p>
            <a:pPr>
              <a:lnSpc>
                <a:spcPct val="120000"/>
              </a:lnSpc>
            </a:pPr>
            <a:r>
              <a:rPr lang="en-US" altLang="en-US" sz="2400"/>
              <a:t>Missing data may be due to </a:t>
            </a:r>
          </a:p>
          <a:p>
            <a:pPr lvl="1">
              <a:lnSpc>
                <a:spcPct val="120000"/>
              </a:lnSpc>
            </a:pPr>
            <a:r>
              <a:rPr lang="en-US" altLang="en-US" sz="2000"/>
              <a:t>equipment malfunction</a:t>
            </a:r>
          </a:p>
          <a:p>
            <a:pPr lvl="1">
              <a:lnSpc>
                <a:spcPct val="120000"/>
              </a:lnSpc>
            </a:pPr>
            <a:r>
              <a:rPr lang="en-US" altLang="en-US" sz="2000"/>
              <a:t>inconsistent with other recorded data and thus deleted</a:t>
            </a:r>
          </a:p>
          <a:p>
            <a:pPr lvl="1">
              <a:lnSpc>
                <a:spcPct val="120000"/>
              </a:lnSpc>
            </a:pPr>
            <a:r>
              <a:rPr lang="en-US" altLang="en-US" sz="2000"/>
              <a:t>data not entered due to misunderstanding</a:t>
            </a:r>
          </a:p>
          <a:p>
            <a:pPr lvl="1">
              <a:lnSpc>
                <a:spcPct val="120000"/>
              </a:lnSpc>
            </a:pPr>
            <a:r>
              <a:rPr lang="en-US" altLang="en-US" sz="2000"/>
              <a:t>certain data may not be considered important at the time of entry</a:t>
            </a:r>
          </a:p>
          <a:p>
            <a:pPr lvl="1">
              <a:lnSpc>
                <a:spcPct val="120000"/>
              </a:lnSpc>
            </a:pPr>
            <a:r>
              <a:rPr lang="en-US" altLang="en-US" sz="2000"/>
              <a:t>not register history or changes of the data</a:t>
            </a:r>
          </a:p>
          <a:p>
            <a:pPr>
              <a:lnSpc>
                <a:spcPct val="120000"/>
              </a:lnSpc>
            </a:pPr>
            <a:r>
              <a:rPr lang="en-US" altLang="en-US" sz="2400"/>
              <a:t>Missing data may need to be inferred</a:t>
            </a:r>
          </a:p>
        </p:txBody>
      </p:sp>
    </p:spTree>
    <p:extLst>
      <p:ext uri="{BB962C8B-B14F-4D97-AF65-F5344CB8AC3E}">
        <p14:creationId xmlns:p14="http://schemas.microsoft.com/office/powerpoint/2010/main" val="1776296828"/>
      </p:ext>
    </p:extLst>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228600"/>
            <a:ext cx="7162800" cy="762000"/>
          </a:xfrm>
        </p:spPr>
        <p:txBody>
          <a:bodyPr/>
          <a:lstStyle/>
          <a:p>
            <a:r>
              <a:rPr lang="en-US" altLang="en-US" dirty="0">
                <a:solidFill>
                  <a:srgbClr val="00B0F0"/>
                </a:solidFill>
              </a:rPr>
              <a:t>How to Handle Missing Data?</a:t>
            </a:r>
          </a:p>
        </p:txBody>
      </p:sp>
      <p:sp>
        <p:nvSpPr>
          <p:cNvPr id="14339" name="Rectangle 3"/>
          <p:cNvSpPr>
            <a:spLocks noGrp="1" noChangeArrowheads="1"/>
          </p:cNvSpPr>
          <p:nvPr>
            <p:ph type="body" idx="1"/>
          </p:nvPr>
        </p:nvSpPr>
        <p:spPr>
          <a:xfrm>
            <a:off x="457200" y="914400"/>
            <a:ext cx="8305800" cy="5638800"/>
          </a:xfrm>
        </p:spPr>
        <p:txBody>
          <a:bodyPr/>
          <a:lstStyle/>
          <a:p>
            <a:pPr>
              <a:lnSpc>
                <a:spcPct val="140000"/>
              </a:lnSpc>
            </a:pPr>
            <a:r>
              <a:rPr lang="en-US" altLang="en-US" sz="2400" dirty="0"/>
              <a:t>Ignore the tuple  </a:t>
            </a:r>
            <a:r>
              <a:rPr lang="en-US" altLang="en-US" sz="2000" dirty="0"/>
              <a:t>usually done when class label is missing (assuming the task is classification</a:t>
            </a:r>
            <a:r>
              <a:rPr lang="en-US" altLang="en-US" sz="2000" dirty="0">
                <a:ea typeface="Tahoma" charset="0"/>
                <a:cs typeface="Tahoma" charset="0"/>
              </a:rPr>
              <a:t>—</a:t>
            </a:r>
            <a:r>
              <a:rPr lang="en-US" altLang="en-US" sz="2000" dirty="0"/>
              <a:t>not effective in certain cases) </a:t>
            </a:r>
          </a:p>
          <a:p>
            <a:pPr>
              <a:lnSpc>
                <a:spcPct val="140000"/>
              </a:lnSpc>
            </a:pPr>
            <a:r>
              <a:rPr lang="en-US" altLang="en-US" sz="2400" dirty="0"/>
              <a:t>Fill in the missing value </a:t>
            </a:r>
            <a:r>
              <a:rPr lang="en-US" altLang="en-US" sz="2400" dirty="0">
                <a:solidFill>
                  <a:schemeClr val="accent2"/>
                </a:solidFill>
              </a:rPr>
              <a:t>manually</a:t>
            </a:r>
            <a:r>
              <a:rPr lang="en-US" altLang="en-US" sz="2400" dirty="0"/>
              <a:t>: </a:t>
            </a:r>
            <a:r>
              <a:rPr lang="en-US" altLang="en-US" sz="2000" dirty="0"/>
              <a:t>tedious + infeasible?</a:t>
            </a:r>
          </a:p>
          <a:p>
            <a:pPr>
              <a:lnSpc>
                <a:spcPct val="140000"/>
              </a:lnSpc>
            </a:pPr>
            <a:r>
              <a:rPr lang="en-US" altLang="en-US" sz="2400" dirty="0"/>
              <a:t>Use a </a:t>
            </a:r>
            <a:r>
              <a:rPr lang="en-US" altLang="en-US" sz="2400" dirty="0">
                <a:solidFill>
                  <a:schemeClr val="accent2"/>
                </a:solidFill>
              </a:rPr>
              <a:t>global constant</a:t>
            </a:r>
            <a:r>
              <a:rPr lang="en-US" altLang="en-US" sz="2400" dirty="0"/>
              <a:t> to fill in the missing value: </a:t>
            </a:r>
            <a:r>
              <a:rPr lang="en-US" altLang="en-US" sz="2000" dirty="0"/>
              <a:t>e.g., “unknown”, a new class?! </a:t>
            </a:r>
          </a:p>
          <a:p>
            <a:pPr>
              <a:lnSpc>
                <a:spcPct val="140000"/>
              </a:lnSpc>
            </a:pPr>
            <a:r>
              <a:rPr lang="en-US" altLang="en-US" sz="2400" dirty="0"/>
              <a:t>Use the </a:t>
            </a:r>
            <a:r>
              <a:rPr lang="en-US" altLang="en-US" sz="2400" dirty="0">
                <a:solidFill>
                  <a:schemeClr val="accent2"/>
                </a:solidFill>
              </a:rPr>
              <a:t>attribute mean</a:t>
            </a:r>
            <a:r>
              <a:rPr lang="en-US" altLang="en-US" sz="2400" dirty="0"/>
              <a:t> to fill in the missing value</a:t>
            </a:r>
          </a:p>
          <a:p>
            <a:pPr>
              <a:lnSpc>
                <a:spcPct val="140000"/>
              </a:lnSpc>
            </a:pPr>
            <a:r>
              <a:rPr lang="en-US" altLang="en-US" sz="2400" dirty="0"/>
              <a:t>Use the </a:t>
            </a:r>
            <a:r>
              <a:rPr lang="en-US" altLang="en-US" sz="2400" dirty="0">
                <a:solidFill>
                  <a:schemeClr val="accent2"/>
                </a:solidFill>
              </a:rPr>
              <a:t>attribute mean for all samples of the same class</a:t>
            </a:r>
            <a:r>
              <a:rPr lang="en-US" altLang="en-US" sz="2400" dirty="0"/>
              <a:t> to fill in the missing value: </a:t>
            </a:r>
            <a:r>
              <a:rPr lang="en-US" altLang="en-US" sz="2000" dirty="0"/>
              <a:t>smarter</a:t>
            </a:r>
          </a:p>
          <a:p>
            <a:pPr>
              <a:lnSpc>
                <a:spcPct val="140000"/>
              </a:lnSpc>
            </a:pPr>
            <a:r>
              <a:rPr lang="en-US" altLang="en-US" sz="2400" dirty="0">
                <a:solidFill>
                  <a:schemeClr val="tx2"/>
                </a:solidFill>
              </a:rPr>
              <a:t>Use the </a:t>
            </a:r>
            <a:r>
              <a:rPr lang="en-US" altLang="en-US" sz="2400" dirty="0">
                <a:solidFill>
                  <a:schemeClr val="accent2"/>
                </a:solidFill>
              </a:rPr>
              <a:t>most probable value</a:t>
            </a:r>
            <a:r>
              <a:rPr lang="en-US" altLang="en-US" sz="2400" dirty="0">
                <a:solidFill>
                  <a:schemeClr val="tx2"/>
                </a:solidFill>
              </a:rPr>
              <a:t> to fill in the missing value: </a:t>
            </a:r>
            <a:r>
              <a:rPr lang="en-US" altLang="en-US" sz="2000" dirty="0">
                <a:solidFill>
                  <a:schemeClr val="tx2"/>
                </a:solidFill>
              </a:rPr>
              <a:t>inference-based such as regression, Bayesian formula, decision tree</a:t>
            </a:r>
            <a:endParaRPr lang="en-US" altLang="en-US" sz="2400" dirty="0">
              <a:solidFill>
                <a:schemeClr val="tx2"/>
              </a:solidFill>
            </a:endParaRPr>
          </a:p>
        </p:txBody>
      </p:sp>
    </p:spTree>
    <p:extLst>
      <p:ext uri="{BB962C8B-B14F-4D97-AF65-F5344CB8AC3E}">
        <p14:creationId xmlns:p14="http://schemas.microsoft.com/office/powerpoint/2010/main" val="1805694887"/>
      </p:ext>
    </p:extLst>
  </p:cSld>
  <p:clrMapOvr>
    <a:masterClrMapping/>
  </p:clrMapOvr>
  <p:transition>
    <p:checke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2968</Words>
  <Application>Microsoft Office PowerPoint</Application>
  <PresentationFormat>On-screen Show (4:3)</PresentationFormat>
  <Paragraphs>520</Paragraphs>
  <Slides>49</Slides>
  <Notes>46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62" baseType="lpstr">
      <vt:lpstr>Arial</vt:lpstr>
      <vt:lpstr>Calibri</vt:lpstr>
      <vt:lpstr>Calibri Light</vt:lpstr>
      <vt:lpstr>Cambria Math</vt:lpstr>
      <vt:lpstr>Marlett</vt:lpstr>
      <vt:lpstr>Monotype Sorts</vt:lpstr>
      <vt:lpstr>Tahoma</vt:lpstr>
      <vt:lpstr>Wingdings</vt:lpstr>
      <vt:lpstr>Wingdings 2</vt:lpstr>
      <vt:lpstr>Office Theme</vt:lpstr>
      <vt:lpstr>Equation</vt:lpstr>
      <vt:lpstr>Chart</vt:lpstr>
      <vt:lpstr>Worksheet</vt:lpstr>
      <vt:lpstr>PowerPoint Presentation</vt:lpstr>
      <vt:lpstr>Outline</vt:lpstr>
      <vt:lpstr>Examples of data science tasks</vt:lpstr>
      <vt:lpstr>Why do we need to prepare the data?</vt:lpstr>
      <vt:lpstr>Major Tasks in Data Preprocessing</vt:lpstr>
      <vt:lpstr>Forms of data preprocessing </vt:lpstr>
      <vt:lpstr>Data Cleaning Tasks</vt:lpstr>
      <vt:lpstr>Missing Data</vt:lpstr>
      <vt:lpstr>How to Handle Missing Data?</vt:lpstr>
      <vt:lpstr>Noisy Data</vt:lpstr>
      <vt:lpstr>How to Handle Noisy Data?</vt:lpstr>
      <vt:lpstr>Simple Discretization Methods: Binning</vt:lpstr>
      <vt:lpstr>Simple Discretization Methods: Binning</vt:lpstr>
      <vt:lpstr>Binning Methods for Data Smoothing</vt:lpstr>
      <vt:lpstr>Smoothing through Clustering</vt:lpstr>
      <vt:lpstr>Smoothing through Regression</vt:lpstr>
      <vt:lpstr>How to Handle Inconsistent Data?</vt:lpstr>
      <vt:lpstr>Data Integration</vt:lpstr>
      <vt:lpstr>Handling Redundant Data in Data Integration</vt:lpstr>
      <vt:lpstr>Handling Redundant Data in Data Integration</vt:lpstr>
      <vt:lpstr>Handling Redundant Data in Data Integration</vt:lpstr>
      <vt:lpstr>Data Transformation</vt:lpstr>
      <vt:lpstr>Data Transformation: Normalization</vt:lpstr>
      <vt:lpstr>Data Transformation: Normalization</vt:lpstr>
      <vt:lpstr>Data Transformation: Normalization</vt:lpstr>
      <vt:lpstr>Data Reduction</vt:lpstr>
      <vt:lpstr>PowerPoint Presentation</vt:lpstr>
      <vt:lpstr>Data Cube Aggregation</vt:lpstr>
      <vt:lpstr>Data Cube Aggregation</vt:lpstr>
      <vt:lpstr>Dimensionality Reduction</vt:lpstr>
      <vt:lpstr>PowerPoint Presentation</vt:lpstr>
      <vt:lpstr>Data Compression</vt:lpstr>
      <vt:lpstr>Data Compression</vt:lpstr>
      <vt:lpstr>Principal Component Analysis (PCA)</vt:lpstr>
      <vt:lpstr>PowerPoint Presentation</vt:lpstr>
      <vt:lpstr>Numerosity Reduction</vt:lpstr>
      <vt:lpstr>Regression and Log-Linear Models</vt:lpstr>
      <vt:lpstr>Regression Analysis and Log-Linear Models</vt:lpstr>
      <vt:lpstr>Histograms</vt:lpstr>
      <vt:lpstr>Clustering</vt:lpstr>
      <vt:lpstr>Sampling</vt:lpstr>
      <vt:lpstr>PowerPoint Presentation</vt:lpstr>
      <vt:lpstr>Sampling</vt:lpstr>
      <vt:lpstr>Discretization/Quantization</vt:lpstr>
      <vt:lpstr>Discretization and Concept Hierarchy</vt:lpstr>
      <vt:lpstr>Discretization and concept hierarchy generation for numeric data</vt:lpstr>
      <vt:lpstr>Entropy-Based Discretization</vt:lpstr>
      <vt:lpstr>Attribute Selection: Information Gain</vt:lpstr>
      <vt:lpstr>Concept hierarchy generation w/o data semantics - Specification of a set of attributes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Haseeb Ahmad</dc:creator>
  <cp:lastModifiedBy>Haseeb Ahmad</cp:lastModifiedBy>
  <cp:revision>33</cp:revision>
  <dcterms:created xsi:type="dcterms:W3CDTF">2020-03-17T03:54:45Z</dcterms:created>
  <dcterms:modified xsi:type="dcterms:W3CDTF">2021-11-25T06:32:49Z</dcterms:modified>
</cp:coreProperties>
</file>