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6" r:id="rId5"/>
    <p:sldId id="262" r:id="rId6"/>
    <p:sldId id="263" r:id="rId7"/>
    <p:sldId id="279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70AD47"/>
    <a:srgbClr val="C5E0B4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3117EE-9CF5-415F-8B5B-E4E2494712BE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E4CA99-8275-4C2E-A3BF-A8B4E4F7CC26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A0E8E50-38B3-4E6F-A6C0-88B7A0C05F8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CA7DC4B-E6A3-4E9B-8524-22860F738DD6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FBB78D8-6FD1-498E-944E-7ECEA75D23D8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F406E32-CEE8-4B8D-B8FF-20876529A8E2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4CD1853-231B-415E-A400-86DF8A87057F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0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34561"/>
              </p:ext>
            </p:extLst>
          </p:nvPr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열차운임 및 시간표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운임표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812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시간표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92998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7863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guide_02_03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열차운임 및 시간표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204470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열차운임 및 시간표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33319"/>
              </p:ext>
            </p:extLst>
          </p:nvPr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017254" y="2152538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576CF1-725B-4388-82AB-51AE0163AC6F}"/>
              </a:ext>
            </a:extLst>
          </p:cNvPr>
          <p:cNvSpPr txBox="1"/>
          <p:nvPr/>
        </p:nvSpPr>
        <p:spPr>
          <a:xfrm>
            <a:off x="2705159" y="3998381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운임표 다운로드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3F5E5D94-468B-4B41-A6C1-A13F3773E337}"/>
              </a:ext>
            </a:extLst>
          </p:cNvPr>
          <p:cNvSpPr/>
          <p:nvPr/>
        </p:nvSpPr>
        <p:spPr>
          <a:xfrm>
            <a:off x="2599117" y="4017505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D5B29F-40D5-45FC-AAEF-DB40F7FE8930}"/>
              </a:ext>
            </a:extLst>
          </p:cNvPr>
          <p:cNvSpPr txBox="1"/>
          <p:nvPr/>
        </p:nvSpPr>
        <p:spPr>
          <a:xfrm>
            <a:off x="2705159" y="5001166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시간표 다운로드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276119F-B193-4150-B0B1-8C40B2680C84}"/>
              </a:ext>
            </a:extLst>
          </p:cNvPr>
          <p:cNvSpPr/>
          <p:nvPr/>
        </p:nvSpPr>
        <p:spPr>
          <a:xfrm>
            <a:off x="2599117" y="5020290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3382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8165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9975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guide_03_01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화천역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204470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화천역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50018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978352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24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767034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398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guide_03_02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양구역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204470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양구역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46765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716584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85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8527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4246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guide_03_03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인제역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204470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인제역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502166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463205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7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5758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51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guide_03_04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고성역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204470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고성역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34787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201437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94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05619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0048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guide_03_05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속초역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204470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속초역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92516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948058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960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92167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2630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guide_03_06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양양역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204470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양양역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88178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69467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822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8811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 시 교통비 지급 안내문</a:t>
                      </a:r>
                      <a:r>
                        <a:rPr lang="ko-KR" altLang="en-US" sz="10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1056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guide_04_01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지연배상신청</a:t>
                      </a:r>
                      <a:r>
                        <a:rPr lang="en-US" altLang="ko-KR" sz="6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열차지연 시 교통비 지급 안내문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1661020" y="1691458"/>
            <a:ext cx="328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열차지연 시 교통비 지급 안내문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99986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열차지연 시 교통비 지급 안내문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120769" y="2797855"/>
            <a:ext cx="3996254" cy="16927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120769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5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46647"/>
              </p:ext>
            </p:extLst>
          </p:nvPr>
        </p:nvGraphicFramePr>
        <p:xfrm>
          <a:off x="7091765" y="1109798"/>
          <a:ext cx="4490635" cy="4960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86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지연료 계좌반환 신청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이름을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4876"/>
                  </a:ext>
                </a:extLst>
              </a:tr>
              <a:tr h="42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휴대폰번호를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56564"/>
                  </a:ext>
                </a:extLst>
              </a:tr>
              <a:tr h="42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반환번호를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496614"/>
                  </a:ext>
                </a:extLst>
              </a:tr>
              <a:tr h="42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입력한 반환번호가 유효하면 승차권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96842"/>
                  </a:ext>
                </a:extLst>
              </a:tr>
              <a:tr h="42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계좌주를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312"/>
                  </a:ext>
                </a:extLst>
              </a:tr>
              <a:tr h="42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해당하는 은행명을 선택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62110"/>
                  </a:ext>
                </a:extLst>
              </a:tr>
              <a:tr h="42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계좌번호를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84574"/>
                  </a:ext>
                </a:extLst>
              </a:tr>
              <a:tr h="42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입력한 계좌번호가 유효하면 계좌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4864"/>
                  </a:ext>
                </a:extLst>
              </a:tr>
              <a:tr h="42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확인버튼 클릭 시 입력한 값들이 전송되고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이후 교통비 지급 안내문 페이지로 이동</a:t>
                      </a:r>
                    </a:p>
                  </a:txBody>
                  <a:tcPr marR="7200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98953"/>
                  </a:ext>
                </a:extLst>
              </a:tr>
              <a:tr h="42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 클릭 시 열차지연 시 교통비 지급 안내문 페이지로 이동</a:t>
                      </a:r>
                    </a:p>
                  </a:txBody>
                  <a:tcPr marR="7200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1227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2714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guide_04_02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지연배상신청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지연료 계좌반환 신청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2038525" y="1691458"/>
            <a:ext cx="249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지연료 계좌반환 신청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9900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 시 교통비 지급 안내문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23205"/>
            <a:ext cx="4259407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6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20ECA5-7960-4650-AB26-D4D5577AEEAC}"/>
              </a:ext>
            </a:extLst>
          </p:cNvPr>
          <p:cNvSpPr txBox="1"/>
          <p:nvPr/>
        </p:nvSpPr>
        <p:spPr>
          <a:xfrm>
            <a:off x="1036150" y="292530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1DF380-7AED-484B-B712-816BD861994E}"/>
              </a:ext>
            </a:extLst>
          </p:cNvPr>
          <p:cNvSpPr txBox="1"/>
          <p:nvPr/>
        </p:nvSpPr>
        <p:spPr>
          <a:xfrm>
            <a:off x="1036150" y="3732357"/>
            <a:ext cx="4259407" cy="20621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588892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6692AC-8E4C-42A9-A009-3608BC16A0B6}"/>
              </a:ext>
            </a:extLst>
          </p:cNvPr>
          <p:cNvSpPr txBox="1"/>
          <p:nvPr/>
        </p:nvSpPr>
        <p:spPr>
          <a:xfrm>
            <a:off x="1211579" y="3958590"/>
            <a:ext cx="214659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DBECA-1BF3-46AE-838E-5CD04D1AEE14}"/>
              </a:ext>
            </a:extLst>
          </p:cNvPr>
          <p:cNvSpPr txBox="1"/>
          <p:nvPr/>
        </p:nvSpPr>
        <p:spPr>
          <a:xfrm>
            <a:off x="1434178" y="3952240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9A7859-A1A1-4791-B299-0BE3D056D74F}"/>
              </a:ext>
            </a:extLst>
          </p:cNvPr>
          <p:cNvSpPr txBox="1"/>
          <p:nvPr/>
        </p:nvSpPr>
        <p:spPr>
          <a:xfrm>
            <a:off x="1027429" y="4174974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휴대폰번호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C81E46-7DC8-4B53-8BCB-5651D623C193}"/>
              </a:ext>
            </a:extLst>
          </p:cNvPr>
          <p:cNvSpPr txBox="1"/>
          <p:nvPr/>
        </p:nvSpPr>
        <p:spPr>
          <a:xfrm>
            <a:off x="1434178" y="4168623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F37E31-0F01-4F24-8BEB-A7AF7D194526}"/>
              </a:ext>
            </a:extLst>
          </p:cNvPr>
          <p:cNvSpPr txBox="1"/>
          <p:nvPr/>
        </p:nvSpPr>
        <p:spPr>
          <a:xfrm>
            <a:off x="1027429" y="4393775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반환번호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8122E7-3FE5-4C8D-968D-A335CD7D38AD}"/>
              </a:ext>
            </a:extLst>
          </p:cNvPr>
          <p:cNvSpPr txBox="1"/>
          <p:nvPr/>
        </p:nvSpPr>
        <p:spPr>
          <a:xfrm>
            <a:off x="1434178" y="4387424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64859-5923-4CF0-A47E-A800C2AC6776}"/>
              </a:ext>
            </a:extLst>
          </p:cNvPr>
          <p:cNvSpPr txBox="1"/>
          <p:nvPr/>
        </p:nvSpPr>
        <p:spPr>
          <a:xfrm>
            <a:off x="1043770" y="3739511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승차권 정보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E3971D-A01B-41BE-9F25-4C688C948C28}"/>
              </a:ext>
            </a:extLst>
          </p:cNvPr>
          <p:cNvSpPr txBox="1"/>
          <p:nvPr/>
        </p:nvSpPr>
        <p:spPr>
          <a:xfrm>
            <a:off x="1090593" y="4821098"/>
            <a:ext cx="335645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/>
              <a:t>계좌주</a:t>
            </a:r>
            <a:endParaRPr lang="ko-KR" altLang="en-US" sz="5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DEA11-FC5F-4775-9803-55D34E494775}"/>
              </a:ext>
            </a:extLst>
          </p:cNvPr>
          <p:cNvSpPr txBox="1"/>
          <p:nvPr/>
        </p:nvSpPr>
        <p:spPr>
          <a:xfrm>
            <a:off x="1434178" y="4814748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6C7441-2D2E-4581-8C44-25BE93E979E7}"/>
              </a:ext>
            </a:extLst>
          </p:cNvPr>
          <p:cNvSpPr txBox="1"/>
          <p:nvPr/>
        </p:nvSpPr>
        <p:spPr>
          <a:xfrm>
            <a:off x="1027429" y="5037482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은행명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24F788-AED4-4B2C-81DD-09639088E87C}"/>
              </a:ext>
            </a:extLst>
          </p:cNvPr>
          <p:cNvSpPr txBox="1"/>
          <p:nvPr/>
        </p:nvSpPr>
        <p:spPr>
          <a:xfrm>
            <a:off x="1434178" y="5031131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84439F-5199-4CA4-8078-793CA95DC8C4}"/>
              </a:ext>
            </a:extLst>
          </p:cNvPr>
          <p:cNvSpPr txBox="1"/>
          <p:nvPr/>
        </p:nvSpPr>
        <p:spPr>
          <a:xfrm>
            <a:off x="1027429" y="5256283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계좌번호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BA88A2-7660-4D0A-82A9-664C8ED129D0}"/>
              </a:ext>
            </a:extLst>
          </p:cNvPr>
          <p:cNvSpPr txBox="1"/>
          <p:nvPr/>
        </p:nvSpPr>
        <p:spPr>
          <a:xfrm>
            <a:off x="1434178" y="5249932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5C13D3-20C4-4771-B196-C36F54F87B13}"/>
              </a:ext>
            </a:extLst>
          </p:cNvPr>
          <p:cNvSpPr txBox="1"/>
          <p:nvPr/>
        </p:nvSpPr>
        <p:spPr>
          <a:xfrm>
            <a:off x="1043770" y="4602019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환불계좌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0D9D43-5CE8-44CC-81BE-DA19BA198825}"/>
              </a:ext>
            </a:extLst>
          </p:cNvPr>
          <p:cNvSpPr txBox="1"/>
          <p:nvPr/>
        </p:nvSpPr>
        <p:spPr>
          <a:xfrm>
            <a:off x="2420086" y="4402665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승차권</a:t>
            </a:r>
            <a:r>
              <a:rPr lang="ko-KR" altLang="en-US" sz="400" dirty="0"/>
              <a:t> </a:t>
            </a:r>
            <a:r>
              <a:rPr lang="ko-KR" altLang="en-US" sz="400" dirty="0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7A7F13-65B7-4974-8DA7-410071A7D763}"/>
              </a:ext>
            </a:extLst>
          </p:cNvPr>
          <p:cNvSpPr txBox="1"/>
          <p:nvPr/>
        </p:nvSpPr>
        <p:spPr>
          <a:xfrm>
            <a:off x="2420086" y="5268313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계좌 인증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A3D98-8B45-4B47-999F-87EFA6C23677}"/>
              </a:ext>
            </a:extLst>
          </p:cNvPr>
          <p:cNvSpPr txBox="1"/>
          <p:nvPr/>
        </p:nvSpPr>
        <p:spPr>
          <a:xfrm>
            <a:off x="1472279" y="5076204"/>
            <a:ext cx="249842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500" dirty="0"/>
              <a:t>은행명</a:t>
            </a:r>
            <a:endParaRPr lang="ko-KR" altLang="en-US" sz="9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4EC0F7-88C9-42F2-AD86-7C9F8AFCA1C2}"/>
              </a:ext>
            </a:extLst>
          </p:cNvPr>
          <p:cNvSpPr txBox="1"/>
          <p:nvPr/>
        </p:nvSpPr>
        <p:spPr>
          <a:xfrm>
            <a:off x="2724886" y="5564491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1FDF63-F12A-495B-A652-97DC7E1F5300}"/>
              </a:ext>
            </a:extLst>
          </p:cNvPr>
          <p:cNvSpPr txBox="1"/>
          <p:nvPr/>
        </p:nvSpPr>
        <p:spPr>
          <a:xfrm>
            <a:off x="3207980" y="5564491"/>
            <a:ext cx="346239" cy="134258"/>
          </a:xfrm>
          <a:prstGeom prst="rect">
            <a:avLst/>
          </a:prstGeom>
          <a:solidFill>
            <a:srgbClr val="BFBFBF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AB35A-E123-47E2-8BFB-C022E56B0A38}"/>
              </a:ext>
            </a:extLst>
          </p:cNvPr>
          <p:cNvSpPr txBox="1"/>
          <p:nvPr/>
        </p:nvSpPr>
        <p:spPr>
          <a:xfrm>
            <a:off x="2253613" y="5054525"/>
            <a:ext cx="195831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/>
              <a:t>∨</a:t>
            </a:r>
            <a:endParaRPr lang="ko-KR" altLang="en-US" sz="8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C498EE2A-FF28-4D09-955D-9BEAB5A13A22}"/>
              </a:ext>
            </a:extLst>
          </p:cNvPr>
          <p:cNvSpPr/>
          <p:nvPr/>
        </p:nvSpPr>
        <p:spPr>
          <a:xfrm>
            <a:off x="1062558" y="393863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C04B00D7-BE5E-46F1-9FCE-1D822975ADF7}"/>
              </a:ext>
            </a:extLst>
          </p:cNvPr>
          <p:cNvSpPr/>
          <p:nvPr/>
        </p:nvSpPr>
        <p:spPr>
          <a:xfrm>
            <a:off x="883930" y="417315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89416B6C-2EFF-469A-9E59-C92AD25FEB1A}"/>
              </a:ext>
            </a:extLst>
          </p:cNvPr>
          <p:cNvSpPr/>
          <p:nvPr/>
        </p:nvSpPr>
        <p:spPr>
          <a:xfrm>
            <a:off x="940382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0" name="순서도: 연결자 99">
            <a:extLst>
              <a:ext uri="{FF2B5EF4-FFF2-40B4-BE49-F238E27FC236}">
                <a16:creationId xmlns:a16="http://schemas.microsoft.com/office/drawing/2014/main" id="{F711DDA4-DD09-4FCB-BDA0-8710A88352E7}"/>
              </a:ext>
            </a:extLst>
          </p:cNvPr>
          <p:cNvSpPr/>
          <p:nvPr/>
        </p:nvSpPr>
        <p:spPr>
          <a:xfrm>
            <a:off x="2275746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01" name="순서도: 연결자 100">
            <a:extLst>
              <a:ext uri="{FF2B5EF4-FFF2-40B4-BE49-F238E27FC236}">
                <a16:creationId xmlns:a16="http://schemas.microsoft.com/office/drawing/2014/main" id="{44F4F6E2-D0BE-458C-9138-CED925162584}"/>
              </a:ext>
            </a:extLst>
          </p:cNvPr>
          <p:cNvSpPr/>
          <p:nvPr/>
        </p:nvSpPr>
        <p:spPr>
          <a:xfrm>
            <a:off x="1005921" y="4825530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02" name="순서도: 연결자 101">
            <a:extLst>
              <a:ext uri="{FF2B5EF4-FFF2-40B4-BE49-F238E27FC236}">
                <a16:creationId xmlns:a16="http://schemas.microsoft.com/office/drawing/2014/main" id="{D3F10C0A-D4F8-4AC3-AB25-ADF104BB22C3}"/>
              </a:ext>
            </a:extLst>
          </p:cNvPr>
          <p:cNvSpPr/>
          <p:nvPr/>
        </p:nvSpPr>
        <p:spPr>
          <a:xfrm>
            <a:off x="1005921" y="503505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3" name="순서도: 연결자 102">
            <a:extLst>
              <a:ext uri="{FF2B5EF4-FFF2-40B4-BE49-F238E27FC236}">
                <a16:creationId xmlns:a16="http://schemas.microsoft.com/office/drawing/2014/main" id="{462F3CC2-956D-4BBB-B713-8BB4AAF55B80}"/>
              </a:ext>
            </a:extLst>
          </p:cNvPr>
          <p:cNvSpPr/>
          <p:nvPr/>
        </p:nvSpPr>
        <p:spPr>
          <a:xfrm>
            <a:off x="948771" y="525549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E5DF308F-7967-4C83-B271-C0CAC70175C1}"/>
              </a:ext>
            </a:extLst>
          </p:cNvPr>
          <p:cNvSpPr/>
          <p:nvPr/>
        </p:nvSpPr>
        <p:spPr>
          <a:xfrm>
            <a:off x="2273758" y="5263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7729A00E-19CC-411A-ADCA-D97D6B6DA0C8}"/>
              </a:ext>
            </a:extLst>
          </p:cNvPr>
          <p:cNvSpPr/>
          <p:nvPr/>
        </p:nvSpPr>
        <p:spPr>
          <a:xfrm>
            <a:off x="3066051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11</a:t>
            </a:r>
            <a:endParaRPr lang="ko-KR" altLang="en-US" sz="6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C4499694-154E-426C-8355-A2D7907EC074}"/>
              </a:ext>
            </a:extLst>
          </p:cNvPr>
          <p:cNvSpPr/>
          <p:nvPr/>
        </p:nvSpPr>
        <p:spPr>
          <a:xfrm>
            <a:off x="2577209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2535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02498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1443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C024903C-950D-4D9A-87F3-DBF45D0D15CC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4392EF-B48E-4570-AD77-0FE43701787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689FD3F-7AA3-460E-AC90-0AA57D485C42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864B1B8-1BD1-44D4-BBF7-08519571F07A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FEF1798-B05B-45E7-9FBA-6C7662B2D5A8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BEA0F3B-7723-471D-820E-CE3F096478AB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5EB23A3-1585-4659-94A7-03A9FDD54164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695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8CFAD2B4-6687-4EA7-B3D7-78B013F70169}"/>
              </a:ext>
            </a:extLst>
          </p:cNvPr>
          <p:cNvSpPr txBox="1"/>
          <p:nvPr/>
        </p:nvSpPr>
        <p:spPr>
          <a:xfrm>
            <a:off x="4931611" y="222312"/>
            <a:ext cx="1535184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메인 페이지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9714D7-D2D7-4A44-ABCC-335ABD677FB0}"/>
              </a:ext>
            </a:extLst>
          </p:cNvPr>
          <p:cNvSpPr txBox="1"/>
          <p:nvPr/>
        </p:nvSpPr>
        <p:spPr>
          <a:xfrm>
            <a:off x="5225799" y="993667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로그인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8861A-4373-4504-9DF1-9EEE10A29827}"/>
              </a:ext>
            </a:extLst>
          </p:cNvPr>
          <p:cNvSpPr txBox="1"/>
          <p:nvPr/>
        </p:nvSpPr>
        <p:spPr>
          <a:xfrm>
            <a:off x="169239" y="1938374"/>
            <a:ext cx="1469927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05E529-9408-46DE-868A-794E32DDEA29}"/>
              </a:ext>
            </a:extLst>
          </p:cNvPr>
          <p:cNvSpPr txBox="1"/>
          <p:nvPr/>
        </p:nvSpPr>
        <p:spPr>
          <a:xfrm>
            <a:off x="1976632" y="1922332"/>
            <a:ext cx="109077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고객안내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203A53-4500-4D8A-8373-CAFDE5AE454D}"/>
              </a:ext>
            </a:extLst>
          </p:cNvPr>
          <p:cNvSpPr txBox="1"/>
          <p:nvPr/>
        </p:nvSpPr>
        <p:spPr>
          <a:xfrm>
            <a:off x="4846565" y="1922332"/>
            <a:ext cx="1463971" cy="253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이용안내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39FDC5A-316D-4B7E-8DCA-211091D2A5C1}"/>
              </a:ext>
            </a:extLst>
          </p:cNvPr>
          <p:cNvSpPr txBox="1"/>
          <p:nvPr/>
        </p:nvSpPr>
        <p:spPr>
          <a:xfrm>
            <a:off x="6660178" y="1922332"/>
            <a:ext cx="1152718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C1C860-625E-4190-B5EE-2298E09BE9C4}"/>
              </a:ext>
            </a:extLst>
          </p:cNvPr>
          <p:cNvSpPr txBox="1"/>
          <p:nvPr/>
        </p:nvSpPr>
        <p:spPr>
          <a:xfrm>
            <a:off x="10835598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사이드바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BA68A0-0998-42AC-A37F-13FF5AFF56C4}"/>
              </a:ext>
            </a:extLst>
          </p:cNvPr>
          <p:cNvSpPr txBox="1"/>
          <p:nvPr/>
        </p:nvSpPr>
        <p:spPr>
          <a:xfrm>
            <a:off x="10835598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예매하기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CAEAC4-E2A8-4C00-8ED3-0207AC85EE1A}"/>
              </a:ext>
            </a:extLst>
          </p:cNvPr>
          <p:cNvSpPr txBox="1"/>
          <p:nvPr/>
        </p:nvSpPr>
        <p:spPr>
          <a:xfrm>
            <a:off x="10835598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예매관리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B84BDAB-75BB-4996-9EE2-807FBF167866}"/>
              </a:ext>
            </a:extLst>
          </p:cNvPr>
          <p:cNvSpPr txBox="1"/>
          <p:nvPr/>
        </p:nvSpPr>
        <p:spPr>
          <a:xfrm>
            <a:off x="10844929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FC635F-FC46-4BD4-AD0F-322482884EC5}"/>
              </a:ext>
            </a:extLst>
          </p:cNvPr>
          <p:cNvSpPr txBox="1"/>
          <p:nvPr/>
        </p:nvSpPr>
        <p:spPr>
          <a:xfrm>
            <a:off x="10844928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03DDA6-25A9-4DE4-9AED-B363798A7946}"/>
              </a:ext>
            </a:extLst>
          </p:cNvPr>
          <p:cNvSpPr txBox="1"/>
          <p:nvPr/>
        </p:nvSpPr>
        <p:spPr>
          <a:xfrm>
            <a:off x="159909" y="3391171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68DA37-C5F9-4B9A-BC3D-9A049A0B9135}"/>
              </a:ext>
            </a:extLst>
          </p:cNvPr>
          <p:cNvSpPr txBox="1"/>
          <p:nvPr/>
        </p:nvSpPr>
        <p:spPr>
          <a:xfrm>
            <a:off x="169240" y="2692350"/>
            <a:ext cx="146992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 예매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9016A-8E83-437D-AC18-DC53CC45DA8B}"/>
              </a:ext>
            </a:extLst>
          </p:cNvPr>
          <p:cNvSpPr txBox="1"/>
          <p:nvPr/>
        </p:nvSpPr>
        <p:spPr>
          <a:xfrm>
            <a:off x="6485685" y="1010444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회원가입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5B206-B610-4074-95E0-72BAA2B798E2}"/>
              </a:ext>
            </a:extLst>
          </p:cNvPr>
          <p:cNvSpPr txBox="1"/>
          <p:nvPr/>
        </p:nvSpPr>
        <p:spPr>
          <a:xfrm>
            <a:off x="6664038" y="2661675"/>
            <a:ext cx="1152718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지역별 </a:t>
            </a:r>
            <a:endParaRPr lang="en-US" altLang="ko-KR" sz="1050" dirty="0"/>
          </a:p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D41A78-DF46-49E6-85D4-F5115A5BE9BB}"/>
              </a:ext>
            </a:extLst>
          </p:cNvPr>
          <p:cNvSpPr txBox="1"/>
          <p:nvPr/>
        </p:nvSpPr>
        <p:spPr>
          <a:xfrm>
            <a:off x="6674033" y="3462912"/>
            <a:ext cx="114272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관광 열차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70A5937-0403-4AF5-A797-D62DECCC6574}"/>
              </a:ext>
            </a:extLst>
          </p:cNvPr>
          <p:cNvSpPr txBox="1"/>
          <p:nvPr/>
        </p:nvSpPr>
        <p:spPr>
          <a:xfrm>
            <a:off x="1976637" y="2692350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공지사항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62E0A3-9E73-43B6-8996-441414BF12E0}"/>
              </a:ext>
            </a:extLst>
          </p:cNvPr>
          <p:cNvSpPr txBox="1"/>
          <p:nvPr/>
        </p:nvSpPr>
        <p:spPr>
          <a:xfrm>
            <a:off x="1976637" y="3391171"/>
            <a:ext cx="109299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자주하는 질문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786548C-EF46-43FF-BF4C-A97EAF3932FA}"/>
              </a:ext>
            </a:extLst>
          </p:cNvPr>
          <p:cNvSpPr txBox="1"/>
          <p:nvPr/>
        </p:nvSpPr>
        <p:spPr>
          <a:xfrm>
            <a:off x="1976634" y="4042239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A95E57-1286-4345-B46A-E3AA5F985378}"/>
              </a:ext>
            </a:extLst>
          </p:cNvPr>
          <p:cNvSpPr txBox="1"/>
          <p:nvPr/>
        </p:nvSpPr>
        <p:spPr>
          <a:xfrm>
            <a:off x="1976634" y="4770792"/>
            <a:ext cx="109077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유실물 안내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5FE076-DDBF-48C3-84E8-73D9DBF7D6D8}"/>
              </a:ext>
            </a:extLst>
          </p:cNvPr>
          <p:cNvSpPr txBox="1"/>
          <p:nvPr/>
        </p:nvSpPr>
        <p:spPr>
          <a:xfrm>
            <a:off x="1976633" y="5452776"/>
            <a:ext cx="109373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안내사항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EC3226-F179-4403-8506-A57A014F8A49}"/>
              </a:ext>
            </a:extLst>
          </p:cNvPr>
          <p:cNvSpPr txBox="1"/>
          <p:nvPr/>
        </p:nvSpPr>
        <p:spPr>
          <a:xfrm>
            <a:off x="4856981" y="268300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종합이용안내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5A6C82F-7C05-4925-A188-BBEA0F72EEFC}"/>
              </a:ext>
            </a:extLst>
          </p:cNvPr>
          <p:cNvCxnSpPr>
            <a:cxnSpLocks/>
          </p:cNvCxnSpPr>
          <p:nvPr/>
        </p:nvCxnSpPr>
        <p:spPr>
          <a:xfrm>
            <a:off x="5699203" y="545284"/>
            <a:ext cx="0" cy="36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F724AE0-931D-4D4A-BBDA-8AD571BF0951}"/>
              </a:ext>
            </a:extLst>
          </p:cNvPr>
          <p:cNvCxnSpPr>
            <a:cxnSpLocks/>
          </p:cNvCxnSpPr>
          <p:nvPr/>
        </p:nvCxnSpPr>
        <p:spPr>
          <a:xfrm>
            <a:off x="89219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5F46F1B-EC3A-4419-B504-14CC88A464FA}"/>
              </a:ext>
            </a:extLst>
          </p:cNvPr>
          <p:cNvCxnSpPr>
            <a:cxnSpLocks/>
          </p:cNvCxnSpPr>
          <p:nvPr/>
        </p:nvCxnSpPr>
        <p:spPr>
          <a:xfrm>
            <a:off x="892198" y="304145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43927E4-68F9-402E-9B52-BE005A3050FE}"/>
              </a:ext>
            </a:extLst>
          </p:cNvPr>
          <p:cNvCxnSpPr>
            <a:cxnSpLocks/>
          </p:cNvCxnSpPr>
          <p:nvPr/>
        </p:nvCxnSpPr>
        <p:spPr>
          <a:xfrm>
            <a:off x="250425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1E09080-B5F1-4982-905D-708F43DC8889}"/>
              </a:ext>
            </a:extLst>
          </p:cNvPr>
          <p:cNvCxnSpPr>
            <a:cxnSpLocks/>
          </p:cNvCxnSpPr>
          <p:nvPr/>
        </p:nvCxnSpPr>
        <p:spPr>
          <a:xfrm>
            <a:off x="2504258" y="3041452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43ABF8DE-AFF8-4515-8AAC-2A5C557C2B12}"/>
              </a:ext>
            </a:extLst>
          </p:cNvPr>
          <p:cNvCxnSpPr>
            <a:cxnSpLocks/>
          </p:cNvCxnSpPr>
          <p:nvPr/>
        </p:nvCxnSpPr>
        <p:spPr>
          <a:xfrm>
            <a:off x="2504258" y="369252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9C4C2B0-A2B6-4B73-8E5E-D578A608F927}"/>
              </a:ext>
            </a:extLst>
          </p:cNvPr>
          <p:cNvCxnSpPr>
            <a:cxnSpLocks/>
          </p:cNvCxnSpPr>
          <p:nvPr/>
        </p:nvCxnSpPr>
        <p:spPr>
          <a:xfrm>
            <a:off x="2504258" y="4401855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4F01BA-906A-4132-AAD6-E13D3BE8C03C}"/>
              </a:ext>
            </a:extLst>
          </p:cNvPr>
          <p:cNvCxnSpPr>
            <a:cxnSpLocks/>
          </p:cNvCxnSpPr>
          <p:nvPr/>
        </p:nvCxnSpPr>
        <p:spPr>
          <a:xfrm flipH="1">
            <a:off x="2502432" y="5121462"/>
            <a:ext cx="1826" cy="2539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5B798A-B304-4445-A35B-589750203C6E}"/>
              </a:ext>
            </a:extLst>
          </p:cNvPr>
          <p:cNvCxnSpPr>
            <a:cxnSpLocks/>
          </p:cNvCxnSpPr>
          <p:nvPr/>
        </p:nvCxnSpPr>
        <p:spPr>
          <a:xfrm>
            <a:off x="5584041" y="2312508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931059-2DEC-4488-A7EE-10F0034BBB06}"/>
              </a:ext>
            </a:extLst>
          </p:cNvPr>
          <p:cNvCxnSpPr>
            <a:cxnSpLocks/>
          </p:cNvCxnSpPr>
          <p:nvPr/>
        </p:nvCxnSpPr>
        <p:spPr>
          <a:xfrm>
            <a:off x="5584041" y="303368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EF6DBEC-BB30-4D76-816A-B9BEA2E80714}"/>
              </a:ext>
            </a:extLst>
          </p:cNvPr>
          <p:cNvCxnSpPr>
            <a:cxnSpLocks/>
          </p:cNvCxnSpPr>
          <p:nvPr/>
        </p:nvCxnSpPr>
        <p:spPr>
          <a:xfrm>
            <a:off x="5584041" y="389753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F662774-ED06-45E6-918B-D419EA32F063}"/>
              </a:ext>
            </a:extLst>
          </p:cNvPr>
          <p:cNvCxnSpPr>
            <a:cxnSpLocks/>
          </p:cNvCxnSpPr>
          <p:nvPr/>
        </p:nvCxnSpPr>
        <p:spPr>
          <a:xfrm>
            <a:off x="5584041" y="478889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E690B5E-FA5A-4124-B186-D12484CCD4A7}"/>
              </a:ext>
            </a:extLst>
          </p:cNvPr>
          <p:cNvCxnSpPr>
            <a:cxnSpLocks/>
          </p:cNvCxnSpPr>
          <p:nvPr/>
        </p:nvCxnSpPr>
        <p:spPr>
          <a:xfrm>
            <a:off x="7226596" y="3203939"/>
            <a:ext cx="0" cy="2457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F211762-8FAF-4EBB-A8E8-6DBA036476E9}"/>
              </a:ext>
            </a:extLst>
          </p:cNvPr>
          <p:cNvCxnSpPr>
            <a:cxnSpLocks/>
          </p:cNvCxnSpPr>
          <p:nvPr/>
        </p:nvCxnSpPr>
        <p:spPr>
          <a:xfrm>
            <a:off x="7226596" y="2312507"/>
            <a:ext cx="0" cy="26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B9D9C5C-C4E5-4F72-B771-FB3A8E6A1A34}"/>
              </a:ext>
            </a:extLst>
          </p:cNvPr>
          <p:cNvCxnSpPr>
            <a:cxnSpLocks/>
          </p:cNvCxnSpPr>
          <p:nvPr/>
        </p:nvCxnSpPr>
        <p:spPr>
          <a:xfrm>
            <a:off x="11400974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9751C82-BE9A-482D-9E17-A577C607DC1E}"/>
              </a:ext>
            </a:extLst>
          </p:cNvPr>
          <p:cNvCxnSpPr>
            <a:cxnSpLocks/>
          </p:cNvCxnSpPr>
          <p:nvPr/>
        </p:nvCxnSpPr>
        <p:spPr>
          <a:xfrm>
            <a:off x="11400974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9306C7-7EE4-4B1A-89E4-BA9E7AF618D3}"/>
              </a:ext>
            </a:extLst>
          </p:cNvPr>
          <p:cNvCxnSpPr>
            <a:cxnSpLocks/>
          </p:cNvCxnSpPr>
          <p:nvPr/>
        </p:nvCxnSpPr>
        <p:spPr>
          <a:xfrm>
            <a:off x="11400974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88D42AD-43DE-4706-BA38-B8B4547193CA}"/>
              </a:ext>
            </a:extLst>
          </p:cNvPr>
          <p:cNvCxnSpPr>
            <a:cxnSpLocks/>
          </p:cNvCxnSpPr>
          <p:nvPr/>
        </p:nvCxnSpPr>
        <p:spPr>
          <a:xfrm>
            <a:off x="11400974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화살표: 아래쪽 163">
            <a:extLst>
              <a:ext uri="{FF2B5EF4-FFF2-40B4-BE49-F238E27FC236}">
                <a16:creationId xmlns:a16="http://schemas.microsoft.com/office/drawing/2014/main" id="{E52BD481-FEE2-4F3E-8A01-B99553BE6F00}"/>
              </a:ext>
            </a:extLst>
          </p:cNvPr>
          <p:cNvSpPr/>
          <p:nvPr/>
        </p:nvSpPr>
        <p:spPr>
          <a:xfrm>
            <a:off x="5449614" y="1404505"/>
            <a:ext cx="495012" cy="36933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01B60F5-87A5-49D1-B4F1-9AFDBB85438B}"/>
              </a:ext>
            </a:extLst>
          </p:cNvPr>
          <p:cNvCxnSpPr>
            <a:cxnSpLocks/>
          </p:cNvCxnSpPr>
          <p:nvPr/>
        </p:nvCxnSpPr>
        <p:spPr>
          <a:xfrm flipH="1">
            <a:off x="6270168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58C4CFA-B6DB-4BE0-9FD0-FD4B4D825C1C}"/>
              </a:ext>
            </a:extLst>
          </p:cNvPr>
          <p:cNvGrpSpPr/>
          <p:nvPr/>
        </p:nvGrpSpPr>
        <p:grpSpPr>
          <a:xfrm>
            <a:off x="169240" y="4339230"/>
            <a:ext cx="1479258" cy="765216"/>
            <a:chOff x="169240" y="4339230"/>
            <a:chExt cx="1479258" cy="765216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C0622BD-4B24-4FA8-8317-C32435478E53}"/>
                </a:ext>
              </a:extLst>
            </p:cNvPr>
            <p:cNvSpPr txBox="1"/>
            <p:nvPr/>
          </p:nvSpPr>
          <p:spPr>
            <a:xfrm>
              <a:off x="169240" y="4688948"/>
              <a:ext cx="1479258" cy="415498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기차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삭제</a:t>
              </a:r>
            </a:p>
          </p:txBody>
        </p: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6432252F-AB97-4934-AE7D-718C1BE70717}"/>
                </a:ext>
              </a:extLst>
            </p:cNvPr>
            <p:cNvCxnSpPr>
              <a:cxnSpLocks/>
            </p:cNvCxnSpPr>
            <p:nvPr/>
          </p:nvCxnSpPr>
          <p:spPr>
            <a:xfrm>
              <a:off x="901529" y="4339230"/>
              <a:ext cx="0" cy="34038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6F0047-6D90-46EE-8289-D77035FC2D74}"/>
              </a:ext>
            </a:extLst>
          </p:cNvPr>
          <p:cNvGrpSpPr/>
          <p:nvPr/>
        </p:nvGrpSpPr>
        <p:grpSpPr>
          <a:xfrm>
            <a:off x="3129094" y="2608460"/>
            <a:ext cx="1457307" cy="415498"/>
            <a:chOff x="3137483" y="2616849"/>
            <a:chExt cx="1457307" cy="415498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06AF87F-41AA-4911-BAFC-02055CBD7428}"/>
                </a:ext>
              </a:extLst>
            </p:cNvPr>
            <p:cNvSpPr txBox="1"/>
            <p:nvPr/>
          </p:nvSpPr>
          <p:spPr>
            <a:xfrm>
              <a:off x="3464038" y="2616849"/>
              <a:ext cx="1130752" cy="41549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공지사항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5982A68-5574-4A6D-8A29-572771C73555}"/>
                </a:ext>
              </a:extLst>
            </p:cNvPr>
            <p:cNvCxnSpPr>
              <a:cxnSpLocks/>
              <a:stCxn id="205" idx="1"/>
            </p:cNvCxnSpPr>
            <p:nvPr/>
          </p:nvCxnSpPr>
          <p:spPr>
            <a:xfrm flipH="1">
              <a:off x="3137483" y="2824598"/>
              <a:ext cx="32655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3168314-981C-4D5F-A863-89663EC5D1E7}"/>
              </a:ext>
            </a:extLst>
          </p:cNvPr>
          <p:cNvSpPr txBox="1"/>
          <p:nvPr/>
        </p:nvSpPr>
        <p:spPr>
          <a:xfrm>
            <a:off x="3545236" y="1018833"/>
            <a:ext cx="1351663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아이디</a:t>
            </a:r>
            <a:r>
              <a:rPr lang="en-US" altLang="ko-KR" sz="900" dirty="0"/>
              <a:t>/ </a:t>
            </a:r>
            <a:r>
              <a:rPr lang="ko-KR" altLang="en-US" sz="900" dirty="0"/>
              <a:t>비밀번호 찾기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CF8295-1BA8-4B89-888D-4E599B69E023}"/>
              </a:ext>
            </a:extLst>
          </p:cNvPr>
          <p:cNvCxnSpPr>
            <a:cxnSpLocks/>
          </p:cNvCxnSpPr>
          <p:nvPr/>
        </p:nvCxnSpPr>
        <p:spPr>
          <a:xfrm flipH="1">
            <a:off x="4951876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845BEC-2577-478F-9C9D-568702CE953A}"/>
              </a:ext>
            </a:extLst>
          </p:cNvPr>
          <p:cNvSpPr txBox="1"/>
          <p:nvPr/>
        </p:nvSpPr>
        <p:spPr>
          <a:xfrm>
            <a:off x="1976632" y="6125433"/>
            <a:ext cx="1099984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77EE590-34E1-4F5E-9681-B4728D88309A}"/>
              </a:ext>
            </a:extLst>
          </p:cNvPr>
          <p:cNvCxnSpPr>
            <a:cxnSpLocks/>
          </p:cNvCxnSpPr>
          <p:nvPr/>
        </p:nvCxnSpPr>
        <p:spPr>
          <a:xfrm>
            <a:off x="2502432" y="573994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1B32369-7CBA-477E-AABD-E3F92E8E7263}"/>
              </a:ext>
            </a:extLst>
          </p:cNvPr>
          <p:cNvSpPr txBox="1"/>
          <p:nvPr/>
        </p:nvSpPr>
        <p:spPr>
          <a:xfrm>
            <a:off x="159908" y="4031520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결제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60B2E0-F1B3-40E8-9923-8CC9518BDC2B}"/>
              </a:ext>
            </a:extLst>
          </p:cNvPr>
          <p:cNvCxnSpPr>
            <a:cxnSpLocks/>
          </p:cNvCxnSpPr>
          <p:nvPr/>
        </p:nvCxnSpPr>
        <p:spPr>
          <a:xfrm>
            <a:off x="894345" y="369113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65430" y="269481"/>
            <a:ext cx="1535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사업체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DD7B93-4E2B-4658-9C68-6E0D95E04F2A}"/>
              </a:ext>
            </a:extLst>
          </p:cNvPr>
          <p:cNvGrpSpPr/>
          <p:nvPr/>
        </p:nvGrpSpPr>
        <p:grpSpPr>
          <a:xfrm>
            <a:off x="3090704" y="4765600"/>
            <a:ext cx="1535185" cy="253916"/>
            <a:chOff x="3090704" y="4765600"/>
            <a:chExt cx="1535185" cy="25391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47CB687-4F08-4778-AE43-1C65839E01D2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유실물 등록</a:t>
              </a:r>
              <a:endParaRPr lang="en-US" altLang="ko-KR" sz="1050" dirty="0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EAA2E4-58F0-4CC9-A061-0EAA7DE1067E}"/>
                </a:ext>
              </a:extLst>
            </p:cNvPr>
            <p:cNvCxnSpPr>
              <a:cxnSpLocks/>
              <a:stCxn id="92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2791774-B450-408E-AAFE-FEB59B103BB8}"/>
              </a:ext>
            </a:extLst>
          </p:cNvPr>
          <p:cNvGrpSpPr/>
          <p:nvPr/>
        </p:nvGrpSpPr>
        <p:grpSpPr>
          <a:xfrm>
            <a:off x="3090704" y="6106690"/>
            <a:ext cx="1535185" cy="253916"/>
            <a:chOff x="3090704" y="4765600"/>
            <a:chExt cx="1535185" cy="25391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58ACA30-8206-4B3D-8846-B578A8170183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문의 답변</a:t>
              </a:r>
              <a:endParaRPr lang="en-US" altLang="ko-KR" sz="1050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AD82FCDD-D1EF-4784-B5E0-3BE455AA5EE0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228E5F6-335D-4AAA-AB73-BAF5B18B68D6}"/>
              </a:ext>
            </a:extLst>
          </p:cNvPr>
          <p:cNvGrpSpPr/>
          <p:nvPr/>
        </p:nvGrpSpPr>
        <p:grpSpPr>
          <a:xfrm>
            <a:off x="7846061" y="2608460"/>
            <a:ext cx="1457307" cy="415498"/>
            <a:chOff x="3137483" y="2616849"/>
            <a:chExt cx="1457307" cy="41549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38C868B-9BEC-4234-8D62-910A38EC6AE9}"/>
                </a:ext>
              </a:extLst>
            </p:cNvPr>
            <p:cNvSpPr txBox="1"/>
            <p:nvPr/>
          </p:nvSpPr>
          <p:spPr>
            <a:xfrm>
              <a:off x="3464038" y="2616849"/>
              <a:ext cx="1130752" cy="41549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여행상품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D3D1234-FFAC-4DF6-A484-6A9D702C1745}"/>
                </a:ext>
              </a:extLst>
            </p:cNvPr>
            <p:cNvCxnSpPr>
              <a:cxnSpLocks/>
              <a:stCxn id="106" idx="1"/>
            </p:cNvCxnSpPr>
            <p:nvPr/>
          </p:nvCxnSpPr>
          <p:spPr>
            <a:xfrm flipH="1">
              <a:off x="3137483" y="2824598"/>
              <a:ext cx="32655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69447C7-AFB2-4251-9E1A-921F815C1BD9}"/>
              </a:ext>
            </a:extLst>
          </p:cNvPr>
          <p:cNvGrpSpPr/>
          <p:nvPr/>
        </p:nvGrpSpPr>
        <p:grpSpPr>
          <a:xfrm>
            <a:off x="7816755" y="3456171"/>
            <a:ext cx="1486614" cy="253916"/>
            <a:chOff x="3090704" y="4765600"/>
            <a:chExt cx="1535185" cy="253916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83B416-3E71-417E-A712-ECBA3327C617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관광열차 등록</a:t>
              </a:r>
              <a:endParaRPr lang="en-US" altLang="ko-KR" sz="1050" dirty="0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5183442-FC82-496D-A37A-7CAA4F00E235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070761A-4D96-4351-A28D-460FBFD2BAE5}"/>
              </a:ext>
            </a:extLst>
          </p:cNvPr>
          <p:cNvSpPr txBox="1"/>
          <p:nvPr/>
        </p:nvSpPr>
        <p:spPr>
          <a:xfrm>
            <a:off x="4856981" y="3462912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승차권이용안내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1B315E-C93F-4BED-88BF-B6A9205C4906}"/>
              </a:ext>
            </a:extLst>
          </p:cNvPr>
          <p:cNvSpPr txBox="1"/>
          <p:nvPr/>
        </p:nvSpPr>
        <p:spPr>
          <a:xfrm>
            <a:off x="4856981" y="4357106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정차역이용안내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632EB4-DFDD-414E-A023-887317105ABF}"/>
              </a:ext>
            </a:extLst>
          </p:cNvPr>
          <p:cNvSpPr txBox="1"/>
          <p:nvPr/>
        </p:nvSpPr>
        <p:spPr>
          <a:xfrm>
            <a:off x="4856981" y="524842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지연배상신청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C0E994-F610-41DE-9F6B-65D0B0AE6652}"/>
              </a:ext>
            </a:extLst>
          </p:cNvPr>
          <p:cNvSpPr txBox="1"/>
          <p:nvPr/>
        </p:nvSpPr>
        <p:spPr>
          <a:xfrm>
            <a:off x="9489891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마이페이지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6E8812-E3BB-485F-8A9D-054884A62295}"/>
              </a:ext>
            </a:extLst>
          </p:cNvPr>
          <p:cNvSpPr txBox="1"/>
          <p:nvPr/>
        </p:nvSpPr>
        <p:spPr>
          <a:xfrm>
            <a:off x="9489891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장바구니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65E126-5641-4D71-AE85-9A01B556A052}"/>
              </a:ext>
            </a:extLst>
          </p:cNvPr>
          <p:cNvSpPr txBox="1"/>
          <p:nvPr/>
        </p:nvSpPr>
        <p:spPr>
          <a:xfrm>
            <a:off x="9489891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7719A7-04DC-4656-A55F-00020CE5AE25}"/>
              </a:ext>
            </a:extLst>
          </p:cNvPr>
          <p:cNvSpPr txBox="1"/>
          <p:nvPr/>
        </p:nvSpPr>
        <p:spPr>
          <a:xfrm>
            <a:off x="9499222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개인정보 수정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D7C7EE-BDB7-4753-A859-81F638500624}"/>
              </a:ext>
            </a:extLst>
          </p:cNvPr>
          <p:cNvSpPr txBox="1"/>
          <p:nvPr/>
        </p:nvSpPr>
        <p:spPr>
          <a:xfrm>
            <a:off x="9499221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회원탈퇴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F27C465-3B72-4384-84BB-46E872F76AF2}"/>
              </a:ext>
            </a:extLst>
          </p:cNvPr>
          <p:cNvCxnSpPr>
            <a:cxnSpLocks/>
          </p:cNvCxnSpPr>
          <p:nvPr/>
        </p:nvCxnSpPr>
        <p:spPr>
          <a:xfrm>
            <a:off x="10055267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59836D6-6B95-404B-8E55-A03679521686}"/>
              </a:ext>
            </a:extLst>
          </p:cNvPr>
          <p:cNvCxnSpPr>
            <a:cxnSpLocks/>
          </p:cNvCxnSpPr>
          <p:nvPr/>
        </p:nvCxnSpPr>
        <p:spPr>
          <a:xfrm>
            <a:off x="10055267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5DF8BD8-E5B8-41C5-A7DC-56A9D8A94ED2}"/>
              </a:ext>
            </a:extLst>
          </p:cNvPr>
          <p:cNvCxnSpPr>
            <a:cxnSpLocks/>
          </p:cNvCxnSpPr>
          <p:nvPr/>
        </p:nvCxnSpPr>
        <p:spPr>
          <a:xfrm>
            <a:off x="10055267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7531B91-1963-439B-9CB8-29FEC0F2A74F}"/>
              </a:ext>
            </a:extLst>
          </p:cNvPr>
          <p:cNvCxnSpPr>
            <a:cxnSpLocks/>
          </p:cNvCxnSpPr>
          <p:nvPr/>
        </p:nvCxnSpPr>
        <p:spPr>
          <a:xfrm>
            <a:off x="10055267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33774"/>
              </p:ext>
            </p:extLst>
          </p:nvPr>
        </p:nvGraphicFramePr>
        <p:xfrm>
          <a:off x="7091765" y="1109800"/>
          <a:ext cx="4490635" cy="337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이용안내에 관한 서비스를 제공받을 수 있는 페이지로 클릭 시 하위 목록인 종합이용안내 </a:t>
                      </a:r>
                      <a:r>
                        <a:rPr lang="en-US" altLang="ko-KR" sz="1000" dirty="0"/>
                        <a:t>~ </a:t>
                      </a:r>
                      <a:r>
                        <a:rPr lang="ko-KR" altLang="en-US" sz="1000" dirty="0"/>
                        <a:t>지연배상신청 목록이 나와 이동하고자 하는 페이지를 선택할 수 있음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종합이용안내 페이지로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열차서비스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연계교통서비스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휠체어 서비스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승차권이용안내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 구입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환불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운행중지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열차운임 및 시간표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71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정차역이용안내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지연배상신청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 시 교통비 지급 안내문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지연료 계좌반환 신청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317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guide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이용안내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2690125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열차서비스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496454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40136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EC11CD-7060-4AD6-B3E2-66BEF27002C3}"/>
              </a:ext>
            </a:extLst>
          </p:cNvPr>
          <p:cNvGrpSpPr/>
          <p:nvPr/>
        </p:nvGrpSpPr>
        <p:grpSpPr>
          <a:xfrm>
            <a:off x="3409184" y="1585518"/>
            <a:ext cx="988414" cy="696436"/>
            <a:chOff x="3409184" y="1585518"/>
            <a:chExt cx="988414" cy="696436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F9F5F93-17A6-40A8-9256-5B3D9B8E5FCA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DC1533-B819-4134-8466-0FE3B500C03E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615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종합이용안내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승차권이용안내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정차역이용안내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지연배상신청</a:t>
              </a:r>
            </a:p>
          </p:txBody>
        </p:sp>
      </p:grp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7B943961-651F-41E2-8787-EE1CFD830F35}"/>
              </a:ext>
            </a:extLst>
          </p:cNvPr>
          <p:cNvSpPr/>
          <p:nvPr/>
        </p:nvSpPr>
        <p:spPr>
          <a:xfrm>
            <a:off x="3363861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B56C25A1-D6B5-47CA-BB4F-6C891773E8EF}"/>
              </a:ext>
            </a:extLst>
          </p:cNvPr>
          <p:cNvSpPr/>
          <p:nvPr/>
        </p:nvSpPr>
        <p:spPr>
          <a:xfrm>
            <a:off x="3363861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B67518CD-8E7A-4386-8C55-6A5468A8B949}"/>
              </a:ext>
            </a:extLst>
          </p:cNvPr>
          <p:cNvSpPr/>
          <p:nvPr/>
        </p:nvSpPr>
        <p:spPr>
          <a:xfrm>
            <a:off x="3363861" y="19864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56DF47FA-EA61-4BAF-872E-21759DAD1245}"/>
              </a:ext>
            </a:extLst>
          </p:cNvPr>
          <p:cNvSpPr/>
          <p:nvPr/>
        </p:nvSpPr>
        <p:spPr>
          <a:xfrm>
            <a:off x="3363861" y="2130286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10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92907"/>
              </p:ext>
            </p:extLst>
          </p:nvPr>
        </p:nvGraphicFramePr>
        <p:xfrm>
          <a:off x="944880" y="211936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F055AB5-5F0B-4059-9DC3-D3FED5F67996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F9FE36-75CD-4F8A-9C40-28450156D654}"/>
                </a:ext>
              </a:extLst>
            </p:cNvPr>
            <p:cNvGrpSpPr/>
            <p:nvPr/>
          </p:nvGrpSpPr>
          <p:grpSpPr>
            <a:xfrm>
              <a:off x="1036150" y="2797855"/>
              <a:ext cx="4259407" cy="461665"/>
              <a:chOff x="1036150" y="2797855"/>
              <a:chExt cx="4259407" cy="46166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5755E2-5B59-471E-8384-4632EF106C7F}"/>
                  </a:ext>
                </a:extLst>
              </p:cNvPr>
              <p:cNvSpPr txBox="1"/>
              <p:nvPr/>
            </p:nvSpPr>
            <p:spPr>
              <a:xfrm>
                <a:off x="1036150" y="279785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82FFE4C-307E-4851-926B-C4D5931A0DC1}"/>
                  </a:ext>
                </a:extLst>
              </p:cNvPr>
              <p:cNvSpPr/>
              <p:nvPr/>
            </p:nvSpPr>
            <p:spPr>
              <a:xfrm>
                <a:off x="4815359" y="2874610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A121D9-27C6-4341-A6F5-30492FA69009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F6E333A-B64B-4756-9F25-1B20EBC6EA19}"/>
                </a:ext>
              </a:extLst>
            </p:cNvPr>
            <p:cNvGrpSpPr/>
            <p:nvPr/>
          </p:nvGrpSpPr>
          <p:grpSpPr>
            <a:xfrm>
              <a:off x="1036150" y="3854945"/>
              <a:ext cx="4259407" cy="461665"/>
              <a:chOff x="1036150" y="3854945"/>
              <a:chExt cx="4259407" cy="46166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20ECA5-7960-4650-AB26-D4D5577AEEAC}"/>
                  </a:ext>
                </a:extLst>
              </p:cNvPr>
              <p:cNvSpPr txBox="1"/>
              <p:nvPr/>
            </p:nvSpPr>
            <p:spPr>
              <a:xfrm>
                <a:off x="1036150" y="385494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9A515B7-28FE-41D4-B8C1-E8FDECB5745F}"/>
                  </a:ext>
                </a:extLst>
              </p:cNvPr>
              <p:cNvSpPr/>
              <p:nvPr/>
            </p:nvSpPr>
            <p:spPr>
              <a:xfrm>
                <a:off x="4815359" y="3935682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E50BBE-BFEC-4F1B-9D4F-A91A82DBA921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74D4AD2-0C01-4638-9681-FA928900849D}"/>
                </a:ext>
              </a:extLst>
            </p:cNvPr>
            <p:cNvGrpSpPr/>
            <p:nvPr/>
          </p:nvGrpSpPr>
          <p:grpSpPr>
            <a:xfrm>
              <a:off x="1036150" y="4856307"/>
              <a:ext cx="4259407" cy="461665"/>
              <a:chOff x="1036150" y="4856307"/>
              <a:chExt cx="4259407" cy="46166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1DF380-7AED-484B-B712-816BD861994E}"/>
                  </a:ext>
                </a:extLst>
              </p:cNvPr>
              <p:cNvSpPr txBox="1"/>
              <p:nvPr/>
            </p:nvSpPr>
            <p:spPr>
              <a:xfrm>
                <a:off x="1036150" y="4856307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0B60184-CC6A-411C-B2E2-4B90B01111E7}"/>
                  </a:ext>
                </a:extLst>
              </p:cNvPr>
              <p:cNvSpPr/>
              <p:nvPr/>
            </p:nvSpPr>
            <p:spPr>
              <a:xfrm>
                <a:off x="4815359" y="4938397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1AF1DD0-A53C-4D05-A082-2C51F3952964}"/>
              </a:ext>
            </a:extLst>
          </p:cNvPr>
          <p:cNvSpPr txBox="1"/>
          <p:nvPr/>
        </p:nvSpPr>
        <p:spPr>
          <a:xfrm>
            <a:off x="2690125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열차서비스</a:t>
            </a:r>
          </a:p>
        </p:txBody>
      </p:sp>
      <p:graphicFrame>
        <p:nvGraphicFramePr>
          <p:cNvPr id="62" name="표 118">
            <a:extLst>
              <a:ext uri="{FF2B5EF4-FFF2-40B4-BE49-F238E27FC236}">
                <a16:creationId xmlns:a16="http://schemas.microsoft.com/office/drawing/2014/main" id="{A0273152-5653-41C7-ACA4-61C7CC0C2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241451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guide_01_01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종합이용안내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열차서비스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204065" y="215405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117">
            <a:extLst>
              <a:ext uri="{FF2B5EF4-FFF2-40B4-BE49-F238E27FC236}">
                <a16:creationId xmlns:a16="http://schemas.microsoft.com/office/drawing/2014/main" id="{909BA349-76CB-4D47-9170-6D2DBDAB1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5243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열차서비스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3DD0C3BA-9F8B-41E2-8A35-4B3DFB77818C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789E00-FD68-4DAB-8C07-62540E7A58F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86E0A41-F13A-47BD-AF10-A117740C2BB2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6D2042-FEE3-4715-ACEA-B97DD7C12850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65D2FE-6A32-46A2-97ED-AF899C92D334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5F32B26-2A3A-4578-8A0B-822F2B209584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C382D8-2C5B-4875-8D27-2F3F0A76DEB0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8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07424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243840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연계교통서비스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AE8C13-6D10-4995-8554-6910C56E2574}"/>
              </a:ext>
            </a:extLst>
          </p:cNvPr>
          <p:cNvGrpSpPr/>
          <p:nvPr/>
        </p:nvGrpSpPr>
        <p:grpSpPr>
          <a:xfrm>
            <a:off x="1036150" y="2797855"/>
            <a:ext cx="4259407" cy="1388128"/>
            <a:chOff x="1036150" y="2797855"/>
            <a:chExt cx="4259407" cy="13881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82FFE4C-307E-4851-926B-C4D5931A0DC1}"/>
                </a:ext>
              </a:extLst>
            </p:cNvPr>
            <p:cNvSpPr/>
            <p:nvPr/>
          </p:nvSpPr>
          <p:spPr>
            <a:xfrm>
              <a:off x="1130456" y="2874610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7B3613-10A1-454E-9D11-BE21AAD9CCF9}"/>
                </a:ext>
              </a:extLst>
            </p:cNvPr>
            <p:cNvSpPr txBox="1"/>
            <p:nvPr/>
          </p:nvSpPr>
          <p:spPr>
            <a:xfrm>
              <a:off x="1036150" y="3260296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996F7A-D769-43B1-BA17-A66C6058A0B0}"/>
                </a:ext>
              </a:extLst>
            </p:cNvPr>
            <p:cNvSpPr txBox="1"/>
            <p:nvPr/>
          </p:nvSpPr>
          <p:spPr>
            <a:xfrm>
              <a:off x="1036150" y="37243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72098E7-B65B-4FFA-B591-59079658AD50}"/>
                </a:ext>
              </a:extLst>
            </p:cNvPr>
            <p:cNvSpPr/>
            <p:nvPr/>
          </p:nvSpPr>
          <p:spPr>
            <a:xfrm>
              <a:off x="1130456" y="3326546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7F0DFE2-DD14-42F2-88A2-A6CF907B1809}"/>
                </a:ext>
              </a:extLst>
            </p:cNvPr>
            <p:cNvSpPr/>
            <p:nvPr/>
          </p:nvSpPr>
          <p:spPr>
            <a:xfrm>
              <a:off x="1130456" y="379059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944880" y="4559513"/>
            <a:ext cx="4350677" cy="1226411"/>
            <a:chOff x="944880" y="4559513"/>
            <a:chExt cx="4350677" cy="122641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86F2473-797B-434E-80CA-909F158B385E}"/>
                </a:ext>
              </a:extLst>
            </p:cNvPr>
            <p:cNvSpPr txBox="1"/>
            <p:nvPr/>
          </p:nvSpPr>
          <p:spPr>
            <a:xfrm>
              <a:off x="944880" y="4559513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7E9099D-08D8-4FB0-A37A-4320AEC3E873}"/>
                </a:ext>
              </a:extLst>
            </p:cNvPr>
            <p:cNvCxnSpPr/>
            <p:nvPr/>
          </p:nvCxnSpPr>
          <p:spPr>
            <a:xfrm>
              <a:off x="1043770" y="4559513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3E7FE-275A-4D72-9F3B-0E370B171396}"/>
                </a:ext>
              </a:extLst>
            </p:cNvPr>
            <p:cNvSpPr txBox="1"/>
            <p:nvPr/>
          </p:nvSpPr>
          <p:spPr>
            <a:xfrm>
              <a:off x="1036150" y="48618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3363BBD-DC2C-4BB4-9C6C-83DD8EDD1083}"/>
                </a:ext>
              </a:extLst>
            </p:cNvPr>
            <p:cNvSpPr/>
            <p:nvPr/>
          </p:nvSpPr>
          <p:spPr>
            <a:xfrm>
              <a:off x="1130456" y="493857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F4F577D-F54B-4E35-A475-12CFDAFED690}"/>
                </a:ext>
              </a:extLst>
            </p:cNvPr>
            <p:cNvSpPr/>
            <p:nvPr/>
          </p:nvSpPr>
          <p:spPr>
            <a:xfrm>
              <a:off x="1130456" y="5390509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8107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guide_01_02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연계교통서비스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9536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42108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연계교통서비스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71049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243840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휠체어 서비스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1036150" y="2936162"/>
            <a:ext cx="4259407" cy="1200329"/>
            <a:chOff x="1036150" y="5324259"/>
            <a:chExt cx="4259407" cy="120032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12003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F6CC8B7-F7B1-42FC-B8E7-CB4733A88F57}"/>
                </a:ext>
              </a:extLst>
            </p:cNvPr>
            <p:cNvSpPr/>
            <p:nvPr/>
          </p:nvSpPr>
          <p:spPr>
            <a:xfrm>
              <a:off x="4382157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3FDA7531-E619-45B8-BBCB-65DFF1493FE3}"/>
                </a:ext>
              </a:extLst>
            </p:cNvPr>
            <p:cNvSpPr/>
            <p:nvPr/>
          </p:nvSpPr>
          <p:spPr>
            <a:xfrm>
              <a:off x="3643878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B2B6B4E-114B-4A1D-8DF3-394A8B4AC274}"/>
                </a:ext>
              </a:extLst>
            </p:cNvPr>
            <p:cNvSpPr/>
            <p:nvPr/>
          </p:nvSpPr>
          <p:spPr>
            <a:xfrm>
              <a:off x="2942196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EC13AC4-3535-4A55-A16C-A069C9EFA1F1}"/>
                </a:ext>
              </a:extLst>
            </p:cNvPr>
            <p:cNvSpPr/>
            <p:nvPr/>
          </p:nvSpPr>
          <p:spPr>
            <a:xfrm>
              <a:off x="2210571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3E37B004-A13F-476E-BDF2-B682245696F3}"/>
                </a:ext>
              </a:extLst>
            </p:cNvPr>
            <p:cNvSpPr/>
            <p:nvPr/>
          </p:nvSpPr>
          <p:spPr>
            <a:xfrm>
              <a:off x="155448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6654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guide_01_03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휠체어 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12232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68507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휠체어 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80790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승차권 구입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557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guide_02_01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204470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승차권 구입</a:t>
            </a:r>
            <a:r>
              <a:rPr lang="en-US" altLang="ko-KR" sz="1400" dirty="0"/>
              <a:t>/</a:t>
            </a:r>
            <a:r>
              <a:rPr lang="ko-KR" altLang="en-US" sz="1400" dirty="0"/>
              <a:t>환불</a:t>
            </a:r>
            <a:r>
              <a:rPr lang="en-US" altLang="ko-KR" sz="1400" dirty="0"/>
              <a:t>/</a:t>
            </a:r>
            <a:r>
              <a:rPr lang="ko-KR" altLang="en-US" sz="1400" dirty="0"/>
              <a:t>분실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305489"/>
              </p:ext>
            </p:extLst>
          </p:nvPr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79785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771715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73077"/>
            <a:ext cx="4350677" cy="1010191"/>
            <a:chOff x="944880" y="4554002"/>
            <a:chExt cx="4350677" cy="101019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85547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6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77375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운행중지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지연배상신청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08931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677421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guide_02_02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열차지연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운행중지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204470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열차지연</a:t>
            </a:r>
            <a:r>
              <a:rPr lang="en-US" altLang="ko-KR" sz="1400" dirty="0"/>
              <a:t>/</a:t>
            </a:r>
            <a:r>
              <a:rPr lang="ko-KR" altLang="en-US" sz="1400" dirty="0"/>
              <a:t>운행중지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92053"/>
              </p:ext>
            </p:extLst>
          </p:nvPr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826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40577" y="2150605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85063C-615F-4D89-A211-944A3DC64C56}"/>
              </a:ext>
            </a:extLst>
          </p:cNvPr>
          <p:cNvGrpSpPr/>
          <p:nvPr/>
        </p:nvGrpSpPr>
        <p:grpSpPr>
          <a:xfrm>
            <a:off x="944880" y="3505015"/>
            <a:ext cx="4350677" cy="1010191"/>
            <a:chOff x="944880" y="3552640"/>
            <a:chExt cx="4350677" cy="101019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33414A-B9C0-4871-AC35-8E6190D3A70D}"/>
                </a:ext>
              </a:extLst>
            </p:cNvPr>
            <p:cNvSpPr txBox="1"/>
            <p:nvPr/>
          </p:nvSpPr>
          <p:spPr>
            <a:xfrm>
              <a:off x="4114859" y="4322231"/>
              <a:ext cx="1152385" cy="20005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계좌이체 신청 바로가기</a:t>
              </a:r>
            </a:p>
          </p:txBody>
        </p:sp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id="{E200C17E-42CE-4BE5-B986-A1059DF5A14D}"/>
                </a:ext>
              </a:extLst>
            </p:cNvPr>
            <p:cNvSpPr/>
            <p:nvPr/>
          </p:nvSpPr>
          <p:spPr>
            <a:xfrm>
              <a:off x="4008817" y="4341355"/>
              <a:ext cx="164563" cy="15484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494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</TotalTime>
  <Words>1799</Words>
  <Application>Microsoft Office PowerPoint</Application>
  <PresentationFormat>와이드스크린</PresentationFormat>
  <Paragraphs>950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264</cp:revision>
  <dcterms:created xsi:type="dcterms:W3CDTF">2024-07-09T06:32:35Z</dcterms:created>
  <dcterms:modified xsi:type="dcterms:W3CDTF">2024-07-11T08:44:39Z</dcterms:modified>
</cp:coreProperties>
</file>