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4" r:id="rId2"/>
    <p:sldId id="345" r:id="rId3"/>
    <p:sldId id="339" r:id="rId4"/>
    <p:sldId id="341" r:id="rId5"/>
    <p:sldId id="346" r:id="rId6"/>
    <p:sldId id="331" r:id="rId7"/>
    <p:sldId id="332" r:id="rId8"/>
    <p:sldId id="343" r:id="rId9"/>
    <p:sldId id="347" r:id="rId10"/>
    <p:sldId id="354" r:id="rId11"/>
    <p:sldId id="349" r:id="rId12"/>
    <p:sldId id="352" r:id="rId13"/>
    <p:sldId id="353" r:id="rId14"/>
    <p:sldId id="355" r:id="rId15"/>
    <p:sldId id="256" r:id="rId16"/>
    <p:sldId id="259" r:id="rId17"/>
    <p:sldId id="260" r:id="rId18"/>
    <p:sldId id="258" r:id="rId19"/>
    <p:sldId id="262" r:id="rId20"/>
    <p:sldId id="263" r:id="rId21"/>
    <p:sldId id="264" r:id="rId22"/>
    <p:sldId id="265" r:id="rId23"/>
    <p:sldId id="266" r:id="rId24"/>
    <p:sldId id="267" r:id="rId25"/>
    <p:sldId id="319" r:id="rId26"/>
    <p:sldId id="277" r:id="rId27"/>
    <p:sldId id="278" r:id="rId28"/>
    <p:sldId id="279" r:id="rId29"/>
    <p:sldId id="280" r:id="rId30"/>
    <p:sldId id="281" r:id="rId31"/>
    <p:sldId id="328" r:id="rId32"/>
    <p:sldId id="269" r:id="rId33"/>
    <p:sldId id="270" r:id="rId34"/>
    <p:sldId id="271" r:id="rId35"/>
    <p:sldId id="268" r:id="rId36"/>
    <p:sldId id="261" r:id="rId37"/>
    <p:sldId id="272" r:id="rId38"/>
    <p:sldId id="273" r:id="rId39"/>
    <p:sldId id="274" r:id="rId40"/>
    <p:sldId id="275" r:id="rId41"/>
    <p:sldId id="276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329" r:id="rId52"/>
    <p:sldId id="291" r:id="rId53"/>
    <p:sldId id="292" r:id="rId54"/>
    <p:sldId id="321" r:id="rId55"/>
    <p:sldId id="300" r:id="rId56"/>
    <p:sldId id="301" r:id="rId57"/>
    <p:sldId id="302" r:id="rId58"/>
    <p:sldId id="303" r:id="rId59"/>
    <p:sldId id="32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6" r:id="rId80"/>
    <p:sldId id="317" r:id="rId81"/>
    <p:sldId id="318" r:id="rId82"/>
    <p:sldId id="325" r:id="rId83"/>
    <p:sldId id="323" r:id="rId84"/>
    <p:sldId id="327" r:id="rId85"/>
    <p:sldId id="326" r:id="rId8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1253-7C29-4AC3-A4F6-98FF0148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D51CF-86A7-4631-ACCC-4069B102F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258D7-D923-4641-B98C-DA86F8C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06D00-4AE4-40D2-ABDE-B2A0483C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E2C61-9024-480B-8F1A-DD1C99C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3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C982-CAC6-406C-8854-F19F6EB8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21DA3A-160E-48D9-8AC2-B93E3C46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45595-7440-4005-AB10-514A06DD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8B580-3D32-425B-9461-BE941E57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50F04-4D19-4171-BE41-0C5D56DD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330B1-F726-4EF3-B61F-A3B63C61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D1A52-7537-4A15-8E40-BDDD2CA25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3F05D-E894-4635-82BE-751C00F8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DECDA-92C9-4C7E-9F0A-70FCE5FF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9253B-E249-44C5-9353-9F4DF112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A653-D3BC-4BDB-81AC-2D048704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E2342-39FF-4EAB-A714-D7E6B51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CFF47F-CBD4-484C-BCE5-11A5234C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A4346-061C-401D-9441-BB1DA97B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323F7-227D-487E-9735-4B3B8629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8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0C1AB-6603-49FF-8D5E-E77D7531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2C5FA-C565-40CE-BE21-28011E906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8FA05-54DC-4853-A90D-2B211D31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D2E1-8D36-4E12-905F-8786862C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4C38-2571-4B5E-AAD6-E67EC438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C2E3-DE35-4CD0-81B9-0F9FD43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04916-ABA6-4159-8BAB-EE8AFDEA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0AA3-BAB4-4F85-A520-49D1999C0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373AB-EACE-4C74-A05F-B15C7EC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2B8559-CC71-4464-A0BC-FB3B157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B6190-B255-4B91-8FEC-46ACD5F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2019B-6FC1-4061-8772-2FB8E025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51A3D-12AF-4B27-8566-8EF4AE76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D8FEE8-5DFA-478E-B5E4-5D536519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6E4606-5C27-430E-A543-0FB9089F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40677-8E0C-42C3-BD17-0D843199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7C90-0A61-435F-893E-F40B3195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D8F2A-8BEE-4E26-981A-371FB325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5F8928-E454-459A-8722-492A1A10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0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0ADE9-F44A-4F68-A84E-0B493D0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B5E65-7541-48C8-BEC7-3971DE99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9880F-F01B-4802-BE31-61D1C83B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8BC809-BBBF-4A9A-9D13-3AFF5EE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0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B2910-AFCA-4F56-84EC-0457B1E8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E41B88-738C-4D65-88DF-41116738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D032C-8CE3-40BE-872F-1123302B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5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F36B-8424-4866-98DA-9685E816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37D4-70B5-4D5F-99DB-7BDAE034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EABADF-DE4C-4598-BC55-BE4877946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F02B4-1455-4613-B057-6325D456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CF295-4BB3-4311-A689-EBA50733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2C274-FC68-4A29-98F0-1C579AA0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8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831C-0B21-4892-9E30-D8E0859C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17792-6E36-459A-8501-B972D571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BDED10-B695-42AB-89A4-34B9C8A5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F4AE7-40B6-4BD5-BDB2-DC671286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3151-56EB-46E7-99DA-AF2D32F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7755C-D304-47CE-87C8-DC30B82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B5E196-E509-4396-AB1B-AAA3E2A1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06340-23AE-4CDF-816E-E8E64DB2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0D774-779C-47A3-919B-FA8A04734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D8DF-4FC6-4971-9918-F7638C273F2D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E9EEE-0C8E-4C88-A57D-8E211920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8BA13-FE82-4700-B218-1C2673D8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436FA-37F7-44E8-BF7A-940C1E0DE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58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0" y="117759"/>
            <a:ext cx="8369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Header, Body,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140" y="4702524"/>
            <a:ext cx="4673699" cy="9810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3FA3AA-CAF3-4C2D-998C-AC76F7B6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41" y="753329"/>
            <a:ext cx="4673699" cy="1333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90355C-979F-49C6-BDC8-916D4D010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27" y="2276228"/>
            <a:ext cx="2266223" cy="22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Header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A8A53-F282-4433-ADEC-77441AE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35" y="2099310"/>
            <a:ext cx="6629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4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Body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7164A1-91ED-4657-960C-97FBEA5B4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49" y="947825"/>
            <a:ext cx="4295775" cy="42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12871" y="117759"/>
            <a:ext cx="7636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 Main layout 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</a:rPr>
              <a:t>정의 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</a:rPr>
              <a:t>- Footer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AC2BAE-EAFD-4AFF-89C8-4A901608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" y="2761927"/>
            <a:ext cx="106013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상세 화면 설계</a:t>
            </a:r>
          </a:p>
        </p:txBody>
      </p:sp>
    </p:spTree>
    <p:extLst>
      <p:ext uri="{BB962C8B-B14F-4D97-AF65-F5344CB8AC3E}">
        <p14:creationId xmlns:p14="http://schemas.microsoft.com/office/powerpoint/2010/main" val="110193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6CE4CF6-032E-42E1-B413-D6A542A099C9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53AD7-9541-4DCB-860A-9BBEF4F62FE6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16EFB4-ED14-4962-A497-2C5BF81BBF57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7D251E-9281-4E20-B7CC-DCAFEE292E8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72C10A-C5B7-405C-AB13-35FC410420A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80C3E7-D9F3-40BB-83D1-1BC7EAE9006E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CC81B-3208-4CB8-ADEB-8439B08C901B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7C959-7B12-4780-B079-09DA272AF8C0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4A6F3-FE0C-4E1F-AB94-6953AAEFA0C0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E42BBB-3A88-41C2-9129-441E81DC9C65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A7830E-C46A-4F86-B75A-47954D1429F1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21DB8E-89F1-4221-AD75-6218B7C65570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D6ACF6-DDA5-4416-AB54-04BF7AC87468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D1ABC1-B9C4-4D2A-8C9C-F99D132CC32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3918977-ADD3-4CE1-96B7-79B808CB70C0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다중 문서 28">
            <a:extLst>
              <a:ext uri="{FF2B5EF4-FFF2-40B4-BE49-F238E27FC236}">
                <a16:creationId xmlns:a16="http://schemas.microsoft.com/office/drawing/2014/main" id="{6D534A5F-7C93-490F-9A83-EF45225BEDDA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01DC7CA-3A8C-4389-8B83-D4B6AC4FFAC3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51FE057-C5D1-4018-8600-FEBF4D34E76E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64E0CCB-6285-4BAF-95DC-07D9B3CD7A01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46667"/>
              </p:ext>
            </p:extLst>
          </p:nvPr>
        </p:nvGraphicFramePr>
        <p:xfrm>
          <a:off x="7091766" y="857160"/>
          <a:ext cx="4490635" cy="49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회사명 </a:t>
                      </a:r>
                      <a:r>
                        <a:rPr lang="en-US" altLang="ko-KR" sz="1200" dirty="0"/>
                        <a:t>CRX</a:t>
                      </a:r>
                      <a:r>
                        <a:rPr lang="ko-KR" altLang="en-US" sz="1200" dirty="0"/>
                        <a:t>를 본 따 만든 메인 화면 로고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버튼에 마우스를 갖다 대면 승차권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 버튼에 마우스를 갖다 대면 고객안내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버튼에 마우스를 갖다 대면 이용안내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 버튼에 마우스를 갖다 대면 여행상품 관련 드롭다운 메뉴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회원 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클릭 시 마이페이지로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로그인이 되어있지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8101"/>
                  </a:ext>
                </a:extLst>
              </a:tr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클릭 시 장바구니 페이지로 이동된다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로그인이 되어 있지 않을 경우 로그인 페이지로 이동된다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739457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95934"/>
              </p:ext>
            </p:extLst>
          </p:nvPr>
        </p:nvGraphicFramePr>
        <p:xfrm>
          <a:off x="7091765" y="56052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120432B8-0EEF-4C46-BEE6-DCE37BD50BC2}"/>
              </a:ext>
            </a:extLst>
          </p:cNvPr>
          <p:cNvSpPr/>
          <p:nvPr/>
        </p:nvSpPr>
        <p:spPr>
          <a:xfrm>
            <a:off x="912834" y="10744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9AFAFF56-FA28-4DCF-8D3B-035AA43C5478}"/>
              </a:ext>
            </a:extLst>
          </p:cNvPr>
          <p:cNvSpPr/>
          <p:nvPr/>
        </p:nvSpPr>
        <p:spPr>
          <a:xfrm>
            <a:off x="2029658" y="10632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2A2D813E-D5B0-4E84-9E67-C03AEA6345FB}"/>
              </a:ext>
            </a:extLst>
          </p:cNvPr>
          <p:cNvSpPr/>
          <p:nvPr/>
        </p:nvSpPr>
        <p:spPr>
          <a:xfrm>
            <a:off x="2778046" y="105456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5E9D543B-EA37-4133-B3B8-CA3CBE503B35}"/>
              </a:ext>
            </a:extLst>
          </p:cNvPr>
          <p:cNvSpPr/>
          <p:nvPr/>
        </p:nvSpPr>
        <p:spPr>
          <a:xfrm>
            <a:off x="3463819" y="10546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순서도: 연결자 49">
            <a:extLst>
              <a:ext uri="{FF2B5EF4-FFF2-40B4-BE49-F238E27FC236}">
                <a16:creationId xmlns:a16="http://schemas.microsoft.com/office/drawing/2014/main" id="{84D657CA-97D1-48A9-9044-14CA61C404FF}"/>
              </a:ext>
            </a:extLst>
          </p:cNvPr>
          <p:cNvSpPr/>
          <p:nvPr/>
        </p:nvSpPr>
        <p:spPr>
          <a:xfrm>
            <a:off x="4163700" y="114981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7A9666-70D1-4896-81DC-423E88D5DCAF}"/>
              </a:ext>
            </a:extLst>
          </p:cNvPr>
          <p:cNvSpPr txBox="1"/>
          <p:nvPr/>
        </p:nvSpPr>
        <p:spPr>
          <a:xfrm>
            <a:off x="4039849" y="104175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FE5EC2-585A-4B4D-B66D-77309134436C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BAC9C62A-A51F-42DD-8A3D-5BCD389AAB76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48F54DF-A4C3-48F8-96F0-38AECD6E239E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412A808-DCC6-476C-A27C-8A75212622A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C63C3CE-30E5-4ADC-BE2C-D160759A59D0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24C8739-4698-419A-8B4C-CF79B399E8C3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AD5C027B-BA90-4DE8-BD05-E50F3ED3F767}"/>
              </a:ext>
            </a:extLst>
          </p:cNvPr>
          <p:cNvSpPr/>
          <p:nvPr/>
        </p:nvSpPr>
        <p:spPr>
          <a:xfrm>
            <a:off x="3947539" y="84214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4E06D9BB-4FBB-4B73-9AF5-1B7B40702036}"/>
              </a:ext>
            </a:extLst>
          </p:cNvPr>
          <p:cNvSpPr/>
          <p:nvPr/>
        </p:nvSpPr>
        <p:spPr>
          <a:xfrm>
            <a:off x="4497936" y="83518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69C8CD1-C949-4C84-AFC2-B4B1AC9E5865}"/>
              </a:ext>
            </a:extLst>
          </p:cNvPr>
          <p:cNvSpPr/>
          <p:nvPr/>
        </p:nvSpPr>
        <p:spPr>
          <a:xfrm>
            <a:off x="4943564" y="81588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8A5481D-A0D2-4006-9704-9AF8D259B83D}"/>
              </a:ext>
            </a:extLst>
          </p:cNvPr>
          <p:cNvSpPr/>
          <p:nvPr/>
        </p:nvSpPr>
        <p:spPr>
          <a:xfrm>
            <a:off x="5436683" y="824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69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-25167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ED59A346-D95F-4FFE-A6A7-074FEC74B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BC16281-7A53-4919-9697-56EE96CA4505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2E4721FC-D90A-43D1-9863-2FDB3E0ACD1A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E0B748-40D4-4C14-B5D7-82E549CDFEED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6A5A29-E926-4E75-9429-0504306F203D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8A1E38-A694-43C3-AC47-2E944782E116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4361007-B5B4-44B7-A27C-115D8060E81E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0032C7-38F5-467A-971F-4DD6B021CD18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B637A-73C0-428C-98F8-8D2A13AF5503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7636921-9F93-4B37-9F9A-39F6651F03A7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457B927-1586-45D8-A764-35A376E8DABB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0D2780-27C0-4D49-9112-EB5489D88189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9338FB-EA86-4B18-B9DA-ED2C25A2F5D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4EAB24F-F8C4-4BA1-871E-884B026EEF85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698A25E-2847-4BD8-B6E9-01DA1D7A406D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CFB0976-9C6B-4AF6-B307-49218150535D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7987D2AC-C73B-44FE-9770-4BFF46850B8B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다중 문서 89">
            <a:extLst>
              <a:ext uri="{FF2B5EF4-FFF2-40B4-BE49-F238E27FC236}">
                <a16:creationId xmlns:a16="http://schemas.microsoft.com/office/drawing/2014/main" id="{32EC9C1B-E74D-4A04-9197-E70075F7F223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E9949B4-C6B5-4270-9B7C-F74212FCBE8B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2577D6A8-48E1-4322-AD58-4961BD33FA70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EA9EAE8-D1C6-40DD-9057-3DA174CB442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C3D8A7A-6ACA-4D77-9BF9-BB2259C1ABBB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F4E9AF0-6985-4AA2-B61B-D5793CF9A292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326C17-6B43-4821-B71F-1F64BCAE8A8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545683-9CE3-4F3A-A479-316FE03499FA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0365A7-9262-40DE-B74D-D76EA9222464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FA3EA7-15D5-4D6B-9889-A974B2FB17F7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7A7EC-C0FB-4F94-90D3-309571D7E77D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708D18-B124-400E-9DC1-0DFD07E157AE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65E8D-D513-40E7-80FA-6E27A23DF95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10ED871-E958-43F1-9F15-C39077EC625F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6BA0747-671F-4387-8004-FAB10C2744B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graphicFrame>
        <p:nvGraphicFramePr>
          <p:cNvPr id="105" name="표 117">
            <a:extLst>
              <a:ext uri="{FF2B5EF4-FFF2-40B4-BE49-F238E27FC236}">
                <a16:creationId xmlns:a16="http://schemas.microsoft.com/office/drawing/2014/main" id="{E82588FF-38FA-415B-BCB1-DC1B371D7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9540"/>
              </p:ext>
            </p:extLst>
          </p:nvPr>
        </p:nvGraphicFramePr>
        <p:xfrm>
          <a:off x="7091766" y="857160"/>
          <a:ext cx="4490635" cy="305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497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승차권에 마우스를 갖다 대면 승차권 예매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발권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취소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결제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고객안내에 마우스를 갖다 대면 공지사항</a:t>
                      </a:r>
                      <a:r>
                        <a:rPr lang="en-US" altLang="ko-KR" sz="1200" dirty="0"/>
                        <a:t>, FAQ, </a:t>
                      </a:r>
                      <a:r>
                        <a:rPr lang="ko-KR" altLang="en-US" sz="1200" dirty="0"/>
                        <a:t>고객센터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유실물 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안내사항</a:t>
                      </a:r>
                      <a:r>
                        <a:rPr lang="en-US" altLang="ko-KR" sz="1200" dirty="0"/>
                        <a:t>, 1:1</a:t>
                      </a:r>
                      <a:r>
                        <a:rPr lang="ko-KR" altLang="en-US" sz="1200" dirty="0"/>
                        <a:t>문의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마우스를 갖다 대면 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드롭다운 메뉴가 표시된다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여행상품에 마우스를 갖다 대면 지역별 여행상품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 열차 드롭다운 메뉴가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505B0DED-CB7D-4A34-9B70-4D0F06223078}"/>
              </a:ext>
            </a:extLst>
          </p:cNvPr>
          <p:cNvSpPr/>
          <p:nvPr/>
        </p:nvSpPr>
        <p:spPr>
          <a:xfrm>
            <a:off x="1934473" y="10904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FE33EB2-4CBC-404F-82EE-A157ADBBD72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B79E74-A92C-4B72-83A1-DD23B8020C59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D89C6F9-B068-4083-8C1A-DA4C9DE058EA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601D5F-3304-4926-9EC1-C6D5A0DFEB0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78DAA9A0-88D0-4FE6-8A70-E7C87245BFBC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A501BD-4464-4D5A-83A6-A9C08E1F3156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7BFE743-ED14-4031-8690-5E8029FDE46D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75490C9-EE3C-4142-8BEA-0E24B393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2" y="1437329"/>
            <a:ext cx="2856681" cy="626082"/>
          </a:xfrm>
          <a:prstGeom prst="rect">
            <a:avLst/>
          </a:prstGeom>
        </p:spPr>
      </p:pic>
      <p:sp>
        <p:nvSpPr>
          <p:cNvPr id="127" name="순서도: 연결자 126">
            <a:extLst>
              <a:ext uri="{FF2B5EF4-FFF2-40B4-BE49-F238E27FC236}">
                <a16:creationId xmlns:a16="http://schemas.microsoft.com/office/drawing/2014/main" id="{08FE2A87-CEB6-48A0-B28F-E7C3BA9F2E15}"/>
              </a:ext>
            </a:extLst>
          </p:cNvPr>
          <p:cNvSpPr/>
          <p:nvPr/>
        </p:nvSpPr>
        <p:spPr>
          <a:xfrm>
            <a:off x="2747286" y="10736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8" name="순서도: 연결자 127">
            <a:extLst>
              <a:ext uri="{FF2B5EF4-FFF2-40B4-BE49-F238E27FC236}">
                <a16:creationId xmlns:a16="http://schemas.microsoft.com/office/drawing/2014/main" id="{0E5047A0-5FD0-4A3B-909C-CC3B59A73608}"/>
              </a:ext>
            </a:extLst>
          </p:cNvPr>
          <p:cNvSpPr/>
          <p:nvPr/>
        </p:nvSpPr>
        <p:spPr>
          <a:xfrm>
            <a:off x="3359223" y="1089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9" name="순서도: 연결자 128">
            <a:extLst>
              <a:ext uri="{FF2B5EF4-FFF2-40B4-BE49-F238E27FC236}">
                <a16:creationId xmlns:a16="http://schemas.microsoft.com/office/drawing/2014/main" id="{47F5BCE7-7E8E-470A-91D3-42BD20F5B7D3}"/>
              </a:ext>
            </a:extLst>
          </p:cNvPr>
          <p:cNvSpPr/>
          <p:nvPr/>
        </p:nvSpPr>
        <p:spPr>
          <a:xfrm>
            <a:off x="4154918" y="114813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5FE9363-18F8-4D31-998C-BCDAABC7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6631"/>
              </p:ext>
            </p:extLst>
          </p:nvPr>
        </p:nvGraphicFramePr>
        <p:xfrm>
          <a:off x="7091765" y="486943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15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38403"/>
            <a:ext cx="5288590" cy="5723030"/>
          </a:xfrm>
          <a:prstGeom prst="rect">
            <a:avLst/>
          </a:prstGeom>
        </p:spPr>
      </p:pic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22840"/>
              </p:ext>
            </p:extLst>
          </p:nvPr>
        </p:nvGraphicFramePr>
        <p:xfrm>
          <a:off x="7091765" y="990786"/>
          <a:ext cx="4490635" cy="53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381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조회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예매 한 티켓의 정보를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종합이용안내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승차권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정차역 이용안내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지연배상 신청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관광열차 버튼을 클릭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관광열차의 배차 조회 페이지로 연결된다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달력을 통해 날짜 선택 기능을 구현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예매에서 조건을 선택하고 간편 조회 할 경우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해당 조건에 맞는 배차를 조회 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공지사항 타이틀이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29590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캐러셀을 이용하여 광고가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39183"/>
                  </a:ext>
                </a:extLst>
              </a:tr>
              <a:tr h="552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광고가 출력되는 배너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82068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922FADFD-F971-4C2A-B44F-0DD9676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46792"/>
            <a:ext cx="5288590" cy="5723030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7A65992-ADC2-4396-9AA1-43E4F61904CE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4691308-0107-478C-8F0A-36A819F27079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054C817-0954-4C50-A672-388339F98B53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466BBC-8924-45AD-85BE-E5E58D473000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6E26C-6409-45A4-85BF-962A3AD3B6B1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99C9358-F657-449C-A1F8-3916B81FC44A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5B27C39-05A0-4447-9E18-73927F02F330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BB337D-2BFD-4508-8206-8D2D2BCC3F01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5AFFE-EE8D-417E-87FB-2A70E78C2822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44CC8C-21C8-4F4E-87E5-1EB32889484B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F8E921-FCBA-400E-9604-DC8B3E24B9A0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B9904-7D1A-4C27-A319-799114333B43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C6915EB-C5C7-4DDE-A410-5FB0F49B90AC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60FF3943-C366-4CDC-9C93-9B0781E3FDE7}"/>
              </a:ext>
            </a:extLst>
          </p:cNvPr>
          <p:cNvSpPr/>
          <p:nvPr/>
        </p:nvSpPr>
        <p:spPr>
          <a:xfrm>
            <a:off x="2055364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예매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13083E-CF5A-4011-BD0D-A201B3F8B343}"/>
              </a:ext>
            </a:extLst>
          </p:cNvPr>
          <p:cNvSpPr/>
          <p:nvPr/>
        </p:nvSpPr>
        <p:spPr>
          <a:xfrm>
            <a:off x="1979164" y="2565734"/>
            <a:ext cx="2880846" cy="1174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0AE4192E-94E1-410C-99FB-386702D06BA4}"/>
              </a:ext>
            </a:extLst>
          </p:cNvPr>
          <p:cNvSpPr/>
          <p:nvPr/>
        </p:nvSpPr>
        <p:spPr>
          <a:xfrm>
            <a:off x="2187712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출발역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655EF6C-2536-4C33-8083-0DC76E5E8E59}"/>
              </a:ext>
            </a:extLst>
          </p:cNvPr>
          <p:cNvSpPr/>
          <p:nvPr/>
        </p:nvSpPr>
        <p:spPr>
          <a:xfrm>
            <a:off x="3624768" y="2629904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도착역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8373DAA-C0AE-44CE-8364-9593BDBDA997}"/>
              </a:ext>
            </a:extLst>
          </p:cNvPr>
          <p:cNvSpPr/>
          <p:nvPr/>
        </p:nvSpPr>
        <p:spPr>
          <a:xfrm>
            <a:off x="2187712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2024.07.10</a:t>
            </a:r>
            <a:endParaRPr lang="ko-KR" altLang="en-US" sz="8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69A3F90-5BE8-481B-9C12-0359F4C773C6}"/>
              </a:ext>
            </a:extLst>
          </p:cNvPr>
          <p:cNvSpPr/>
          <p:nvPr/>
        </p:nvSpPr>
        <p:spPr>
          <a:xfrm>
            <a:off x="3624768" y="2902617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12</a:t>
            </a:r>
            <a:r>
              <a:rPr lang="ko-KR" altLang="en-US" sz="800" dirty="0"/>
              <a:t>시 이후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1A603E-EFA9-441F-9FBF-8A12A9BCF1C7}"/>
              </a:ext>
            </a:extLst>
          </p:cNvPr>
          <p:cNvSpPr txBox="1"/>
          <p:nvPr/>
        </p:nvSpPr>
        <p:spPr>
          <a:xfrm>
            <a:off x="2508554" y="3466593"/>
            <a:ext cx="1700462" cy="200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간편조회하기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87EDF3D-23A0-4C7E-B0BF-CA0DC46FB9FA}"/>
              </a:ext>
            </a:extLst>
          </p:cNvPr>
          <p:cNvSpPr/>
          <p:nvPr/>
        </p:nvSpPr>
        <p:spPr>
          <a:xfrm>
            <a:off x="2187712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성인               명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6F0C953-B612-45E7-8CDC-2BC60B039462}"/>
              </a:ext>
            </a:extLst>
          </p:cNvPr>
          <p:cNvSpPr/>
          <p:nvPr/>
        </p:nvSpPr>
        <p:spPr>
          <a:xfrm>
            <a:off x="3624768" y="3191370"/>
            <a:ext cx="1047392" cy="208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dirty="0"/>
              <a:t>아동               명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47424A-E200-40F8-ABA0-8AC7F38AD6CC}"/>
              </a:ext>
            </a:extLst>
          </p:cNvPr>
          <p:cNvSpPr/>
          <p:nvPr/>
        </p:nvSpPr>
        <p:spPr>
          <a:xfrm>
            <a:off x="1979164" y="3961399"/>
            <a:ext cx="1443790" cy="97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85A3509-C545-4D9D-9EFD-84B694C7811D}"/>
              </a:ext>
            </a:extLst>
          </p:cNvPr>
          <p:cNvSpPr/>
          <p:nvPr/>
        </p:nvSpPr>
        <p:spPr>
          <a:xfrm>
            <a:off x="3610803" y="3961399"/>
            <a:ext cx="1249207" cy="481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</a:t>
            </a:r>
            <a:endParaRPr lang="en-US" altLang="ko-KR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193F21C-2CA2-4AF0-A074-F8F523568E84}"/>
              </a:ext>
            </a:extLst>
          </p:cNvPr>
          <p:cNvSpPr/>
          <p:nvPr/>
        </p:nvSpPr>
        <p:spPr>
          <a:xfrm>
            <a:off x="3608726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3FF314-DB51-420F-9627-8C64D33B8CD4}"/>
              </a:ext>
            </a:extLst>
          </p:cNvPr>
          <p:cNvSpPr/>
          <p:nvPr/>
        </p:nvSpPr>
        <p:spPr>
          <a:xfrm>
            <a:off x="4275762" y="4510362"/>
            <a:ext cx="584248" cy="42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/>
              <a:t>배너</a:t>
            </a:r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3BB48FF9-A098-463C-8B06-B9D5EDE41ABC}"/>
              </a:ext>
            </a:extLst>
          </p:cNvPr>
          <p:cNvSpPr/>
          <p:nvPr/>
        </p:nvSpPr>
        <p:spPr>
          <a:xfrm>
            <a:off x="4737846" y="4110854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화살표: 오른쪽 134">
            <a:extLst>
              <a:ext uri="{FF2B5EF4-FFF2-40B4-BE49-F238E27FC236}">
                <a16:creationId xmlns:a16="http://schemas.microsoft.com/office/drawing/2014/main" id="{2B2E4B91-73D9-42AA-8445-3BB70C4A6B9C}"/>
              </a:ext>
            </a:extLst>
          </p:cNvPr>
          <p:cNvSpPr/>
          <p:nvPr/>
        </p:nvSpPr>
        <p:spPr>
          <a:xfrm rot="10800000">
            <a:off x="3663045" y="4125517"/>
            <a:ext cx="91684" cy="1952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순서도: 다중 문서 135">
            <a:extLst>
              <a:ext uri="{FF2B5EF4-FFF2-40B4-BE49-F238E27FC236}">
                <a16:creationId xmlns:a16="http://schemas.microsoft.com/office/drawing/2014/main" id="{C9407799-3DF0-44EA-A5B8-362707256664}"/>
              </a:ext>
            </a:extLst>
          </p:cNvPr>
          <p:cNvSpPr/>
          <p:nvPr/>
        </p:nvSpPr>
        <p:spPr>
          <a:xfrm>
            <a:off x="3066052" y="2954766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8BB404D-B93B-4A05-9A53-E67553A65192}"/>
              </a:ext>
            </a:extLst>
          </p:cNvPr>
          <p:cNvSpPr/>
          <p:nvPr/>
        </p:nvSpPr>
        <p:spPr>
          <a:xfrm>
            <a:off x="3601351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이용</a:t>
            </a:r>
            <a:endParaRPr lang="en-US" altLang="ko-KR" sz="800" dirty="0"/>
          </a:p>
          <a:p>
            <a:pPr algn="ctr"/>
            <a:r>
              <a:rPr lang="ko-KR" altLang="en-US" sz="800" dirty="0"/>
              <a:t>안내</a:t>
            </a:r>
            <a:endParaRPr lang="en-US" altLang="ko-KR" sz="800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F215A2E-A645-4C57-8D2B-9154D59232C9}"/>
              </a:ext>
            </a:extLst>
          </p:cNvPr>
          <p:cNvSpPr/>
          <p:nvPr/>
        </p:nvSpPr>
        <p:spPr>
          <a:xfrm>
            <a:off x="4440763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관광</a:t>
            </a:r>
            <a:endParaRPr lang="en-US" altLang="ko-KR" sz="800" dirty="0"/>
          </a:p>
          <a:p>
            <a:pPr algn="ctr"/>
            <a:r>
              <a:rPr lang="ko-KR" altLang="en-US" sz="800" dirty="0"/>
              <a:t>열차</a:t>
            </a:r>
            <a:endParaRPr lang="en-US" altLang="ko-KR" sz="800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7E076FD-8E1A-462B-8F3D-64BB48B5D3A8}"/>
              </a:ext>
            </a:extLst>
          </p:cNvPr>
          <p:cNvSpPr/>
          <p:nvPr/>
        </p:nvSpPr>
        <p:spPr>
          <a:xfrm>
            <a:off x="2831968" y="2064900"/>
            <a:ext cx="375699" cy="3529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140" name="순서도: 연결자 139">
            <a:extLst>
              <a:ext uri="{FF2B5EF4-FFF2-40B4-BE49-F238E27FC236}">
                <a16:creationId xmlns:a16="http://schemas.microsoft.com/office/drawing/2014/main" id="{FDD1F921-2E3F-4823-AD38-6E5B194C812A}"/>
              </a:ext>
            </a:extLst>
          </p:cNvPr>
          <p:cNvSpPr/>
          <p:nvPr/>
        </p:nvSpPr>
        <p:spPr>
          <a:xfrm>
            <a:off x="2095635" y="171632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1" name="순서도: 연결자 140">
            <a:extLst>
              <a:ext uri="{FF2B5EF4-FFF2-40B4-BE49-F238E27FC236}">
                <a16:creationId xmlns:a16="http://schemas.microsoft.com/office/drawing/2014/main" id="{D6DC6A42-C70A-4329-8982-E1A5A0C16B31}"/>
              </a:ext>
            </a:extLst>
          </p:cNvPr>
          <p:cNvSpPr/>
          <p:nvPr/>
        </p:nvSpPr>
        <p:spPr>
          <a:xfrm>
            <a:off x="2854479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2" name="순서도: 연결자 141">
            <a:extLst>
              <a:ext uri="{FF2B5EF4-FFF2-40B4-BE49-F238E27FC236}">
                <a16:creationId xmlns:a16="http://schemas.microsoft.com/office/drawing/2014/main" id="{8B086CB0-D4FB-4D97-9431-39575724F63B}"/>
              </a:ext>
            </a:extLst>
          </p:cNvPr>
          <p:cNvSpPr/>
          <p:nvPr/>
        </p:nvSpPr>
        <p:spPr>
          <a:xfrm>
            <a:off x="3652815" y="172988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3" name="순서도: 연결자 142">
            <a:extLst>
              <a:ext uri="{FF2B5EF4-FFF2-40B4-BE49-F238E27FC236}">
                <a16:creationId xmlns:a16="http://schemas.microsoft.com/office/drawing/2014/main" id="{66D40D18-4F37-47D4-B47F-6C1041374192}"/>
              </a:ext>
            </a:extLst>
          </p:cNvPr>
          <p:cNvSpPr/>
          <p:nvPr/>
        </p:nvSpPr>
        <p:spPr>
          <a:xfrm>
            <a:off x="4472470" y="172074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4" name="순서도: 연결자 143">
            <a:extLst>
              <a:ext uri="{FF2B5EF4-FFF2-40B4-BE49-F238E27FC236}">
                <a16:creationId xmlns:a16="http://schemas.microsoft.com/office/drawing/2014/main" id="{0148E3F4-EA66-4FBC-9B2D-FBD32284ED04}"/>
              </a:ext>
            </a:extLst>
          </p:cNvPr>
          <p:cNvSpPr/>
          <p:nvPr/>
        </p:nvSpPr>
        <p:spPr>
          <a:xfrm>
            <a:off x="3233897" y="284768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5" name="순서도: 연결자 144">
            <a:extLst>
              <a:ext uri="{FF2B5EF4-FFF2-40B4-BE49-F238E27FC236}">
                <a16:creationId xmlns:a16="http://schemas.microsoft.com/office/drawing/2014/main" id="{71451E8F-AEE9-42E4-B7B0-5249F6307356}"/>
              </a:ext>
            </a:extLst>
          </p:cNvPr>
          <p:cNvSpPr/>
          <p:nvPr/>
        </p:nvSpPr>
        <p:spPr>
          <a:xfrm>
            <a:off x="2171299" y="342900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6" name="순서도: 연결자 145">
            <a:extLst>
              <a:ext uri="{FF2B5EF4-FFF2-40B4-BE49-F238E27FC236}">
                <a16:creationId xmlns:a16="http://schemas.microsoft.com/office/drawing/2014/main" id="{D6970C9B-575D-4623-8371-B7C3246875FD}"/>
              </a:ext>
            </a:extLst>
          </p:cNvPr>
          <p:cNvSpPr/>
          <p:nvPr/>
        </p:nvSpPr>
        <p:spPr>
          <a:xfrm>
            <a:off x="1717587" y="388332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7" name="순서도: 연결자 146">
            <a:extLst>
              <a:ext uri="{FF2B5EF4-FFF2-40B4-BE49-F238E27FC236}">
                <a16:creationId xmlns:a16="http://schemas.microsoft.com/office/drawing/2014/main" id="{57EC876F-1259-40B7-B2CA-DD941309174F}"/>
              </a:ext>
            </a:extLst>
          </p:cNvPr>
          <p:cNvSpPr/>
          <p:nvPr/>
        </p:nvSpPr>
        <p:spPr>
          <a:xfrm>
            <a:off x="3506669" y="38172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8" name="순서도: 연결자 147">
            <a:extLst>
              <a:ext uri="{FF2B5EF4-FFF2-40B4-BE49-F238E27FC236}">
                <a16:creationId xmlns:a16="http://schemas.microsoft.com/office/drawing/2014/main" id="{397F85BA-6567-422D-82B4-001EA25F2CB1}"/>
              </a:ext>
            </a:extLst>
          </p:cNvPr>
          <p:cNvSpPr/>
          <p:nvPr/>
        </p:nvSpPr>
        <p:spPr>
          <a:xfrm>
            <a:off x="3444841" y="44457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2EB28EF-D539-491B-8DDD-0DD5E9F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0149"/>
              </p:ext>
            </p:extLst>
          </p:nvPr>
        </p:nvGraphicFramePr>
        <p:xfrm>
          <a:off x="7091765" y="571959"/>
          <a:ext cx="4490636" cy="3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334956763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46471813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315800224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633789"/>
                    </a:ext>
                  </a:extLst>
                </a:gridCol>
              </a:tblGrid>
              <a:tr h="353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메인페이지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59785"/>
                  </a:ext>
                </a:extLst>
              </a:tr>
            </a:tbl>
          </a:graphicData>
        </a:graphic>
      </p:graphicFrame>
      <p:sp>
        <p:nvSpPr>
          <p:cNvPr id="158" name="TextBox 157">
            <a:extLst>
              <a:ext uri="{FF2B5EF4-FFF2-40B4-BE49-F238E27FC236}">
                <a16:creationId xmlns:a16="http://schemas.microsoft.com/office/drawing/2014/main" id="{C553FD0A-033D-407C-89B7-C7ABB522826F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57D5C6-4CA5-435E-A549-C72F19997CF2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4488F0D-87B7-4C08-87A2-3B476AAAD7EE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3BBF78B-2A19-443A-93A9-1A3C05DF535A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DD048E-F105-449D-9EC1-DE99116BB8E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1F33ED0-663D-4F91-A3E1-FA2F552DB502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5ED9E41-7EC4-489B-9C71-DA7B75EC79E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1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47619D6-AC73-494F-8D4C-BFADF6ACF9B9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D84CD9-071D-449B-9B93-81F832FDDA67}"/>
              </a:ext>
            </a:extLst>
          </p:cNvPr>
          <p:cNvSpPr txBox="1"/>
          <p:nvPr/>
        </p:nvSpPr>
        <p:spPr>
          <a:xfrm>
            <a:off x="1050100" y="18097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0525E1-6C50-42F2-8B59-3061ED403624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2EABE2-72C5-42D1-8772-A1CF75D5FC7A}"/>
              </a:ext>
            </a:extLst>
          </p:cNvPr>
          <p:cNvSpPr/>
          <p:nvPr/>
        </p:nvSpPr>
        <p:spPr>
          <a:xfrm>
            <a:off x="2434527" y="3069180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AC10ACD-F570-4B86-B038-C8850A8B6BA3}"/>
              </a:ext>
            </a:extLst>
          </p:cNvPr>
          <p:cNvSpPr/>
          <p:nvPr/>
        </p:nvSpPr>
        <p:spPr>
          <a:xfrm>
            <a:off x="2434527" y="3549567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1C533-C51C-421B-AF1A-084C35140419}"/>
              </a:ext>
            </a:extLst>
          </p:cNvPr>
          <p:cNvSpPr/>
          <p:nvPr/>
        </p:nvSpPr>
        <p:spPr>
          <a:xfrm>
            <a:off x="4429184" y="3059655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85834F-416F-490B-AEE1-E14C62F2DCDD}"/>
              </a:ext>
            </a:extLst>
          </p:cNvPr>
          <p:cNvSpPr/>
          <p:nvPr/>
        </p:nvSpPr>
        <p:spPr>
          <a:xfrm>
            <a:off x="1434517" y="3069180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A0F2C3-0E76-433A-A264-28DC334E925A}"/>
              </a:ext>
            </a:extLst>
          </p:cNvPr>
          <p:cNvSpPr/>
          <p:nvPr/>
        </p:nvSpPr>
        <p:spPr>
          <a:xfrm>
            <a:off x="1419225" y="3549569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60DAEF-CDE8-4779-8E4B-5DBF14496CA5}"/>
              </a:ext>
            </a:extLst>
          </p:cNvPr>
          <p:cNvSpPr/>
          <p:nvPr/>
        </p:nvSpPr>
        <p:spPr>
          <a:xfrm>
            <a:off x="1953425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6AD2F92-511A-4C61-9DC8-F3C290EFFE05}"/>
              </a:ext>
            </a:extLst>
          </p:cNvPr>
          <p:cNvSpPr/>
          <p:nvPr/>
        </p:nvSpPr>
        <p:spPr>
          <a:xfrm>
            <a:off x="3206512" y="442033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1D21575-9989-44BB-B8C9-CD76559E3FD0}"/>
              </a:ext>
            </a:extLst>
          </p:cNvPr>
          <p:cNvSpPr/>
          <p:nvPr/>
        </p:nvSpPr>
        <p:spPr>
          <a:xfrm>
            <a:off x="4475817" y="4418948"/>
            <a:ext cx="1119678" cy="26457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CD9BEF1-D26E-4283-9483-EA7209B86142}"/>
              </a:ext>
            </a:extLst>
          </p:cNvPr>
          <p:cNvSpPr/>
          <p:nvPr/>
        </p:nvSpPr>
        <p:spPr>
          <a:xfrm>
            <a:off x="840431" y="5327931"/>
            <a:ext cx="4301992" cy="336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안전한 개인정보관리를 위하여 비밀번호는 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3</a:t>
            </a:r>
            <a:r>
              <a:rPr lang="ko-KR" altLang="en-US" sz="800" b="0" i="0" dirty="0">
                <a:solidFill>
                  <a:srgbClr val="666666"/>
                </a:solidFill>
                <a:effectLst/>
                <a:latin typeface="ng"/>
              </a:rPr>
              <a:t>개월마다 변경을 권고합니다</a:t>
            </a:r>
            <a:r>
              <a:rPr lang="en-US" altLang="ko-KR" sz="800" b="0" i="0" dirty="0">
                <a:solidFill>
                  <a:srgbClr val="666666"/>
                </a:solidFill>
                <a:effectLst/>
                <a:latin typeface="ng"/>
              </a:rPr>
              <a:t>.</a:t>
            </a:r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D7F4E935-5912-4A15-AF08-106D14E04A3C}"/>
              </a:ext>
            </a:extLst>
          </p:cNvPr>
          <p:cNvSpPr/>
          <p:nvPr/>
        </p:nvSpPr>
        <p:spPr>
          <a:xfrm>
            <a:off x="4331558" y="423142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5983BFEE-91A7-4AB7-AE80-C148F54B7D1A}"/>
              </a:ext>
            </a:extLst>
          </p:cNvPr>
          <p:cNvSpPr/>
          <p:nvPr/>
        </p:nvSpPr>
        <p:spPr>
          <a:xfrm>
            <a:off x="3049809" y="424771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1C050114-F123-4BC7-9C07-09594882E216}"/>
              </a:ext>
            </a:extLst>
          </p:cNvPr>
          <p:cNvSpPr/>
          <p:nvPr/>
        </p:nvSpPr>
        <p:spPr>
          <a:xfrm>
            <a:off x="1721909" y="424644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93E82C18-A399-436F-8C74-43CFDAB071F1}"/>
              </a:ext>
            </a:extLst>
          </p:cNvPr>
          <p:cNvSpPr/>
          <p:nvPr/>
        </p:nvSpPr>
        <p:spPr>
          <a:xfrm>
            <a:off x="2185338" y="336885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FD6055C5-9D99-4EB8-B2EC-03485EDDA4F7}"/>
              </a:ext>
            </a:extLst>
          </p:cNvPr>
          <p:cNvSpPr/>
          <p:nvPr/>
        </p:nvSpPr>
        <p:spPr>
          <a:xfrm>
            <a:off x="2188855" y="292334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E6DB66-207D-4FF1-990E-30000924AB9C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1B3FCD-EB82-4765-95B7-A75467B3934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9EAB654-5CF1-466C-89EE-1D210B75B367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7D7359-47BF-430F-84C3-08E896E0C264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82CA7D8-FE0F-4395-A8CA-CFE247C91791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17EDF28-5EF9-4F74-8165-D9B06B7F3A1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718488-D7B8-4CF9-8FE1-3C11E01F23EF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117">
            <a:extLst>
              <a:ext uri="{FF2B5EF4-FFF2-40B4-BE49-F238E27FC236}">
                <a16:creationId xmlns:a16="http://schemas.microsoft.com/office/drawing/2014/main" id="{8AD13265-506A-44C3-A243-F071C190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05276"/>
              </p:ext>
            </p:extLst>
          </p:nvPr>
        </p:nvGraphicFramePr>
        <p:xfrm>
          <a:off x="7091765" y="952501"/>
          <a:ext cx="4516961" cy="429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입력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입력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본인인증 하는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 찾기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이름과 회원번호를 확인하는 회원정보 입력 페이지로 이동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회원가입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330424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회원번호와 비밀번호가 일치 할 경우 로그인 되면서 메인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08280"/>
                  </a:ext>
                </a:extLst>
              </a:tr>
            </a:tbl>
          </a:graphicData>
        </a:graphic>
      </p:graphicFrame>
      <p:graphicFrame>
        <p:nvGraphicFramePr>
          <p:cNvPr id="94" name="표 118">
            <a:extLst>
              <a:ext uri="{FF2B5EF4-FFF2-40B4-BE49-F238E27FC236}">
                <a16:creationId xmlns:a16="http://schemas.microsoft.com/office/drawing/2014/main" id="{608416C3-1EAD-43D9-B576-B75346C40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91959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login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로그인 페이지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BDBB2E17-18EB-4826-B96F-06A4EED5823E}"/>
              </a:ext>
            </a:extLst>
          </p:cNvPr>
          <p:cNvSpPr/>
          <p:nvPr/>
        </p:nvSpPr>
        <p:spPr>
          <a:xfrm>
            <a:off x="4217752" y="287290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2811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40260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휴대폰 인증하기 버튼을 누르면 핸드폰 통신사를 확인하는 팝업 페이지가 출력된다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65421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25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본인인증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회원번호 찾기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FE58818-3CC2-4A2E-A5D2-661A88BC32AE}"/>
              </a:ext>
            </a:extLst>
          </p:cNvPr>
          <p:cNvSpPr/>
          <p:nvPr/>
        </p:nvSpPr>
        <p:spPr>
          <a:xfrm>
            <a:off x="1816240" y="2723272"/>
            <a:ext cx="3292394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휴대폰 인증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31FE64-6167-44A2-BA56-9F69784E2772}"/>
              </a:ext>
            </a:extLst>
          </p:cNvPr>
          <p:cNvSpPr/>
          <p:nvPr/>
        </p:nvSpPr>
        <p:spPr>
          <a:xfrm>
            <a:off x="2239638" y="4022627"/>
            <a:ext cx="2521664" cy="5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휴대폰 인증하기</a:t>
            </a:r>
          </a:p>
        </p:txBody>
      </p:sp>
      <p:sp>
        <p:nvSpPr>
          <p:cNvPr id="81" name="순서도: 연결자 80">
            <a:extLst>
              <a:ext uri="{FF2B5EF4-FFF2-40B4-BE49-F238E27FC236}">
                <a16:creationId xmlns:a16="http://schemas.microsoft.com/office/drawing/2014/main" id="{AEBEE3CC-38F2-4339-8D52-7AC1F3F635B7}"/>
              </a:ext>
            </a:extLst>
          </p:cNvPr>
          <p:cNvSpPr/>
          <p:nvPr/>
        </p:nvSpPr>
        <p:spPr>
          <a:xfrm>
            <a:off x="2048812" y="375163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3A7649-678B-4F7B-93E7-EAC5D5A7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95" y="3136811"/>
            <a:ext cx="592105" cy="5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EF9E455-BBEB-450E-ABB5-3CDDAF69AE59}"/>
              </a:ext>
            </a:extLst>
          </p:cNvPr>
          <p:cNvSpPr txBox="1"/>
          <p:nvPr/>
        </p:nvSpPr>
        <p:spPr>
          <a:xfrm>
            <a:off x="1161142" y="1099152"/>
            <a:ext cx="40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E4A3B-88C7-4BC1-9D36-2A81B5DFE63D}"/>
              </a:ext>
            </a:extLst>
          </p:cNvPr>
          <p:cNvSpPr txBox="1"/>
          <p:nvPr/>
        </p:nvSpPr>
        <p:spPr>
          <a:xfrm>
            <a:off x="6386286" y="4746781"/>
            <a:ext cx="55904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ko-KR" altLang="en-US" sz="2500" b="1" dirty="0">
                <a:solidFill>
                  <a:schemeClr val="accent6">
                    <a:lumMod val="50000"/>
                  </a:schemeClr>
                </a:solidFill>
              </a:rPr>
              <a:t>조 추승보｜김의겸｜이영진｜오동수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616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accent6">
                    <a:lumMod val="75000"/>
                  </a:schemeClr>
                </a:solidFill>
              </a:rPr>
              <a:t>UI </a:t>
            </a:r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화면 설계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D20E533-266C-4780-9D3A-78D8D90E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649286"/>
            <a:ext cx="4777715" cy="23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5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6667 -0.22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2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-1.39596 0.339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05" y="1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609850"/>
            <a:ext cx="4861730" cy="245304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38700"/>
              </p:ext>
            </p:extLst>
          </p:nvPr>
        </p:nvGraphicFramePr>
        <p:xfrm>
          <a:off x="7091765" y="952501"/>
          <a:ext cx="4516961" cy="242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비밀번호를 찾기 위해 필요한 인증을 하기 위해 이름을 입력하는 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비밀번호를 찾기 위해 필요한 인증을 하기 위해 회원번호를 입력하는 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0158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 클릭 시 본인인증 하는 페이지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ID: </a:t>
                      </a:r>
                      <a:r>
                        <a:rPr lang="ko-KR" altLang="en-US" sz="1200" dirty="0"/>
                        <a:t>회원번호찾기와 동일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95465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704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authentication_02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본인인증</a:t>
                      </a:r>
                      <a:r>
                        <a:rPr lang="en-US" altLang="ko-KR" sz="800" dirty="0"/>
                        <a:t>(PWD </a:t>
                      </a:r>
                      <a:r>
                        <a:rPr lang="ko-KR" altLang="en-US" sz="800" dirty="0"/>
                        <a:t>찾기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9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DD5BA2-9630-4BF8-BED6-E05A7B66C2AB}"/>
              </a:ext>
            </a:extLst>
          </p:cNvPr>
          <p:cNvSpPr/>
          <p:nvPr/>
        </p:nvSpPr>
        <p:spPr>
          <a:xfrm>
            <a:off x="2526806" y="3438296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FE5623C-55E1-49F3-8A05-AF99FE3ED13A}"/>
              </a:ext>
            </a:extLst>
          </p:cNvPr>
          <p:cNvSpPr/>
          <p:nvPr/>
        </p:nvSpPr>
        <p:spPr>
          <a:xfrm>
            <a:off x="2526806" y="3918683"/>
            <a:ext cx="1794573" cy="2645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1B275E-83B5-4D69-98D3-30ACEDE5BFF0}"/>
              </a:ext>
            </a:extLst>
          </p:cNvPr>
          <p:cNvSpPr/>
          <p:nvPr/>
        </p:nvSpPr>
        <p:spPr>
          <a:xfrm>
            <a:off x="4521463" y="3428771"/>
            <a:ext cx="792658" cy="7449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9969920-D436-48EA-8B6C-62668B831A90}"/>
              </a:ext>
            </a:extLst>
          </p:cNvPr>
          <p:cNvSpPr/>
          <p:nvPr/>
        </p:nvSpPr>
        <p:spPr>
          <a:xfrm>
            <a:off x="1526796" y="3438296"/>
            <a:ext cx="747627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80F8DD-F221-440B-9FB9-50A49DC944C1}"/>
              </a:ext>
            </a:extLst>
          </p:cNvPr>
          <p:cNvSpPr/>
          <p:nvPr/>
        </p:nvSpPr>
        <p:spPr>
          <a:xfrm>
            <a:off x="1511504" y="3918685"/>
            <a:ext cx="792658" cy="264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회원번호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C003654A-819B-4E89-9E32-6F86725F8986}"/>
              </a:ext>
            </a:extLst>
          </p:cNvPr>
          <p:cNvSpPr/>
          <p:nvPr/>
        </p:nvSpPr>
        <p:spPr>
          <a:xfrm>
            <a:off x="2277617" y="373797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68928486-B9E4-433E-91C2-E4C996A168A4}"/>
              </a:ext>
            </a:extLst>
          </p:cNvPr>
          <p:cNvSpPr/>
          <p:nvPr/>
        </p:nvSpPr>
        <p:spPr>
          <a:xfrm>
            <a:off x="2281134" y="329246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C2EDD53-6A41-48B5-B1BF-D43B22623B6A}"/>
              </a:ext>
            </a:extLst>
          </p:cNvPr>
          <p:cNvSpPr/>
          <p:nvPr/>
        </p:nvSpPr>
        <p:spPr>
          <a:xfrm>
            <a:off x="4420153" y="3206369"/>
            <a:ext cx="288005" cy="258284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79A6B0-9A25-4481-9463-32EDF6BE0F9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8FED1-8364-40A7-993A-90C5576CF6EE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본인인증</a:t>
            </a:r>
          </a:p>
        </p:txBody>
      </p:sp>
    </p:spTree>
    <p:extLst>
      <p:ext uri="{BB962C8B-B14F-4D97-AF65-F5344CB8AC3E}">
        <p14:creationId xmlns:p14="http://schemas.microsoft.com/office/powerpoint/2010/main" val="3208170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76964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누르면 회원가입을 위한 개인 정보 입력 폼으로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59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4377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이용약관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77E298-C79E-44B8-8BC2-5E41D7257890}"/>
              </a:ext>
            </a:extLst>
          </p:cNvPr>
          <p:cNvSpPr/>
          <p:nvPr/>
        </p:nvSpPr>
        <p:spPr>
          <a:xfrm>
            <a:off x="1028671" y="3986261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개인정보 수집</a:t>
            </a:r>
            <a:r>
              <a:rPr lang="en-US" altLang="ko-KR" sz="1100" dirty="0">
                <a:solidFill>
                  <a:schemeClr val="tx1"/>
                </a:solidFill>
              </a:rPr>
              <a:t>·</a:t>
            </a:r>
            <a:r>
              <a:rPr lang="ko-KR" altLang="en-US" sz="1100" dirty="0">
                <a:solidFill>
                  <a:schemeClr val="tx1"/>
                </a:solidFill>
              </a:rPr>
              <a:t>이용 및 제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자 제공 동의서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내용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105172" y="5258891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61169" y="5066501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8F8DB58-FD29-4221-A915-DAC42D2C79BE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3C3A904-6A03-484B-96F1-45DBA52D19A8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55398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9849" y="105127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43771" y="1963723"/>
            <a:ext cx="4861730" cy="371061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DFF4E7C8-D59C-41A4-A240-B74566BFEA81}"/>
              </a:ext>
            </a:extLst>
          </p:cNvPr>
          <p:cNvCxnSpPr/>
          <p:nvPr/>
        </p:nvCxnSpPr>
        <p:spPr>
          <a:xfrm>
            <a:off x="1043770" y="18732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06D2F48-FBB5-4678-8E57-3F7A307976B1}"/>
              </a:ext>
            </a:extLst>
          </p:cNvPr>
          <p:cNvSpPr txBox="1"/>
          <p:nvPr/>
        </p:nvSpPr>
        <p:spPr>
          <a:xfrm>
            <a:off x="943350" y="1466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4645"/>
              </p:ext>
            </p:extLst>
          </p:nvPr>
        </p:nvGraphicFramePr>
        <p:xfrm>
          <a:off x="7091765" y="952501"/>
          <a:ext cx="4516961" cy="179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생년월일 입력을 위한 달력</a:t>
                      </a:r>
                      <a:r>
                        <a:rPr lang="en-US" altLang="ko-KR" sz="1200" dirty="0"/>
                        <a:t>(1996-01-01</a:t>
                      </a:r>
                      <a:r>
                        <a:rPr lang="ko-KR" altLang="en-US" sz="1200" dirty="0"/>
                        <a:t>과 같은 형식으로 입력된다</a:t>
                      </a:r>
                      <a:r>
                        <a:rPr lang="en-US" altLang="ko-KR" sz="1200" dirty="0"/>
                        <a:t>.)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가입하기 버튼을 누르면 입력한 정보의 형식이 맞는지 확인 후 형식이 모두 맞을 경우 회원가입이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7864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1263928" y="2110111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40ED4E-EBE7-4372-AFD1-6401E9A85E36}"/>
              </a:ext>
            </a:extLst>
          </p:cNvPr>
          <p:cNvSpPr/>
          <p:nvPr/>
        </p:nvSpPr>
        <p:spPr>
          <a:xfrm>
            <a:off x="2299739" y="214185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23A8A83-50B9-4F55-9A51-30C55F84F06C}"/>
              </a:ext>
            </a:extLst>
          </p:cNvPr>
          <p:cNvSpPr/>
          <p:nvPr/>
        </p:nvSpPr>
        <p:spPr>
          <a:xfrm>
            <a:off x="1263928" y="255805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AFF7AE-380C-4CCE-8AFF-FD579CF675CB}"/>
              </a:ext>
            </a:extLst>
          </p:cNvPr>
          <p:cNvSpPr/>
          <p:nvPr/>
        </p:nvSpPr>
        <p:spPr>
          <a:xfrm>
            <a:off x="2299739" y="2612687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924294-B772-4BFF-82AF-7745437A198D}"/>
              </a:ext>
            </a:extLst>
          </p:cNvPr>
          <p:cNvSpPr/>
          <p:nvPr/>
        </p:nvSpPr>
        <p:spPr>
          <a:xfrm>
            <a:off x="1263928" y="3047263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50CD08-B1B2-4270-A53A-F71179A1E827}"/>
              </a:ext>
            </a:extLst>
          </p:cNvPr>
          <p:cNvSpPr/>
          <p:nvPr/>
        </p:nvSpPr>
        <p:spPr>
          <a:xfrm>
            <a:off x="2299739" y="3089193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9267321-5BE5-470E-B10E-E5BB3167F047}"/>
              </a:ext>
            </a:extLst>
          </p:cNvPr>
          <p:cNvSpPr/>
          <p:nvPr/>
        </p:nvSpPr>
        <p:spPr>
          <a:xfrm>
            <a:off x="1263928" y="3540187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생년월일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E2F49C-397F-476E-99BF-511CE3BF69B6}"/>
              </a:ext>
            </a:extLst>
          </p:cNvPr>
          <p:cNvSpPr/>
          <p:nvPr/>
        </p:nvSpPr>
        <p:spPr>
          <a:xfrm>
            <a:off x="1263927" y="4040163"/>
            <a:ext cx="846749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F22804F-F0A4-418A-9938-3B51C751C6AA}"/>
              </a:ext>
            </a:extLst>
          </p:cNvPr>
          <p:cNvSpPr/>
          <p:nvPr/>
        </p:nvSpPr>
        <p:spPr>
          <a:xfrm>
            <a:off x="1265168" y="4517490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07D0DE-89D7-4388-9218-4A6CB060F788}"/>
              </a:ext>
            </a:extLst>
          </p:cNvPr>
          <p:cNvSpPr/>
          <p:nvPr/>
        </p:nvSpPr>
        <p:spPr>
          <a:xfrm>
            <a:off x="2300979" y="4572120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99BEED-FB3F-4797-A1E5-3B9F31D78536}"/>
              </a:ext>
            </a:extLst>
          </p:cNvPr>
          <p:cNvSpPr/>
          <p:nvPr/>
        </p:nvSpPr>
        <p:spPr>
          <a:xfrm>
            <a:off x="2323516" y="406522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B93293-6653-4EC0-8620-B70BE0ACED0D}"/>
              </a:ext>
            </a:extLst>
          </p:cNvPr>
          <p:cNvSpPr/>
          <p:nvPr/>
        </p:nvSpPr>
        <p:spPr>
          <a:xfrm>
            <a:off x="3414300" y="4055156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4B963E3-3A68-4A05-A428-5B3861358EDB}"/>
              </a:ext>
            </a:extLst>
          </p:cNvPr>
          <p:cNvSpPr/>
          <p:nvPr/>
        </p:nvSpPr>
        <p:spPr>
          <a:xfrm>
            <a:off x="4483358" y="405697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115027-08DC-4719-ACC6-C285CBF5FF3A}"/>
              </a:ext>
            </a:extLst>
          </p:cNvPr>
          <p:cNvCxnSpPr>
            <a:cxnSpLocks/>
          </p:cNvCxnSpPr>
          <p:nvPr/>
        </p:nvCxnSpPr>
        <p:spPr>
          <a:xfrm>
            <a:off x="3193733" y="4218623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642A479-EAB3-42DB-BA65-CF5DE5FECDAB}"/>
              </a:ext>
            </a:extLst>
          </p:cNvPr>
          <p:cNvCxnSpPr>
            <a:cxnSpLocks/>
          </p:cNvCxnSpPr>
          <p:nvPr/>
        </p:nvCxnSpPr>
        <p:spPr>
          <a:xfrm>
            <a:off x="4293000" y="4200525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702D4FB-C9E5-409A-A2BE-EC2761BFAFFC}"/>
              </a:ext>
            </a:extLst>
          </p:cNvPr>
          <p:cNvSpPr/>
          <p:nvPr/>
        </p:nvSpPr>
        <p:spPr>
          <a:xfrm>
            <a:off x="1263928" y="5012934"/>
            <a:ext cx="780772" cy="35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F5B769E-AC09-4B59-AAEE-22F3037851EE}"/>
              </a:ext>
            </a:extLst>
          </p:cNvPr>
          <p:cNvSpPr/>
          <p:nvPr/>
        </p:nvSpPr>
        <p:spPr>
          <a:xfrm>
            <a:off x="2299739" y="5067564"/>
            <a:ext cx="249919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4C90536-09B6-47E9-BF30-2D97CCACFEE4}"/>
              </a:ext>
            </a:extLst>
          </p:cNvPr>
          <p:cNvSpPr/>
          <p:nvPr/>
        </p:nvSpPr>
        <p:spPr>
          <a:xfrm>
            <a:off x="2925186" y="5406389"/>
            <a:ext cx="780772" cy="263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DF1B31B-F6DA-4ACA-A434-588FD47CCA54}"/>
              </a:ext>
            </a:extLst>
          </p:cNvPr>
          <p:cNvSpPr/>
          <p:nvPr/>
        </p:nvSpPr>
        <p:spPr>
          <a:xfrm>
            <a:off x="2312408" y="3604343"/>
            <a:ext cx="1328413" cy="26925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순서도: 다중 문서 82">
            <a:extLst>
              <a:ext uri="{FF2B5EF4-FFF2-40B4-BE49-F238E27FC236}">
                <a16:creationId xmlns:a16="http://schemas.microsoft.com/office/drawing/2014/main" id="{95CE205D-7EC5-4114-BA55-0B68A5D2D292}"/>
              </a:ext>
            </a:extLst>
          </p:cNvPr>
          <p:cNvSpPr/>
          <p:nvPr/>
        </p:nvSpPr>
        <p:spPr>
          <a:xfrm>
            <a:off x="3424018" y="3673162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9437987C-2513-4C7F-B41D-49B1B3398810}"/>
              </a:ext>
            </a:extLst>
          </p:cNvPr>
          <p:cNvSpPr/>
          <p:nvPr/>
        </p:nvSpPr>
        <p:spPr>
          <a:xfrm>
            <a:off x="2688609" y="5292016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B0308AD-F19B-47D0-94ED-C457240DF592}"/>
              </a:ext>
            </a:extLst>
          </p:cNvPr>
          <p:cNvSpPr/>
          <p:nvPr/>
        </p:nvSpPr>
        <p:spPr>
          <a:xfrm>
            <a:off x="3559886" y="346496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11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916905-029F-4956-876A-42B842F14753}"/>
              </a:ext>
            </a:extLst>
          </p:cNvPr>
          <p:cNvSpPr txBox="1"/>
          <p:nvPr/>
        </p:nvSpPr>
        <p:spPr>
          <a:xfrm>
            <a:off x="403222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6949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401D29-F921-42A5-8E8C-CC68D6C3F9FB}"/>
              </a:ext>
            </a:extLst>
          </p:cNvPr>
          <p:cNvCxnSpPr>
            <a:cxnSpLocks/>
          </p:cNvCxnSpPr>
          <p:nvPr/>
        </p:nvCxnSpPr>
        <p:spPr>
          <a:xfrm>
            <a:off x="454541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AB230C-54CE-4ACC-862A-45E0EA4C4821}"/>
              </a:ext>
            </a:extLst>
          </p:cNvPr>
          <p:cNvSpPr/>
          <p:nvPr/>
        </p:nvSpPr>
        <p:spPr>
          <a:xfrm>
            <a:off x="1036151" y="2503352"/>
            <a:ext cx="4861730" cy="320908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1259"/>
              </p:ext>
            </p:extLst>
          </p:nvPr>
        </p:nvGraphicFramePr>
        <p:xfrm>
          <a:off x="7091765" y="952501"/>
          <a:ext cx="4516961" cy="117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확인 버튼을 </a:t>
                      </a:r>
                      <a:r>
                        <a:rPr lang="ko-KR" altLang="en-US" sz="1200"/>
                        <a:t>누르면 </a:t>
                      </a:r>
                      <a:r>
                        <a:rPr lang="ko-KR" altLang="en-US" sz="1200" i="0"/>
                        <a:t>메인페이지로</a:t>
                      </a:r>
                      <a:r>
                        <a:rPr lang="ko-KR" altLang="en-US" sz="1200"/>
                        <a:t> </a:t>
                      </a:r>
                      <a:r>
                        <a:rPr lang="ko-KR" altLang="en-US" sz="1200" dirty="0"/>
                        <a:t>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1248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Join_03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회원가입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48B4AE8-C3AA-43D4-A3B2-201526519235}"/>
              </a:ext>
            </a:extLst>
          </p:cNvPr>
          <p:cNvSpPr/>
          <p:nvPr/>
        </p:nvSpPr>
        <p:spPr>
          <a:xfrm>
            <a:off x="1036150" y="2518204"/>
            <a:ext cx="4861730" cy="941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OOO</a:t>
            </a:r>
            <a:r>
              <a:rPr lang="ko-KR" altLang="en-US" sz="1400" dirty="0">
                <a:solidFill>
                  <a:schemeClr val="tx1"/>
                </a:solidFill>
              </a:rPr>
              <a:t>님의 회원가입이 완료되었습니다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6E84B0-854A-4DC5-B27D-2E7F61BF85DD}"/>
              </a:ext>
            </a:extLst>
          </p:cNvPr>
          <p:cNvSpPr/>
          <p:nvPr/>
        </p:nvSpPr>
        <p:spPr>
          <a:xfrm>
            <a:off x="3081065" y="3733034"/>
            <a:ext cx="708727" cy="443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1C98A46-1FEB-406E-BF28-6DA0BE47CC9B}"/>
              </a:ext>
            </a:extLst>
          </p:cNvPr>
          <p:cNvSpPr/>
          <p:nvPr/>
        </p:nvSpPr>
        <p:spPr>
          <a:xfrm>
            <a:off x="2937062" y="364308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76465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039849" y="1043657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77117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553032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A123A-47F9-44B4-A149-18ABC157487B}"/>
              </a:ext>
            </a:extLst>
          </p:cNvPr>
          <p:cNvSpPr txBox="1"/>
          <p:nvPr/>
        </p:nvSpPr>
        <p:spPr>
          <a:xfrm>
            <a:off x="499002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736613-B8DB-49AE-AEB9-04FAB00E7CB3}"/>
              </a:ext>
            </a:extLst>
          </p:cNvPr>
          <p:cNvCxnSpPr>
            <a:cxnSpLocks/>
          </p:cNvCxnSpPr>
          <p:nvPr/>
        </p:nvCxnSpPr>
        <p:spPr>
          <a:xfrm>
            <a:off x="504213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1109F8-EDE0-42F1-A006-21EE8693F288}"/>
              </a:ext>
            </a:extLst>
          </p:cNvPr>
          <p:cNvSpPr txBox="1"/>
          <p:nvPr/>
        </p:nvSpPr>
        <p:spPr>
          <a:xfrm>
            <a:off x="553586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CEDFE7-2B3F-498F-8894-8BBF8ACB28AA}"/>
              </a:ext>
            </a:extLst>
          </p:cNvPr>
          <p:cNvCxnSpPr>
            <a:cxnSpLocks/>
          </p:cNvCxnSpPr>
          <p:nvPr/>
        </p:nvCxnSpPr>
        <p:spPr>
          <a:xfrm>
            <a:off x="555622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B212803D-81D7-44B6-AF0A-73DD518E122D}"/>
              </a:ext>
            </a:extLst>
          </p:cNvPr>
          <p:cNvSpPr/>
          <p:nvPr/>
        </p:nvSpPr>
        <p:spPr>
          <a:xfrm>
            <a:off x="5404029" y="23561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1" name="표 117">
            <a:extLst>
              <a:ext uri="{FF2B5EF4-FFF2-40B4-BE49-F238E27FC236}">
                <a16:creationId xmlns:a16="http://schemas.microsoft.com/office/drawing/2014/main" id="{D8DA6764-29E2-4B2A-9A45-5DDF5E265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95220"/>
              </p:ext>
            </p:extLst>
          </p:nvPr>
        </p:nvGraphicFramePr>
        <p:xfrm>
          <a:off x="7091765" y="952501"/>
          <a:ext cx="4516961" cy="30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예매하기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예매하기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64301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예매관리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예매관리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6678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고객센터 페이지로 이동된다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827455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1:1</a:t>
                      </a:r>
                      <a:r>
                        <a:rPr lang="ko-KR" altLang="en-US" sz="1200" dirty="0"/>
                        <a:t>문의 페이지로 이동된다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로그인이 되어 있지 않은 상태에서 클릭 시 로그인 페이지로 이동된다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71183"/>
                  </a:ext>
                </a:extLst>
              </a:tr>
            </a:tbl>
          </a:graphicData>
        </a:graphic>
      </p:graphicFrame>
      <p:graphicFrame>
        <p:nvGraphicFramePr>
          <p:cNvPr id="42" name="표 118">
            <a:extLst>
              <a:ext uri="{FF2B5EF4-FFF2-40B4-BE49-F238E27FC236}">
                <a16:creationId xmlns:a16="http://schemas.microsoft.com/office/drawing/2014/main" id="{BF38C646-EC46-42AE-9DA2-EF932939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66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Sidebar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사이드바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4C22066B-C8BD-4E9F-90CE-DF5D995B76F1}"/>
              </a:ext>
            </a:extLst>
          </p:cNvPr>
          <p:cNvSpPr/>
          <p:nvPr/>
        </p:nvSpPr>
        <p:spPr>
          <a:xfrm>
            <a:off x="5388789" y="285252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C3D6909B-63B3-4200-AADD-0EB7DF3089B8}"/>
              </a:ext>
            </a:extLst>
          </p:cNvPr>
          <p:cNvSpPr/>
          <p:nvPr/>
        </p:nvSpPr>
        <p:spPr>
          <a:xfrm>
            <a:off x="5380218" y="330937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79ABF2E-3593-41AE-AA6D-94A3B4405207}"/>
              </a:ext>
            </a:extLst>
          </p:cNvPr>
          <p:cNvSpPr/>
          <p:nvPr/>
        </p:nvSpPr>
        <p:spPr>
          <a:xfrm>
            <a:off x="5375091" y="381328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46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91514"/>
              </p:ext>
            </p:extLst>
          </p:nvPr>
        </p:nvGraphicFramePr>
        <p:xfrm>
          <a:off x="7091765" y="1109799"/>
          <a:ext cx="4490635" cy="903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마이페이지로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220974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4703943" y="95213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23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>
            <a:extLst>
              <a:ext uri="{FF2B5EF4-FFF2-40B4-BE49-F238E27FC236}">
                <a16:creationId xmlns:a16="http://schemas.microsoft.com/office/drawing/2014/main" id="{08372F74-528C-446C-9859-84470B33D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28240"/>
              </p:ext>
            </p:extLst>
          </p:nvPr>
        </p:nvGraphicFramePr>
        <p:xfrm>
          <a:off x="7091765" y="1109799"/>
          <a:ext cx="4490635" cy="509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149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정보수정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비밀번호 변경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회원 탈퇴 선택란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14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 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변경 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핸드폰 인증을 통해야 한다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7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비밀번호 변경 버튼 위 비밀번호 변경으로 </a:t>
                      </a:r>
                      <a:r>
                        <a:rPr lang="ko-KR" altLang="en-US" sz="1500" dirty="0" err="1"/>
                        <a:t>넘어감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이메일 입력 후 이메일 변경 버튼 클릭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 번호 입력 후 변경 버튼 클릭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자택 주소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98139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583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처음 화면으로 돌아 감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8680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마이페이지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정보수정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79A0A98-DFAE-4998-AB94-4942D40A01B3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정보수정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96FD08-C701-4084-9699-E43D23CE4F1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68B5F4-FBBF-46FA-95CC-2848952C03FC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98E45D-DBA7-4FEC-8BF5-E1E143664639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3C5F9D-1395-4566-A7E9-352ACDF453D7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1677E48-5F3C-4811-A4C2-45CC354BC9DE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69B4A67-FA4C-4F95-85FA-32A0A160011C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59C5CAE-55B8-4710-9A25-7815EB573645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83EA0D-322C-4774-98F4-5DB62A062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16" y="2992303"/>
            <a:ext cx="4166459" cy="1875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F48B8-F404-4351-B669-68EC27C741AC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EC0A855-CEAE-4195-BE14-E6A1C70BAA6C}"/>
              </a:ext>
            </a:extLst>
          </p:cNvPr>
          <p:cNvSpPr/>
          <p:nvPr/>
        </p:nvSpPr>
        <p:spPr>
          <a:xfrm>
            <a:off x="1954390" y="218622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F3435FD0-2B3B-43DA-B428-A0248BCF1CF8}"/>
              </a:ext>
            </a:extLst>
          </p:cNvPr>
          <p:cNvSpPr/>
          <p:nvPr/>
        </p:nvSpPr>
        <p:spPr>
          <a:xfrm>
            <a:off x="2374809" y="286964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2B6A8CA-70B6-4F92-B5AA-1A8F4C972F3A}"/>
              </a:ext>
            </a:extLst>
          </p:cNvPr>
          <p:cNvSpPr/>
          <p:nvPr/>
        </p:nvSpPr>
        <p:spPr>
          <a:xfrm>
            <a:off x="2043135" y="306112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5A8DD346-7E4E-4288-BEA3-9C9646FD6206}"/>
              </a:ext>
            </a:extLst>
          </p:cNvPr>
          <p:cNvSpPr/>
          <p:nvPr/>
        </p:nvSpPr>
        <p:spPr>
          <a:xfrm>
            <a:off x="2071464" y="33705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C4E03CF0-EB0F-413B-AAD1-1BF4738C0B94}"/>
              </a:ext>
            </a:extLst>
          </p:cNvPr>
          <p:cNvSpPr/>
          <p:nvPr/>
        </p:nvSpPr>
        <p:spPr>
          <a:xfrm>
            <a:off x="2052641" y="382908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17B04-412A-4EB1-9269-392D9111184A}"/>
              </a:ext>
            </a:extLst>
          </p:cNvPr>
          <p:cNvSpPr/>
          <p:nvPr/>
        </p:nvSpPr>
        <p:spPr>
          <a:xfrm>
            <a:off x="2141385" y="4170850"/>
            <a:ext cx="2387431" cy="426196"/>
          </a:xfrm>
          <a:prstGeom prst="rect">
            <a:avLst/>
          </a:prstGeom>
          <a:solidFill>
            <a:srgbClr val="D6E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C70B-0B50-4203-A475-FD1D1191883A}"/>
              </a:ext>
            </a:extLst>
          </p:cNvPr>
          <p:cNvSpPr txBox="1"/>
          <p:nvPr/>
        </p:nvSpPr>
        <p:spPr>
          <a:xfrm>
            <a:off x="2192816" y="4248119"/>
            <a:ext cx="1473096" cy="2308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주소입력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9B564BD0-C8CA-4F54-BE2D-02755FAA6B8E}"/>
              </a:ext>
            </a:extLst>
          </p:cNvPr>
          <p:cNvSpPr/>
          <p:nvPr/>
        </p:nvSpPr>
        <p:spPr>
          <a:xfrm>
            <a:off x="2066313" y="41638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628900-8E69-4660-8306-FE88D531918C}"/>
              </a:ext>
            </a:extLst>
          </p:cNvPr>
          <p:cNvSpPr/>
          <p:nvPr/>
        </p:nvSpPr>
        <p:spPr>
          <a:xfrm>
            <a:off x="1090593" y="4622334"/>
            <a:ext cx="4356652" cy="258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4EE0C3-2133-4082-ACD1-8CD116AA3598}"/>
              </a:ext>
            </a:extLst>
          </p:cNvPr>
          <p:cNvSpPr txBox="1"/>
          <p:nvPr/>
        </p:nvSpPr>
        <p:spPr>
          <a:xfrm>
            <a:off x="3321789" y="476445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E92EE5-BDF0-4A7F-A85E-C71A193E686C}"/>
              </a:ext>
            </a:extLst>
          </p:cNvPr>
          <p:cNvSpPr txBox="1"/>
          <p:nvPr/>
        </p:nvSpPr>
        <p:spPr>
          <a:xfrm>
            <a:off x="2729857" y="4762092"/>
            <a:ext cx="527391" cy="215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35AF8393-E88C-4A8F-A05E-A4AC080D791F}"/>
              </a:ext>
            </a:extLst>
          </p:cNvPr>
          <p:cNvSpPr/>
          <p:nvPr/>
        </p:nvSpPr>
        <p:spPr>
          <a:xfrm>
            <a:off x="2592682" y="467230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2DBB471-F6E5-4F9B-A0C5-18276C0CE874}"/>
              </a:ext>
            </a:extLst>
          </p:cNvPr>
          <p:cNvSpPr/>
          <p:nvPr/>
        </p:nvSpPr>
        <p:spPr>
          <a:xfrm>
            <a:off x="3186407" y="46577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E08258-6595-4EFE-860C-C08D3BFDF49C}"/>
              </a:ext>
            </a:extLst>
          </p:cNvPr>
          <p:cNvSpPr/>
          <p:nvPr/>
        </p:nvSpPr>
        <p:spPr>
          <a:xfrm>
            <a:off x="3138279" y="3914130"/>
            <a:ext cx="873356" cy="190592"/>
          </a:xfrm>
          <a:prstGeom prst="rect">
            <a:avLst/>
          </a:prstGeom>
          <a:solidFill>
            <a:srgbClr val="EA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4BA0A19C-8301-4550-B02B-BC9AFF3E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기존 비밀번호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신규 비밀번호 한 번 더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 버튼 누르면 비밀번호 재 설정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86021"/>
              </p:ext>
            </p:extLst>
          </p:nvPr>
        </p:nvGraphicFramePr>
        <p:xfrm>
          <a:off x="7091765" y="577307"/>
          <a:ext cx="449063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비밀번호 변경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1AC268-3CE4-4825-8776-2B612C5866EA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 변경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22BF42-71EE-4B46-9AEE-696BF9110FA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4CCD01-9E08-4C8B-A77B-96BEAED888AA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AA5680-4E88-4DE9-9ADF-CD2B1794998F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4CE1F8-ECAC-4DFA-AE6B-59BF6D738C5D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A95667-0F07-4A25-914D-59C007227F1F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E929B87-F8CF-4FDC-8721-6EF6542BEC9E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2D217BB-38CE-4761-8DEC-E329E72D8B1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A18714-9B53-4E52-B146-31086A24D92B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7948A3-DF13-46CB-9866-0D157F9E059A}"/>
              </a:ext>
            </a:extLst>
          </p:cNvPr>
          <p:cNvSpPr/>
          <p:nvPr/>
        </p:nvSpPr>
        <p:spPr>
          <a:xfrm>
            <a:off x="1224716" y="3076486"/>
            <a:ext cx="4166459" cy="194237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635CF-0927-479D-AA70-69A634C12265}"/>
              </a:ext>
            </a:extLst>
          </p:cNvPr>
          <p:cNvSpPr txBox="1"/>
          <p:nvPr/>
        </p:nvSpPr>
        <p:spPr>
          <a:xfrm>
            <a:off x="1233056" y="3086238"/>
            <a:ext cx="4166459" cy="253916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비밀번호 재설정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F0311-F130-46CB-A8E5-D5F462613023}"/>
              </a:ext>
            </a:extLst>
          </p:cNvPr>
          <p:cNvSpPr txBox="1"/>
          <p:nvPr/>
        </p:nvSpPr>
        <p:spPr>
          <a:xfrm>
            <a:off x="1219310" y="3358741"/>
            <a:ext cx="416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설명</a:t>
            </a:r>
            <a:r>
              <a:rPr lang="en-US" altLang="ko-KR" sz="900" dirty="0"/>
              <a:t>1</a:t>
            </a:r>
          </a:p>
          <a:p>
            <a:r>
              <a:rPr lang="ko-KR" altLang="en-US" sz="900" dirty="0"/>
              <a:t>설명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FA6390-9EC6-42AC-920E-BE41C750C4A7}"/>
              </a:ext>
            </a:extLst>
          </p:cNvPr>
          <p:cNvCxnSpPr>
            <a:cxnSpLocks/>
          </p:cNvCxnSpPr>
          <p:nvPr/>
        </p:nvCxnSpPr>
        <p:spPr>
          <a:xfrm>
            <a:off x="1233056" y="3748132"/>
            <a:ext cx="4166459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C7945-C219-444C-ADBB-E7554A8FD8AA}"/>
              </a:ext>
            </a:extLst>
          </p:cNvPr>
          <p:cNvSpPr txBox="1"/>
          <p:nvPr/>
        </p:nvSpPr>
        <p:spPr>
          <a:xfrm>
            <a:off x="1225708" y="3843741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기존 비밀번호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061B5-62CF-4660-98B4-6D061C6CED35}"/>
              </a:ext>
            </a:extLst>
          </p:cNvPr>
          <p:cNvSpPr txBox="1"/>
          <p:nvPr/>
        </p:nvSpPr>
        <p:spPr>
          <a:xfrm>
            <a:off x="1232681" y="4070796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신규 비밀번호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DB8419-ACF7-4A39-A23D-9D687C59F441}"/>
              </a:ext>
            </a:extLst>
          </p:cNvPr>
          <p:cNvSpPr txBox="1"/>
          <p:nvPr/>
        </p:nvSpPr>
        <p:spPr>
          <a:xfrm>
            <a:off x="1219141" y="4327325"/>
            <a:ext cx="877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C5ACF-625A-47B4-AD0C-59487378EAB4}"/>
              </a:ext>
            </a:extLst>
          </p:cNvPr>
          <p:cNvSpPr/>
          <p:nvPr/>
        </p:nvSpPr>
        <p:spPr>
          <a:xfrm>
            <a:off x="2174261" y="382581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85CCCB-98F7-43CA-9DA4-3514ADED5A32}"/>
              </a:ext>
            </a:extLst>
          </p:cNvPr>
          <p:cNvSpPr/>
          <p:nvPr/>
        </p:nvSpPr>
        <p:spPr>
          <a:xfrm>
            <a:off x="2172836" y="4072225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F6DA2CE-CEDD-4B51-9AF1-8C694090DD3C}"/>
              </a:ext>
            </a:extLst>
          </p:cNvPr>
          <p:cNvSpPr/>
          <p:nvPr/>
        </p:nvSpPr>
        <p:spPr>
          <a:xfrm>
            <a:off x="2172834" y="4328599"/>
            <a:ext cx="2623069" cy="20474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F9348-D79E-46F9-8DDE-93C4A220CDCA}"/>
              </a:ext>
            </a:extLst>
          </p:cNvPr>
          <p:cNvSpPr txBox="1"/>
          <p:nvPr/>
        </p:nvSpPr>
        <p:spPr>
          <a:xfrm>
            <a:off x="2844130" y="4654046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확 인</a:t>
            </a:r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FF14690F-8F95-4D5A-8F3D-C84CA0CCA35B}"/>
              </a:ext>
            </a:extLst>
          </p:cNvPr>
          <p:cNvSpPr/>
          <p:nvPr/>
        </p:nvSpPr>
        <p:spPr>
          <a:xfrm>
            <a:off x="2061719" y="371819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51EC7F25-62C7-477B-8485-CE41FE012F05}"/>
              </a:ext>
            </a:extLst>
          </p:cNvPr>
          <p:cNvSpPr/>
          <p:nvPr/>
        </p:nvSpPr>
        <p:spPr>
          <a:xfrm>
            <a:off x="2014838" y="399101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D53B80F9-7CBF-4191-BFD2-7304176738D9}"/>
              </a:ext>
            </a:extLst>
          </p:cNvPr>
          <p:cNvSpPr/>
          <p:nvPr/>
        </p:nvSpPr>
        <p:spPr>
          <a:xfrm>
            <a:off x="2049030" y="423861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3DE3C03E-84AA-4164-A1E4-844816A8F081}"/>
              </a:ext>
            </a:extLst>
          </p:cNvPr>
          <p:cNvSpPr/>
          <p:nvPr/>
        </p:nvSpPr>
        <p:spPr>
          <a:xfrm>
            <a:off x="2737538" y="45533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439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회원 번호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사유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기타 개선의견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탈퇴 버튼 누르면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4774"/>
              </p:ext>
            </p:extLst>
          </p:nvPr>
        </p:nvGraphicFramePr>
        <p:xfrm>
          <a:off x="7091765" y="577307"/>
          <a:ext cx="449063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마이페이지</a:t>
                      </a:r>
                      <a:endParaRPr lang="en-US" altLang="ko-KR" sz="1050" dirty="0"/>
                    </a:p>
                    <a:p>
                      <a:pPr algn="ctr"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회원 탈퇴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75791E-A421-4D95-A3CB-E69967511DEE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탈퇴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CC99309-AD73-4528-A9D9-47B6019680C2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B3DDED-9DC4-4868-9155-F193F52CC250}"/>
              </a:ext>
            </a:extLst>
          </p:cNvPr>
          <p:cNvSpPr txBox="1"/>
          <p:nvPr/>
        </p:nvSpPr>
        <p:spPr>
          <a:xfrm>
            <a:off x="2020452" y="2284631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462B3D-0A25-4C11-8D6E-4A3E57848682}"/>
              </a:ext>
            </a:extLst>
          </p:cNvPr>
          <p:cNvSpPr txBox="1"/>
          <p:nvPr/>
        </p:nvSpPr>
        <p:spPr>
          <a:xfrm>
            <a:off x="2828282" y="2284631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0318B9-BB88-4A71-819A-90D30D1250A6}"/>
              </a:ext>
            </a:extLst>
          </p:cNvPr>
          <p:cNvSpPr txBox="1"/>
          <p:nvPr/>
        </p:nvSpPr>
        <p:spPr>
          <a:xfrm>
            <a:off x="3849180" y="2283134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E825D5D-BEE8-4877-A896-C6AB70F3D115}"/>
              </a:ext>
            </a:extLst>
          </p:cNvPr>
          <p:cNvSpPr/>
          <p:nvPr/>
        </p:nvSpPr>
        <p:spPr>
          <a:xfrm>
            <a:off x="3665911" y="233580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36D3030-5645-4114-B0FF-8C72B95BA353}"/>
              </a:ext>
            </a:extLst>
          </p:cNvPr>
          <p:cNvSpPr/>
          <p:nvPr/>
        </p:nvSpPr>
        <p:spPr>
          <a:xfrm>
            <a:off x="2659162" y="2332831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055F31E-BF09-42B5-A2F6-936F1DC42294}"/>
              </a:ext>
            </a:extLst>
          </p:cNvPr>
          <p:cNvSpPr/>
          <p:nvPr/>
        </p:nvSpPr>
        <p:spPr>
          <a:xfrm>
            <a:off x="4470798" y="2331334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E102AD6-512A-4B6D-BD79-344A2404C524}"/>
              </a:ext>
            </a:extLst>
          </p:cNvPr>
          <p:cNvGraphicFramePr>
            <a:graphicFrameLocks noGrp="1"/>
          </p:cNvGraphicFramePr>
          <p:nvPr/>
        </p:nvGraphicFramePr>
        <p:xfrm>
          <a:off x="1224036" y="2607774"/>
          <a:ext cx="4153326" cy="2071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0634">
                  <a:extLst>
                    <a:ext uri="{9D8B030D-6E8A-4147-A177-3AD203B41FA5}">
                      <a16:colId xmlns:a16="http://schemas.microsoft.com/office/drawing/2014/main" val="2640562066"/>
                    </a:ext>
                  </a:extLst>
                </a:gridCol>
                <a:gridCol w="3362692">
                  <a:extLst>
                    <a:ext uri="{9D8B030D-6E8A-4147-A177-3AD203B41FA5}">
                      <a16:colId xmlns:a16="http://schemas.microsoft.com/office/drawing/2014/main" val="476039815"/>
                    </a:ext>
                  </a:extLst>
                </a:gridCol>
              </a:tblGrid>
              <a:tr h="41426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87304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184979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980837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탈퇴사유</a:t>
                      </a: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64183"/>
                  </a:ext>
                </a:extLst>
              </a:tr>
              <a:tr h="414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개선의견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550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A5DCD2B9-28CD-47DD-9A17-2F202AF55760}"/>
              </a:ext>
            </a:extLst>
          </p:cNvPr>
          <p:cNvSpPr txBox="1"/>
          <p:nvPr/>
        </p:nvSpPr>
        <p:spPr>
          <a:xfrm>
            <a:off x="1224716" y="2569742"/>
            <a:ext cx="418314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F27B2-5A66-45C8-93F9-39F9A80007DB}"/>
              </a:ext>
            </a:extLst>
          </p:cNvPr>
          <p:cNvSpPr/>
          <p:nvPr/>
        </p:nvSpPr>
        <p:spPr>
          <a:xfrm>
            <a:off x="2080274" y="3103340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620F22C-40E9-4A27-BF18-491003C83A87}"/>
              </a:ext>
            </a:extLst>
          </p:cNvPr>
          <p:cNvSpPr/>
          <p:nvPr/>
        </p:nvSpPr>
        <p:spPr>
          <a:xfrm>
            <a:off x="2080273" y="351141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20A1B6-CF51-4CF2-94E3-C4702111A5D6}"/>
              </a:ext>
            </a:extLst>
          </p:cNvPr>
          <p:cNvSpPr/>
          <p:nvPr/>
        </p:nvSpPr>
        <p:spPr>
          <a:xfrm>
            <a:off x="2080273" y="3889258"/>
            <a:ext cx="1560809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088482-4AD8-4AEE-89AB-910F39B8184C}"/>
              </a:ext>
            </a:extLst>
          </p:cNvPr>
          <p:cNvSpPr/>
          <p:nvPr/>
        </p:nvSpPr>
        <p:spPr>
          <a:xfrm>
            <a:off x="2070158" y="4332835"/>
            <a:ext cx="3191506" cy="24347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771C0FFB-8A3D-4138-862F-5F6BCE51FDA6}"/>
              </a:ext>
            </a:extLst>
          </p:cNvPr>
          <p:cNvSpPr/>
          <p:nvPr/>
        </p:nvSpPr>
        <p:spPr>
          <a:xfrm>
            <a:off x="1956985" y="300259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820E391E-C1B1-413D-B5A3-10EBF5BCCC67}"/>
              </a:ext>
            </a:extLst>
          </p:cNvPr>
          <p:cNvSpPr/>
          <p:nvPr/>
        </p:nvSpPr>
        <p:spPr>
          <a:xfrm>
            <a:off x="1937436" y="342787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AEA01E1C-D155-4278-A6FD-6E759AF7575B}"/>
              </a:ext>
            </a:extLst>
          </p:cNvPr>
          <p:cNvSpPr/>
          <p:nvPr/>
        </p:nvSpPr>
        <p:spPr>
          <a:xfrm>
            <a:off x="1937435" y="379610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3B7DE9D3-9B8C-4CE8-8BAF-B0C66236B481}"/>
              </a:ext>
            </a:extLst>
          </p:cNvPr>
          <p:cNvSpPr/>
          <p:nvPr/>
        </p:nvSpPr>
        <p:spPr>
          <a:xfrm>
            <a:off x="1963217" y="423005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36279D-B4A1-41C6-B6BC-A70625631B8F}"/>
              </a:ext>
            </a:extLst>
          </p:cNvPr>
          <p:cNvSpPr txBox="1"/>
          <p:nvPr/>
        </p:nvSpPr>
        <p:spPr>
          <a:xfrm>
            <a:off x="2844130" y="483551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탈 퇴</a:t>
            </a:r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37542BBD-8F09-4D10-88EA-EBF4E11D3667}"/>
              </a:ext>
            </a:extLst>
          </p:cNvPr>
          <p:cNvSpPr/>
          <p:nvPr/>
        </p:nvSpPr>
        <p:spPr>
          <a:xfrm>
            <a:off x="2702300" y="471712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6686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이름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직원 입사일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조회 하고 싶은 직급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개중 아무거나 입력 후 조회 하기 누르면 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관련하여 조회 항목이 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4829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직원관리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9E2B8-C9BA-4871-8650-22CDBA708BB5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관리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66D491-2F40-423D-8C63-74BA8D954A94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53FA73-17E9-4729-93A6-CC519EB3FB40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201A-0CD7-4D86-AA0B-9EADDEA56F4C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5EF5A-C7A3-45AB-8585-9F44DF87EC03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CB8A1-746F-45C9-9982-7E5F08592A44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0B10D14-F003-47AC-AF7F-ACCD10E808C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F96B736-92F5-4645-B33E-7608B232AD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DE05E2-7DB8-48E9-9788-5057AD8806EB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5D10E3-7F11-4CBD-90EA-00223F1BEA1D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F6A95C-5511-4371-89F9-C65FF4EDFE42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84AAE07-FB14-40A7-8FEA-72FD0D2D6AD1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460-9071-494E-B967-F3D3D370096F}"/>
              </a:ext>
            </a:extLst>
          </p:cNvPr>
          <p:cNvSpPr txBox="1"/>
          <p:nvPr/>
        </p:nvSpPr>
        <p:spPr>
          <a:xfrm>
            <a:off x="1090593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89A938-2847-4392-BDFC-EFFFD9169FFE}"/>
              </a:ext>
            </a:extLst>
          </p:cNvPr>
          <p:cNvSpPr txBox="1"/>
          <p:nvPr/>
        </p:nvSpPr>
        <p:spPr>
          <a:xfrm>
            <a:off x="2042121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입사일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700158-FCEB-40D7-B790-50F11B6CF415}"/>
              </a:ext>
            </a:extLst>
          </p:cNvPr>
          <p:cNvSpPr txBox="1"/>
          <p:nvPr/>
        </p:nvSpPr>
        <p:spPr>
          <a:xfrm>
            <a:off x="3123597" y="2709019"/>
            <a:ext cx="61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직급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C6B08-C4A9-47DA-9AC5-048D0E016DF9}"/>
              </a:ext>
            </a:extLst>
          </p:cNvPr>
          <p:cNvSpPr/>
          <p:nvPr/>
        </p:nvSpPr>
        <p:spPr>
          <a:xfrm>
            <a:off x="1420098" y="270901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CE4931B-8DDF-41B7-9E3B-54FB93370FAE}"/>
              </a:ext>
            </a:extLst>
          </p:cNvPr>
          <p:cNvSpPr/>
          <p:nvPr/>
        </p:nvSpPr>
        <p:spPr>
          <a:xfrm>
            <a:off x="2506257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F53A00-9216-4043-87D3-1D8DFD2DA79D}"/>
              </a:ext>
            </a:extLst>
          </p:cNvPr>
          <p:cNvSpPr/>
          <p:nvPr/>
        </p:nvSpPr>
        <p:spPr>
          <a:xfrm>
            <a:off x="3502022" y="2707499"/>
            <a:ext cx="490034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EEB342A-F5C0-4750-A3D2-BCFC495976D5}"/>
              </a:ext>
            </a:extLst>
          </p:cNvPr>
          <p:cNvCxnSpPr/>
          <p:nvPr/>
        </p:nvCxnSpPr>
        <p:spPr>
          <a:xfrm>
            <a:off x="1043770" y="2610564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5B3599-19CF-4481-AC84-45FDE8F27C30}"/>
              </a:ext>
            </a:extLst>
          </p:cNvPr>
          <p:cNvSpPr txBox="1"/>
          <p:nvPr/>
        </p:nvSpPr>
        <p:spPr>
          <a:xfrm>
            <a:off x="4561303" y="2705704"/>
            <a:ext cx="808149" cy="2154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조회하기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F73589-2173-4303-AF6C-E8EC41C5DCD1}"/>
              </a:ext>
            </a:extLst>
          </p:cNvPr>
          <p:cNvCxnSpPr/>
          <p:nvPr/>
        </p:nvCxnSpPr>
        <p:spPr>
          <a:xfrm>
            <a:off x="1043770" y="3059394"/>
            <a:ext cx="4347405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7954619-418E-4D2C-8D74-22AE43BE5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14" y="3162240"/>
            <a:ext cx="4022929" cy="2646672"/>
          </a:xfrm>
          <a:prstGeom prst="rect">
            <a:avLst/>
          </a:prstGeom>
        </p:spPr>
      </p:pic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BE8A3B6F-8BCA-49C7-ADCA-F3C7B4917804}"/>
              </a:ext>
            </a:extLst>
          </p:cNvPr>
          <p:cNvSpPr/>
          <p:nvPr/>
        </p:nvSpPr>
        <p:spPr>
          <a:xfrm>
            <a:off x="1288993" y="259013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4" name="순서도: 연결자 83">
            <a:extLst>
              <a:ext uri="{FF2B5EF4-FFF2-40B4-BE49-F238E27FC236}">
                <a16:creationId xmlns:a16="http://schemas.microsoft.com/office/drawing/2014/main" id="{A0D90FB3-D6DA-44BC-9CE3-2F475B63B925}"/>
              </a:ext>
            </a:extLst>
          </p:cNvPr>
          <p:cNvSpPr/>
          <p:nvPr/>
        </p:nvSpPr>
        <p:spPr>
          <a:xfrm>
            <a:off x="2347465" y="25901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ED87FE76-1671-4517-B678-6DCFBF6FEC37}"/>
              </a:ext>
            </a:extLst>
          </p:cNvPr>
          <p:cNvSpPr/>
          <p:nvPr/>
        </p:nvSpPr>
        <p:spPr>
          <a:xfrm>
            <a:off x="3398195" y="261422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86" name="순서도: 연결자 85">
            <a:extLst>
              <a:ext uri="{FF2B5EF4-FFF2-40B4-BE49-F238E27FC236}">
                <a16:creationId xmlns:a16="http://schemas.microsoft.com/office/drawing/2014/main" id="{6B42F6C0-A004-49D6-AFDB-932EE6F7FAE9}"/>
              </a:ext>
            </a:extLst>
          </p:cNvPr>
          <p:cNvSpPr/>
          <p:nvPr/>
        </p:nvSpPr>
        <p:spPr>
          <a:xfrm>
            <a:off x="4413681" y="26234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11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67D769E-6B4B-4485-B79E-0F694A69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306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2024</a:t>
                      </a:r>
                      <a:r>
                        <a:rPr lang="ko-KR" altLang="en-US" sz="1400"/>
                        <a:t>년 </a:t>
                      </a:r>
                      <a:r>
                        <a:rPr lang="en-US" altLang="ko-KR" sz="1400"/>
                        <a:t>07</a:t>
                      </a:r>
                      <a:r>
                        <a:rPr lang="ko-KR" altLang="en-US" sz="1400"/>
                        <a:t>월 </a:t>
                      </a:r>
                      <a:r>
                        <a:rPr lang="en-US" altLang="ko-KR" sz="1400"/>
                        <a:t>11</a:t>
                      </a:r>
                      <a:r>
                        <a:rPr lang="ko-KR" altLang="en-US" sz="1400"/>
                        <a:t>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스토리보드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메인페이지 및 마이페이지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사이드바 화면 설계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로그인 화면 설계 및 부분 설명 추가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 – (</a:t>
                      </a:r>
                      <a:r>
                        <a:rPr lang="ko-KR" altLang="en-US" sz="1400" dirty="0"/>
                        <a:t>승차권 예매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 승차권 조회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발권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취소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결제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환불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이용내역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고객안내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F&amp;Q, Q&amp;A, </a:t>
                      </a:r>
                      <a:r>
                        <a:rPr lang="ko-KR" altLang="en-US" sz="1400" dirty="0"/>
                        <a:t>유실물 센터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주민등록번호 → 생년월일 변경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달력</a:t>
                      </a:r>
                      <a:r>
                        <a:rPr lang="en-US" altLang="ko-KR" sz="1400" dirty="0"/>
                        <a:t>(Date </a:t>
                      </a:r>
                      <a:r>
                        <a:rPr lang="ko-KR" altLang="en-US" sz="1400" dirty="0"/>
                        <a:t>데이터타입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버튼 추가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- DB </a:t>
                      </a:r>
                      <a:r>
                        <a:rPr lang="ko-KR" altLang="en-US" sz="1400" dirty="0"/>
                        <a:t>컬럼명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나이 → 생년월일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이용안내 </a:t>
                      </a:r>
                      <a:r>
                        <a:rPr lang="en-US" altLang="ko-KR" sz="1400" dirty="0"/>
                        <a:t>–(</a:t>
                      </a:r>
                      <a:r>
                        <a:rPr lang="ko-KR" altLang="en-US" sz="1400" dirty="0"/>
                        <a:t>종합이용안내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승차권이용안내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정차역이용안내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지연배상신청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승차권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이영진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고객안내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추승보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이용안내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오동수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 - </a:t>
                      </a:r>
                      <a:r>
                        <a:rPr lang="ko-KR" altLang="en-US" sz="1100" dirty="0"/>
                        <a:t>메인페이지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마이페이지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사이드바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김의겸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108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내용 입력 후 등록 버튼을 누르면 등록 처리가 완료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42744"/>
              </p:ext>
            </p:extLst>
          </p:nvPr>
        </p:nvGraphicFramePr>
        <p:xfrm>
          <a:off x="7091765" y="577307"/>
          <a:ext cx="4490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Mypage_05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마이페이지</a:t>
                      </a:r>
                      <a:r>
                        <a:rPr lang="en-US" altLang="ko-KR" sz="900" dirty="0"/>
                        <a:t>-</a:t>
                      </a:r>
                      <a:r>
                        <a:rPr lang="ko-KR" altLang="en-US" sz="900" dirty="0"/>
                        <a:t>직원 등록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관리자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10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0F1547-EAB3-4420-B470-B332BFAC499A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F6CC1-3F8C-40CD-B776-A54522166F28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0AC6DD-855F-4846-B92A-CD7BCB219E07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E8F5FDD-DD09-493E-B816-D37D55F86E03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9642B46-24CC-4050-B036-4A4284306F2D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0DF2D5-C8B1-4F3C-BE3E-0427DC973870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직원 등록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711ADF2-C1F3-4061-B602-E5B78A349ED8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DFB09F-B7F7-4B30-82BD-127A89CE620D}"/>
              </a:ext>
            </a:extLst>
          </p:cNvPr>
          <p:cNvSpPr txBox="1"/>
          <p:nvPr/>
        </p:nvSpPr>
        <p:spPr>
          <a:xfrm>
            <a:off x="1071865" y="2258993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051612-1C1C-4670-973A-32BDA764EAF8}"/>
              </a:ext>
            </a:extLst>
          </p:cNvPr>
          <p:cNvSpPr txBox="1"/>
          <p:nvPr/>
        </p:nvSpPr>
        <p:spPr>
          <a:xfrm>
            <a:off x="1879695" y="2258993"/>
            <a:ext cx="944835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비밀번호 변경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DFCCC-2E8E-415D-A81F-071C7E794DB4}"/>
              </a:ext>
            </a:extLst>
          </p:cNvPr>
          <p:cNvSpPr txBox="1"/>
          <p:nvPr/>
        </p:nvSpPr>
        <p:spPr>
          <a:xfrm>
            <a:off x="290059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회원 탈퇴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66AFCA9-E7A6-49E4-B208-DD78A2F8912A}"/>
              </a:ext>
            </a:extLst>
          </p:cNvPr>
          <p:cNvSpPr/>
          <p:nvPr/>
        </p:nvSpPr>
        <p:spPr>
          <a:xfrm>
            <a:off x="2717324" y="2310170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5529446-7750-4077-B09C-3F866C54E9F8}"/>
              </a:ext>
            </a:extLst>
          </p:cNvPr>
          <p:cNvSpPr/>
          <p:nvPr/>
        </p:nvSpPr>
        <p:spPr>
          <a:xfrm>
            <a:off x="1710575" y="230719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B00AAD-A1C6-4550-B8C3-B2111A1584AB}"/>
              </a:ext>
            </a:extLst>
          </p:cNvPr>
          <p:cNvSpPr/>
          <p:nvPr/>
        </p:nvSpPr>
        <p:spPr>
          <a:xfrm>
            <a:off x="3522211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50B62C-3CF0-452E-9956-76D265DD39CA}"/>
              </a:ext>
            </a:extLst>
          </p:cNvPr>
          <p:cNvSpPr txBox="1"/>
          <p:nvPr/>
        </p:nvSpPr>
        <p:spPr>
          <a:xfrm>
            <a:off x="3692789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관리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EB727A8-AD7C-4F6F-91BA-D0D75D02925E}"/>
              </a:ext>
            </a:extLst>
          </p:cNvPr>
          <p:cNvSpPr/>
          <p:nvPr/>
        </p:nvSpPr>
        <p:spPr>
          <a:xfrm>
            <a:off x="4322953" y="2305696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D326F8-D227-40A3-BEB7-F01FBDFE9C73}"/>
              </a:ext>
            </a:extLst>
          </p:cNvPr>
          <p:cNvSpPr txBox="1"/>
          <p:nvPr/>
        </p:nvSpPr>
        <p:spPr>
          <a:xfrm>
            <a:off x="4464343" y="2257496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직원 등록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E244FEF-E6E8-4E69-ACAB-A9EEE7D685ED}"/>
              </a:ext>
            </a:extLst>
          </p:cNvPr>
          <p:cNvSpPr/>
          <p:nvPr/>
        </p:nvSpPr>
        <p:spPr>
          <a:xfrm>
            <a:off x="5103053" y="230569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AA067DA-9DE3-48C9-8A36-09D3197CFCD4}"/>
              </a:ext>
            </a:extLst>
          </p:cNvPr>
          <p:cNvCxnSpPr/>
          <p:nvPr/>
        </p:nvCxnSpPr>
        <p:spPr>
          <a:xfrm>
            <a:off x="1043770" y="2619110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FADCF0-7448-4053-B48C-33854DC0C367}"/>
              </a:ext>
            </a:extLst>
          </p:cNvPr>
          <p:cNvSpPr/>
          <p:nvPr/>
        </p:nvSpPr>
        <p:spPr>
          <a:xfrm>
            <a:off x="1167235" y="290202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2747ECC-CCCC-4D99-A0FA-325EEE5203C7}"/>
              </a:ext>
            </a:extLst>
          </p:cNvPr>
          <p:cNvSpPr/>
          <p:nvPr/>
        </p:nvSpPr>
        <p:spPr>
          <a:xfrm>
            <a:off x="2055503" y="293612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2468746-49E9-43B4-B68D-0E631FA739FE}"/>
              </a:ext>
            </a:extLst>
          </p:cNvPr>
          <p:cNvSpPr/>
          <p:nvPr/>
        </p:nvSpPr>
        <p:spPr>
          <a:xfrm>
            <a:off x="1179986" y="2634990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3C831C8-4BB3-465D-A4AB-F8AE12E0BC16}"/>
              </a:ext>
            </a:extLst>
          </p:cNvPr>
          <p:cNvSpPr/>
          <p:nvPr/>
        </p:nvSpPr>
        <p:spPr>
          <a:xfrm>
            <a:off x="2051467" y="2680499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AAAF7B-836B-4FC4-8B3E-576D0EA30DC3}"/>
              </a:ext>
            </a:extLst>
          </p:cNvPr>
          <p:cNvSpPr/>
          <p:nvPr/>
        </p:nvSpPr>
        <p:spPr>
          <a:xfrm>
            <a:off x="1163199" y="3188008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4FC85DF-5D2B-4600-A7AA-4D4DF36592A4}"/>
              </a:ext>
            </a:extLst>
          </p:cNvPr>
          <p:cNvSpPr/>
          <p:nvPr/>
        </p:nvSpPr>
        <p:spPr>
          <a:xfrm>
            <a:off x="2051467" y="3199730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82166A3-7B26-4C8B-AA5A-8EDE5AA4FADA}"/>
              </a:ext>
            </a:extLst>
          </p:cNvPr>
          <p:cNvSpPr/>
          <p:nvPr/>
        </p:nvSpPr>
        <p:spPr>
          <a:xfrm>
            <a:off x="1179986" y="3465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주민등록번호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7547FB3-2D2B-4EE0-88E4-71A51AF066D1}"/>
              </a:ext>
            </a:extLst>
          </p:cNvPr>
          <p:cNvSpPr/>
          <p:nvPr/>
        </p:nvSpPr>
        <p:spPr>
          <a:xfrm>
            <a:off x="2059355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B1DE1-475C-4713-AA17-7150B6F8BA94}"/>
              </a:ext>
            </a:extLst>
          </p:cNvPr>
          <p:cNvSpPr/>
          <p:nvPr/>
        </p:nvSpPr>
        <p:spPr>
          <a:xfrm>
            <a:off x="1108517" y="3735816"/>
            <a:ext cx="846749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휴대폰번호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DF51243-E981-44AC-8AEC-90010634C3D4}"/>
              </a:ext>
            </a:extLst>
          </p:cNvPr>
          <p:cNvSpPr/>
          <p:nvPr/>
        </p:nvSpPr>
        <p:spPr>
          <a:xfrm>
            <a:off x="1174494" y="398977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FDB0651-0359-4A06-9D6D-48E80C17C3B9}"/>
              </a:ext>
            </a:extLst>
          </p:cNvPr>
          <p:cNvSpPr/>
          <p:nvPr/>
        </p:nvSpPr>
        <p:spPr>
          <a:xfrm>
            <a:off x="2051467" y="4040201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8D7D521-69FD-4F2C-BEE2-895F601FE186}"/>
              </a:ext>
            </a:extLst>
          </p:cNvPr>
          <p:cNvSpPr/>
          <p:nvPr/>
        </p:nvSpPr>
        <p:spPr>
          <a:xfrm>
            <a:off x="3604208" y="3464382"/>
            <a:ext cx="1307159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7EEFD99-484F-439E-84D1-80C3C11B5E5D}"/>
              </a:ext>
            </a:extLst>
          </p:cNvPr>
          <p:cNvCxnSpPr>
            <a:cxnSpLocks/>
          </p:cNvCxnSpPr>
          <p:nvPr/>
        </p:nvCxnSpPr>
        <p:spPr>
          <a:xfrm>
            <a:off x="3419261" y="3561456"/>
            <a:ext cx="128588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511EB93-9A25-4D16-B590-30372FCF9C2C}"/>
              </a:ext>
            </a:extLst>
          </p:cNvPr>
          <p:cNvSpPr/>
          <p:nvPr/>
        </p:nvSpPr>
        <p:spPr>
          <a:xfrm>
            <a:off x="2055992" y="375642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E00B3B5-84D4-4AD4-8CEF-AA36D312971F}"/>
              </a:ext>
            </a:extLst>
          </p:cNvPr>
          <p:cNvSpPr/>
          <p:nvPr/>
        </p:nvSpPr>
        <p:spPr>
          <a:xfrm>
            <a:off x="3113608" y="3756818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4313FE6-750D-4774-89F5-E434640B1029}"/>
              </a:ext>
            </a:extLst>
          </p:cNvPr>
          <p:cNvSpPr/>
          <p:nvPr/>
        </p:nvSpPr>
        <p:spPr>
          <a:xfrm>
            <a:off x="4182666" y="3758632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76950BC-461E-4B24-98FE-6F8D5542FA83}"/>
              </a:ext>
            </a:extLst>
          </p:cNvPr>
          <p:cNvCxnSpPr>
            <a:cxnSpLocks/>
          </p:cNvCxnSpPr>
          <p:nvPr/>
        </p:nvCxnSpPr>
        <p:spPr>
          <a:xfrm>
            <a:off x="2893041" y="3869714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05D0E7B-5DDD-4B8F-95F2-901E85CFC9B2}"/>
              </a:ext>
            </a:extLst>
          </p:cNvPr>
          <p:cNvCxnSpPr>
            <a:cxnSpLocks/>
          </p:cNvCxnSpPr>
          <p:nvPr/>
        </p:nvCxnSpPr>
        <p:spPr>
          <a:xfrm>
            <a:off x="3992308" y="3851616"/>
            <a:ext cx="109537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58DB8DE-6B14-4FD1-B2EA-4E34F6B94A0C}"/>
              </a:ext>
            </a:extLst>
          </p:cNvPr>
          <p:cNvSpPr/>
          <p:nvPr/>
        </p:nvSpPr>
        <p:spPr>
          <a:xfrm>
            <a:off x="1167235" y="4253807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6188BD4-508E-4783-B74D-CC71217A549E}"/>
              </a:ext>
            </a:extLst>
          </p:cNvPr>
          <p:cNvSpPr/>
          <p:nvPr/>
        </p:nvSpPr>
        <p:spPr>
          <a:xfrm>
            <a:off x="2058896" y="4304853"/>
            <a:ext cx="249919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0B4996-B686-4596-B15A-80A9F8211DB8}"/>
              </a:ext>
            </a:extLst>
          </p:cNvPr>
          <p:cNvSpPr/>
          <p:nvPr/>
        </p:nvSpPr>
        <p:spPr>
          <a:xfrm>
            <a:off x="1174494" y="449918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직급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B2A16D5-0D55-46AC-A287-92B1BC78D8DC}"/>
              </a:ext>
            </a:extLst>
          </p:cNvPr>
          <p:cNvSpPr/>
          <p:nvPr/>
        </p:nvSpPr>
        <p:spPr>
          <a:xfrm>
            <a:off x="2051467" y="4544231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B15B6F-E537-4063-8E80-DB91FC8F845C}"/>
              </a:ext>
            </a:extLst>
          </p:cNvPr>
          <p:cNvSpPr/>
          <p:nvPr/>
        </p:nvSpPr>
        <p:spPr>
          <a:xfrm>
            <a:off x="1163199" y="4756235"/>
            <a:ext cx="780772" cy="2692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등급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348995-1FCE-4569-8B37-9DD71A4A15F9}"/>
              </a:ext>
            </a:extLst>
          </p:cNvPr>
          <p:cNvSpPr/>
          <p:nvPr/>
        </p:nvSpPr>
        <p:spPr>
          <a:xfrm>
            <a:off x="2050990" y="4798880"/>
            <a:ext cx="780772" cy="20229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5D018-74C7-4FCE-BE60-80FE77CFD02E}"/>
              </a:ext>
            </a:extLst>
          </p:cNvPr>
          <p:cNvSpPr txBox="1"/>
          <p:nvPr/>
        </p:nvSpPr>
        <p:spPr>
          <a:xfrm>
            <a:off x="2861125" y="5185274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 록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D9AC36A5-0871-466D-B4A6-9ABFF7942434}"/>
              </a:ext>
            </a:extLst>
          </p:cNvPr>
          <p:cNvSpPr/>
          <p:nvPr/>
        </p:nvSpPr>
        <p:spPr>
          <a:xfrm>
            <a:off x="2757298" y="5139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C88403-87DA-49BA-83CD-8BEC17BB0809}"/>
              </a:ext>
            </a:extLst>
          </p:cNvPr>
          <p:cNvSpPr/>
          <p:nvPr/>
        </p:nvSpPr>
        <p:spPr>
          <a:xfrm>
            <a:off x="3407229" y="3452350"/>
            <a:ext cx="1577455" cy="250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8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6034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승차권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200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 조회로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발권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취로로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이용내역으로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3DC25327-13B8-4E38-8D6F-884560DD2198}"/>
              </a:ext>
            </a:extLst>
          </p:cNvPr>
          <p:cNvGrpSpPr/>
          <p:nvPr/>
        </p:nvGrpSpPr>
        <p:grpSpPr>
          <a:xfrm>
            <a:off x="1885253" y="1585459"/>
            <a:ext cx="988414" cy="665658"/>
            <a:chOff x="3409184" y="1585518"/>
            <a:chExt cx="988414" cy="665658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49EBF46-8A50-4EFA-8580-2B34901F1898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96A7B1-D117-4B12-A96A-6B49D644FEA2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일반승차권 조회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단체승차권 조회</a:t>
              </a:r>
              <a:endParaRPr lang="en-US" altLang="ko-KR" sz="200" dirty="0"/>
            </a:p>
            <a:p>
              <a:r>
                <a:rPr lang="ko-KR" altLang="en-US" sz="700" dirty="0"/>
                <a:t>발권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취소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변경</a:t>
              </a:r>
              <a:endParaRPr lang="en-US" altLang="ko-KR" sz="700" dirty="0"/>
            </a:p>
            <a:p>
              <a:r>
                <a:rPr lang="ko-KR" altLang="en-US" sz="700" dirty="0"/>
                <a:t>이용내역</a:t>
              </a:r>
            </a:p>
          </p:txBody>
        </p:sp>
      </p:grp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824629" y="160750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817469" y="176846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1809564" y="191903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17" name="순서도: 연결자 116">
            <a:extLst>
              <a:ext uri="{FF2B5EF4-FFF2-40B4-BE49-F238E27FC236}">
                <a16:creationId xmlns:a16="http://schemas.microsoft.com/office/drawing/2014/main" id="{8A223CD6-A77D-4D5E-A578-44A7B25371A6}"/>
              </a:ext>
            </a:extLst>
          </p:cNvPr>
          <p:cNvSpPr/>
          <p:nvPr/>
        </p:nvSpPr>
        <p:spPr>
          <a:xfrm>
            <a:off x="1817468" y="207064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9633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>
            <a:extLst>
              <a:ext uri="{FF2B5EF4-FFF2-40B4-BE49-F238E27FC236}">
                <a16:creationId xmlns:a16="http://schemas.microsoft.com/office/drawing/2014/main" id="{9C7F78F9-1F59-4CCC-BB54-133DB23F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B3A311-6A5B-4DCF-9EB1-95CFCA07EBEC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1DC9BF5-3AB5-4159-B45A-8A1B02F1C1AE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CDDFC4B-95F6-416E-8377-2B82FC7FC192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58108A-34F0-47F6-AB20-8D09A0695B2A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2E69E-CCF4-40B9-8F7E-F47F48C47E9C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5314C2-95D3-4EDE-A019-C727B67B1910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0606E4-33BA-4A46-9AFD-46AC72FA1255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2B996-7DDC-4072-BBCE-932F515817B2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32B35-731B-46C4-B869-4ACEA07056D8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일반승차권 조회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169D8DB-941D-4DA2-8436-8FD660310B8D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A865C6-CBAB-454A-BD4D-ACA08726483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C64D7F9-5740-4A31-9BBD-E7D1DEB86AC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79D7346-CE21-4AF6-939C-C7C5EB8A1324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1B20B8-D222-40A5-83AB-C11E11F238C5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0FBCD-9994-4AD3-BA30-2DE07BA0DCFF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43BB64-5012-4B7A-A939-E515C66D41B3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1D881-0B35-400C-B9C8-C763CF05D3D3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1FA10ED-C20D-4EAD-AF60-BB9264B9DADE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FCA1A1B-414C-4FFF-8295-8F9D521F27E5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53859C-E2BA-4F13-B031-C38C8D2DD10F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6F1FF-A225-4955-A6BE-DD23269A20B1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553EE8-1B29-4965-9969-1CF19E007B4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C08193-F63A-4F73-B6C7-FE18857FF5D0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7D46A59-0F9B-4FF0-9CDF-8A8E3452D551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61D5729-008A-4996-B8FD-AA41E00A6A1B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D52143-F028-4E2C-B799-F07481CFCEFB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02A513-2407-400E-B3FF-D3CD99742D0B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5000B2-B615-4AB1-9267-EB0B32BE4618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83142A-D312-4D5C-9C0C-CBEA65B5FF1A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인원정보          </a:t>
            </a:r>
            <a:endParaRPr lang="ko-KR" altLang="en-US" sz="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54BE24-F4AB-44AA-881D-765130B878C5}"/>
              </a:ext>
            </a:extLst>
          </p:cNvPr>
          <p:cNvSpPr txBox="1"/>
          <p:nvPr/>
        </p:nvSpPr>
        <p:spPr>
          <a:xfrm>
            <a:off x="1081070" y="38757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좌석종류         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264CC4-F858-43F0-80E4-3BB0299DE471}"/>
              </a:ext>
            </a:extLst>
          </p:cNvPr>
          <p:cNvSpPr txBox="1"/>
          <p:nvPr/>
        </p:nvSpPr>
        <p:spPr>
          <a:xfrm>
            <a:off x="1958593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어른        명        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984C9C-ADA8-421D-BCE9-CC1C73F021D0}"/>
              </a:ext>
            </a:extLst>
          </p:cNvPr>
          <p:cNvSpPr txBox="1"/>
          <p:nvPr/>
        </p:nvSpPr>
        <p:spPr>
          <a:xfrm>
            <a:off x="2843492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어린이</a:t>
            </a:r>
            <a:r>
              <a:rPr lang="en-US" altLang="ko-KR" sz="800" dirty="0"/>
              <a:t>      </a:t>
            </a:r>
            <a:r>
              <a:rPr lang="ko-KR" altLang="en-US" sz="800" dirty="0"/>
              <a:t>명         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131C5B-1A76-4372-B254-63319D95D3DB}"/>
              </a:ext>
            </a:extLst>
          </p:cNvPr>
          <p:cNvSpPr txBox="1"/>
          <p:nvPr/>
        </p:nvSpPr>
        <p:spPr>
          <a:xfrm>
            <a:off x="3728398" y="359548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경로        명        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E0A808-D88F-4708-9584-C0F6D7BA1650}"/>
              </a:ext>
            </a:extLst>
          </p:cNvPr>
          <p:cNvSpPr txBox="1"/>
          <p:nvPr/>
        </p:nvSpPr>
        <p:spPr>
          <a:xfrm>
            <a:off x="1970887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좌석위치       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42F8AF9-A2B4-4125-BCBF-20D22433290A}"/>
              </a:ext>
            </a:extLst>
          </p:cNvPr>
          <p:cNvSpPr txBox="1"/>
          <p:nvPr/>
        </p:nvSpPr>
        <p:spPr>
          <a:xfrm>
            <a:off x="2863165" y="388799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      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91E9346-A3F7-4681-8F9C-7E88DF264285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4CA4779E-5086-44AA-9BA6-32A163A3EA54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EDE7AE86-99DD-4BFF-A938-5A4CD656BFF2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2F12A4E4-3D2A-4310-9621-394EF260451D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0D65BB7A-8E1A-4E78-BA43-10A16C996AEB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4CD4A50C-C839-4926-AC8E-88BC11B1CFAF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C475BEBC-EA17-4B44-89EB-DAFB04FA7C53}"/>
              </a:ext>
            </a:extLst>
          </p:cNvPr>
          <p:cNvSpPr/>
          <p:nvPr/>
        </p:nvSpPr>
        <p:spPr>
          <a:xfrm>
            <a:off x="1870287" y="349474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8B989642-E670-477B-AB52-67FAA099FB90}"/>
              </a:ext>
            </a:extLst>
          </p:cNvPr>
          <p:cNvSpPr/>
          <p:nvPr/>
        </p:nvSpPr>
        <p:spPr>
          <a:xfrm>
            <a:off x="2754217" y="3479872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8" name="순서도: 연결자 107">
            <a:extLst>
              <a:ext uri="{FF2B5EF4-FFF2-40B4-BE49-F238E27FC236}">
                <a16:creationId xmlns:a16="http://schemas.microsoft.com/office/drawing/2014/main" id="{06A14186-B1DF-4ABE-990A-418BE5BF1DA1}"/>
              </a:ext>
            </a:extLst>
          </p:cNvPr>
          <p:cNvSpPr/>
          <p:nvPr/>
        </p:nvSpPr>
        <p:spPr>
          <a:xfrm>
            <a:off x="3648328" y="347106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12" name="순서도: 연결자 111">
            <a:extLst>
              <a:ext uri="{FF2B5EF4-FFF2-40B4-BE49-F238E27FC236}">
                <a16:creationId xmlns:a16="http://schemas.microsoft.com/office/drawing/2014/main" id="{75D37FE8-6BD7-43B7-A247-3C4BAF8A1D1B}"/>
              </a:ext>
            </a:extLst>
          </p:cNvPr>
          <p:cNvSpPr/>
          <p:nvPr/>
        </p:nvSpPr>
        <p:spPr>
          <a:xfrm>
            <a:off x="1890434" y="377413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113" name="순서도: 연결자 112">
            <a:extLst>
              <a:ext uri="{FF2B5EF4-FFF2-40B4-BE49-F238E27FC236}">
                <a16:creationId xmlns:a16="http://schemas.microsoft.com/office/drawing/2014/main" id="{09A03280-3EC2-4B17-AB99-088B9D864894}"/>
              </a:ext>
            </a:extLst>
          </p:cNvPr>
          <p:cNvSpPr/>
          <p:nvPr/>
        </p:nvSpPr>
        <p:spPr>
          <a:xfrm>
            <a:off x="2802307" y="37652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11</a:t>
            </a:r>
            <a:endParaRPr lang="ko-KR" altLang="en-US" sz="8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E2196F-75A1-4D57-B2B0-0C9EF1E1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114" name="순서도: 연결자 113">
            <a:extLst>
              <a:ext uri="{FF2B5EF4-FFF2-40B4-BE49-F238E27FC236}">
                <a16:creationId xmlns:a16="http://schemas.microsoft.com/office/drawing/2014/main" id="{84235F8C-9F9B-428F-9064-CB5CE5D0F8DD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12</a:t>
            </a:r>
            <a:endParaRPr lang="ko-KR" altLang="en-US" sz="8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D8D971-D240-4696-9FFD-7BC31CFCD0E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9713F3-D8F8-49E7-8A0C-E8C13A4B1FCD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24467D2-068C-4B7F-B123-722100FE929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28D8638-E5A5-4EB8-81CC-38BA581F94D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3812D84-CF08-4121-9282-E95F02FBD7AA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D078A90-4CE6-428D-BCB0-024AFE217B49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7" name="표 118">
            <a:extLst>
              <a:ext uri="{FF2B5EF4-FFF2-40B4-BE49-F238E27FC236}">
                <a16:creationId xmlns:a16="http://schemas.microsoft.com/office/drawing/2014/main" id="{F3728DA1-2873-4CE0-BE04-4038A2CDF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34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일반승차권조회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graphicFrame>
        <p:nvGraphicFramePr>
          <p:cNvPr id="88" name="표 117">
            <a:extLst>
              <a:ext uri="{FF2B5EF4-FFF2-40B4-BE49-F238E27FC236}">
                <a16:creationId xmlns:a16="http://schemas.microsoft.com/office/drawing/2014/main" id="{A3D29B43-AA7F-41D9-9FF5-AFE80B8A7A11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9"/>
          <a:ext cx="4490635" cy="49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2522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세 이상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어린이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만 </a:t>
                      </a:r>
                      <a:r>
                        <a:rPr lang="en-US" altLang="ko-KR" sz="1000" dirty="0"/>
                        <a:t>6~12</a:t>
                      </a:r>
                      <a:r>
                        <a:rPr lang="ko-KR" altLang="en-US" sz="1000" dirty="0"/>
                        <a:t>세 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인원을 선택 가능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만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 이상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인원을 선택 가능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8731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인석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창측좌석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내측좌석 드롭 기능으로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39607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휠체어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드롭 기능으로 선택 가능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40643"/>
                  </a:ext>
                </a:extLst>
              </a:tr>
              <a:tr h="42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1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>
            <a:extLst>
              <a:ext uri="{FF2B5EF4-FFF2-40B4-BE49-F238E27FC236}">
                <a16:creationId xmlns:a16="http://schemas.microsoft.com/office/drawing/2014/main" id="{79626C0A-3A19-4FC6-86B6-AEE894845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707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Ticket_02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단체승차권조회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B588185-A3E2-E269-F6B0-40B45CCB2C3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79406F-27A0-ACE1-F4F3-7B093EDAB6C7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0FB429-ABFD-2167-2145-FD04358A255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E46596A-C11E-D7AB-F64D-1B8CD51626F2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BDA91-11F8-62AD-BC59-A10E48DFEC75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4E4E-20BB-2F0A-1B85-1DE7DED790AF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1DA24-E74C-B5A5-3A5E-57ABA30BE560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D1FB6-35D7-F036-B121-61086869BDFE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0B575F-2F7C-03E3-34DD-6F93A4A0BA34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DD35D8-770F-EE24-0761-B169347AB2E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444B3A-161C-34C1-A964-807C7ADA291D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단체승차권 조회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234221-F732-9570-ABCF-E1F42323A4AA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215B5B-7EC4-E4E5-2447-642F82A97BFD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EDA558C-ED68-0135-E28B-89CE00EEA94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942838F-B562-410D-3020-51FF3A53ABA6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0681B-C63B-6111-3455-E8A05C207659}"/>
              </a:ext>
            </a:extLst>
          </p:cNvPr>
          <p:cNvSpPr/>
          <p:nvPr/>
        </p:nvSpPr>
        <p:spPr>
          <a:xfrm>
            <a:off x="1043770" y="2616200"/>
            <a:ext cx="4385504" cy="18648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C954F-F93A-CF99-4248-91663ADFA787}"/>
              </a:ext>
            </a:extLst>
          </p:cNvPr>
          <p:cNvSpPr txBox="1"/>
          <p:nvPr/>
        </p:nvSpPr>
        <p:spPr>
          <a:xfrm>
            <a:off x="1090593" y="2659287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일반승차권 조회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C90EDC2-4665-6E97-4C57-27F6DCC366F9}"/>
              </a:ext>
            </a:extLst>
          </p:cNvPr>
          <p:cNvSpPr/>
          <p:nvPr/>
        </p:nvSpPr>
        <p:spPr>
          <a:xfrm>
            <a:off x="2064380" y="2709333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AF1453-4952-8046-0498-948972576131}"/>
              </a:ext>
            </a:extLst>
          </p:cNvPr>
          <p:cNvSpPr txBox="1"/>
          <p:nvPr/>
        </p:nvSpPr>
        <p:spPr>
          <a:xfrm>
            <a:off x="2259000" y="2659281"/>
            <a:ext cx="108984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단체승차권 조회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430D8F-F9BE-A019-D676-57B0D016A818}"/>
              </a:ext>
            </a:extLst>
          </p:cNvPr>
          <p:cNvSpPr/>
          <p:nvPr/>
        </p:nvSpPr>
        <p:spPr>
          <a:xfrm>
            <a:off x="3232787" y="2709327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A3AF38D-9CB1-1FA6-1E4B-9AD398E349D7}"/>
              </a:ext>
            </a:extLst>
          </p:cNvPr>
          <p:cNvCxnSpPr>
            <a:cxnSpLocks/>
          </p:cNvCxnSpPr>
          <p:nvPr/>
        </p:nvCxnSpPr>
        <p:spPr>
          <a:xfrm flipV="1">
            <a:off x="1043770" y="2908185"/>
            <a:ext cx="4392754" cy="114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13B846E-8E59-E6E6-2F1D-36E123BC3E87}"/>
              </a:ext>
            </a:extLst>
          </p:cNvPr>
          <p:cNvSpPr txBox="1"/>
          <p:nvPr/>
        </p:nvSpPr>
        <p:spPr>
          <a:xfrm>
            <a:off x="1082126" y="3023101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47F7B-566C-E21D-C491-CA9868A87315}"/>
              </a:ext>
            </a:extLst>
          </p:cNvPr>
          <p:cNvSpPr txBox="1"/>
          <p:nvPr/>
        </p:nvSpPr>
        <p:spPr>
          <a:xfrm>
            <a:off x="1942100" y="3023101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803D2-7FFC-EAF2-F82A-DBE64255BC1A}"/>
              </a:ext>
            </a:extLst>
          </p:cNvPr>
          <p:cNvSpPr txBox="1"/>
          <p:nvPr/>
        </p:nvSpPr>
        <p:spPr>
          <a:xfrm>
            <a:off x="2724513" y="3031562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지역명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98E97E-E19E-7131-2E1B-60ABF60FE2AC}"/>
              </a:ext>
            </a:extLst>
          </p:cNvPr>
          <p:cNvSpPr txBox="1"/>
          <p:nvPr/>
        </p:nvSpPr>
        <p:spPr>
          <a:xfrm>
            <a:off x="3584487" y="3031562"/>
            <a:ext cx="400242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/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0D2657-4C88-908F-847A-33C0263467D6}"/>
              </a:ext>
            </a:extLst>
          </p:cNvPr>
          <p:cNvCxnSpPr>
            <a:cxnSpLocks/>
          </p:cNvCxnSpPr>
          <p:nvPr/>
        </p:nvCxnSpPr>
        <p:spPr>
          <a:xfrm>
            <a:off x="2472267" y="3124699"/>
            <a:ext cx="21853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0A7DCF-93CB-9132-E26D-29677E211791}"/>
              </a:ext>
            </a:extLst>
          </p:cNvPr>
          <p:cNvCxnSpPr>
            <a:cxnSpLocks/>
          </p:cNvCxnSpPr>
          <p:nvPr/>
        </p:nvCxnSpPr>
        <p:spPr>
          <a:xfrm flipH="1">
            <a:off x="2377688" y="3124693"/>
            <a:ext cx="29633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7319FF7-68D8-BFA9-B6F0-C5E5C85C910F}"/>
              </a:ext>
            </a:extLst>
          </p:cNvPr>
          <p:cNvSpPr txBox="1"/>
          <p:nvPr/>
        </p:nvSpPr>
        <p:spPr>
          <a:xfrm>
            <a:off x="1082126" y="3304960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날짜       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6A8D-087C-3766-198D-2372A65B5788}"/>
              </a:ext>
            </a:extLst>
          </p:cNvPr>
          <p:cNvSpPr txBox="1"/>
          <p:nvPr/>
        </p:nvSpPr>
        <p:spPr>
          <a:xfrm>
            <a:off x="1934890" y="3304732"/>
            <a:ext cx="440266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6105B-155F-3E53-3E1A-D316486B149E}"/>
              </a:ext>
            </a:extLst>
          </p:cNvPr>
          <p:cNvSpPr txBox="1"/>
          <p:nvPr/>
        </p:nvSpPr>
        <p:spPr>
          <a:xfrm>
            <a:off x="2305875" y="3298757"/>
            <a:ext cx="2053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82DC16-3ECD-7C7E-B124-0C1C626D700F}"/>
              </a:ext>
            </a:extLst>
          </p:cNvPr>
          <p:cNvSpPr txBox="1"/>
          <p:nvPr/>
        </p:nvSpPr>
        <p:spPr>
          <a:xfrm>
            <a:off x="1083524" y="3590569"/>
            <a:ext cx="814407" cy="2154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호 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C9037-B06C-AB8C-A6BA-5EAD91F0FF21}"/>
              </a:ext>
            </a:extLst>
          </p:cNvPr>
          <p:cNvSpPr txBox="1"/>
          <p:nvPr/>
        </p:nvSpPr>
        <p:spPr>
          <a:xfrm>
            <a:off x="1036246" y="45498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0F8890A2-A15A-52D7-751F-7A97632FCA19}"/>
              </a:ext>
            </a:extLst>
          </p:cNvPr>
          <p:cNvSpPr/>
          <p:nvPr/>
        </p:nvSpPr>
        <p:spPr>
          <a:xfrm>
            <a:off x="1047354" y="258010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57A26B7C-889D-7167-3CE9-A34A96F736E8}"/>
              </a:ext>
            </a:extLst>
          </p:cNvPr>
          <p:cNvSpPr/>
          <p:nvPr/>
        </p:nvSpPr>
        <p:spPr>
          <a:xfrm>
            <a:off x="1022093" y="2884818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009DBDE9-7ED5-A1E0-6C5D-94BEBC79BCEA}"/>
              </a:ext>
            </a:extLst>
          </p:cNvPr>
          <p:cNvSpPr/>
          <p:nvPr/>
        </p:nvSpPr>
        <p:spPr>
          <a:xfrm>
            <a:off x="1850533" y="291108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8570FAC1-A8B1-DBE4-8824-1A14534C73F7}"/>
              </a:ext>
            </a:extLst>
          </p:cNvPr>
          <p:cNvSpPr/>
          <p:nvPr/>
        </p:nvSpPr>
        <p:spPr>
          <a:xfrm>
            <a:off x="999519" y="316961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DBB5EEBA-5C77-F26E-D400-08FB6FF97D7A}"/>
              </a:ext>
            </a:extLst>
          </p:cNvPr>
          <p:cNvSpPr/>
          <p:nvPr/>
        </p:nvSpPr>
        <p:spPr>
          <a:xfrm>
            <a:off x="1862016" y="31778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D7ACFD53-7039-882B-534A-618019A0481F}"/>
              </a:ext>
            </a:extLst>
          </p:cNvPr>
          <p:cNvSpPr/>
          <p:nvPr/>
        </p:nvSpPr>
        <p:spPr>
          <a:xfrm>
            <a:off x="978675" y="351173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D9F712B3-FF0F-64DB-9ECB-4EB773D9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70" y="4864918"/>
            <a:ext cx="4861730" cy="861349"/>
          </a:xfrm>
          <a:prstGeom prst="rect">
            <a:avLst/>
          </a:prstGeom>
        </p:spPr>
      </p:pic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D19DE74C-E437-8E69-454A-8E6CE35F3C81}"/>
              </a:ext>
            </a:extLst>
          </p:cNvPr>
          <p:cNvSpPr/>
          <p:nvPr/>
        </p:nvSpPr>
        <p:spPr>
          <a:xfrm>
            <a:off x="894090" y="445484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2B4D0D-8773-49C8-9BA2-9B63ABC2145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44073F-BF3E-422E-947A-8CABC6E4F6E1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997D560-687A-416F-9534-D6AFD7A3764A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D0ECE75-A057-4EA9-9707-F117C33D610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651C89D-F018-41F3-82C7-103F76C5A0D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01EC6E1-1113-40CD-A047-EC44D9077294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1B6219D9-74B6-4681-AFE3-CB606114219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일반승차권 조회와 단체승차권 조회 중 체크로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지역명 입력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버튼을 누르면 지역 선택 폼이 나옴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날짜를 선택할 수 있는 달력이 나옴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예약 시간대를 선택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 호 차를 선택하는 버튼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조회 하기 버튼을 누르면 아래 열차 스케줄과 예약 및 좌석선택 을 할 수 있음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78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46908013-FEF0-4AC8-BD88-DCF331BC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2832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reservation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예약하기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CD5FAF-D932-5B64-FD06-BFF4526D9C26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414F69-DA3C-2E14-4AF7-92E016DC1296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57AAB33-45CD-77F1-44EE-8C14A01BACDA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0A7CB5-ABAB-1C8A-DD9E-5B8952E3A3C7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BB6FE-2F6C-9812-A0D1-5003CFDD257B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37A0-9DE8-9011-7C72-45A8EECDFF6D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BB486-0DF0-51E4-3445-87891FC6C60C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2499-6926-998D-1CE3-383BEB3F1813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61765-6B2E-2782-E79D-D7424DEB633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예약하기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6AD8F83-B864-BFD6-7618-29DACBBF59E4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6E08A7-F77B-1BB5-74B2-F402E48BC27A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DDFBEF9-72C3-76F1-D8F9-0A1755096521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8572D8-3787-63AF-F9F9-E1387AFAB801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560BC0-EBC9-2C1E-4253-A3070074A035}"/>
              </a:ext>
            </a:extLst>
          </p:cNvPr>
          <p:cNvSpPr txBox="1"/>
          <p:nvPr/>
        </p:nvSpPr>
        <p:spPr>
          <a:xfrm>
            <a:off x="1043770" y="2688612"/>
            <a:ext cx="434740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800" dirty="0"/>
              <a:t>10</a:t>
            </a:r>
            <a:r>
              <a:rPr lang="ko-KR" altLang="en-US" sz="800" dirty="0"/>
              <a:t>분 내에 결제하지 않으면 예약이 취소됩니다</a:t>
            </a:r>
            <a:r>
              <a:rPr lang="en-US" altLang="ko-KR" sz="800" dirty="0"/>
              <a:t>.</a:t>
            </a:r>
          </a:p>
          <a:p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6CDD13-5DCC-B352-5749-106CB3E66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06178"/>
              </p:ext>
            </p:extLst>
          </p:nvPr>
        </p:nvGraphicFramePr>
        <p:xfrm>
          <a:off x="1049434" y="3278849"/>
          <a:ext cx="4341744" cy="5650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16">
                  <a:extLst>
                    <a:ext uri="{9D8B030D-6E8A-4147-A177-3AD203B41FA5}">
                      <a16:colId xmlns:a16="http://schemas.microsoft.com/office/drawing/2014/main" val="1575765460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124174708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4729954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046261367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59708847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2307905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900050069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1163636543"/>
                    </a:ext>
                  </a:extLst>
                </a:gridCol>
                <a:gridCol w="482416">
                  <a:extLst>
                    <a:ext uri="{9D8B030D-6E8A-4147-A177-3AD203B41FA5}">
                      <a16:colId xmlns:a16="http://schemas.microsoft.com/office/drawing/2014/main" val="358807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출발시각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도착시각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인원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결제금액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050910352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07/12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CRX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07:00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08:30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7802985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F627657-59BD-B439-8229-68BB5CE5ED06}"/>
              </a:ext>
            </a:extLst>
          </p:cNvPr>
          <p:cNvGraphicFramePr>
            <a:graphicFrameLocks noGrp="1"/>
          </p:cNvGraphicFramePr>
          <p:nvPr/>
        </p:nvGraphicFramePr>
        <p:xfrm>
          <a:off x="1043770" y="3941234"/>
          <a:ext cx="4341743" cy="590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249">
                  <a:extLst>
                    <a:ext uri="{9D8B030D-6E8A-4147-A177-3AD203B41FA5}">
                      <a16:colId xmlns:a16="http://schemas.microsoft.com/office/drawing/2014/main" val="2493835885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3568026503"/>
                    </a:ext>
                  </a:extLst>
                </a:gridCol>
                <a:gridCol w="596092">
                  <a:extLst>
                    <a:ext uri="{9D8B030D-6E8A-4147-A177-3AD203B41FA5}">
                      <a16:colId xmlns:a16="http://schemas.microsoft.com/office/drawing/2014/main" val="2074038156"/>
                    </a:ext>
                  </a:extLst>
                </a:gridCol>
                <a:gridCol w="644406">
                  <a:extLst>
                    <a:ext uri="{9D8B030D-6E8A-4147-A177-3AD203B41FA5}">
                      <a16:colId xmlns:a16="http://schemas.microsoft.com/office/drawing/2014/main" val="265184001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2955996529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895845957"/>
                    </a:ext>
                  </a:extLst>
                </a:gridCol>
                <a:gridCol w="620249">
                  <a:extLst>
                    <a:ext uri="{9D8B030D-6E8A-4147-A177-3AD203B41FA5}">
                      <a16:colId xmlns:a16="http://schemas.microsoft.com/office/drawing/2014/main" val="4018680382"/>
                    </a:ext>
                  </a:extLst>
                </a:gridCol>
              </a:tblGrid>
              <a:tr h="238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운임요금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할인금액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영수금액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50267597"/>
                  </a:ext>
                </a:extLst>
              </a:tr>
              <a:tr h="351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100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378002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2C7D6E-3FD1-C965-B613-B9BB47E70748}"/>
              </a:ext>
            </a:extLst>
          </p:cNvPr>
          <p:cNvSpPr txBox="1"/>
          <p:nvPr/>
        </p:nvSpPr>
        <p:spPr>
          <a:xfrm>
            <a:off x="1043770" y="4637899"/>
            <a:ext cx="43474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800" b="1" dirty="0"/>
          </a:p>
          <a:p>
            <a:r>
              <a:rPr lang="ko-KR" altLang="en-US" sz="800" b="1" dirty="0"/>
              <a:t>할인증 적용 방법</a:t>
            </a:r>
            <a:endParaRPr lang="en-US" altLang="ko-KR" sz="800" b="1" dirty="0"/>
          </a:p>
          <a:p>
            <a:r>
              <a:rPr lang="ko-KR" altLang="en-US" sz="800" dirty="0"/>
              <a:t>운임 추가할인 선택 </a:t>
            </a:r>
            <a:r>
              <a:rPr lang="en-US" altLang="ko-KR" sz="800" dirty="0"/>
              <a:t>&gt; </a:t>
            </a:r>
            <a:r>
              <a:rPr lang="ko-KR" altLang="en-US" sz="800" dirty="0"/>
              <a:t>다시계산 </a:t>
            </a:r>
            <a:r>
              <a:rPr lang="en-US" altLang="ko-KR" sz="800" dirty="0"/>
              <a:t>&gt; </a:t>
            </a:r>
            <a:r>
              <a:rPr lang="ko-KR" altLang="en-US" sz="800" dirty="0"/>
              <a:t>결제하기</a:t>
            </a:r>
            <a:endParaRPr lang="en-US" altLang="ko-KR" sz="800" dirty="0"/>
          </a:p>
          <a:p>
            <a:r>
              <a:rPr lang="ko-KR" altLang="en-US" sz="800" dirty="0"/>
              <a:t>특실요금은 할인대상에서 제외됩니다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282BE-91BE-67F8-148B-887C67CEBD47}"/>
              </a:ext>
            </a:extLst>
          </p:cNvPr>
          <p:cNvSpPr txBox="1"/>
          <p:nvPr/>
        </p:nvSpPr>
        <p:spPr>
          <a:xfrm>
            <a:off x="2452718" y="5416250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결제하기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1DCA0-B5EA-EC77-9614-D25175B1BA2F}"/>
              </a:ext>
            </a:extLst>
          </p:cNvPr>
          <p:cNvSpPr txBox="1"/>
          <p:nvPr/>
        </p:nvSpPr>
        <p:spPr>
          <a:xfrm>
            <a:off x="3247619" y="5410071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장바구니</a:t>
            </a: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6B961E53-3A6A-613C-55DA-1E0367BB7A1D}"/>
              </a:ext>
            </a:extLst>
          </p:cNvPr>
          <p:cNvSpPr/>
          <p:nvPr/>
        </p:nvSpPr>
        <p:spPr>
          <a:xfrm>
            <a:off x="2348891" y="5316247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D4FCCE77-D0A0-A31C-1D41-DB4D31E8585F}"/>
              </a:ext>
            </a:extLst>
          </p:cNvPr>
          <p:cNvSpPr/>
          <p:nvPr/>
        </p:nvSpPr>
        <p:spPr>
          <a:xfrm>
            <a:off x="3196618" y="529347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3CC10-7CE2-4A43-BBD9-40D9314FEC77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5B86B-E9EB-4D03-B540-81213928F6EC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ADF886D-3ED7-4260-97A1-0FDD1947551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9912027-5735-4546-9CD9-C911CE966938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AF6185D-EA3D-4103-ACF3-7E62CEAFF366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117">
            <a:extLst>
              <a:ext uri="{FF2B5EF4-FFF2-40B4-BE49-F238E27FC236}">
                <a16:creationId xmlns:a16="http://schemas.microsoft.com/office/drawing/2014/main" id="{6F1F1D83-CDC4-485F-806A-AA4D0F65C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50955"/>
              </p:ext>
            </p:extLst>
          </p:nvPr>
        </p:nvGraphicFramePr>
        <p:xfrm>
          <a:off x="7091765" y="1109798"/>
          <a:ext cx="4490635" cy="156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결제하기로 이동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장바구니로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66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79979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711EED-DCA7-440D-A091-79B07236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15" y="528878"/>
            <a:ext cx="5288590" cy="572303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D7354B-B9AA-4CE0-934F-D3F930B2349F}"/>
              </a:ext>
            </a:extLst>
          </p:cNvPr>
          <p:cNvSpPr/>
          <p:nvPr/>
        </p:nvSpPr>
        <p:spPr>
          <a:xfrm>
            <a:off x="80741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01FC52-9E9F-4F59-B03D-6D0E919798F6}"/>
              </a:ext>
            </a:extLst>
          </p:cNvPr>
          <p:cNvSpPr txBox="1"/>
          <p:nvPr/>
        </p:nvSpPr>
        <p:spPr>
          <a:xfrm>
            <a:off x="210305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6E775-6934-4D22-8349-A0D5E2BA42B7}"/>
              </a:ext>
            </a:extLst>
          </p:cNvPr>
          <p:cNvSpPr txBox="1"/>
          <p:nvPr/>
        </p:nvSpPr>
        <p:spPr>
          <a:xfrm>
            <a:off x="278156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2E18C-8236-48CA-A8F2-113D0A18894C}"/>
              </a:ext>
            </a:extLst>
          </p:cNvPr>
          <p:cNvSpPr txBox="1"/>
          <p:nvPr/>
        </p:nvSpPr>
        <p:spPr>
          <a:xfrm>
            <a:off x="354398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A4475-C2C0-4CCF-8B48-3FDF09FC866D}"/>
              </a:ext>
            </a:extLst>
          </p:cNvPr>
          <p:cNvSpPr txBox="1"/>
          <p:nvPr/>
        </p:nvSpPr>
        <p:spPr>
          <a:xfrm>
            <a:off x="433663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35F8B-BFCC-4AC9-BA28-AB06D2493FD9}"/>
              </a:ext>
            </a:extLst>
          </p:cNvPr>
          <p:cNvSpPr txBox="1"/>
          <p:nvPr/>
        </p:nvSpPr>
        <p:spPr>
          <a:xfrm>
            <a:off x="108297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4DF5-0338-4DC4-A975-6AA6C4874576}"/>
              </a:ext>
            </a:extLst>
          </p:cNvPr>
          <p:cNvSpPr txBox="1"/>
          <p:nvPr/>
        </p:nvSpPr>
        <p:spPr>
          <a:xfrm>
            <a:off x="103615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7A9614-D171-401D-91C4-1867EA659D54}"/>
              </a:ext>
            </a:extLst>
          </p:cNvPr>
          <p:cNvSpPr txBox="1"/>
          <p:nvPr/>
        </p:nvSpPr>
        <p:spPr>
          <a:xfrm>
            <a:off x="181700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B9AF6-DDD3-43AA-BAF6-A2F194927AB8}"/>
              </a:ext>
            </a:extLst>
          </p:cNvPr>
          <p:cNvSpPr txBox="1"/>
          <p:nvPr/>
        </p:nvSpPr>
        <p:spPr>
          <a:xfrm>
            <a:off x="510940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266066-8FCE-4AC8-8739-D88313591CE6}"/>
              </a:ext>
            </a:extLst>
          </p:cNvPr>
          <p:cNvSpPr txBox="1"/>
          <p:nvPr/>
        </p:nvSpPr>
        <p:spPr>
          <a:xfrm>
            <a:off x="4535941" y="10469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70EEEC-5C1A-4045-ABC3-7044B6C0EE26}"/>
              </a:ext>
            </a:extLst>
          </p:cNvPr>
          <p:cNvSpPr txBox="1"/>
          <p:nvPr/>
        </p:nvSpPr>
        <p:spPr>
          <a:xfrm>
            <a:off x="4982403" y="10489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0CAA7DD-AAF5-4001-AE21-83CAE7166C10}"/>
              </a:ext>
            </a:extLst>
          </p:cNvPr>
          <p:cNvCxnSpPr>
            <a:cxnSpLocks/>
          </p:cNvCxnSpPr>
          <p:nvPr/>
        </p:nvCxnSpPr>
        <p:spPr>
          <a:xfrm>
            <a:off x="5034518" y="105540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A87D0-1350-4F1F-ABD7-2D9A080CE1C1}"/>
              </a:ext>
            </a:extLst>
          </p:cNvPr>
          <p:cNvSpPr txBox="1"/>
          <p:nvPr/>
        </p:nvSpPr>
        <p:spPr>
          <a:xfrm>
            <a:off x="5528244" y="104856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F338A1-CD31-4414-B90E-0A49CCC20C39}"/>
              </a:ext>
            </a:extLst>
          </p:cNvPr>
          <p:cNvCxnSpPr>
            <a:cxnSpLocks/>
          </p:cNvCxnSpPr>
          <p:nvPr/>
        </p:nvCxnSpPr>
        <p:spPr>
          <a:xfrm>
            <a:off x="5548609" y="1055005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117">
            <a:extLst>
              <a:ext uri="{FF2B5EF4-FFF2-40B4-BE49-F238E27FC236}">
                <a16:creationId xmlns:a16="http://schemas.microsoft.com/office/drawing/2014/main" id="{5E1114F6-B2B5-459C-8145-C7D42471D685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952501"/>
          <a:ext cx="4516961" cy="3044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5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예약 취소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장바구니에 담겨져 있는 상품을 제거한다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승차권 추가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승차권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84272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상품 추가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여행상품 조회하는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4213"/>
                  </a:ext>
                </a:extLst>
              </a:tr>
              <a:tr h="62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바로결제 버튼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현재 선택한 장바구니 내의 상품을 결제하는 페이지로 이동한다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6809"/>
                  </a:ext>
                </a:extLst>
              </a:tr>
            </a:tbl>
          </a:graphicData>
        </a:graphic>
      </p:graphicFrame>
      <p:graphicFrame>
        <p:nvGraphicFramePr>
          <p:cNvPr id="80" name="표 118">
            <a:extLst>
              <a:ext uri="{FF2B5EF4-FFF2-40B4-BE49-F238E27FC236}">
                <a16:creationId xmlns:a16="http://schemas.microsoft.com/office/drawing/2014/main" id="{BAEA9B5E-E64A-4726-B11C-6F6A79450622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cart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장바구니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12E4CA-F6E0-42BF-833C-05EA2087453F}"/>
              </a:ext>
            </a:extLst>
          </p:cNvPr>
          <p:cNvCxnSpPr/>
          <p:nvPr/>
        </p:nvCxnSpPr>
        <p:spPr>
          <a:xfrm>
            <a:off x="1043770" y="2228850"/>
            <a:ext cx="486173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FE403F-B56C-453B-92DF-47660AD97889}"/>
              </a:ext>
            </a:extLst>
          </p:cNvPr>
          <p:cNvSpPr txBox="1"/>
          <p:nvPr/>
        </p:nvSpPr>
        <p:spPr>
          <a:xfrm>
            <a:off x="935730" y="1809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879DCC-1728-42A9-9F24-68BC5E83DD04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92A544-6B84-446A-BB16-81872268D0AD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312C4-1602-49FF-9C41-0FCDD55B851E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70C5148-FA19-4EE2-8DCB-432CD7220B35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A5D69E-F06C-47B5-91FC-E0593DED8BF7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AC96FF2-117B-4F89-9A9F-18F094070E9F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40990-A90C-43A5-AD5E-F562AD537C0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EBB7C-4845-4DC9-8CAC-80917CED2A2F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1FB83C-4902-4217-BA18-A3C3D60CCCD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id="{7EFF16E6-1179-4EB8-B8CB-30BEC4093168}"/>
              </a:ext>
            </a:extLst>
          </p:cNvPr>
          <p:cNvGraphicFramePr>
            <a:graphicFrameLocks noGrp="1"/>
          </p:cNvGraphicFramePr>
          <p:nvPr/>
        </p:nvGraphicFramePr>
        <p:xfrm>
          <a:off x="883919" y="2779425"/>
          <a:ext cx="4540694" cy="101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8">
                  <a:extLst>
                    <a:ext uri="{9D8B030D-6E8A-4147-A177-3AD203B41FA5}">
                      <a16:colId xmlns:a16="http://schemas.microsoft.com/office/drawing/2014/main" val="3145203926"/>
                    </a:ext>
                  </a:extLst>
                </a:gridCol>
                <a:gridCol w="364492">
                  <a:extLst>
                    <a:ext uri="{9D8B030D-6E8A-4147-A177-3AD203B41FA5}">
                      <a16:colId xmlns:a16="http://schemas.microsoft.com/office/drawing/2014/main" val="2751373996"/>
                    </a:ext>
                  </a:extLst>
                </a:gridCol>
                <a:gridCol w="648311">
                  <a:extLst>
                    <a:ext uri="{9D8B030D-6E8A-4147-A177-3AD203B41FA5}">
                      <a16:colId xmlns:a16="http://schemas.microsoft.com/office/drawing/2014/main" val="1838722404"/>
                    </a:ext>
                  </a:extLst>
                </a:gridCol>
                <a:gridCol w="475278">
                  <a:extLst>
                    <a:ext uri="{9D8B030D-6E8A-4147-A177-3AD203B41FA5}">
                      <a16:colId xmlns:a16="http://schemas.microsoft.com/office/drawing/2014/main" val="3832999653"/>
                    </a:ext>
                  </a:extLst>
                </a:gridCol>
                <a:gridCol w="400881">
                  <a:extLst>
                    <a:ext uri="{9D8B030D-6E8A-4147-A177-3AD203B41FA5}">
                      <a16:colId xmlns:a16="http://schemas.microsoft.com/office/drawing/2014/main" val="3034353039"/>
                    </a:ext>
                  </a:extLst>
                </a:gridCol>
                <a:gridCol w="767139">
                  <a:extLst>
                    <a:ext uri="{9D8B030D-6E8A-4147-A177-3AD203B41FA5}">
                      <a16:colId xmlns:a16="http://schemas.microsoft.com/office/drawing/2014/main" val="2379742564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630998361"/>
                    </a:ext>
                  </a:extLst>
                </a:gridCol>
                <a:gridCol w="280987">
                  <a:extLst>
                    <a:ext uri="{9D8B030D-6E8A-4147-A177-3AD203B41FA5}">
                      <a16:colId xmlns:a16="http://schemas.microsoft.com/office/drawing/2014/main" val="1244525830"/>
                    </a:ext>
                  </a:extLst>
                </a:gridCol>
                <a:gridCol w="395344">
                  <a:extLst>
                    <a:ext uri="{9D8B030D-6E8A-4147-A177-3AD203B41FA5}">
                      <a16:colId xmlns:a16="http://schemas.microsoft.com/office/drawing/2014/main" val="3953791515"/>
                    </a:ext>
                  </a:extLst>
                </a:gridCol>
                <a:gridCol w="400119">
                  <a:extLst>
                    <a:ext uri="{9D8B030D-6E8A-4147-A177-3AD203B41FA5}">
                      <a16:colId xmlns:a16="http://schemas.microsoft.com/office/drawing/2014/main" val="2479046931"/>
                    </a:ext>
                  </a:extLst>
                </a:gridCol>
              </a:tblGrid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결제기한일시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41109"/>
                  </a:ext>
                </a:extLst>
              </a:tr>
              <a:tr h="5074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관광상품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예약번호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승차일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[DTL]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고성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(11:32)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-&gt;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양양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(12:54)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오늘날짜시간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+30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586937"/>
                  </a:ext>
                </a:extLst>
              </a:tr>
            </a:tbl>
          </a:graphicData>
        </a:graphic>
      </p:graphicFrame>
      <p:pic>
        <p:nvPicPr>
          <p:cNvPr id="68" name="그림 67">
            <a:extLst>
              <a:ext uri="{FF2B5EF4-FFF2-40B4-BE49-F238E27FC236}">
                <a16:creationId xmlns:a16="http://schemas.microsoft.com/office/drawing/2014/main" id="{A32CB447-0618-4912-A062-2C5BBD590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6" y="3463114"/>
            <a:ext cx="130850" cy="130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832EB11-12CC-465D-A9AC-8482D593B09F}"/>
              </a:ext>
            </a:extLst>
          </p:cNvPr>
          <p:cNvSpPr/>
          <p:nvPr/>
        </p:nvSpPr>
        <p:spPr>
          <a:xfrm>
            <a:off x="922646" y="2967390"/>
            <a:ext cx="130850" cy="1115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31F380-6AB5-44DE-B35A-7386209FA938}"/>
              </a:ext>
            </a:extLst>
          </p:cNvPr>
          <p:cNvSpPr/>
          <p:nvPr/>
        </p:nvSpPr>
        <p:spPr>
          <a:xfrm>
            <a:off x="5072062" y="3490916"/>
            <a:ext cx="297657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예약취소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C19B884-3EE4-4188-A4C5-F847143C3F21}"/>
              </a:ext>
            </a:extLst>
          </p:cNvPr>
          <p:cNvSpPr/>
          <p:nvPr/>
        </p:nvSpPr>
        <p:spPr>
          <a:xfrm>
            <a:off x="4596620" y="4063457"/>
            <a:ext cx="396182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승차권 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7BE80-A2E5-486E-B91B-7568EA48150C}"/>
              </a:ext>
            </a:extLst>
          </p:cNvPr>
          <p:cNvSpPr/>
          <p:nvPr/>
        </p:nvSpPr>
        <p:spPr>
          <a:xfrm>
            <a:off x="5100418" y="4061102"/>
            <a:ext cx="327423" cy="1071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" dirty="0">
                <a:solidFill>
                  <a:schemeClr val="tx1"/>
                </a:solidFill>
              </a:rPr>
              <a:t>상품추가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8113C02A-DA96-461B-A8B3-903E27102E0E}"/>
              </a:ext>
            </a:extLst>
          </p:cNvPr>
          <p:cNvCxnSpPr>
            <a:cxnSpLocks/>
          </p:cNvCxnSpPr>
          <p:nvPr/>
        </p:nvCxnSpPr>
        <p:spPr>
          <a:xfrm>
            <a:off x="883919" y="3788443"/>
            <a:ext cx="4573715" cy="58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D1A2E11-8BDB-49D0-8DAC-75B8989EAF60}"/>
              </a:ext>
            </a:extLst>
          </p:cNvPr>
          <p:cNvCxnSpPr>
            <a:cxnSpLocks/>
          </p:cNvCxnSpPr>
          <p:nvPr/>
        </p:nvCxnSpPr>
        <p:spPr>
          <a:xfrm>
            <a:off x="837891" y="4440555"/>
            <a:ext cx="46505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BDA28A-052C-4821-BD3B-E8BAF161B679}"/>
              </a:ext>
            </a:extLst>
          </p:cNvPr>
          <p:cNvSpPr/>
          <p:nvPr/>
        </p:nvSpPr>
        <p:spPr>
          <a:xfrm>
            <a:off x="850921" y="4594860"/>
            <a:ext cx="4640663" cy="11054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총 결제 금액 </a:t>
            </a:r>
            <a:r>
              <a:rPr lang="en-US" altLang="ko-KR" sz="1400" dirty="0">
                <a:solidFill>
                  <a:schemeClr val="tx1"/>
                </a:solidFill>
              </a:rPr>
              <a:t>6,000</a:t>
            </a:r>
            <a:r>
              <a:rPr lang="ko-KR" altLang="en-US" sz="14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D6F40D2-1030-4BA6-942E-BD261614C430}"/>
              </a:ext>
            </a:extLst>
          </p:cNvPr>
          <p:cNvSpPr/>
          <p:nvPr/>
        </p:nvSpPr>
        <p:spPr>
          <a:xfrm>
            <a:off x="4532705" y="5404489"/>
            <a:ext cx="849252" cy="2297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바로결제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B97E14A0-F007-40B9-BCD6-9E251E0E0A80}"/>
              </a:ext>
            </a:extLst>
          </p:cNvPr>
          <p:cNvSpPr/>
          <p:nvPr/>
        </p:nvSpPr>
        <p:spPr>
          <a:xfrm>
            <a:off x="4962868" y="3353515"/>
            <a:ext cx="169205" cy="15691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EFFBE223-2EA5-4C86-8AF0-CBA1FC2354DA}"/>
              </a:ext>
            </a:extLst>
          </p:cNvPr>
          <p:cNvSpPr/>
          <p:nvPr/>
        </p:nvSpPr>
        <p:spPr>
          <a:xfrm>
            <a:off x="4478845" y="3941346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88" name="순서도: 연결자 87">
            <a:extLst>
              <a:ext uri="{FF2B5EF4-FFF2-40B4-BE49-F238E27FC236}">
                <a16:creationId xmlns:a16="http://schemas.microsoft.com/office/drawing/2014/main" id="{4DE26D6F-6431-4664-A47C-1CB78E3AFB0A}"/>
              </a:ext>
            </a:extLst>
          </p:cNvPr>
          <p:cNvSpPr/>
          <p:nvPr/>
        </p:nvSpPr>
        <p:spPr>
          <a:xfrm>
            <a:off x="5002761" y="3933991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89" name="순서도: 연결자 88">
            <a:extLst>
              <a:ext uri="{FF2B5EF4-FFF2-40B4-BE49-F238E27FC236}">
                <a16:creationId xmlns:a16="http://schemas.microsoft.com/office/drawing/2014/main" id="{F4091EA8-7350-4BA9-B57D-37CD452F592F}"/>
              </a:ext>
            </a:extLst>
          </p:cNvPr>
          <p:cNvSpPr/>
          <p:nvPr/>
        </p:nvSpPr>
        <p:spPr>
          <a:xfrm>
            <a:off x="4405749" y="5302444"/>
            <a:ext cx="172684" cy="1475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2082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>
            <a:extLst>
              <a:ext uri="{FF2B5EF4-FFF2-40B4-BE49-F238E27FC236}">
                <a16:creationId xmlns:a16="http://schemas.microsoft.com/office/drawing/2014/main" id="{6CC111B3-0695-47D5-BD20-4F4C1C5B5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45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59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신용카드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법인카드 선택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폼이 바뀜</a:t>
                      </a:r>
                      <a:endParaRPr lang="en-US" altLang="ko-KR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카드번호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카드 유효기간 입력란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할부개월 입력란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비밀번호 앞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자리만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결제창으로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90781"/>
                  </a:ext>
                </a:extLst>
              </a:tr>
              <a:tr h="600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취소하면  조회로 다시 돌아감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4470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2090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1ACA4E-01EF-8698-544F-E8105C36F35A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A993303-A8B2-712F-8426-8A885727A70C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D585CB-834B-C3E0-EAEE-E671AACA3964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17C9CAC-C3AB-4739-A765-32F5EF984796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9E668-9D45-687A-CC8C-1F864A23B33E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EDE17-3366-6B5F-CA96-5A81E00FE1E1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1F5EF-BEDC-AC69-EC3A-DE9556B44AC7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228A9-D42D-1962-756C-BFF01ADCC167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BB89FD-84C6-1D11-12DF-AB68E9226084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결제하기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013173-5149-8DFA-F137-DEE503E4F72B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957BDC-7C14-640E-FDE0-9291271F1C35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131C17B-AC20-B34E-4C7E-4C6D428350F0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07AB6B-0D84-8BD2-6CAF-4021DF6256F7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A85530-1F66-B459-A3F7-8A490A4E2FEB}"/>
              </a:ext>
            </a:extLst>
          </p:cNvPr>
          <p:cNvSpPr txBox="1"/>
          <p:nvPr/>
        </p:nvSpPr>
        <p:spPr>
          <a:xfrm>
            <a:off x="1043770" y="2688612"/>
            <a:ext cx="4347405" cy="437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/>
              <a:t>결제방법은 신용카드</a:t>
            </a:r>
            <a:r>
              <a:rPr lang="en-US" altLang="ko-KR" sz="800" dirty="0"/>
              <a:t>, </a:t>
            </a:r>
            <a:r>
              <a:rPr lang="ko-KR" altLang="en-US" sz="800" dirty="0"/>
              <a:t>간편결제 </a:t>
            </a:r>
            <a:r>
              <a:rPr lang="en-US" altLang="ko-KR" sz="800" dirty="0"/>
              <a:t>2</a:t>
            </a:r>
            <a:r>
              <a:rPr lang="ko-KR" altLang="en-US" sz="800" dirty="0"/>
              <a:t>가지 있습니다</a:t>
            </a:r>
            <a:r>
              <a:rPr lang="en-US" altLang="ko-KR" sz="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/>
              <a:t>간편결제의 경우 브라우저의 팝업 차단을 허용하신 후 이용해 주시기 바랍니다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EAB1D9A-9ACC-D254-F045-898F0C5078DD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195294"/>
          <a:ext cx="4347406" cy="2976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0184">
                  <a:extLst>
                    <a:ext uri="{9D8B030D-6E8A-4147-A177-3AD203B41FA5}">
                      <a16:colId xmlns:a16="http://schemas.microsoft.com/office/drawing/2014/main" val="4278201147"/>
                    </a:ext>
                  </a:extLst>
                </a:gridCol>
                <a:gridCol w="3547222">
                  <a:extLst>
                    <a:ext uri="{9D8B030D-6E8A-4147-A177-3AD203B41FA5}">
                      <a16:colId xmlns:a16="http://schemas.microsoft.com/office/drawing/2014/main" val="168267845"/>
                    </a:ext>
                  </a:extLst>
                </a:gridCol>
              </a:tblGrid>
              <a:tr h="297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33,000</a:t>
                      </a:r>
                      <a:r>
                        <a:rPr lang="ko-KR" altLang="en-US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8947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219E0C-F21A-A7A4-B0EA-B15CC9FBBD4C}"/>
              </a:ext>
            </a:extLst>
          </p:cNvPr>
          <p:cNvSpPr txBox="1"/>
          <p:nvPr/>
        </p:nvSpPr>
        <p:spPr>
          <a:xfrm>
            <a:off x="1090593" y="3581307"/>
            <a:ext cx="73403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신용카드</a:t>
            </a:r>
            <a:endParaRPr lang="ko-KR" altLang="en-US" sz="9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E61EB5E-B850-EE77-B619-971EF7F3BD10}"/>
              </a:ext>
            </a:extLst>
          </p:cNvPr>
          <p:cNvSpPr/>
          <p:nvPr/>
        </p:nvSpPr>
        <p:spPr>
          <a:xfrm>
            <a:off x="1722111" y="3631346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31E123-7D72-1448-A2F4-BE0A90855E18}"/>
              </a:ext>
            </a:extLst>
          </p:cNvPr>
          <p:cNvSpPr txBox="1"/>
          <p:nvPr/>
        </p:nvSpPr>
        <p:spPr>
          <a:xfrm>
            <a:off x="2007540" y="3581301"/>
            <a:ext cx="754653" cy="23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간편결제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9EFBDF0-0B79-19FC-A7CB-DC1A6190F2D5}"/>
              </a:ext>
            </a:extLst>
          </p:cNvPr>
          <p:cNvSpPr/>
          <p:nvPr/>
        </p:nvSpPr>
        <p:spPr>
          <a:xfrm>
            <a:off x="2623187" y="3631347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7B5F771-F2A5-9EFF-02CF-D46EC0016A5F}"/>
              </a:ext>
            </a:extLst>
          </p:cNvPr>
          <p:cNvGraphicFramePr>
            <a:graphicFrameLocks noGrp="1"/>
          </p:cNvGraphicFramePr>
          <p:nvPr/>
        </p:nvGraphicFramePr>
        <p:xfrm>
          <a:off x="1048705" y="3778817"/>
          <a:ext cx="4342470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5650">
                  <a:extLst>
                    <a:ext uri="{9D8B030D-6E8A-4147-A177-3AD203B41FA5}">
                      <a16:colId xmlns:a16="http://schemas.microsoft.com/office/drawing/2014/main" val="112759418"/>
                    </a:ext>
                  </a:extLst>
                </a:gridCol>
                <a:gridCol w="3676820">
                  <a:extLst>
                    <a:ext uri="{9D8B030D-6E8A-4147-A177-3AD203B41FA5}">
                      <a16:colId xmlns:a16="http://schemas.microsoft.com/office/drawing/2014/main" val="2172307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결제정보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156149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카드종류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개인카드      법인카드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11260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622387"/>
                  </a:ext>
                </a:extLst>
              </a:tr>
              <a:tr h="194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유효기간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1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할부개월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5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비밀번호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**(</a:t>
                      </a:r>
                      <a:r>
                        <a:rPr lang="ko-KR" altLang="en-US" sz="800" dirty="0"/>
                        <a:t>앞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자리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50735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F66429B-DF6C-4F5D-4D09-F7F91EC05869}"/>
              </a:ext>
            </a:extLst>
          </p:cNvPr>
          <p:cNvSpPr/>
          <p:nvPr/>
        </p:nvSpPr>
        <p:spPr>
          <a:xfrm>
            <a:off x="2878312" y="4043289"/>
            <a:ext cx="109567" cy="11158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19A0BBF-9AEE-6F87-A86B-02A34AB6A104}"/>
              </a:ext>
            </a:extLst>
          </p:cNvPr>
          <p:cNvSpPr/>
          <p:nvPr/>
        </p:nvSpPr>
        <p:spPr>
          <a:xfrm>
            <a:off x="2245852" y="4043289"/>
            <a:ext cx="109567" cy="111585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40E76E-9F71-84BB-B0F1-FC0E9303C888}"/>
              </a:ext>
            </a:extLst>
          </p:cNvPr>
          <p:cNvSpPr/>
          <p:nvPr/>
        </p:nvSpPr>
        <p:spPr>
          <a:xfrm>
            <a:off x="175259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E911649-D176-8BC5-13A0-31DC84A30C4A}"/>
              </a:ext>
            </a:extLst>
          </p:cNvPr>
          <p:cNvCxnSpPr>
            <a:cxnSpLocks/>
          </p:cNvCxnSpPr>
          <p:nvPr/>
        </p:nvCxnSpPr>
        <p:spPr>
          <a:xfrm>
            <a:off x="237704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4E66D3-DAE2-BD43-CEFE-320886C68A7F}"/>
              </a:ext>
            </a:extLst>
          </p:cNvPr>
          <p:cNvSpPr/>
          <p:nvPr/>
        </p:nvSpPr>
        <p:spPr>
          <a:xfrm>
            <a:off x="25603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A254D4-B209-5309-7B7A-562B1630D082}"/>
              </a:ext>
            </a:extLst>
          </p:cNvPr>
          <p:cNvCxnSpPr>
            <a:cxnSpLocks/>
          </p:cNvCxnSpPr>
          <p:nvPr/>
        </p:nvCxnSpPr>
        <p:spPr>
          <a:xfrm>
            <a:off x="31847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37FC95C-DA30-DFA2-222C-BA71F583ECA3}"/>
              </a:ext>
            </a:extLst>
          </p:cNvPr>
          <p:cNvSpPr/>
          <p:nvPr/>
        </p:nvSpPr>
        <p:spPr>
          <a:xfrm>
            <a:off x="3360411" y="424811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A50615-725F-83CB-FE6A-1818123AA353}"/>
              </a:ext>
            </a:extLst>
          </p:cNvPr>
          <p:cNvCxnSpPr>
            <a:cxnSpLocks/>
          </p:cNvCxnSpPr>
          <p:nvPr/>
        </p:nvCxnSpPr>
        <p:spPr>
          <a:xfrm>
            <a:off x="3984860" y="4308489"/>
            <a:ext cx="1413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FD17EFF-4914-9C5B-37C3-DB2AE2E178DC}"/>
              </a:ext>
            </a:extLst>
          </p:cNvPr>
          <p:cNvSpPr/>
          <p:nvPr/>
        </p:nvSpPr>
        <p:spPr>
          <a:xfrm>
            <a:off x="4168131" y="4240499"/>
            <a:ext cx="602828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005862-DDF1-7F67-D89E-5CF225B9534A}"/>
              </a:ext>
            </a:extLst>
          </p:cNvPr>
          <p:cNvSpPr/>
          <p:nvPr/>
        </p:nvSpPr>
        <p:spPr>
          <a:xfrm>
            <a:off x="17754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9D1CBF-90BC-CABB-5FCE-1420E5ADB5BC}"/>
              </a:ext>
            </a:extLst>
          </p:cNvPr>
          <p:cNvSpPr/>
          <p:nvPr/>
        </p:nvSpPr>
        <p:spPr>
          <a:xfrm>
            <a:off x="2232611" y="445385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B7BAD5-92BA-4D21-5F75-569BD2942663}"/>
              </a:ext>
            </a:extLst>
          </p:cNvPr>
          <p:cNvSpPr/>
          <p:nvPr/>
        </p:nvSpPr>
        <p:spPr>
          <a:xfrm>
            <a:off x="1767791" y="467483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EF2B73A-4723-2702-1AD3-43C5E2E8468C}"/>
              </a:ext>
            </a:extLst>
          </p:cNvPr>
          <p:cNvSpPr/>
          <p:nvPr/>
        </p:nvSpPr>
        <p:spPr>
          <a:xfrm>
            <a:off x="1767791" y="4880579"/>
            <a:ext cx="374309" cy="12257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603CE-E85B-4306-9E81-6ED656E6E55A}"/>
              </a:ext>
            </a:extLst>
          </p:cNvPr>
          <p:cNvSpPr txBox="1"/>
          <p:nvPr/>
        </p:nvSpPr>
        <p:spPr>
          <a:xfrm>
            <a:off x="2308850" y="5192423"/>
            <a:ext cx="849357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결제 및 발권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CD58B9-0593-4429-9957-B8F281B08928}"/>
              </a:ext>
            </a:extLst>
          </p:cNvPr>
          <p:cNvSpPr txBox="1"/>
          <p:nvPr/>
        </p:nvSpPr>
        <p:spPr>
          <a:xfrm>
            <a:off x="3226731" y="5192423"/>
            <a:ext cx="527391" cy="21544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F1306976-2A3C-4E0C-AD67-299BFEFA104D}"/>
              </a:ext>
            </a:extLst>
          </p:cNvPr>
          <p:cNvSpPr/>
          <p:nvPr/>
        </p:nvSpPr>
        <p:spPr>
          <a:xfrm>
            <a:off x="1028672" y="3508025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EAC74AAC-C55B-4585-88C5-B52642B10DB0}"/>
              </a:ext>
            </a:extLst>
          </p:cNvPr>
          <p:cNvSpPr/>
          <p:nvPr/>
        </p:nvSpPr>
        <p:spPr>
          <a:xfrm>
            <a:off x="907592" y="41496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A94054CC-97B6-498D-BC3E-93F303519F1E}"/>
              </a:ext>
            </a:extLst>
          </p:cNvPr>
          <p:cNvSpPr/>
          <p:nvPr/>
        </p:nvSpPr>
        <p:spPr>
          <a:xfrm>
            <a:off x="903928" y="436307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9062E4E4-9744-41B6-BEA4-79DAC3C54960}"/>
              </a:ext>
            </a:extLst>
          </p:cNvPr>
          <p:cNvSpPr/>
          <p:nvPr/>
        </p:nvSpPr>
        <p:spPr>
          <a:xfrm>
            <a:off x="903927" y="458688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94B78201-A119-4A56-9E13-A3741F820161}"/>
              </a:ext>
            </a:extLst>
          </p:cNvPr>
          <p:cNvSpPr/>
          <p:nvPr/>
        </p:nvSpPr>
        <p:spPr>
          <a:xfrm>
            <a:off x="892028" y="480786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75" name="순서도: 연결자 74">
            <a:extLst>
              <a:ext uri="{FF2B5EF4-FFF2-40B4-BE49-F238E27FC236}">
                <a16:creationId xmlns:a16="http://schemas.microsoft.com/office/drawing/2014/main" id="{F852200D-C32A-44C8-BF36-280A60716138}"/>
              </a:ext>
            </a:extLst>
          </p:cNvPr>
          <p:cNvSpPr/>
          <p:nvPr/>
        </p:nvSpPr>
        <p:spPr>
          <a:xfrm>
            <a:off x="2197653" y="51171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DFD149F5-970A-496E-8BD4-378B26BBAC97}"/>
              </a:ext>
            </a:extLst>
          </p:cNvPr>
          <p:cNvSpPr/>
          <p:nvPr/>
        </p:nvSpPr>
        <p:spPr>
          <a:xfrm>
            <a:off x="3128898" y="507565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044629D-6671-4AE9-894D-7B48EA107E20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FC3385-419C-4250-830B-6674B858274F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9C877FF-3C41-43C9-B3AC-A1838192357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215F3A-7B09-4074-A692-2974D102CC7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91FE8D9-BE71-4257-8138-8EC85AE599E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17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예매 관리 페이지로 가짐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9762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Pay_02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결제완료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2C1F40A-21C3-426D-B12D-C6E51C31D0FF}"/>
              </a:ext>
            </a:extLst>
          </p:cNvPr>
          <p:cNvSpPr/>
          <p:nvPr/>
        </p:nvSpPr>
        <p:spPr>
          <a:xfrm>
            <a:off x="1090593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8E0210D-0FA0-488C-95CE-B446C0C69B60}"/>
              </a:ext>
            </a:extLst>
          </p:cNvPr>
          <p:cNvSpPr/>
          <p:nvPr/>
        </p:nvSpPr>
        <p:spPr>
          <a:xfrm>
            <a:off x="1651004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FE3F06-2E52-4526-A65F-F5882270A57C}"/>
              </a:ext>
            </a:extLst>
          </p:cNvPr>
          <p:cNvSpPr/>
          <p:nvPr/>
        </p:nvSpPr>
        <p:spPr>
          <a:xfrm>
            <a:off x="2227866" y="2311400"/>
            <a:ext cx="450340" cy="222243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A6CC1C5-B3D5-4CBD-A752-2116327D6E05}"/>
              </a:ext>
            </a:extLst>
          </p:cNvPr>
          <p:cNvSpPr/>
          <p:nvPr/>
        </p:nvSpPr>
        <p:spPr>
          <a:xfrm>
            <a:off x="2797465" y="2311400"/>
            <a:ext cx="450340" cy="2222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6C8DA-54F8-4328-AFC8-555D262688C9}"/>
              </a:ext>
            </a:extLst>
          </p:cNvPr>
          <p:cNvSpPr txBox="1"/>
          <p:nvPr/>
        </p:nvSpPr>
        <p:spPr>
          <a:xfrm>
            <a:off x="1084210" y="2319084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1.</a:t>
            </a:r>
            <a:r>
              <a:rPr lang="ko-KR" altLang="en-US" sz="800" dirty="0"/>
              <a:t>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04395E-1053-4024-9660-8A485F3B8CBB}"/>
              </a:ext>
            </a:extLst>
          </p:cNvPr>
          <p:cNvSpPr txBox="1"/>
          <p:nvPr/>
        </p:nvSpPr>
        <p:spPr>
          <a:xfrm>
            <a:off x="1651004" y="2314469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</a:t>
            </a:r>
            <a:r>
              <a:rPr lang="ko-KR" altLang="en-US" sz="800" dirty="0"/>
              <a:t>예약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A66D5-2F42-49E9-89DC-2A67E0FF0C99}"/>
              </a:ext>
            </a:extLst>
          </p:cNvPr>
          <p:cNvSpPr txBox="1"/>
          <p:nvPr/>
        </p:nvSpPr>
        <p:spPr>
          <a:xfrm>
            <a:off x="2207247" y="2319628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</a:t>
            </a:r>
            <a:r>
              <a:rPr lang="ko-KR" altLang="en-US" sz="800" dirty="0"/>
              <a:t>결제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867C91-452A-44A2-93FB-22549A1D1B8F}"/>
              </a:ext>
            </a:extLst>
          </p:cNvPr>
          <p:cNvSpPr txBox="1"/>
          <p:nvPr/>
        </p:nvSpPr>
        <p:spPr>
          <a:xfrm>
            <a:off x="2765435" y="2310490"/>
            <a:ext cx="52943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</a:t>
            </a:r>
            <a:r>
              <a:rPr lang="ko-KR" altLang="en-US" sz="800" dirty="0"/>
              <a:t>발권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C160D8-BED0-46EE-9470-ED1630D2D623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결제완료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046831-3B94-4507-A16B-1BB40BB22760}"/>
              </a:ext>
            </a:extLst>
          </p:cNvPr>
          <p:cNvCxnSpPr>
            <a:cxnSpLocks/>
          </p:cNvCxnSpPr>
          <p:nvPr/>
        </p:nvCxnSpPr>
        <p:spPr>
          <a:xfrm flipH="1">
            <a:off x="1530984" y="2426806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8D31D57-D845-4E7E-8196-121C75A3857F}"/>
              </a:ext>
            </a:extLst>
          </p:cNvPr>
          <p:cNvCxnSpPr>
            <a:cxnSpLocks/>
          </p:cNvCxnSpPr>
          <p:nvPr/>
        </p:nvCxnSpPr>
        <p:spPr>
          <a:xfrm flipH="1">
            <a:off x="2098248" y="2426803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0A4925-CE7A-40B1-8851-A6C2C413123C}"/>
              </a:ext>
            </a:extLst>
          </p:cNvPr>
          <p:cNvCxnSpPr>
            <a:cxnSpLocks/>
          </p:cNvCxnSpPr>
          <p:nvPr/>
        </p:nvCxnSpPr>
        <p:spPr>
          <a:xfrm flipH="1">
            <a:off x="2673986" y="2435267"/>
            <a:ext cx="12499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ACF476-5AB1-4228-B2D2-3AD654E67178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C2DCD7-8CB0-490A-AE92-56C05F540425}"/>
              </a:ext>
            </a:extLst>
          </p:cNvPr>
          <p:cNvSpPr txBox="1"/>
          <p:nvPr/>
        </p:nvSpPr>
        <p:spPr>
          <a:xfrm>
            <a:off x="1043770" y="2636196"/>
            <a:ext cx="434740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발급이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53502-91B4-4CA4-AFB9-AFF44E66E3E5}"/>
              </a:ext>
            </a:extLst>
          </p:cNvPr>
          <p:cNvGraphicFramePr>
            <a:graphicFrameLocks noGrp="1"/>
          </p:cNvGraphicFramePr>
          <p:nvPr/>
        </p:nvGraphicFramePr>
        <p:xfrm>
          <a:off x="1036236" y="3248562"/>
          <a:ext cx="4354940" cy="15569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2564">
                  <a:extLst>
                    <a:ext uri="{9D8B030D-6E8A-4147-A177-3AD203B41FA5}">
                      <a16:colId xmlns:a16="http://schemas.microsoft.com/office/drawing/2014/main" val="2085134909"/>
                    </a:ext>
                  </a:extLst>
                </a:gridCol>
                <a:gridCol w="3562376">
                  <a:extLst>
                    <a:ext uri="{9D8B030D-6E8A-4147-A177-3AD203B41FA5}">
                      <a16:colId xmlns:a16="http://schemas.microsoft.com/office/drawing/2014/main" val="2924897564"/>
                    </a:ext>
                  </a:extLst>
                </a:gridCol>
              </a:tblGrid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결제 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58174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카드번호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********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57473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승인금액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652346"/>
                  </a:ext>
                </a:extLst>
              </a:tr>
              <a:tr h="309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2024-07-12 00:00:15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7611"/>
                  </a:ext>
                </a:extLst>
              </a:tr>
              <a:tr h="3183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승인번호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00343434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031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985CAF-96FA-4EDD-845C-6A2C8F750A64}"/>
              </a:ext>
            </a:extLst>
          </p:cNvPr>
          <p:cNvSpPr txBox="1"/>
          <p:nvPr/>
        </p:nvSpPr>
        <p:spPr>
          <a:xfrm>
            <a:off x="2595616" y="5022728"/>
            <a:ext cx="1398507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발권내역조회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EC981A67-073B-4BA3-891E-C31B778CF420}"/>
              </a:ext>
            </a:extLst>
          </p:cNvPr>
          <p:cNvSpPr/>
          <p:nvPr/>
        </p:nvSpPr>
        <p:spPr>
          <a:xfrm>
            <a:off x="2511338" y="491188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7BAECF-9FD9-45F6-958C-4B8EAE41ECA2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24F542E-B20D-47F9-889E-C89B24FC473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7A04A7-19FB-45BC-A193-524474D2B5E4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37E2B08-405E-4D03-B6C8-7845B6347DB6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5257F31-3386-4552-8B29-4A02ABE57C12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82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29AA7B-A4A8-49F8-80E6-D5D085E7461C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24091E3-14C4-4C5C-8A03-DE7F7879CEC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환불하기 버튼을 누르면 환불창으로 넘어 간다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8235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Cancel_01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발권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취소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EED80-6F7C-4577-AAC2-A1F6E8E23529}"/>
              </a:ext>
            </a:extLst>
          </p:cNvPr>
          <p:cNvSpPr txBox="1"/>
          <p:nvPr/>
        </p:nvSpPr>
        <p:spPr>
          <a:xfrm>
            <a:off x="1043770" y="1811867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발권</a:t>
            </a:r>
            <a:r>
              <a:rPr lang="en-US" altLang="ko-KR" sz="1400" dirty="0"/>
              <a:t>/</a:t>
            </a:r>
            <a:r>
              <a:rPr lang="ko-KR" altLang="en-US" sz="1400" dirty="0"/>
              <a:t>취소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EA641D-2293-4B1D-A1F1-ABF524C1FB09}"/>
              </a:ext>
            </a:extLst>
          </p:cNvPr>
          <p:cNvCxnSpPr>
            <a:cxnSpLocks/>
          </p:cNvCxnSpPr>
          <p:nvPr/>
        </p:nvCxnSpPr>
        <p:spPr>
          <a:xfrm>
            <a:off x="1043770" y="2192867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CE121F-1D6A-4882-B70A-F22B1B6C3091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07FB25-601D-490A-925F-57849B95E8D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1E7408-4902-4043-9FAE-A0AE3B70A18B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A9D656-0B1A-4B50-8364-6E2662652206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BA21-0E32-4287-B11B-82B7000BB1D7}"/>
              </a:ext>
            </a:extLst>
          </p:cNvPr>
          <p:cNvSpPr txBox="1"/>
          <p:nvPr/>
        </p:nvSpPr>
        <p:spPr>
          <a:xfrm>
            <a:off x="1090593" y="2645923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‘</a:t>
            </a:r>
            <a:r>
              <a:rPr lang="ko-KR" altLang="en-US" sz="800" dirty="0"/>
              <a:t>이름</a:t>
            </a:r>
            <a:r>
              <a:rPr lang="en-US" altLang="ko-KR" sz="800" dirty="0"/>
              <a:t>’</a:t>
            </a:r>
            <a:r>
              <a:rPr lang="ko-KR" altLang="en-US" sz="800" dirty="0"/>
              <a:t>고객님의 예약 및 발권내역은 아래와 같습니다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출발시각 이전까지 예약한 승차권을 발권 받지 않은 경우 자동 예약 좌석이 자동으로 취소되며</a:t>
            </a:r>
            <a:r>
              <a:rPr lang="en-US" altLang="ko-KR" sz="800" dirty="0"/>
              <a:t>, </a:t>
            </a:r>
            <a:r>
              <a:rPr lang="ko-KR" altLang="en-US" sz="800" dirty="0"/>
              <a:t> 위약금이 발생합니다</a:t>
            </a:r>
            <a:r>
              <a:rPr lang="en-US" altLang="ko-KR" sz="800" dirty="0"/>
              <a:t>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2AC46AD-DE93-4657-8930-EBE818E4CE9C}"/>
              </a:ext>
            </a:extLst>
          </p:cNvPr>
          <p:cNvGraphicFramePr>
            <a:graphicFrameLocks noGrp="1"/>
          </p:cNvGraphicFramePr>
          <p:nvPr/>
        </p:nvGraphicFramePr>
        <p:xfrm>
          <a:off x="1090593" y="3197543"/>
          <a:ext cx="4345473" cy="10765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4426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407591294"/>
                    </a:ext>
                  </a:extLst>
                </a:gridCol>
                <a:gridCol w="394426">
                  <a:extLst>
                    <a:ext uri="{9D8B030D-6E8A-4147-A177-3AD203B41FA5}">
                      <a16:colId xmlns:a16="http://schemas.microsoft.com/office/drawing/2014/main" val="1004444881"/>
                    </a:ext>
                  </a:extLst>
                </a:gridCol>
                <a:gridCol w="795639">
                  <a:extLst>
                    <a:ext uri="{9D8B030D-6E8A-4147-A177-3AD203B41FA5}">
                      <a16:colId xmlns:a16="http://schemas.microsoft.com/office/drawing/2014/main" val="854873249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예약 현황</a:t>
                      </a:r>
                    </a:p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승차권 구매 현황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857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인원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예약유형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발권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취소환불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4060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CRX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역이름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결제완료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7C622B3-8550-4E51-8906-3286DA688DD1}"/>
              </a:ext>
            </a:extLst>
          </p:cNvPr>
          <p:cNvSpPr txBox="1"/>
          <p:nvPr/>
        </p:nvSpPr>
        <p:spPr>
          <a:xfrm>
            <a:off x="1090593" y="4435895"/>
            <a:ext cx="434740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내용</a:t>
            </a:r>
            <a:r>
              <a:rPr lang="en-US" altLang="ko-KR" sz="800" dirty="0"/>
              <a:t>1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2</a:t>
            </a:r>
          </a:p>
          <a:p>
            <a:r>
              <a:rPr lang="ko-KR" altLang="en-US" sz="800" dirty="0"/>
              <a:t>내용</a:t>
            </a:r>
            <a:r>
              <a:rPr lang="en-US" altLang="ko-KR" sz="8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A290F8-B2D1-4A72-97B7-C46F1B7A2DC4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1BA2BB4-62F3-4782-AEBB-B334960D46B1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6FFB2-FEB4-4DAE-B009-F6E4BFF8C337}"/>
              </a:ext>
            </a:extLst>
          </p:cNvPr>
          <p:cNvSpPr txBox="1"/>
          <p:nvPr/>
        </p:nvSpPr>
        <p:spPr>
          <a:xfrm>
            <a:off x="4812629" y="3967328"/>
            <a:ext cx="463130" cy="1692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환불하기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F5BDE202-FCF7-4638-A16A-D95AE82B0C40}"/>
              </a:ext>
            </a:extLst>
          </p:cNvPr>
          <p:cNvSpPr/>
          <p:nvPr/>
        </p:nvSpPr>
        <p:spPr>
          <a:xfrm>
            <a:off x="4714378" y="3855391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62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환불 완료 페이지로 넘어감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315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Cancel_02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환불하기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6F4938-9DDC-4216-A7C5-8D0E4DF4ACA1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29603F-B671-473D-9784-68F2D92B6F32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76CEC5-4AF3-4A99-9D2E-D8F7E02C1605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191BCA-8BD0-4DB9-ACD4-D11C5126007F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1974FC-F261-45C2-A30F-1159349B9D79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7A66C1-1631-47C9-ACD4-F375DC10CA2D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4363577-56B0-4AC0-A6F6-3B88FA573520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표 7">
            <a:extLst>
              <a:ext uri="{FF2B5EF4-FFF2-40B4-BE49-F238E27FC236}">
                <a16:creationId xmlns:a16="http://schemas.microsoft.com/office/drawing/2014/main" id="{95D1E053-0203-42DB-87FF-B16424F3A3F4}"/>
              </a:ext>
            </a:extLst>
          </p:cNvPr>
          <p:cNvGraphicFramePr>
            <a:graphicFrameLocks noGrp="1"/>
          </p:cNvGraphicFramePr>
          <p:nvPr/>
        </p:nvGraphicFramePr>
        <p:xfrm>
          <a:off x="1060279" y="2460419"/>
          <a:ext cx="4354584" cy="7915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4323">
                  <a:extLst>
                    <a:ext uri="{9D8B030D-6E8A-4147-A177-3AD203B41FA5}">
                      <a16:colId xmlns:a16="http://schemas.microsoft.com/office/drawing/2014/main" val="4078833172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333642990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801168574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321110515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682751183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021581130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4133354398"/>
                    </a:ext>
                  </a:extLst>
                </a:gridCol>
                <a:gridCol w="544323">
                  <a:extLst>
                    <a:ext uri="{9D8B030D-6E8A-4147-A177-3AD203B41FA5}">
                      <a16:colId xmlns:a16="http://schemas.microsoft.com/office/drawing/2014/main" val="227659957"/>
                    </a:ext>
                  </a:extLst>
                </a:gridCol>
              </a:tblGrid>
              <a:tr h="285714">
                <a:tc gridSpan="8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77776"/>
                  </a:ext>
                </a:extLst>
              </a:tr>
              <a:tr h="214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열차종류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출발시간 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도착시간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결제금액</a:t>
                      </a:r>
                    </a:p>
                  </a:txBody>
                  <a:tcPr marL="0" marR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439700"/>
                  </a:ext>
                </a:extLst>
              </a:tr>
              <a:tr h="29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344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07:00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08:30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33,000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511456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619A826-FBF1-41CE-8279-C62E1E624AC7}"/>
              </a:ext>
            </a:extLst>
          </p:cNvPr>
          <p:cNvSpPr txBox="1"/>
          <p:nvPr/>
        </p:nvSpPr>
        <p:spPr>
          <a:xfrm>
            <a:off x="1069119" y="2166111"/>
            <a:ext cx="437162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내용</a:t>
            </a:r>
            <a:r>
              <a:rPr lang="en-US" altLang="ko-KR" sz="700" dirty="0"/>
              <a:t>1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2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3</a:t>
            </a:r>
          </a:p>
          <a:p>
            <a:r>
              <a:rPr lang="ko-KR" altLang="en-US" sz="700" dirty="0"/>
              <a:t>내용</a:t>
            </a:r>
            <a:r>
              <a:rPr lang="en-US" altLang="ko-KR" sz="700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75D5A2-AC6F-4F97-9567-6825567042A5}"/>
              </a:ext>
            </a:extLst>
          </p:cNvPr>
          <p:cNvSpPr txBox="1"/>
          <p:nvPr/>
        </p:nvSpPr>
        <p:spPr>
          <a:xfrm>
            <a:off x="2903201" y="4243993"/>
            <a:ext cx="746683" cy="2154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환불완료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80E0A91-CCC0-427B-A6B7-AACB9A50DF8F}"/>
              </a:ext>
            </a:extLst>
          </p:cNvPr>
          <p:cNvGraphicFramePr>
            <a:graphicFrameLocks noGrp="1"/>
          </p:cNvGraphicFramePr>
          <p:nvPr/>
        </p:nvGraphicFramePr>
        <p:xfrm>
          <a:off x="1069119" y="3337579"/>
          <a:ext cx="4360967" cy="69971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5121">
                  <a:extLst>
                    <a:ext uri="{9D8B030D-6E8A-4147-A177-3AD203B41FA5}">
                      <a16:colId xmlns:a16="http://schemas.microsoft.com/office/drawing/2014/main" val="1813161805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15574594"/>
                    </a:ext>
                  </a:extLst>
                </a:gridCol>
                <a:gridCol w="523890">
                  <a:extLst>
                    <a:ext uri="{9D8B030D-6E8A-4147-A177-3AD203B41FA5}">
                      <a16:colId xmlns:a16="http://schemas.microsoft.com/office/drawing/2014/main" val="861121685"/>
                    </a:ext>
                  </a:extLst>
                </a:gridCol>
                <a:gridCol w="566351">
                  <a:extLst>
                    <a:ext uri="{9D8B030D-6E8A-4147-A177-3AD203B41FA5}">
                      <a16:colId xmlns:a16="http://schemas.microsoft.com/office/drawing/2014/main" val="1244845124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987902230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0208923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1075697078"/>
                    </a:ext>
                  </a:extLst>
                </a:gridCol>
                <a:gridCol w="545121">
                  <a:extLst>
                    <a:ext uri="{9D8B030D-6E8A-4147-A177-3AD203B41FA5}">
                      <a16:colId xmlns:a16="http://schemas.microsoft.com/office/drawing/2014/main" val="204361302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객실등급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좌석정보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승객유형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위약금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환불금액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947344980"/>
                  </a:ext>
                </a:extLst>
              </a:tr>
              <a:tr h="351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344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일반실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r>
                        <a:rPr lang="ko-KR" altLang="en-US" sz="800" dirty="0"/>
                        <a:t>호차 </a:t>
                      </a:r>
                      <a:r>
                        <a:rPr lang="en-US" altLang="ko-KR" sz="800" dirty="0"/>
                        <a:t>3A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어른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33,000</a:t>
                      </a:r>
                      <a:r>
                        <a:rPr lang="ko-KR" altLang="en-US" sz="800" dirty="0"/>
                        <a:t>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반환번호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598439350"/>
                  </a:ext>
                </a:extLst>
              </a:tr>
            </a:tbl>
          </a:graphicData>
        </a:graphic>
      </p:graphicFrame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ADF4E70B-D1DB-478F-A6F8-718867C830A4}"/>
              </a:ext>
            </a:extLst>
          </p:cNvPr>
          <p:cNvSpPr/>
          <p:nvPr/>
        </p:nvSpPr>
        <p:spPr>
          <a:xfrm>
            <a:off x="2762088" y="4138624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57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4B5FF2A-C8D9-4AC0-88BD-7CAFF0D2791F}"/>
              </a:ext>
            </a:extLst>
          </p:cNvPr>
          <p:cNvGrpSpPr/>
          <p:nvPr/>
        </p:nvGrpSpPr>
        <p:grpSpPr>
          <a:xfrm>
            <a:off x="308060" y="372833"/>
            <a:ext cx="1667695" cy="707886"/>
            <a:chOff x="944880" y="2495550"/>
            <a:chExt cx="609600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B261EE-07FB-4AEA-9464-57F91672469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개정이력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B458B7-A4FD-4D4B-9448-90913EC10C3D}"/>
                </a:ext>
              </a:extLst>
            </p:cNvPr>
            <p:cNvCxnSpPr/>
            <p:nvPr/>
          </p:nvCxnSpPr>
          <p:spPr>
            <a:xfrm>
              <a:off x="990049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09AC35-7654-4961-A87C-8CF7B309A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14317"/>
              </p:ext>
            </p:extLst>
          </p:nvPr>
        </p:nvGraphicFramePr>
        <p:xfrm>
          <a:off x="431630" y="966415"/>
          <a:ext cx="11292284" cy="55187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05384">
                  <a:extLst>
                    <a:ext uri="{9D8B030D-6E8A-4147-A177-3AD203B41FA5}">
                      <a16:colId xmlns:a16="http://schemas.microsoft.com/office/drawing/2014/main" val="168634607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299220893"/>
                    </a:ext>
                  </a:extLst>
                </a:gridCol>
                <a:gridCol w="5256302">
                  <a:extLst>
                    <a:ext uri="{9D8B030D-6E8A-4147-A177-3AD203B41FA5}">
                      <a16:colId xmlns:a16="http://schemas.microsoft.com/office/drawing/2014/main" val="3778386208"/>
                    </a:ext>
                  </a:extLst>
                </a:gridCol>
                <a:gridCol w="2940641">
                  <a:extLst>
                    <a:ext uri="{9D8B030D-6E8A-4147-A177-3AD203B41FA5}">
                      <a16:colId xmlns:a16="http://schemas.microsoft.com/office/drawing/2014/main" val="3819283269"/>
                    </a:ext>
                  </a:extLst>
                </a:gridCol>
              </a:tblGrid>
              <a:tr h="116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Update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작업 및 갱신내용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421182"/>
                  </a:ext>
                </a:extLst>
              </a:tr>
              <a:tr h="4354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* 스토리보드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개인정보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관리자 사원 관리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로그인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 /</a:t>
                      </a:r>
                      <a:r>
                        <a:rPr lang="ko-KR" altLang="en-US" sz="1400" dirty="0"/>
                        <a:t>회원 탈퇴 화면 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이용안내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단체예매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페이지 수정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,(</a:t>
                      </a:r>
                      <a:r>
                        <a:rPr lang="ko-KR" altLang="en-US" sz="1400" dirty="0"/>
                        <a:t>검색버튼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페이지 이동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설명 수정</a:t>
                      </a:r>
                      <a:r>
                        <a:rPr lang="en-US" altLang="ko-KR" sz="1400" dirty="0"/>
                        <a:t>), FAQ(</a:t>
                      </a:r>
                      <a:r>
                        <a:rPr lang="ko-KR" altLang="en-US" sz="1400" dirty="0"/>
                        <a:t>열람 페이지 설명 수정</a:t>
                      </a:r>
                      <a:r>
                        <a:rPr lang="en-US" altLang="ko-KR" sz="1400" dirty="0"/>
                        <a:t>), </a:t>
                      </a:r>
                      <a:r>
                        <a:rPr lang="ko-KR" altLang="en-US" sz="1400" dirty="0"/>
                        <a:t>고객안내</a:t>
                      </a:r>
                      <a:r>
                        <a:rPr lang="en-US" altLang="ko-KR" sz="1400" dirty="0"/>
                        <a:t>-Q&amp;A(</a:t>
                      </a:r>
                      <a:r>
                        <a:rPr lang="ko-KR" altLang="en-US" sz="1400" dirty="0"/>
                        <a:t>목록 페이지 설명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삭제 버튼 추가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dirty="0"/>
                        <a:t>여행상품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지역별 여행상품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관광 열차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화면 설계</a:t>
                      </a:r>
                      <a:endParaRPr lang="en-US" altLang="ko-K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정보 구조도</a:t>
                      </a:r>
                      <a:r>
                        <a:rPr lang="en-US" altLang="ko-KR" sz="1400" dirty="0"/>
                        <a:t>(5</a:t>
                      </a:r>
                      <a:r>
                        <a:rPr lang="ko-KR" altLang="en-US" sz="1400" dirty="0"/>
                        <a:t>조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승차권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마이페이지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이영진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회원번호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  <a:endParaRPr lang="en-US" altLang="ko-KR" sz="1400" noProof="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장바구니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김의겸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공지사항</a:t>
                      </a:r>
                      <a:r>
                        <a:rPr lang="en-US" altLang="ko-KR" sz="1400" dirty="0"/>
                        <a:t>, FAQ, Q&amp;A </a:t>
                      </a:r>
                      <a:r>
                        <a:rPr lang="ko-KR" altLang="en-US" sz="1400" dirty="0"/>
                        <a:t>설계 페이지 수정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추승보</a:t>
                      </a:r>
                      <a:r>
                        <a:rPr lang="en-US" altLang="ko-KR" sz="1400" dirty="0"/>
                        <a:t>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여행 상품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오동수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529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첫 화면으로 돌아간다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6734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Cancel_03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환불완료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A2CB97-2105-4623-8A68-DF796F51982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환불하기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43363D3-DFF9-4EAC-8C8B-CAD6A7DB593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31E3A1-71A6-4CC7-9F02-D9D3D7067700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388FB28-FE8F-4FD1-A4C0-30BD81DFC4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AAB4F9-C016-4C64-A4AA-FC19C7446D5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이용내역</a:t>
            </a:r>
            <a:endParaRPr lang="ko-KR" altLang="en-US" sz="9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0ABFA54-3212-4169-A1FF-1A2A3727AA3C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89E3B-B520-4854-B082-EB6C692C763B}"/>
              </a:ext>
            </a:extLst>
          </p:cNvPr>
          <p:cNvSpPr txBox="1"/>
          <p:nvPr/>
        </p:nvSpPr>
        <p:spPr>
          <a:xfrm>
            <a:off x="1090593" y="2714017"/>
            <a:ext cx="4300582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승차권 환불이 완료되었습니다</a:t>
            </a:r>
            <a:r>
              <a:rPr lang="en-US" altLang="ko-KR" sz="1000" dirty="0"/>
              <a:t>.</a:t>
            </a:r>
          </a:p>
          <a:p>
            <a:pPr algn="ctr"/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01DBD-8471-4B90-8B86-386F03922EDE}"/>
              </a:ext>
            </a:extLst>
          </p:cNvPr>
          <p:cNvSpPr txBox="1"/>
          <p:nvPr/>
        </p:nvSpPr>
        <p:spPr>
          <a:xfrm>
            <a:off x="4816975" y="3357969"/>
            <a:ext cx="545573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 록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5C4749E1-C4FB-4654-A2F6-9ABB2156C2E0}"/>
              </a:ext>
            </a:extLst>
          </p:cNvPr>
          <p:cNvSpPr/>
          <p:nvPr/>
        </p:nvSpPr>
        <p:spPr>
          <a:xfrm>
            <a:off x="4693709" y="3276000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61907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드롭다운 기능으로 년도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월 선택 가능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드롭다운 기능으로 일 선택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선택한 해당 날짜를 조회해줌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3019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Uselist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이용내역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42B0B0-4C5B-4921-B637-400EC202B4B3}"/>
              </a:ext>
            </a:extLst>
          </p:cNvPr>
          <p:cNvSpPr txBox="1"/>
          <p:nvPr/>
        </p:nvSpPr>
        <p:spPr>
          <a:xfrm>
            <a:off x="4135503" y="1029052"/>
            <a:ext cx="551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27007-1138-4C77-8447-1D5C6FADA900}"/>
              </a:ext>
            </a:extLst>
          </p:cNvPr>
          <p:cNvSpPr txBox="1"/>
          <p:nvPr/>
        </p:nvSpPr>
        <p:spPr>
          <a:xfrm>
            <a:off x="4733299" y="103744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CECBC91-4DF7-44BB-BB52-050FC5C93C73}"/>
              </a:ext>
            </a:extLst>
          </p:cNvPr>
          <p:cNvCxnSpPr>
            <a:cxnSpLocks/>
          </p:cNvCxnSpPr>
          <p:nvPr/>
        </p:nvCxnSpPr>
        <p:spPr>
          <a:xfrm>
            <a:off x="4686786" y="1043880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C9281-C1D6-4E39-A350-829ECA63EF7E}"/>
              </a:ext>
            </a:extLst>
          </p:cNvPr>
          <p:cNvSpPr txBox="1"/>
          <p:nvPr/>
        </p:nvSpPr>
        <p:spPr>
          <a:xfrm>
            <a:off x="5447245" y="1043881"/>
            <a:ext cx="615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  <a:endParaRPr lang="en-US" altLang="ko-KR" sz="7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AA809C0-879D-4283-8F9D-E185FA10405C}"/>
              </a:ext>
            </a:extLst>
          </p:cNvPr>
          <p:cNvCxnSpPr>
            <a:cxnSpLocks/>
          </p:cNvCxnSpPr>
          <p:nvPr/>
        </p:nvCxnSpPr>
        <p:spPr>
          <a:xfrm>
            <a:off x="5430087" y="1042582"/>
            <a:ext cx="0" cy="186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A4842E6-2D7A-4148-9681-3CA36C5E27C2}"/>
              </a:ext>
            </a:extLst>
          </p:cNvPr>
          <p:cNvSpPr txBox="1"/>
          <p:nvPr/>
        </p:nvSpPr>
        <p:spPr>
          <a:xfrm>
            <a:off x="1043770" y="1704859"/>
            <a:ext cx="1826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이용내역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AFD03E-73D8-4324-BF8F-D00180784BC9}"/>
              </a:ext>
            </a:extLst>
          </p:cNvPr>
          <p:cNvCxnSpPr>
            <a:cxnSpLocks/>
          </p:cNvCxnSpPr>
          <p:nvPr/>
        </p:nvCxnSpPr>
        <p:spPr>
          <a:xfrm>
            <a:off x="1043770" y="2085859"/>
            <a:ext cx="4347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33995A6-0B6F-402A-807C-BC9494DF68DC}"/>
              </a:ext>
            </a:extLst>
          </p:cNvPr>
          <p:cNvSpPr txBox="1"/>
          <p:nvPr/>
        </p:nvSpPr>
        <p:spPr>
          <a:xfrm>
            <a:off x="2413559" y="2318815"/>
            <a:ext cx="750317" cy="2308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발권</a:t>
            </a:r>
            <a:r>
              <a:rPr lang="en-US" altLang="ko-KR" sz="900" dirty="0"/>
              <a:t>/</a:t>
            </a:r>
            <a:r>
              <a:rPr lang="ko-KR" altLang="en-US" sz="900" dirty="0"/>
              <a:t>취소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7C6C834-6079-4141-89D7-8C8B6D91A67E}"/>
              </a:ext>
            </a:extLst>
          </p:cNvPr>
          <p:cNvSpPr/>
          <p:nvPr/>
        </p:nvSpPr>
        <p:spPr>
          <a:xfrm>
            <a:off x="3828279" y="2378538"/>
            <a:ext cx="141390" cy="119723"/>
          </a:xfrm>
          <a:prstGeom prst="ellipse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2A142-1352-4A55-81D8-F05FCEFFDC97}"/>
              </a:ext>
            </a:extLst>
          </p:cNvPr>
          <p:cNvSpPr txBox="1"/>
          <p:nvPr/>
        </p:nvSpPr>
        <p:spPr>
          <a:xfrm>
            <a:off x="3231769" y="2318809"/>
            <a:ext cx="750317" cy="2307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이용내역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726BE2-B870-4F0A-AA19-66D743232885}"/>
              </a:ext>
            </a:extLst>
          </p:cNvPr>
          <p:cNvSpPr/>
          <p:nvPr/>
        </p:nvSpPr>
        <p:spPr>
          <a:xfrm>
            <a:off x="3052269" y="2367015"/>
            <a:ext cx="141390" cy="11972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17E6-29BC-4905-99EC-4435F72BB621}"/>
              </a:ext>
            </a:extLst>
          </p:cNvPr>
          <p:cNvSpPr txBox="1"/>
          <p:nvPr/>
        </p:nvSpPr>
        <p:spPr>
          <a:xfrm>
            <a:off x="1043770" y="2688612"/>
            <a:ext cx="4347405" cy="577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/>
              <a:t>00</a:t>
            </a:r>
            <a:r>
              <a:rPr lang="ko-KR" altLang="en-US" sz="1050" dirty="0"/>
              <a:t>고객님의 발권 및 환불 내역을 확인하실 수 있습니다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D70CF6E-BA7B-4040-B7BA-86DF4B027CD4}"/>
              </a:ext>
            </a:extLst>
          </p:cNvPr>
          <p:cNvGraphicFramePr>
            <a:graphicFrameLocks noGrp="1"/>
          </p:cNvGraphicFramePr>
          <p:nvPr/>
        </p:nvGraphicFramePr>
        <p:xfrm>
          <a:off x="1053023" y="3510413"/>
          <a:ext cx="4338152" cy="36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411">
                  <a:extLst>
                    <a:ext uri="{9D8B030D-6E8A-4147-A177-3AD203B41FA5}">
                      <a16:colId xmlns:a16="http://schemas.microsoft.com/office/drawing/2014/main" val="2819259744"/>
                    </a:ext>
                  </a:extLst>
                </a:gridCol>
                <a:gridCol w="3620741">
                  <a:extLst>
                    <a:ext uri="{9D8B030D-6E8A-4147-A177-3AD203B41FA5}">
                      <a16:colId xmlns:a16="http://schemas.microsoft.com/office/drawing/2014/main" val="3257800910"/>
                    </a:ext>
                  </a:extLst>
                </a:gridCol>
              </a:tblGrid>
              <a:tr h="361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~    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년        월        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8574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3C7AC72-C9C1-4B75-A289-5E9E833DF326}"/>
              </a:ext>
            </a:extLst>
          </p:cNvPr>
          <p:cNvSpPr/>
          <p:nvPr/>
        </p:nvSpPr>
        <p:spPr>
          <a:xfrm>
            <a:off x="1846531" y="3564103"/>
            <a:ext cx="334715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7D2FA15-473C-41A5-A840-7C4E54A6144D}"/>
              </a:ext>
            </a:extLst>
          </p:cNvPr>
          <p:cNvSpPr/>
          <p:nvPr/>
        </p:nvSpPr>
        <p:spPr>
          <a:xfrm>
            <a:off x="2419929" y="3560859"/>
            <a:ext cx="251476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B312F4E-C59C-4DCB-8DC3-E391F6DFDAF6}"/>
              </a:ext>
            </a:extLst>
          </p:cNvPr>
          <p:cNvSpPr/>
          <p:nvPr/>
        </p:nvSpPr>
        <p:spPr>
          <a:xfrm>
            <a:off x="2893737" y="3551131"/>
            <a:ext cx="276624" cy="15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6D84A9-223E-4A88-8A83-B7021CAB3A05}"/>
              </a:ext>
            </a:extLst>
          </p:cNvPr>
          <p:cNvSpPr/>
          <p:nvPr/>
        </p:nvSpPr>
        <p:spPr>
          <a:xfrm>
            <a:off x="3483022" y="3558178"/>
            <a:ext cx="30428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902B83-F7C7-4E87-9118-330B13D5FABF}"/>
              </a:ext>
            </a:extLst>
          </p:cNvPr>
          <p:cNvSpPr/>
          <p:nvPr/>
        </p:nvSpPr>
        <p:spPr>
          <a:xfrm>
            <a:off x="4031480" y="3554935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54CF225-36BB-47F5-A8CE-0181DE1C829A}"/>
              </a:ext>
            </a:extLst>
          </p:cNvPr>
          <p:cNvSpPr/>
          <p:nvPr/>
        </p:nvSpPr>
        <p:spPr>
          <a:xfrm>
            <a:off x="4508136" y="3554936"/>
            <a:ext cx="251476" cy="140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594DD6E6-D467-436A-A834-DBA9317FE59A}"/>
              </a:ext>
            </a:extLst>
          </p:cNvPr>
          <p:cNvSpPr/>
          <p:nvPr/>
        </p:nvSpPr>
        <p:spPr>
          <a:xfrm>
            <a:off x="1723690" y="345325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7" name="순서도: 연결자 66">
            <a:extLst>
              <a:ext uri="{FF2B5EF4-FFF2-40B4-BE49-F238E27FC236}">
                <a16:creationId xmlns:a16="http://schemas.microsoft.com/office/drawing/2014/main" id="{B7E757C7-1A6C-483B-8CD4-F503BB8EF0FB}"/>
              </a:ext>
            </a:extLst>
          </p:cNvPr>
          <p:cNvSpPr/>
          <p:nvPr/>
        </p:nvSpPr>
        <p:spPr>
          <a:xfrm>
            <a:off x="2307387" y="3421426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8" name="순서도: 연결자 67">
            <a:extLst>
              <a:ext uri="{FF2B5EF4-FFF2-40B4-BE49-F238E27FC236}">
                <a16:creationId xmlns:a16="http://schemas.microsoft.com/office/drawing/2014/main" id="{507C4175-C909-4795-B8FC-78A38BECDC2D}"/>
              </a:ext>
            </a:extLst>
          </p:cNvPr>
          <p:cNvSpPr/>
          <p:nvPr/>
        </p:nvSpPr>
        <p:spPr>
          <a:xfrm>
            <a:off x="2774866" y="3433419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0DED19-07FD-4BB0-9DD7-0F972776DC93}"/>
              </a:ext>
            </a:extLst>
          </p:cNvPr>
          <p:cNvSpPr txBox="1"/>
          <p:nvPr/>
        </p:nvSpPr>
        <p:spPr>
          <a:xfrm>
            <a:off x="1032165" y="4022977"/>
            <a:ext cx="1422554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조회하기</a:t>
            </a:r>
          </a:p>
        </p:txBody>
      </p: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7ED3A797-06B3-4331-8068-11604083321D}"/>
              </a:ext>
            </a:extLst>
          </p:cNvPr>
          <p:cNvSpPr/>
          <p:nvPr/>
        </p:nvSpPr>
        <p:spPr>
          <a:xfrm>
            <a:off x="919355" y="3942383"/>
            <a:ext cx="196503" cy="15888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00FE31C-14AF-44F0-B436-D296BF4EAFE2}"/>
              </a:ext>
            </a:extLst>
          </p:cNvPr>
          <p:cNvGraphicFramePr>
            <a:graphicFrameLocks noGrp="1"/>
          </p:cNvGraphicFramePr>
          <p:nvPr/>
        </p:nvGraphicFramePr>
        <p:xfrm>
          <a:off x="1017607" y="4331372"/>
          <a:ext cx="4373568" cy="4856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5952">
                  <a:extLst>
                    <a:ext uri="{9D8B030D-6E8A-4147-A177-3AD203B41FA5}">
                      <a16:colId xmlns:a16="http://schemas.microsoft.com/office/drawing/2014/main" val="574291250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787285249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557189023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42304972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088089315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301569728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65030642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2724248217"/>
                    </a:ext>
                  </a:extLst>
                </a:gridCol>
                <a:gridCol w="485952">
                  <a:extLst>
                    <a:ext uri="{9D8B030D-6E8A-4147-A177-3AD203B41FA5}">
                      <a16:colId xmlns:a16="http://schemas.microsoft.com/office/drawing/2014/main" val="3289934030"/>
                    </a:ext>
                  </a:extLst>
                </a:gridCol>
              </a:tblGrid>
              <a:tr h="17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승차일자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열차번호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출발역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도착역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티켓종류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승차자명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발권상태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489800461"/>
                  </a:ext>
                </a:extLst>
              </a:tr>
              <a:tr h="27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433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역이름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반환번호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발권완료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33.000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4652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43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고객안내에 관한 서비스를 제공받을 수 있는 페이지로 클릭 시 하위 목록인 공지사항 </a:t>
                      </a:r>
                      <a:r>
                        <a:rPr lang="en-US" altLang="ko-KR" sz="1000" dirty="0"/>
                        <a:t>~ </a:t>
                      </a:r>
                      <a:r>
                        <a:rPr lang="ko-KR" altLang="en-US" sz="1000" dirty="0"/>
                        <a:t>유실물 안내 목록이 나와 이동하고자 하는 페이지를 선택할 수 있음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 페이지로 이동</a:t>
                      </a:r>
                      <a:endParaRPr lang="en-US" altLang="ko-KR" sz="1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121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자주하는 질문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(FAQ)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1:1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문의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(Q&amp;A)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페이지로 이동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유실물 안내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57687"/>
              </p:ext>
            </p:extLst>
          </p:nvPr>
        </p:nvGraphicFramePr>
        <p:xfrm>
          <a:off x="7091765" y="586734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고객안내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연결자 70">
            <a:extLst>
              <a:ext uri="{FF2B5EF4-FFF2-40B4-BE49-F238E27FC236}">
                <a16:creationId xmlns:a16="http://schemas.microsoft.com/office/drawing/2014/main" id="{9DC4FE4C-5F9F-42CD-B4C9-A72B419175F5}"/>
              </a:ext>
            </a:extLst>
          </p:cNvPr>
          <p:cNvSpPr/>
          <p:nvPr/>
        </p:nvSpPr>
        <p:spPr>
          <a:xfrm>
            <a:off x="2753321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5AF9B5E-1A7A-4BF3-89B3-79DFC1653EE4}"/>
              </a:ext>
            </a:extLst>
          </p:cNvPr>
          <p:cNvGrpSpPr/>
          <p:nvPr/>
        </p:nvGrpSpPr>
        <p:grpSpPr>
          <a:xfrm>
            <a:off x="2666051" y="1585518"/>
            <a:ext cx="988414" cy="727214"/>
            <a:chOff x="3409184" y="1585518"/>
            <a:chExt cx="988414" cy="727214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CB5216-A4C8-4B29-AD1B-65F7007E48DD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A76DC6-EBC1-49DA-A241-7FAEA87B5FEF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endParaRPr lang="en-US" altLang="ko-KR" sz="200" dirty="0"/>
            </a:p>
            <a:p>
              <a:r>
                <a:rPr lang="ko-KR" altLang="en-US" sz="700" dirty="0"/>
                <a:t>공지사항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자주하는 질문</a:t>
              </a:r>
              <a:r>
                <a:rPr lang="en-US" altLang="ko-KR" sz="700" dirty="0"/>
                <a:t>(FAQ)</a:t>
              </a:r>
            </a:p>
            <a:p>
              <a:endParaRPr lang="en-US" altLang="ko-KR" sz="200" dirty="0"/>
            </a:p>
            <a:p>
              <a:r>
                <a:rPr lang="en-US" altLang="ko-KR" sz="700" dirty="0"/>
                <a:t>1:1</a:t>
              </a:r>
              <a:r>
                <a:rPr lang="ko-KR" altLang="en-US" sz="700" dirty="0"/>
                <a:t>문의</a:t>
              </a:r>
              <a:r>
                <a:rPr lang="en-US" altLang="ko-KR" sz="700" dirty="0"/>
                <a:t>(Q&amp;A)</a:t>
              </a:r>
            </a:p>
            <a:p>
              <a:endParaRPr lang="en-US" altLang="ko-KR" sz="200" dirty="0"/>
            </a:p>
            <a:p>
              <a:r>
                <a:rPr lang="ko-KR" altLang="en-US" sz="700" dirty="0"/>
                <a:t>유실물 안내</a:t>
              </a:r>
            </a:p>
          </p:txBody>
        </p:sp>
      </p:grpSp>
      <p:sp>
        <p:nvSpPr>
          <p:cNvPr id="76" name="순서도: 연결자 75">
            <a:extLst>
              <a:ext uri="{FF2B5EF4-FFF2-40B4-BE49-F238E27FC236}">
                <a16:creationId xmlns:a16="http://schemas.microsoft.com/office/drawing/2014/main" id="{B97A6DBD-530F-4D66-9F29-3F97FE830729}"/>
              </a:ext>
            </a:extLst>
          </p:cNvPr>
          <p:cNvSpPr/>
          <p:nvPr/>
        </p:nvSpPr>
        <p:spPr>
          <a:xfrm>
            <a:off x="2652795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7" name="순서도: 연결자 76">
            <a:extLst>
              <a:ext uri="{FF2B5EF4-FFF2-40B4-BE49-F238E27FC236}">
                <a16:creationId xmlns:a16="http://schemas.microsoft.com/office/drawing/2014/main" id="{E85214DB-C591-4B8E-BFE9-674FCBE216BE}"/>
              </a:ext>
            </a:extLst>
          </p:cNvPr>
          <p:cNvSpPr/>
          <p:nvPr/>
        </p:nvSpPr>
        <p:spPr>
          <a:xfrm>
            <a:off x="2652795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8" name="순서도: 연결자 77">
            <a:extLst>
              <a:ext uri="{FF2B5EF4-FFF2-40B4-BE49-F238E27FC236}">
                <a16:creationId xmlns:a16="http://schemas.microsoft.com/office/drawing/2014/main" id="{9793C43B-8ED8-49C9-9D84-4E14E0D43384}"/>
              </a:ext>
            </a:extLst>
          </p:cNvPr>
          <p:cNvSpPr/>
          <p:nvPr/>
        </p:nvSpPr>
        <p:spPr>
          <a:xfrm>
            <a:off x="2652795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612263E2-7D83-4374-80FC-88068384933C}"/>
              </a:ext>
            </a:extLst>
          </p:cNvPr>
          <p:cNvSpPr/>
          <p:nvPr/>
        </p:nvSpPr>
        <p:spPr>
          <a:xfrm>
            <a:off x="2652795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3423507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84348"/>
              </p:ext>
            </p:extLst>
          </p:nvPr>
        </p:nvGraphicFramePr>
        <p:xfrm>
          <a:off x="7091765" y="586734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4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33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공지사항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부정승차 집중단속 시행알림</a:t>
                      </a:r>
                      <a:endParaRPr lang="ko-KR" altLang="en-US" sz="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75669-A15F-416B-A929-CD9075E21F90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978C7366-DC75-43D8-898A-2D32B64B0B9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00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공지사항 등록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05665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등록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8"/>
            <a:ext cx="2341438" cy="12233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74824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63174"/>
            <a:ext cx="1031102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" dirty="0">
                <a:solidFill>
                  <a:schemeClr val="tx1"/>
                </a:solidFill>
              </a:rPr>
              <a:t>선택된 파일이 없습니다</a:t>
            </a:r>
            <a:r>
              <a:rPr lang="en-US" altLang="ko-KR" sz="400" dirty="0">
                <a:solidFill>
                  <a:schemeClr val="tx1"/>
                </a:solidFill>
              </a:rPr>
              <a:t>.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67392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221561" y="402289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73E1714-6240-4AD2-A970-71067AB88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E50F35B-356E-4D6A-A3AE-A86FDC30D82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E3FF9-AEC5-468F-ADE4-C3F3D3A3F50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C550C5-9829-4686-848F-FB8EA4CD67B4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3C9FCBE-E619-4407-AEB5-DB77A6C016A3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DEFA593-BF6F-4811-8886-3DFFDF6644C6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94F77-72BE-468E-A510-72CFCF2FDD69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3554ACE-42A0-4EB7-9CE1-FC3C3378B86A}"/>
              </a:ext>
            </a:extLst>
          </p:cNvPr>
          <p:cNvSpPr/>
          <p:nvPr/>
        </p:nvSpPr>
        <p:spPr>
          <a:xfrm>
            <a:off x="3263059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8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220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열람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9989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sz="5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2024-07-10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971BA0A-07E6-49DF-BACF-73B7A6FAA88C}"/>
              </a:ext>
            </a:extLst>
          </p:cNvPr>
          <p:cNvCxnSpPr>
            <a:cxnSpLocks/>
          </p:cNvCxnSpPr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C4A807-1E9C-4592-BD78-C1B634262C46}"/>
              </a:ext>
            </a:extLst>
          </p:cNvPr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u="sng" dirty="0">
                <a:solidFill>
                  <a:schemeClr val="accent1"/>
                </a:solidFill>
              </a:rPr>
              <a:t>7</a:t>
            </a:r>
            <a:r>
              <a:rPr lang="ko-KR" altLang="en-US" sz="500" u="sng" dirty="0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 dirty="0">
                <a:solidFill>
                  <a:schemeClr val="accent1"/>
                </a:solidFill>
              </a:rPr>
              <a:t>.pdt</a:t>
            </a:r>
            <a:endParaRPr lang="ko-KR" altLang="en-US" sz="500" u="sng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866911"/>
            <a:ext cx="253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2FD17399-3FEC-400F-A4EB-662F1ECC2746}"/>
              </a:ext>
            </a:extLst>
          </p:cNvPr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44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공지사항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공지사항 삭제 후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57820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300" dirty="0"/>
                        <a:t>공지사항 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9998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ko-KR" altLang="en-US" sz="500" b="0" i="0" u="none" strike="noStrike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50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cxnSp>
        <p:nvCxnSpPr>
          <p:cNvPr id="77" name="직선 연결선 76"/>
          <p:cNvCxnSpPr/>
          <p:nvPr/>
        </p:nvCxnSpPr>
        <p:spPr>
          <a:xfrm>
            <a:off x="2034769" y="28594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80904" y="2682420"/>
            <a:ext cx="1234633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 u="sng">
                <a:solidFill>
                  <a:schemeClr val="accent1"/>
                </a:solidFill>
              </a:rPr>
              <a:t>7</a:t>
            </a:r>
            <a:r>
              <a:rPr lang="ko-KR" altLang="en-US" sz="500" u="sng">
                <a:solidFill>
                  <a:schemeClr val="accent1"/>
                </a:solidFill>
              </a:rPr>
              <a:t>월 부정승차 집중단속 시행알림</a:t>
            </a:r>
            <a:r>
              <a:rPr lang="en-US" altLang="ko-KR" sz="500" u="sng">
                <a:solidFill>
                  <a:schemeClr val="accent1"/>
                </a:solidFill>
              </a:rPr>
              <a:t>.pdt</a:t>
            </a:r>
            <a:endParaRPr lang="ko-KR" altLang="en-US" sz="500" u="sng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8201" y="2866911"/>
            <a:ext cx="2532711" cy="69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>
                <a:solidFill>
                  <a:srgbClr val="FF0000"/>
                </a:solidFill>
              </a:rPr>
              <a:t>7</a:t>
            </a:r>
            <a:r>
              <a:rPr lang="ko-KR" altLang="en-US" sz="500">
                <a:solidFill>
                  <a:srgbClr val="FF0000"/>
                </a:solidFill>
              </a:rPr>
              <a:t>월 부정승차 집중단속</a:t>
            </a:r>
          </a:p>
          <a:p>
            <a:pPr algn="ctr">
              <a:defRPr/>
            </a:pPr>
            <a:endParaRPr lang="en-US" altLang="ko-KR" sz="5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/>
            </a:b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</a:p>
          <a:p>
            <a:pPr algn="ctr">
              <a:defRPr/>
            </a:pPr>
            <a:r>
              <a:rPr lang="ko-KR" altLang="en-US" sz="500" b="0" i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>
              <a:solidFill>
                <a:schemeClr val="tx1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12106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공지사항</a:t>
            </a:r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4" name="순서도: 연결자 69"/>
          <p:cNvSpPr/>
          <p:nvPr/>
        </p:nvSpPr>
        <p:spPr>
          <a:xfrm>
            <a:off x="4240643" y="3794452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파일 선택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클릭하여 파일 첨부 및 변경 가능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수정버튼 클릭시 공지사항 수정 완료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공지사항 목록</a:t>
                      </a:r>
                      <a:r>
                        <a:rPr lang="en-US" altLang="ko-KR" sz="1500" dirty="0"/>
                        <a:t>＇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9879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Notice_04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공지사항 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i="0" u="none" strike="noStrike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부정승차 집중단속 시행알림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2342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500" dirty="0">
                <a:solidFill>
                  <a:srgbClr val="FF0000"/>
                </a:solidFill>
              </a:rPr>
              <a:t>7</a:t>
            </a:r>
            <a:r>
              <a:rPr lang="ko-KR" altLang="en-US" sz="500" dirty="0">
                <a:solidFill>
                  <a:srgbClr val="FF0000"/>
                </a:solidFill>
              </a:rPr>
              <a:t>월 부정승차 집중단속</a:t>
            </a:r>
            <a:endParaRPr lang="en-US" altLang="ko-KR" sz="500" dirty="0">
              <a:solidFill>
                <a:srgbClr val="FF0000"/>
              </a:solidFill>
            </a:endParaRPr>
          </a:p>
          <a:p>
            <a:pPr algn="ctr"/>
            <a:endParaRPr lang="en-US" altLang="ko-KR" sz="500" dirty="0">
              <a:solidFill>
                <a:schemeClr val="tx1"/>
              </a:solidFill>
            </a:endParaRPr>
          </a:p>
          <a:p>
            <a:pPr algn="ctr"/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해당 기간 내 단거리 구간 무임승차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정기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·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회수권 부정사용 등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악의적 의도와 상습적으로 열차를 부정승차하여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공정하게 열차를 이용하는 다른고객에게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피해를 입힐 경우 철도사업법 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조 근거하여</a:t>
            </a:r>
            <a:br>
              <a:rPr lang="ko-KR" altLang="en-US" sz="500" dirty="0"/>
            </a:b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기준운임의 최대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30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배 부가운임을 징수함</a:t>
            </a:r>
            <a:endParaRPr lang="en-US" altLang="ko-KR" sz="500" dirty="0">
              <a:solidFill>
                <a:srgbClr val="333333"/>
              </a:solidFill>
              <a:latin typeface="ng"/>
            </a:endParaRPr>
          </a:p>
          <a:p>
            <a:pPr algn="ctr"/>
            <a:r>
              <a:rPr lang="ko-KR" altLang="en-US" sz="500" b="0" i="0" dirty="0">
                <a:solidFill>
                  <a:srgbClr val="C7187D"/>
                </a:solidFill>
                <a:effectLst/>
                <a:latin typeface="ng"/>
              </a:rPr>
              <a:t>□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 기간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2024. 7. 01.(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월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 ~ 7. 31.(</a:t>
            </a:r>
            <a:r>
              <a:rPr lang="ko-KR" altLang="en-US" sz="500" dirty="0">
                <a:solidFill>
                  <a:srgbClr val="333333"/>
                </a:solidFill>
                <a:latin typeface="ng"/>
              </a:rPr>
              <a:t>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15AE2D-BDB3-44B2-BD70-223FCDA7D791}"/>
              </a:ext>
            </a:extLst>
          </p:cNvPr>
          <p:cNvSpPr txBox="1"/>
          <p:nvPr/>
        </p:nvSpPr>
        <p:spPr>
          <a:xfrm>
            <a:off x="1878771" y="4093873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첨부파일</a:t>
            </a:r>
            <a:endParaRPr lang="en-US" altLang="ko-KR" sz="7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E4204C-6662-40B3-AB00-6C3751BF8D16}"/>
              </a:ext>
            </a:extLst>
          </p:cNvPr>
          <p:cNvSpPr/>
          <p:nvPr/>
        </p:nvSpPr>
        <p:spPr>
          <a:xfrm>
            <a:off x="2268319" y="4282223"/>
            <a:ext cx="1309906" cy="10165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400" dirty="0">
                <a:solidFill>
                  <a:schemeClr val="tx1"/>
                </a:solidFill>
              </a:rPr>
              <a:t>7</a:t>
            </a:r>
            <a:r>
              <a:rPr lang="ko-KR" altLang="en-US" sz="400" dirty="0">
                <a:solidFill>
                  <a:schemeClr val="tx1"/>
                </a:solidFill>
              </a:rPr>
              <a:t>월 부정승차 집중단속 시행알림</a:t>
            </a:r>
            <a:r>
              <a:rPr lang="en-US" altLang="ko-KR" sz="400" dirty="0">
                <a:solidFill>
                  <a:schemeClr val="tx1"/>
                </a:solidFill>
              </a:rPr>
              <a:t>.pdt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619AD2-4B5C-4660-A2A8-497E88561FED}"/>
              </a:ext>
            </a:extLst>
          </p:cNvPr>
          <p:cNvSpPr txBox="1"/>
          <p:nvPr/>
        </p:nvSpPr>
        <p:spPr>
          <a:xfrm>
            <a:off x="2277509" y="4286441"/>
            <a:ext cx="303761" cy="96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/>
              <a:t>파일 선택</a:t>
            </a:r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9BB1CC4C-A77B-4B75-9C57-1ACC51BCF80E}"/>
              </a:ext>
            </a:extLst>
          </p:cNvPr>
          <p:cNvSpPr/>
          <p:nvPr/>
        </p:nvSpPr>
        <p:spPr>
          <a:xfrm>
            <a:off x="2160968" y="404834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D9C7FE-7B03-4837-A5B7-ECBCA13AF91D}"/>
              </a:ext>
            </a:extLst>
          </p:cNvPr>
          <p:cNvSpPr txBox="1"/>
          <p:nvPr/>
        </p:nvSpPr>
        <p:spPr>
          <a:xfrm>
            <a:off x="1728798" y="17408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공지사항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DDDAAC-3AF0-4C67-9296-46131BF13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96" y="2765910"/>
            <a:ext cx="2067518" cy="750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33BA7DB-A105-4880-9728-B43573599487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1F2B23-8E50-4095-AE55-CFBD39F54143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47C238-E352-4B97-BEC4-FAC3BD7E3296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3074B10-3091-46AA-B5D1-668E9D4AC259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0F92674C-C48E-47A0-8190-CA38C888AA4A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A1F780E-60B2-4642-9C4A-7B9E0FF55D54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3F856B-FBD7-4534-B5C8-407B50A49B40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5C36FE3-8DFD-4D03-B0C5-BF29D0298330}"/>
              </a:ext>
            </a:extLst>
          </p:cNvPr>
          <p:cNvSpPr/>
          <p:nvPr/>
        </p:nvSpPr>
        <p:spPr>
          <a:xfrm>
            <a:off x="2877991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9" name="순서도: 연결자 78">
            <a:extLst>
              <a:ext uri="{FF2B5EF4-FFF2-40B4-BE49-F238E27FC236}">
                <a16:creationId xmlns:a16="http://schemas.microsoft.com/office/drawing/2014/main" id="{517EC17F-821B-42D5-A93B-6DED16F6A106}"/>
              </a:ext>
            </a:extLst>
          </p:cNvPr>
          <p:cNvSpPr/>
          <p:nvPr/>
        </p:nvSpPr>
        <p:spPr>
          <a:xfrm>
            <a:off x="3288923" y="428742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04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96306"/>
              </p:ext>
            </p:extLst>
          </p:nvPr>
        </p:nvGraphicFramePr>
        <p:xfrm>
          <a:off x="7091765" y="586734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2024-07-01</a:t>
                      </a:r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2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accent6">
                    <a:lumMod val="75000"/>
                  </a:schemeClr>
                </a:solidFill>
              </a:rPr>
              <a:t>정보 구조도</a:t>
            </a:r>
          </a:p>
        </p:txBody>
      </p:sp>
    </p:spTree>
    <p:extLst>
      <p:ext uri="{BB962C8B-B14F-4D97-AF65-F5344CB8AC3E}">
        <p14:creationId xmlns:p14="http://schemas.microsoft.com/office/powerpoint/2010/main" val="643548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D5635B-67C9-42CA-AEC5-19A0CD09516B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등록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6977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427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9526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역사 이용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역에 수유실이 있나요</a:t>
                      </a:r>
                      <a:r>
                        <a:rPr lang="en-US" altLang="ko-KR" sz="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700" b="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2024-07-01</a:t>
                      </a:r>
                      <a:endParaRPr lang="ko-KR" altLang="en-US" sz="7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08C634-BE5B-404B-8D05-0CD8D1E8AF84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FD3B8A-BE59-4D8B-B2EC-B4CACCB874A0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E3D036-A10E-4107-B143-1DEA0B9535D0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4FB9D70-CB97-4919-989B-F4969B5A6F69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D00A4AC-4D98-478E-A403-CC94D2066452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0" name="순서도: 연결자 59">
            <a:extLst>
              <a:ext uri="{FF2B5EF4-FFF2-40B4-BE49-F238E27FC236}">
                <a16:creationId xmlns:a16="http://schemas.microsoft.com/office/drawing/2014/main" id="{FB6C33EA-D882-4E12-9D8B-646F02073BE4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902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89801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</a:t>
                      </a:r>
                      <a:r>
                        <a:rPr lang="ko-KR" altLang="en-US" sz="1500" dirty="0" err="1"/>
                        <a:t>클릭시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39799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82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62710DDB-607B-406F-941C-D14BAB83B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77291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77619" y="2505472"/>
            <a:ext cx="117532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4081988" y="2501180"/>
            <a:ext cx="51809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2024-07-01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/>
            <a:endParaRPr lang="en-US" altLang="ko-KR" sz="500" b="0" i="0" dirty="0">
              <a:solidFill>
                <a:srgbClr val="333333"/>
              </a:solidFill>
              <a:effectLst/>
              <a:latin typeface="ng"/>
            </a:endParaRPr>
          </a:p>
          <a:p>
            <a:pPr algn="l"/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 dirty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 dirty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43BBD5-84C3-46E4-A228-59E6436F7FCA}"/>
              </a:ext>
            </a:extLst>
          </p:cNvPr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>
                <a:solidFill>
                  <a:schemeClr val="bg1"/>
                </a:solidFill>
              </a:rPr>
              <a:t>목록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F14C9E-B81E-44FD-BA15-867DC03F7DC2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7C112F-DE42-46A9-988E-3F1224C529F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A43CA7-5C16-4A3D-9E47-371768AF5185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D9C954D-8BA4-444A-ADA1-B9391D9DCD9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39D8695-3BDB-49AB-A0BC-29E2B1DBEADF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43428E-616D-4263-BA92-476ADA4B7EFE}"/>
              </a:ext>
            </a:extLst>
          </p:cNvPr>
          <p:cNvSpPr txBox="1"/>
          <p:nvPr/>
        </p:nvSpPr>
        <p:spPr>
          <a:xfrm>
            <a:off x="1728798" y="1740867"/>
            <a:ext cx="661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FAQ</a:t>
            </a:r>
            <a:endParaRPr lang="ko-KR" altLang="en-US" sz="2000" dirty="0"/>
          </a:p>
        </p:txBody>
      </p: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AEA78001-2CBD-458E-A7AC-089CCE208EC4}"/>
              </a:ext>
            </a:extLst>
          </p:cNvPr>
          <p:cNvSpPr/>
          <p:nvPr/>
        </p:nvSpPr>
        <p:spPr>
          <a:xfrm>
            <a:off x="4202496" y="38056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83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</a:t>
                      </a:r>
                      <a:r>
                        <a:rPr lang="ko-KR" altLang="en-US" sz="1500" dirty="0"/>
                        <a:t> 수정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등록된 </a:t>
                      </a:r>
                      <a:r>
                        <a:rPr lang="en-US" altLang="ko-KR" sz="1500" dirty="0"/>
                        <a:t>FAQ</a:t>
                      </a:r>
                      <a:r>
                        <a:rPr lang="ko-KR" altLang="en-US" sz="1500" dirty="0"/>
                        <a:t> 삭제 후 </a:t>
                      </a:r>
                      <a:r>
                        <a:rPr lang="en-US" altLang="ko-KR" sz="1500" dirty="0"/>
                        <a:t>‘FAQ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‘FAQ 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89352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FAQ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781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175322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역사 이용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ko-KR" altLang="en-US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역에 수유실이 있나요</a:t>
            </a:r>
            <a:r>
              <a:rPr lang="en-US" altLang="ko-KR" sz="500" b="0" i="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ko-KR" altLang="en-US" sz="500" b="0"/>
          </a:p>
        </p:txBody>
      </p:sp>
      <p:sp>
        <p:nvSpPr>
          <p:cNvPr id="16" name="직사각형 15"/>
          <p:cNvSpPr/>
          <p:nvPr/>
        </p:nvSpPr>
        <p:spPr>
          <a:xfrm>
            <a:off x="3820056" y="250547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1988" y="2501180"/>
            <a:ext cx="52430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48201" y="2681171"/>
            <a:ext cx="25327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오른쪽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지하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4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매표소 왼쪽</a:t>
            </a: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-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: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지상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2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층 화장실 오른쪽</a:t>
            </a:r>
          </a:p>
          <a:p>
            <a:pPr algn="l">
              <a:defRPr/>
            </a:pPr>
            <a:endParaRPr lang="en-US" altLang="ko-KR" sz="500" b="0" i="0">
              <a:solidFill>
                <a:srgbClr val="333333"/>
              </a:solidFill>
              <a:effectLst/>
              <a:latin typeface="ng"/>
            </a:endParaRPr>
          </a:p>
          <a:p>
            <a:pPr algn="l">
              <a:defRPr/>
            </a:pP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※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화천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양구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, 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인제역을 제외한 기타 정차역에 대한 자세한 정보는 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1005-1005(CRX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고객센터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)</a:t>
            </a:r>
            <a:r>
              <a:rPr lang="ko-KR" altLang="en-US" sz="500" b="0" i="0">
                <a:solidFill>
                  <a:srgbClr val="333333"/>
                </a:solidFill>
                <a:effectLst/>
                <a:latin typeface="ng"/>
              </a:rPr>
              <a:t>로 문의 부탁드립니다</a:t>
            </a:r>
            <a:r>
              <a:rPr lang="en-US" altLang="ko-KR" sz="500" b="0" i="0">
                <a:solidFill>
                  <a:srgbClr val="333333"/>
                </a:solidFill>
                <a:effectLst/>
                <a:latin typeface="ng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3972754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400550" y="4009904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28798" y="1740867"/>
            <a:ext cx="6676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FAQ</a:t>
            </a:r>
            <a:endParaRPr lang="ko-KR" altLang="en-US" sz="2000"/>
          </a:p>
        </p:txBody>
      </p:sp>
      <p:sp>
        <p:nvSpPr>
          <p:cNvPr id="119" name="TextBox 59"/>
          <p:cNvSpPr txBox="1"/>
          <p:nvPr/>
        </p:nvSpPr>
        <p:spPr>
          <a:xfrm>
            <a:off x="2318144" y="401603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0" name="TextBox 62"/>
          <p:cNvSpPr txBox="1"/>
          <p:nvPr/>
        </p:nvSpPr>
        <p:spPr>
          <a:xfrm>
            <a:off x="2058342" y="40160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61"/>
          <p:cNvSpPr/>
          <p:nvPr/>
        </p:nvSpPr>
        <p:spPr>
          <a:xfrm>
            <a:off x="2191576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2" name="순서도: 연결자 63"/>
          <p:cNvSpPr/>
          <p:nvPr/>
        </p:nvSpPr>
        <p:spPr>
          <a:xfrm>
            <a:off x="1879385" y="38005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23" name="순서도: 연결자 61"/>
          <p:cNvSpPr/>
          <p:nvPr/>
        </p:nvSpPr>
        <p:spPr>
          <a:xfrm>
            <a:off x="4213807" y="379105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53032"/>
              </p:ext>
            </p:extLst>
          </p:nvPr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5889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service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고객센터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고객센터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42868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/>
              <a:t>유실물 안내</a:t>
            </a: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접수일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60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472041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보관장소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접수일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청록색 장우산</a:t>
                      </a:r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고성유실물센터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검정 단우산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(</a:t>
                      </a:r>
                      <a:r>
                        <a:rPr lang="ko-KR" altLang="en-US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체크무늬</a:t>
                      </a:r>
                      <a:r>
                        <a:rPr lang="en-US" altLang="ko-KR" sz="7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)</a:t>
                      </a:r>
                      <a:endParaRPr lang="ko-KR" altLang="en-US" sz="7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양양유실물센터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5B1EC8A-28FD-4079-96B6-6A7D57FEEDA6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9" name="순서도: 연결자 68">
            <a:extLst>
              <a:ext uri="{FF2B5EF4-FFF2-40B4-BE49-F238E27FC236}">
                <a16:creationId xmlns:a16="http://schemas.microsoft.com/office/drawing/2014/main" id="{ECDD8E1E-E56F-49B4-8C01-DE3B9071F603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7807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69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보관된 센터 선택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유실물 접수된 일자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 버튼 클릭시 유실물 안내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52910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299883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습득장소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3000612"/>
            <a:ext cx="2341438" cy="13571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E1FD6-2FBF-498E-A7C1-6D2472EF893C}"/>
              </a:ext>
            </a:extLst>
          </p:cNvPr>
          <p:cNvSpPr txBox="1"/>
          <p:nvPr/>
        </p:nvSpPr>
        <p:spPr>
          <a:xfrm>
            <a:off x="1818279" y="2752101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보관장소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9A55FCF-231F-4509-ADE4-0D1D980F1D67}"/>
              </a:ext>
            </a:extLst>
          </p:cNvPr>
          <p:cNvSpPr/>
          <p:nvPr/>
        </p:nvSpPr>
        <p:spPr>
          <a:xfrm>
            <a:off x="2286000" y="2759763"/>
            <a:ext cx="943702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고성유실물센터  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D6BC7-A587-4AFB-9F1D-67A015A60F3B}"/>
              </a:ext>
            </a:extLst>
          </p:cNvPr>
          <p:cNvSpPr txBox="1"/>
          <p:nvPr/>
        </p:nvSpPr>
        <p:spPr>
          <a:xfrm>
            <a:off x="3474006" y="2758255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접수일자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1413D9-70D8-4BEA-86EF-DB27FAB353B0}"/>
              </a:ext>
            </a:extLst>
          </p:cNvPr>
          <p:cNvSpPr/>
          <p:nvPr/>
        </p:nvSpPr>
        <p:spPr>
          <a:xfrm>
            <a:off x="3906027" y="2759763"/>
            <a:ext cx="720675" cy="17969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5" name="순서도: 다중 문서 44">
            <a:extLst>
              <a:ext uri="{FF2B5EF4-FFF2-40B4-BE49-F238E27FC236}">
                <a16:creationId xmlns:a16="http://schemas.microsoft.com/office/drawing/2014/main" id="{DBD8A088-45D3-4FF4-91F1-ED7C995A8A17}"/>
              </a:ext>
            </a:extLst>
          </p:cNvPr>
          <p:cNvSpPr/>
          <p:nvPr/>
        </p:nvSpPr>
        <p:spPr>
          <a:xfrm>
            <a:off x="4463402" y="2769010"/>
            <a:ext cx="130830" cy="117804"/>
          </a:xfrm>
          <a:prstGeom prst="flowChartMultidocumen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8B346F-A81C-4F75-8282-ECE826D6A417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B9B9B0-82ED-44BF-9EA5-7F7CE063158F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06569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C530482-E3AB-4368-A4A2-4EF22A565CB3}"/>
              </a:ext>
            </a:extLst>
          </p:cNvPr>
          <p:cNvSpPr/>
          <p:nvPr/>
        </p:nvSpPr>
        <p:spPr>
          <a:xfrm>
            <a:off x="3250888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8DD2A33-003E-4583-9B6C-5B7497E3E283}"/>
              </a:ext>
            </a:extLst>
          </p:cNvPr>
          <p:cNvSpPr/>
          <p:nvPr/>
        </p:nvSpPr>
        <p:spPr>
          <a:xfrm>
            <a:off x="2122586" y="255873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78DE7AA1-3B39-4C23-97D4-7F755CDB7438}"/>
              </a:ext>
            </a:extLst>
          </p:cNvPr>
          <p:cNvSpPr/>
          <p:nvPr/>
        </p:nvSpPr>
        <p:spPr>
          <a:xfrm>
            <a:off x="3728684" y="25582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732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'</a:t>
                      </a:r>
                      <a:r>
                        <a:rPr lang="ko-KR" altLang="en-US" sz="1500" dirty="0"/>
                        <a:t>유실물 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Lost_03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유실물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열람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399569" y="2579157"/>
            <a:ext cx="1286607" cy="14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검정색 단우산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체크무늬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3154324" y="4514742"/>
            <a:ext cx="22881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유실물 안내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7C04E6B-2E27-4CAD-BBFC-B37FB0FBFE41}"/>
              </a:ext>
            </a:extLst>
          </p:cNvPr>
          <p:cNvCxnSpPr>
            <a:cxnSpLocks/>
          </p:cNvCxnSpPr>
          <p:nvPr/>
        </p:nvCxnSpPr>
        <p:spPr>
          <a:xfrm>
            <a:off x="2030012" y="2557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88A285C-966E-48E3-ACC6-DB9858E04350}"/>
              </a:ext>
            </a:extLst>
          </p:cNvPr>
          <p:cNvCxnSpPr>
            <a:cxnSpLocks/>
          </p:cNvCxnSpPr>
          <p:nvPr/>
        </p:nvCxnSpPr>
        <p:spPr>
          <a:xfrm>
            <a:off x="2030012" y="2732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821A42-DBDA-4CBE-A1EE-83AB8EC7E98E}"/>
              </a:ext>
            </a:extLst>
          </p:cNvPr>
          <p:cNvSpPr/>
          <p:nvPr/>
        </p:nvSpPr>
        <p:spPr>
          <a:xfrm>
            <a:off x="2030012" y="2562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51B943F-4255-4577-8D96-E888180DEC66}"/>
              </a:ext>
            </a:extLst>
          </p:cNvPr>
          <p:cNvSpPr/>
          <p:nvPr/>
        </p:nvSpPr>
        <p:spPr>
          <a:xfrm>
            <a:off x="2399569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양양유실물센터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128B6BF-0AFB-45A0-B640-462D4E2CD5F0}"/>
              </a:ext>
            </a:extLst>
          </p:cNvPr>
          <p:cNvCxnSpPr>
            <a:cxnSpLocks/>
          </p:cNvCxnSpPr>
          <p:nvPr/>
        </p:nvCxnSpPr>
        <p:spPr>
          <a:xfrm>
            <a:off x="2030012" y="279154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E8826C8-7EA0-45EC-B8E5-630ED36D6030}"/>
              </a:ext>
            </a:extLst>
          </p:cNvPr>
          <p:cNvCxnSpPr>
            <a:cxnSpLocks/>
          </p:cNvCxnSpPr>
          <p:nvPr/>
        </p:nvCxnSpPr>
        <p:spPr>
          <a:xfrm>
            <a:off x="2030012" y="296653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84363A-5D1C-4DCC-9A56-03C942D49927}"/>
              </a:ext>
            </a:extLst>
          </p:cNvPr>
          <p:cNvSpPr/>
          <p:nvPr/>
        </p:nvSpPr>
        <p:spPr>
          <a:xfrm>
            <a:off x="2030012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보관장소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FE84C56-0128-4B11-80F9-49766DD1DE31}"/>
              </a:ext>
            </a:extLst>
          </p:cNvPr>
          <p:cNvSpPr/>
          <p:nvPr/>
        </p:nvSpPr>
        <p:spPr>
          <a:xfrm>
            <a:off x="3577123" y="279659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85999F4-A3D6-4B79-9958-99D8FAF78A3D}"/>
              </a:ext>
            </a:extLst>
          </p:cNvPr>
          <p:cNvSpPr/>
          <p:nvPr/>
        </p:nvSpPr>
        <p:spPr>
          <a:xfrm>
            <a:off x="3890443" y="2813237"/>
            <a:ext cx="873823" cy="143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2024.07.10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A69CAA8-D75C-4F90-9593-01AFECC58FC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D4CDB20-F4D8-4675-82E6-6943C149195B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FC6EA6-360F-4952-9C45-1AF9FD1DEAB7}"/>
              </a:ext>
            </a:extLst>
          </p:cNvPr>
          <p:cNvSpPr txBox="1"/>
          <p:nvPr/>
        </p:nvSpPr>
        <p:spPr>
          <a:xfrm>
            <a:off x="2030012" y="3076575"/>
            <a:ext cx="2546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1010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열차 양양방향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– 3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호차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ng"/>
              </a:rPr>
              <a:t>2A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ng"/>
              </a:rPr>
              <a:t>객실좌석</a:t>
            </a:r>
            <a:endParaRPr lang="ko-KR" altLang="en-US" sz="700" dirty="0"/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925423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8425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22309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info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안내사항</a:t>
                      </a:r>
                      <a:endParaRPr lang="ko-KR" altLang="en-US" sz="1000" dirty="0"/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안내사항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196928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1030523" y="3709915"/>
            <a:ext cx="4259407" cy="727582"/>
            <a:chOff x="1030523" y="4162921"/>
            <a:chExt cx="4259407" cy="7275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777CD-6AFD-4555-8A9A-EC1A041FA16D}"/>
                </a:ext>
              </a:extLst>
            </p:cNvPr>
            <p:cNvSpPr txBox="1"/>
            <p:nvPr/>
          </p:nvSpPr>
          <p:spPr>
            <a:xfrm>
              <a:off x="2872729" y="416292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0523" y="442883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1030523" y="4469018"/>
            <a:ext cx="4259407" cy="973609"/>
            <a:chOff x="1030523" y="3999671"/>
            <a:chExt cx="4259407" cy="96356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C928EEC-62C7-47C5-8B0E-9E5B417F817A}"/>
                </a:ext>
              </a:extLst>
            </p:cNvPr>
            <p:cNvSpPr txBox="1"/>
            <p:nvPr/>
          </p:nvSpPr>
          <p:spPr>
            <a:xfrm>
              <a:off x="2839317" y="3999671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0523" y="4262652"/>
              <a:ext cx="4259407" cy="70058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9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E7A80CB-BE01-42A8-B088-C76A5F22D6B9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사용자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 err="1"/>
              <a:t>정차역이용안내</a:t>
            </a:r>
            <a:endParaRPr lang="ko-KR" altLang="en-US" sz="105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98F08D-7EE1-45BC-9571-BE5098463E8C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B8318F-1DD7-4F6D-91EF-94B258FEAC6D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BC679-4FE0-4881-9F92-45888F1F5A9C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200B92-9F71-4FFD-8C6E-A2CFFA962B2B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5548B2-2849-43BC-BEF1-C1646C9CFA20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9304B0-352F-4C14-9457-4ADEDBD61528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ADAE466-78CE-4865-9149-EA95970E3672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D609290-7033-44F4-9CCA-C34B98C4FE1B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253956E-756D-4673-9058-427ED53F1726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43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드롭다운으로 항목 선택 기능 구현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검색할 내용 입력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입력한 내용으로 검색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기본 </a:t>
                      </a: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답변대기</a:t>
                      </a:r>
                      <a:r>
                        <a:rPr lang="en-US" altLang="ko-KR" sz="1500" dirty="0"/>
                        <a:t>‘ </a:t>
                      </a:r>
                      <a:r>
                        <a:rPr lang="ko-KR" altLang="en-US" sz="1500" dirty="0"/>
                        <a:t>상태에서 답변글 작성시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</a:t>
                      </a:r>
                      <a:r>
                        <a:rPr lang="ko-KR" altLang="en-US" sz="1500" dirty="0"/>
                        <a:t>답변완료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로 변경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페이지 번호 선택하여 페이지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1087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답변상태</a:t>
                      </a:r>
                      <a:endParaRPr lang="en-US" altLang="ko-KR" sz="7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61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60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59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7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5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57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56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55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5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54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/>
                        <a:t>답변대기</a:t>
                      </a:r>
                      <a:endParaRPr lang="en-US" altLang="ko-KR" sz="7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700"/>
                        <a:t>53</a:t>
                      </a:r>
                      <a:endParaRPr lang="ko-KR" altLang="en-US" sz="7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600"/>
                        <a:t>2024-07-10</a:t>
                      </a:r>
                      <a:endParaRPr lang="ko-KR" altLang="en-US" sz="60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화살표: 오른쪽 8"/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화살표: 오른쪽 37"/>
          <p:cNvSpPr/>
          <p:nvPr/>
        </p:nvSpPr>
        <p:spPr>
          <a:xfrm>
            <a:off x="3870384" y="4751705"/>
            <a:ext cx="92035" cy="563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/>
              <a:t>1     2     3     4     5</a:t>
            </a:r>
            <a:endParaRPr lang="ko-KR" altLang="en-US" sz="500"/>
          </a:p>
        </p:txBody>
      </p:sp>
      <p:sp>
        <p:nvSpPr>
          <p:cNvPr id="12" name="직사각형 11"/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algn="ctr">
              <a:defRPr/>
            </a:pPr>
            <a:r>
              <a:rPr lang="ko-KR" altLang="en-US" sz="500"/>
              <a:t>글번호  ▽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84452" y="2467585"/>
            <a:ext cx="611460" cy="1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총 게시글 </a:t>
            </a:r>
            <a:r>
              <a:rPr lang="en-US" altLang="ko-KR" sz="500"/>
              <a:t>: 61</a:t>
            </a:r>
            <a:endParaRPr lang="ko-KR" altLang="en-US" sz="500"/>
          </a:p>
        </p:txBody>
      </p:sp>
      <p:sp>
        <p:nvSpPr>
          <p:cNvPr id="45" name="직사각형 44"/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>
            <a:norm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5" name="순서도: 연결자 54"/>
          <p:cNvSpPr/>
          <p:nvPr/>
        </p:nvSpPr>
        <p:spPr>
          <a:xfrm>
            <a:off x="4277978" y="269648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연결자 67"/>
          <p:cNvSpPr/>
          <p:nvPr/>
        </p:nvSpPr>
        <p:spPr>
          <a:xfrm>
            <a:off x="22654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9" name="순서도: 연결자 59"/>
          <p:cNvSpPr/>
          <p:nvPr/>
        </p:nvSpPr>
        <p:spPr>
          <a:xfrm>
            <a:off x="2845339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20" name="순서도: 연결자 53"/>
          <p:cNvSpPr/>
          <p:nvPr/>
        </p:nvSpPr>
        <p:spPr>
          <a:xfrm>
            <a:off x="3783117" y="222605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121" name="순서도: 연결자 61"/>
          <p:cNvSpPr/>
          <p:nvPr/>
        </p:nvSpPr>
        <p:spPr>
          <a:xfrm>
            <a:off x="3186043" y="4462077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87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등록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  <a:endParaRPr lang="en-US" altLang="ko-KR" sz="15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 로그인시 버튼 활성화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0915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목록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3C1AD-D9C2-4FA9-8D74-567302614F0C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627ABE1-35AC-4B0F-851F-AE36F1D3E143}"/>
              </a:ext>
            </a:extLst>
          </p:cNvPr>
          <p:cNvGraphicFramePr>
            <a:graphicFrameLocks noGrp="1"/>
          </p:cNvGraphicFramePr>
          <p:nvPr/>
        </p:nvGraphicFramePr>
        <p:xfrm>
          <a:off x="1824630" y="2668261"/>
          <a:ext cx="307336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7">
                  <a:extLst>
                    <a:ext uri="{9D8B030D-6E8A-4147-A177-3AD203B41FA5}">
                      <a16:colId xmlns:a16="http://schemas.microsoft.com/office/drawing/2014/main" val="2438602528"/>
                    </a:ext>
                  </a:extLst>
                </a:gridCol>
                <a:gridCol w="1678793">
                  <a:extLst>
                    <a:ext uri="{9D8B030D-6E8A-4147-A177-3AD203B41FA5}">
                      <a16:colId xmlns:a16="http://schemas.microsoft.com/office/drawing/2014/main" val="3887465695"/>
                    </a:ext>
                  </a:extLst>
                </a:gridCol>
                <a:gridCol w="488036">
                  <a:extLst>
                    <a:ext uri="{9D8B030D-6E8A-4147-A177-3AD203B41FA5}">
                      <a16:colId xmlns:a16="http://schemas.microsoft.com/office/drawing/2014/main" val="889743677"/>
                    </a:ext>
                  </a:extLst>
                </a:gridCol>
                <a:gridCol w="587255">
                  <a:extLst>
                    <a:ext uri="{9D8B030D-6E8A-4147-A177-3AD203B41FA5}">
                      <a16:colId xmlns:a16="http://schemas.microsoft.com/office/drawing/2014/main" val="3428314447"/>
                    </a:ext>
                  </a:extLst>
                </a:gridCol>
              </a:tblGrid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글번호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작성일자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답변상태</a:t>
                      </a:r>
                      <a:endParaRPr lang="en-US" altLang="ko-KR" sz="7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904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61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452856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60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89385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59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63127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233184"/>
                  </a:ext>
                </a:extLst>
              </a:tr>
              <a:tr h="186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57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8173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56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86684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55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710305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54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승차권을 환불했는데 결제금액 환불은 언제되나요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500" dirty="0"/>
                    </a:p>
                  </a:txBody>
                  <a:tcPr marL="1800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답변대기</a:t>
                      </a:r>
                      <a:endParaRPr lang="en-US" altLang="ko-KR" sz="7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32810"/>
                  </a:ext>
                </a:extLst>
              </a:tr>
              <a:tr h="157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53</a:t>
                      </a:r>
                      <a:endParaRPr lang="ko-KR" altLang="en-US" sz="7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온라인 플랫폼에서 구입한 승차권은 어떻게 환불하나요</a:t>
                      </a:r>
                      <a:r>
                        <a:rPr lang="en-US" altLang="ko-KR" sz="500" u="none" strike="noStrike" dirty="0">
                          <a:solidFill>
                            <a:srgbClr val="333333"/>
                          </a:solidFill>
                          <a:effectLst/>
                          <a:latin typeface="ng"/>
                        </a:rPr>
                        <a:t>?</a:t>
                      </a:r>
                      <a:endParaRPr lang="ko-KR" altLang="en-US" sz="500" dirty="0">
                        <a:solidFill>
                          <a:srgbClr val="333333"/>
                        </a:solidFill>
                        <a:effectLst/>
                        <a:latin typeface="ng"/>
                      </a:endParaRPr>
                    </a:p>
                  </a:txBody>
                  <a:tcPr marL="1800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2024-07-10</a:t>
                      </a:r>
                      <a:endParaRPr lang="ko-KR" altLang="en-US" sz="600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FF0000"/>
                          </a:solidFill>
                        </a:rPr>
                        <a:t>답변완료</a:t>
                      </a:r>
                      <a:endParaRPr lang="en-US" altLang="ko-KR"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8628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746A313-589D-43BF-9033-BADB781DB7D1}"/>
              </a:ext>
            </a:extLst>
          </p:cNvPr>
          <p:cNvSpPr/>
          <p:nvPr/>
        </p:nvSpPr>
        <p:spPr>
          <a:xfrm rot="10800000">
            <a:off x="2737802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A6222E-CB5A-408C-B9CE-7F666F80566B}"/>
              </a:ext>
            </a:extLst>
          </p:cNvPr>
          <p:cNvSpPr/>
          <p:nvPr/>
        </p:nvSpPr>
        <p:spPr>
          <a:xfrm>
            <a:off x="3870384" y="4751705"/>
            <a:ext cx="92035" cy="56335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BA06F-23F0-4DAF-8A51-B22B75479E56}"/>
              </a:ext>
            </a:extLst>
          </p:cNvPr>
          <p:cNvSpPr txBox="1"/>
          <p:nvPr/>
        </p:nvSpPr>
        <p:spPr>
          <a:xfrm>
            <a:off x="2931657" y="4695233"/>
            <a:ext cx="81582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1     2     3     4     5</a:t>
            </a:r>
            <a:endParaRPr lang="ko-KR" altLang="en-US" sz="5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67259D-6963-4E71-926E-1F4A4BB7EF2E}"/>
              </a:ext>
            </a:extLst>
          </p:cNvPr>
          <p:cNvSpPr/>
          <p:nvPr/>
        </p:nvSpPr>
        <p:spPr>
          <a:xfrm>
            <a:off x="1824629" y="2401624"/>
            <a:ext cx="3073363" cy="20803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41E08-7991-4283-9966-3A60203E169E}"/>
              </a:ext>
            </a:extLst>
          </p:cNvPr>
          <p:cNvSpPr txBox="1"/>
          <p:nvPr/>
        </p:nvSpPr>
        <p:spPr>
          <a:xfrm>
            <a:off x="2417530" y="2421419"/>
            <a:ext cx="401062" cy="1692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/>
              <a:t>글번호  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EDEE93-F560-4359-B98A-BDD5AB0EB700}"/>
              </a:ext>
            </a:extLst>
          </p:cNvPr>
          <p:cNvSpPr/>
          <p:nvPr/>
        </p:nvSpPr>
        <p:spPr>
          <a:xfrm>
            <a:off x="2832100" y="2422317"/>
            <a:ext cx="112077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C2BB9-7D20-4977-A318-0D7B6F934768}"/>
              </a:ext>
            </a:extLst>
          </p:cNvPr>
          <p:cNvSpPr txBox="1"/>
          <p:nvPr/>
        </p:nvSpPr>
        <p:spPr>
          <a:xfrm>
            <a:off x="1784452" y="2467585"/>
            <a:ext cx="6114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총 게시글 </a:t>
            </a:r>
            <a:r>
              <a:rPr lang="en-US" altLang="ko-KR" sz="500" dirty="0"/>
              <a:t>: 61</a:t>
            </a:r>
            <a:endParaRPr lang="ko-KR" altLang="en-US" sz="5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D132EA-D284-4ADE-903D-A6DECF3080BB}"/>
              </a:ext>
            </a:extLst>
          </p:cNvPr>
          <p:cNvSpPr/>
          <p:nvPr/>
        </p:nvSpPr>
        <p:spPr>
          <a:xfrm>
            <a:off x="3979622" y="2422317"/>
            <a:ext cx="184816" cy="169277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AE8A1E-9A7A-4AA0-9796-AAC7942C62B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AA73E0-B3BD-4C15-9B8C-AD54194B5626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F48B96-23B7-4EE4-8B11-659AD815A0AC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C4E37-908D-4D3B-A975-D5E013D43A6B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FA25395-913D-458C-BC86-CBE866F5C494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0E3CE4D-CC4C-47C3-AEF5-0FB156994674}"/>
              </a:ext>
            </a:extLst>
          </p:cNvPr>
          <p:cNvSpPr txBox="1"/>
          <p:nvPr/>
        </p:nvSpPr>
        <p:spPr>
          <a:xfrm>
            <a:off x="4612481" y="4699635"/>
            <a:ext cx="271344" cy="1611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1BD5DCF-4AB1-4EB8-919E-5D99FE3717DB}"/>
              </a:ext>
            </a:extLst>
          </p:cNvPr>
          <p:cNvSpPr/>
          <p:nvPr/>
        </p:nvSpPr>
        <p:spPr>
          <a:xfrm>
            <a:off x="4451050" y="4499853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404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등록버튼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작성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69073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등록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F62442-2D56-4EA8-93A6-3DA681AEE4ED}"/>
              </a:ext>
            </a:extLst>
          </p:cNvPr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66653-5D89-4CE4-B212-FB6C133E7E6F}"/>
              </a:ext>
            </a:extLst>
          </p:cNvPr>
          <p:cNvSpPr txBox="1"/>
          <p:nvPr/>
        </p:nvSpPr>
        <p:spPr>
          <a:xfrm>
            <a:off x="1824629" y="2554032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8A6488-5FA0-4B8B-9574-FFD458707692}"/>
              </a:ext>
            </a:extLst>
          </p:cNvPr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6BA3B-FC98-45F9-9158-B3EB3CB97FFC}"/>
              </a:ext>
            </a:extLst>
          </p:cNvPr>
          <p:cNvSpPr txBox="1"/>
          <p:nvPr/>
        </p:nvSpPr>
        <p:spPr>
          <a:xfrm>
            <a:off x="1824629" y="3170280"/>
            <a:ext cx="460635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/>
              <a:t>내용</a:t>
            </a:r>
            <a:endParaRPr lang="en-US" altLang="ko-KR" sz="7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48E6BF-8AF8-40C5-99DB-54174EAE84BC}"/>
              </a:ext>
            </a:extLst>
          </p:cNvPr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01E178-1DEC-4573-BB71-0AAD921FAF76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28BA70-1B88-475E-8293-06C21E96988F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8CF619-B8B1-41A7-8E58-91BDF28F86FD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46721996-3614-4A2A-BFDB-DB45A1A4BE75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3885C-4D13-4F2B-B7B0-6D9C81F84F5E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782D6FE-3A6F-4CBB-A50E-5C62CCC07BC9}"/>
              </a:ext>
            </a:extLst>
          </p:cNvPr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등록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EC6BD39-BCC8-4700-BB3F-F618A871A5BD}"/>
              </a:ext>
            </a:extLst>
          </p:cNvPr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>
            <a:extLst>
              <a:ext uri="{FF2B5EF4-FFF2-40B4-BE49-F238E27FC236}">
                <a16:creationId xmlns:a16="http://schemas.microsoft.com/office/drawing/2014/main" id="{A94E7061-69B7-47DB-A009-0F6EE2B83E39}"/>
              </a:ext>
            </a:extLst>
          </p:cNvPr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순서도: 연결자 93">
            <a:extLst>
              <a:ext uri="{FF2B5EF4-FFF2-40B4-BE49-F238E27FC236}">
                <a16:creationId xmlns:a16="http://schemas.microsoft.com/office/drawing/2014/main" id="{B5BF2288-8D5C-4BEC-A924-8D1D695E2044}"/>
              </a:ext>
            </a:extLst>
          </p:cNvPr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0783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</a:t>
                      </a:r>
                      <a:r>
                        <a:rPr lang="ko-KR" altLang="en-US" sz="1500" dirty="0"/>
                        <a:t> 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0818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081161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2047057" y="3748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87561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413110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95211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30609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413615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413140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413038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31758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 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400550" y="49177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04" name="순서도: 연결자 103"/>
          <p:cNvSpPr/>
          <p:nvPr/>
        </p:nvSpPr>
        <p:spPr>
          <a:xfrm>
            <a:off x="4240643" y="47022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20" name="TextBox 102"/>
          <p:cNvSpPr txBox="1"/>
          <p:nvPr/>
        </p:nvSpPr>
        <p:spPr>
          <a:xfrm>
            <a:off x="4400550" y="378743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121" name="순서도: 연결자 103"/>
          <p:cNvSpPr/>
          <p:nvPr/>
        </p:nvSpPr>
        <p:spPr>
          <a:xfrm>
            <a:off x="4240643" y="357198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수정버튼 클릭시 </a:t>
                      </a: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500" dirty="0"/>
                        <a:t>취소버튼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46036"/>
              </p:ext>
            </p:extLst>
          </p:nvPr>
        </p:nvGraphicFramePr>
        <p:xfrm>
          <a:off x="7091765" y="577307"/>
          <a:ext cx="449063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Qna_04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Q&amp;A </a:t>
                      </a:r>
                      <a:r>
                        <a:rPr lang="ko-KR" altLang="en-US" sz="1500" dirty="0"/>
                        <a:t>수정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사용자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7424" y="2438400"/>
            <a:ext cx="3080833" cy="199072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4629" y="2554032"/>
            <a:ext cx="460635" cy="187263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제목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285264" y="2574394"/>
            <a:ext cx="2341438" cy="14027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anchor="ctr"/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24629" y="3170280"/>
            <a:ext cx="460635" cy="19014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/>
            </a:pPr>
            <a:r>
              <a:rPr lang="ko-KR" altLang="en-US" sz="700"/>
              <a:t>내용</a:t>
            </a:r>
            <a:endParaRPr lang="en-US" altLang="ko-KR" sz="700"/>
          </a:p>
        </p:txBody>
      </p:sp>
      <p:sp>
        <p:nvSpPr>
          <p:cNvPr id="55" name="직사각형 54"/>
          <p:cNvSpPr/>
          <p:nvPr/>
        </p:nvSpPr>
        <p:spPr>
          <a:xfrm>
            <a:off x="2285264" y="2850727"/>
            <a:ext cx="2341438" cy="14411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4" tIns="72009" anchor="t" anchorCtr="0"/>
          <a:lstStyle/>
          <a:p>
            <a:pPr lvl="0">
              <a:defRPr/>
            </a:pPr>
            <a:r>
              <a:rPr lang="ko-KR" altLang="en-US" sz="500">
                <a:solidFill>
                  <a:schemeClr val="tx1"/>
                </a:solidFill>
              </a:rPr>
              <a:t>네이버페이로 구입했는데 환불은 어떻게 하나요</a:t>
            </a:r>
            <a:r>
              <a:rPr lang="en-US" altLang="ko-KR" sz="5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sp>
        <p:nvSpPr>
          <p:cNvPr id="75" name="TextBox 74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063931" y="4512393"/>
            <a:ext cx="288005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00466" y="4512393"/>
            <a:ext cx="288005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1" name="순서도: 연결자 90"/>
          <p:cNvSpPr/>
          <p:nvPr/>
        </p:nvSpPr>
        <p:spPr>
          <a:xfrm>
            <a:off x="2877991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순서도: 연결자 93"/>
          <p:cNvSpPr/>
          <p:nvPr/>
        </p:nvSpPr>
        <p:spPr>
          <a:xfrm>
            <a:off x="3260477" y="430131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/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043770" y="5840311"/>
            <a:ext cx="1149045" cy="387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20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상호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주식회사 </a:t>
            </a:r>
            <a:r>
              <a:rPr lang="ko-KR" altLang="en-US" sz="300" dirty="0" err="1">
                <a:latin typeface="한컴 고딕"/>
                <a:ea typeface="한컴 고딕"/>
              </a:rPr>
              <a:t>시알엑스</a:t>
            </a:r>
            <a:endParaRPr lang="ko-KR" altLang="en-US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대표자</a:t>
            </a:r>
            <a:r>
              <a:rPr lang="en-US" altLang="ko-KR" sz="300" dirty="0">
                <a:latin typeface="한컴 고딕"/>
                <a:ea typeface="한컴 고딕"/>
              </a:rPr>
              <a:t>: </a:t>
            </a:r>
            <a:r>
              <a:rPr lang="ko-KR" altLang="en-US" sz="300" dirty="0">
                <a:latin typeface="한컴 고딕"/>
                <a:ea typeface="한컴 고딕"/>
              </a:rPr>
              <a:t>추승보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김의겸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이영진</a:t>
            </a:r>
            <a:r>
              <a:rPr lang="en-US" altLang="ko-KR" sz="300" dirty="0">
                <a:latin typeface="한컴 고딕"/>
                <a:ea typeface="한컴 고딕"/>
              </a:rPr>
              <a:t>, </a:t>
            </a:r>
            <a:r>
              <a:rPr lang="ko-KR" altLang="en-US" sz="300" dirty="0">
                <a:latin typeface="한컴 고딕"/>
                <a:ea typeface="한컴 고딕"/>
              </a:rPr>
              <a:t>오동수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사업자등록</a:t>
            </a:r>
            <a:r>
              <a:rPr lang="en-US" altLang="ko-KR" sz="300" dirty="0">
                <a:latin typeface="한컴 고딕"/>
                <a:ea typeface="한컴 고딕"/>
              </a:rPr>
              <a:t>: 000-11-222222</a:t>
            </a:r>
          </a:p>
          <a:p>
            <a:pPr lvl="0">
              <a:defRPr/>
            </a:pPr>
            <a:r>
              <a:rPr lang="ko-KR" altLang="en-US" sz="300" dirty="0">
                <a:latin typeface="한컴 고딕"/>
                <a:ea typeface="한컴 고딕"/>
              </a:rPr>
              <a:t>통신판매업신고</a:t>
            </a:r>
            <a:r>
              <a:rPr lang="en-US" altLang="ko-KR" sz="300" dirty="0">
                <a:latin typeface="한컴 고딕"/>
                <a:ea typeface="한컴 고딕"/>
              </a:rPr>
              <a:t>: 2024-</a:t>
            </a:r>
            <a:r>
              <a:rPr lang="ko-KR" altLang="en-US" sz="300" dirty="0">
                <a:latin typeface="한컴 고딕"/>
                <a:ea typeface="한컴 고딕"/>
              </a:rPr>
              <a:t>대전서구</a:t>
            </a:r>
            <a:r>
              <a:rPr lang="en-US" altLang="ko-KR" sz="300" dirty="0">
                <a:latin typeface="한컴 고딕"/>
                <a:ea typeface="한컴 고딕"/>
              </a:rPr>
              <a:t>-1005</a:t>
            </a:r>
            <a:r>
              <a:rPr lang="ko-KR" altLang="en-US" sz="300" dirty="0">
                <a:latin typeface="한컴 고딕"/>
                <a:ea typeface="한컴 고딕"/>
              </a:rPr>
              <a:t>호</a:t>
            </a:r>
          </a:p>
          <a:p>
            <a:pPr lvl="0">
              <a:defRPr/>
            </a:pPr>
            <a:endParaRPr lang="en-US" altLang="ko-KR" sz="300" dirty="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300" dirty="0">
                <a:latin typeface="한컴 고딕"/>
                <a:ea typeface="한컴 고딕"/>
              </a:rPr>
              <a:t>Copyright 2024. CRX INC. All rights reserved.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b="1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고객센터</a:t>
            </a:r>
          </a:p>
          <a:p>
            <a:pPr lvl="0">
              <a:defRPr/>
            </a:pPr>
            <a:r>
              <a:rPr lang="ko-KR" altLang="en-US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대표전화</a:t>
            </a:r>
            <a:r>
              <a:rPr lang="en-US" altLang="ko-KR" sz="500">
                <a:solidFill>
                  <a:schemeClr val="tx2">
                    <a:lumMod val="75000"/>
                  </a:schemeClr>
                </a:solidFill>
                <a:latin typeface="한컴 고딕"/>
                <a:ea typeface="한컴 고딕"/>
              </a:rPr>
              <a:t>: 1005-1005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승차권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고객안내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이용안내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여행상품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90593" y="1157655"/>
            <a:ext cx="1149045" cy="2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Magneto"/>
              </a:rPr>
              <a:t>CRX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Magneto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스토리보드의 화면 설계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17" name="표 117"/>
          <p:cNvGraphicFramePr>
            <a:graphicFrameLocks noGrp="1"/>
          </p:cNvGraphicFramePr>
          <p:nvPr/>
        </p:nvGraphicFramePr>
        <p:xfrm>
          <a:off x="7091765" y="1109798"/>
          <a:ext cx="4490635" cy="328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40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‘Q&amp;A’ </a:t>
                      </a:r>
                      <a:r>
                        <a:rPr lang="ko-KR" altLang="en-US" sz="1500" dirty="0"/>
                        <a:t>삭제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답변수정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삭제</a:t>
                      </a:r>
                      <a:endParaRPr lang="en-US" altLang="ko-KR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500" dirty="0"/>
                        <a:t>답변 내용 입력 후 등록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목록</a:t>
                      </a:r>
                      <a:r>
                        <a:rPr lang="en-US" altLang="ko-KR" sz="1500" dirty="0"/>
                        <a:t>’</a:t>
                      </a:r>
                      <a:r>
                        <a:rPr lang="ko-KR" altLang="en-US" sz="15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8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99433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</a:t>
                      </a:r>
                      <a:r>
                        <a:rPr lang="en-US" altLang="ko-KR" sz="1500"/>
                        <a:t>ID</a:t>
                      </a:r>
                      <a:endParaRPr lang="ko-KR" altLang="en-US" sz="150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Qna_03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50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300" dirty="0"/>
                        <a:t>Q&amp;A </a:t>
                      </a:r>
                      <a:r>
                        <a:rPr lang="ko-KR" altLang="en-US" sz="1300" dirty="0"/>
                        <a:t>열람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538871" y="2810236"/>
            <a:ext cx="508693" cy="159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예매하기</a:t>
            </a:r>
          </a:p>
        </p:txBody>
      </p:sp>
      <p:sp>
        <p:nvSpPr>
          <p:cNvPr id="46" name="타원 45"/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예매관리</a:t>
            </a:r>
            <a:endParaRPr lang="en-US" altLang="ko-KR" sz="500"/>
          </a:p>
        </p:txBody>
      </p:sp>
      <p:sp>
        <p:nvSpPr>
          <p:cNvPr id="48" name="타원 47"/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"/>
              <a:t>고객센터</a:t>
            </a:r>
          </a:p>
        </p:txBody>
      </p:sp>
      <p:sp>
        <p:nvSpPr>
          <p:cNvPr id="50" name="타원 49"/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"/>
              <a:t>1:1</a:t>
            </a:r>
            <a:r>
              <a:rPr lang="ko-KR" altLang="en-US" sz="500"/>
              <a:t>문의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/>
              <a:t>Q&amp;A</a:t>
            </a:r>
            <a:endParaRPr lang="ko-KR" altLang="en-US" sz="2000"/>
          </a:p>
        </p:txBody>
      </p:sp>
      <p:cxnSp>
        <p:nvCxnSpPr>
          <p:cNvPr id="10" name="직선 연결선 9"/>
          <p:cNvCxnSpPr/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767424" y="5766963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7619" y="2505472"/>
            <a:ext cx="1799996" cy="1596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500" u="none" strike="noStrike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34518" y="2684758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5543" y="2683735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오동수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59301" y="2869460"/>
            <a:ext cx="43283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/>
              <a:t>네이버페이로 구입했는데 환불은 어떻게 하나요</a:t>
            </a:r>
            <a:r>
              <a:rPr lang="en-US" altLang="ko-KR" sz="500"/>
              <a:t>?</a:t>
            </a:r>
            <a:endParaRPr lang="ko-KR" altLang="en-US" sz="500"/>
          </a:p>
        </p:txBody>
      </p:sp>
      <p:cxnSp>
        <p:nvCxnSpPr>
          <p:cNvPr id="79" name="직선 연결선 78"/>
          <p:cNvCxnSpPr/>
          <p:nvPr/>
        </p:nvCxnSpPr>
        <p:spPr>
          <a:xfrm>
            <a:off x="2047057" y="470416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542178" y="1046967"/>
            <a:ext cx="696617" cy="18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로그아웃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마이페이지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700"/>
              <a:t>장바구니</a:t>
            </a:r>
          </a:p>
        </p:txBody>
      </p:sp>
      <p:cxnSp>
        <p:nvCxnSpPr>
          <p:cNvPr id="93" name="직선 연결선 92"/>
          <p:cNvCxnSpPr/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34769" y="395965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977619" y="3780669"/>
            <a:ext cx="31409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u="none" strike="noStrike">
                <a:solidFill>
                  <a:srgbClr val="333333"/>
                </a:solidFill>
                <a:effectLst/>
                <a:latin typeface="ng"/>
              </a:rPr>
              <a:t>답변</a:t>
            </a:r>
            <a:endParaRPr lang="ko-KR" altLang="en-US" sz="50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2034769" y="4134647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034769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830906" y="3964709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50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334518" y="3959955"/>
            <a:ext cx="519172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500"/>
              <a:t>2024-07-10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35543" y="3958932"/>
            <a:ext cx="377026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00" dirty="0"/>
              <a:t>김의겸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78351" y="4146136"/>
            <a:ext cx="259936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500" i="0">
                <a:effectLst/>
                <a:latin typeface="ng"/>
              </a:rPr>
              <a:t>CTX </a:t>
            </a:r>
            <a:r>
              <a:rPr lang="ko-KR" altLang="en-US" sz="500" i="0"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>
                <a:effectLst/>
                <a:latin typeface="ng"/>
              </a:rPr>
              <a:t>,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단</a:t>
            </a:r>
            <a:r>
              <a:rPr lang="en-US" altLang="ko-KR" sz="500" i="0">
                <a:effectLst/>
                <a:latin typeface="ng"/>
              </a:rPr>
              <a:t>, SRT</a:t>
            </a:r>
            <a:r>
              <a:rPr lang="ko-KR" altLang="en-US" sz="500" i="0">
                <a:effectLst/>
                <a:latin typeface="ng"/>
              </a:rPr>
              <a:t>앱으로 발권한 승차권은 열차 출발 후 </a:t>
            </a:r>
            <a:r>
              <a:rPr lang="en-US" altLang="ko-KR" sz="500" i="0">
                <a:effectLst/>
                <a:latin typeface="ng"/>
              </a:rPr>
              <a:t>10</a:t>
            </a:r>
            <a:r>
              <a:rPr lang="ko-KR" altLang="en-US" sz="500" i="0">
                <a:effectLst/>
                <a:latin typeface="ng"/>
              </a:rPr>
              <a:t>분까지 </a:t>
            </a:r>
            <a:r>
              <a:rPr lang="en-US" altLang="ko-KR" sz="500" i="0">
                <a:effectLst/>
                <a:latin typeface="ng"/>
              </a:rPr>
              <a:t>SRT</a:t>
            </a:r>
            <a:r>
              <a:rPr lang="ko-KR" altLang="en-US" sz="500" i="0">
                <a:effectLst/>
                <a:latin typeface="ng"/>
              </a:rPr>
              <a:t>앱으로 환불 가능합니다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예약한 열차와 다른 열차에 탑승한 경우 열차 승무원을 통해 해당 승차권 도착역</a:t>
            </a:r>
          </a:p>
          <a:p>
            <a:pPr algn="l">
              <a:defRPr/>
            </a:pPr>
            <a:r>
              <a:rPr lang="ko-KR" altLang="en-US" sz="500" i="0">
                <a:effectLst/>
                <a:latin typeface="ng"/>
              </a:rPr>
              <a:t>도착시각 이전까지 환불가능하며</a:t>
            </a:r>
            <a:r>
              <a:rPr lang="en-US" altLang="ko-KR" sz="500" i="0">
                <a:effectLst/>
                <a:latin typeface="ng"/>
              </a:rPr>
              <a:t>, </a:t>
            </a:r>
            <a:r>
              <a:rPr lang="ko-KR" altLang="en-US" sz="500" i="0">
                <a:effectLst/>
                <a:latin typeface="ng"/>
              </a:rPr>
              <a:t>환불시점에 따른 위약금 발생됩니다</a:t>
            </a:r>
            <a:r>
              <a:rPr lang="en-US" altLang="ko-KR" sz="500" i="0">
                <a:effectLst/>
                <a:latin typeface="ng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30845" y="4746286"/>
            <a:ext cx="199582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071043" y="4746286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62" name="순서도: 연결자 61"/>
          <p:cNvSpPr/>
          <p:nvPr/>
        </p:nvSpPr>
        <p:spPr>
          <a:xfrm>
            <a:off x="2185227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3</a:t>
            </a:r>
          </a:p>
        </p:txBody>
      </p:sp>
      <p:sp>
        <p:nvSpPr>
          <p:cNvPr id="64" name="순서도: 연결자 63"/>
          <p:cNvSpPr/>
          <p:nvPr/>
        </p:nvSpPr>
        <p:spPr>
          <a:xfrm>
            <a:off x="1911136" y="4530834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414813" y="5167147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등록</a:t>
            </a:r>
          </a:p>
        </p:txBody>
      </p:sp>
      <p:cxnSp>
        <p:nvCxnSpPr>
          <p:cNvPr id="107" name="직선 연결선 106"/>
          <p:cNvCxnSpPr/>
          <p:nvPr/>
        </p:nvCxnSpPr>
        <p:spPr>
          <a:xfrm>
            <a:off x="2077264" y="4961538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047057" y="55301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2053407" y="4982969"/>
            <a:ext cx="2347116" cy="5181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순서도: 연결자 111"/>
          <p:cNvSpPr/>
          <p:nvPr/>
        </p:nvSpPr>
        <p:spPr>
          <a:xfrm>
            <a:off x="4190730" y="4961538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4</a:t>
            </a:r>
          </a:p>
        </p:txBody>
      </p:sp>
      <p:sp>
        <p:nvSpPr>
          <p:cNvPr id="119" name="TextBox 102"/>
          <p:cNvSpPr txBox="1"/>
          <p:nvPr/>
        </p:nvSpPr>
        <p:spPr>
          <a:xfrm>
            <a:off x="4400550" y="5567817"/>
            <a:ext cx="199582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120" name="순서도: 연결자 103"/>
          <p:cNvSpPr/>
          <p:nvPr/>
        </p:nvSpPr>
        <p:spPr>
          <a:xfrm>
            <a:off x="4202543" y="535236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5</a:t>
            </a:r>
          </a:p>
        </p:txBody>
      </p:sp>
      <p:cxnSp>
        <p:nvCxnSpPr>
          <p:cNvPr id="121" name="직선 연결선 77"/>
          <p:cNvCxnSpPr/>
          <p:nvPr/>
        </p:nvCxnSpPr>
        <p:spPr>
          <a:xfrm>
            <a:off x="2047057" y="3624625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2"/>
          <p:cNvSpPr txBox="1"/>
          <p:nvPr/>
        </p:nvSpPr>
        <p:spPr>
          <a:xfrm>
            <a:off x="4400550" y="3663611"/>
            <a:ext cx="199582" cy="13339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0" rIns="0" anchor="ctr">
            <a:noAutofit/>
          </a:bodyPr>
          <a:lstStyle/>
          <a:p>
            <a:pPr algn="ctr">
              <a:defRPr/>
            </a:pPr>
            <a:r>
              <a:rPr lang="ko-KR" altLang="en-US" sz="50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123" name="순서도: 연결자 103"/>
          <p:cNvSpPr/>
          <p:nvPr/>
        </p:nvSpPr>
        <p:spPr>
          <a:xfrm>
            <a:off x="4231118" y="3429109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0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72029"/>
              </p:ext>
            </p:extLst>
          </p:nvPr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수정 버튼 클릭시 답변수정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클릭시 </a:t>
                      </a:r>
                      <a:r>
                        <a:rPr lang="en-US" altLang="ko-KR" sz="1500" dirty="0"/>
                        <a:t>‘Q&amp;A </a:t>
                      </a:r>
                      <a:r>
                        <a:rPr lang="ko-KR" altLang="en-US" sz="1500" dirty="0"/>
                        <a:t>열람</a:t>
                      </a:r>
                      <a:r>
                        <a:rPr lang="en-US" altLang="ko-KR" sz="1500" dirty="0"/>
                        <a:t>’ </a:t>
                      </a:r>
                      <a:r>
                        <a:rPr lang="ko-KR" altLang="en-US" sz="1500" dirty="0"/>
                        <a:t>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72601"/>
              </p:ext>
            </p:extLst>
          </p:nvPr>
        </p:nvGraphicFramePr>
        <p:xfrm>
          <a:off x="7091765" y="577307"/>
          <a:ext cx="44906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</a:t>
                      </a:r>
                      <a:r>
                        <a:rPr lang="en-US" altLang="ko-KR" sz="1500" dirty="0"/>
                        <a:t>ID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Qna_05</a:t>
                      </a:r>
                      <a:endParaRPr lang="ko-KR" altLang="en-US" sz="15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Q&amp;A</a:t>
                      </a:r>
                      <a:r>
                        <a:rPr lang="ko-KR" altLang="en-US" sz="1300" dirty="0"/>
                        <a:t> 답변수정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사업체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marL="0" marR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 cap="rnd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9F668E-F677-4B97-9244-F6D45B3D725C}"/>
              </a:ext>
            </a:extLst>
          </p:cNvPr>
          <p:cNvSpPr txBox="1"/>
          <p:nvPr/>
        </p:nvSpPr>
        <p:spPr>
          <a:xfrm>
            <a:off x="4414813" y="3671654"/>
            <a:ext cx="172449" cy="1333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E3C3B9-6A01-4851-BEBF-916C499CD6CD}"/>
              </a:ext>
            </a:extLst>
          </p:cNvPr>
          <p:cNvSpPr txBox="1"/>
          <p:nvPr/>
        </p:nvSpPr>
        <p:spPr>
          <a:xfrm>
            <a:off x="1750681" y="1740867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Q&amp;A</a:t>
            </a:r>
            <a:endParaRPr lang="ko-KR" altLang="en-US" sz="20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DA3BF6-BF5D-4064-9CC4-B6B206865B88}"/>
              </a:ext>
            </a:extLst>
          </p:cNvPr>
          <p:cNvCxnSpPr>
            <a:cxnSpLocks/>
          </p:cNvCxnSpPr>
          <p:nvPr/>
        </p:nvCxnSpPr>
        <p:spPr>
          <a:xfrm>
            <a:off x="1767424" y="2438400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98ACE645-55B5-4C4B-960A-8D82AD56038D}"/>
              </a:ext>
            </a:extLst>
          </p:cNvPr>
          <p:cNvCxnSpPr>
            <a:cxnSpLocks/>
          </p:cNvCxnSpPr>
          <p:nvPr/>
        </p:nvCxnSpPr>
        <p:spPr>
          <a:xfrm>
            <a:off x="1767424" y="4429124"/>
            <a:ext cx="308083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2E7AF34-92D4-444F-84D3-165290BAFFD2}"/>
              </a:ext>
            </a:extLst>
          </p:cNvPr>
          <p:cNvCxnSpPr>
            <a:cxnSpLocks/>
          </p:cNvCxnSpPr>
          <p:nvPr/>
        </p:nvCxnSpPr>
        <p:spPr>
          <a:xfrm>
            <a:off x="2034769" y="250031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A949C07-D6CB-4C65-9B63-44DECE77832E}"/>
              </a:ext>
            </a:extLst>
          </p:cNvPr>
          <p:cNvCxnSpPr>
            <a:cxnSpLocks/>
          </p:cNvCxnSpPr>
          <p:nvPr/>
        </p:nvCxnSpPr>
        <p:spPr>
          <a:xfrm>
            <a:off x="2034769" y="2684461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0BFD28-1990-4DAC-8E56-302D9AF0D6E2}"/>
              </a:ext>
            </a:extLst>
          </p:cNvPr>
          <p:cNvSpPr txBox="1"/>
          <p:nvPr/>
        </p:nvSpPr>
        <p:spPr>
          <a:xfrm>
            <a:off x="1954759" y="2482612"/>
            <a:ext cx="2704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u="none" strike="noStrike" dirty="0">
                <a:solidFill>
                  <a:srgbClr val="333333"/>
                </a:solidFill>
                <a:effectLst/>
                <a:latin typeface="ng"/>
              </a:rPr>
              <a:t>온라인 플랫폼에서 구입한 승차권은 어떻게 환불하나요</a:t>
            </a:r>
            <a:r>
              <a:rPr lang="en-US" altLang="ko-KR" sz="800" u="none" strike="noStrike" dirty="0">
                <a:solidFill>
                  <a:srgbClr val="333333"/>
                </a:solidFill>
                <a:effectLst/>
                <a:latin typeface="ng"/>
              </a:rPr>
              <a:t>?</a:t>
            </a:r>
            <a:endParaRPr lang="ko-KR" altLang="en-US" sz="800" dirty="0">
              <a:solidFill>
                <a:srgbClr val="333333"/>
              </a:solidFill>
              <a:effectLst/>
              <a:latin typeface="ng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C60A34F-72A4-4418-B069-E032B02E99FC}"/>
              </a:ext>
            </a:extLst>
          </p:cNvPr>
          <p:cNvCxnSpPr>
            <a:cxnSpLocks/>
          </p:cNvCxnSpPr>
          <p:nvPr/>
        </p:nvCxnSpPr>
        <p:spPr>
          <a:xfrm>
            <a:off x="2034769" y="28594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A417A-9A4C-465D-BD7A-14033E745748}"/>
              </a:ext>
            </a:extLst>
          </p:cNvPr>
          <p:cNvSpPr/>
          <p:nvPr/>
        </p:nvSpPr>
        <p:spPr>
          <a:xfrm>
            <a:off x="2034769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등록일자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885E7E2-650D-46AC-8A97-AA32338B2765}"/>
              </a:ext>
            </a:extLst>
          </p:cNvPr>
          <p:cNvSpPr/>
          <p:nvPr/>
        </p:nvSpPr>
        <p:spPr>
          <a:xfrm>
            <a:off x="3830906" y="2689512"/>
            <a:ext cx="304637" cy="164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>
                <a:solidFill>
                  <a:schemeClr val="tx1"/>
                </a:solidFill>
              </a:rPr>
              <a:t>작성자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39A1-E6FF-4305-8787-909FDCAFBCA5}"/>
              </a:ext>
            </a:extLst>
          </p:cNvPr>
          <p:cNvSpPr txBox="1"/>
          <p:nvPr/>
        </p:nvSpPr>
        <p:spPr>
          <a:xfrm>
            <a:off x="2326898" y="2661898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2024-07-10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DB261-0902-4309-93ED-CEE9B4872A1A}"/>
              </a:ext>
            </a:extLst>
          </p:cNvPr>
          <p:cNvSpPr txBox="1"/>
          <p:nvPr/>
        </p:nvSpPr>
        <p:spPr>
          <a:xfrm>
            <a:off x="4127923" y="2668495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오동수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CE8E566-D1D9-4615-B339-531C232FB3C8}"/>
              </a:ext>
            </a:extLst>
          </p:cNvPr>
          <p:cNvCxnSpPr>
            <a:cxnSpLocks/>
          </p:cNvCxnSpPr>
          <p:nvPr/>
        </p:nvCxnSpPr>
        <p:spPr>
          <a:xfrm>
            <a:off x="2047057" y="3646850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6B3C8-8441-447A-B973-A38D967F109D}"/>
              </a:ext>
            </a:extLst>
          </p:cNvPr>
          <p:cNvSpPr txBox="1"/>
          <p:nvPr/>
        </p:nvSpPr>
        <p:spPr>
          <a:xfrm>
            <a:off x="1944061" y="2869460"/>
            <a:ext cx="4328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네이버페이로 구입했는데 환불은 어떻게 하나요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55BE3D7-9C92-4F3A-BABB-957B23587FD6}"/>
              </a:ext>
            </a:extLst>
          </p:cNvPr>
          <p:cNvCxnSpPr>
            <a:cxnSpLocks/>
          </p:cNvCxnSpPr>
          <p:nvPr/>
        </p:nvCxnSpPr>
        <p:spPr>
          <a:xfrm>
            <a:off x="2047057" y="4348993"/>
            <a:ext cx="2546143" cy="0"/>
          </a:xfrm>
          <a:prstGeom prst="line">
            <a:avLst/>
          </a:prstGeom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43C3AF-8EDF-4158-9087-21EA4CC54A49}"/>
              </a:ext>
            </a:extLst>
          </p:cNvPr>
          <p:cNvSpPr/>
          <p:nvPr/>
        </p:nvSpPr>
        <p:spPr>
          <a:xfrm>
            <a:off x="2053407" y="3672291"/>
            <a:ext cx="2347116" cy="65244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CTX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승차권은 구매한 방법에 따라 환불방법이 다릅니다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  <a:endParaRPr lang="ko-KR" altLang="en-US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모든 승차권은 열차가 출발한 이후에는 역창구에서만 환불이 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도착역 도착시각 이후에는 환불하실 수 없습니다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단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발권한 승차권은 열차 출발 후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10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분까지 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SRT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앱으로 환불 가능합니다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l"/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예약한 열차와 다른 열차에 탑승한 경우 열차 승무원을 통해 해당 승차권 도착역</a:t>
            </a:r>
            <a:endParaRPr lang="en-US" altLang="ko-KR" sz="500" i="0" dirty="0">
              <a:solidFill>
                <a:schemeClr val="tx1"/>
              </a:solidFill>
              <a:effectLst/>
              <a:latin typeface="ng"/>
            </a:endParaRPr>
          </a:p>
          <a:p>
            <a:pPr algn="l"/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도착시각 이전까지 환불가능하며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, </a:t>
            </a:r>
            <a:r>
              <a:rPr lang="ko-KR" altLang="en-US" sz="500" i="0" dirty="0">
                <a:solidFill>
                  <a:schemeClr val="tx1"/>
                </a:solidFill>
                <a:effectLst/>
                <a:latin typeface="ng"/>
              </a:rPr>
              <a:t>환불시점에 따른 위약금 발생됩니다</a:t>
            </a:r>
            <a:r>
              <a:rPr lang="en-US" altLang="ko-KR" sz="500" i="0" dirty="0">
                <a:solidFill>
                  <a:schemeClr val="tx1"/>
                </a:solidFill>
                <a:effectLst/>
                <a:latin typeface="ng"/>
              </a:rPr>
              <a:t>.</a:t>
            </a:r>
          </a:p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02DD3-4D97-42EE-9F9B-3F963A8E2064}"/>
              </a:ext>
            </a:extLst>
          </p:cNvPr>
          <p:cNvSpPr txBox="1"/>
          <p:nvPr/>
        </p:nvSpPr>
        <p:spPr>
          <a:xfrm>
            <a:off x="4542178" y="1046967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로그아웃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0DD4CD-40C1-407F-9372-014A0F5B6CF9}"/>
              </a:ext>
            </a:extLst>
          </p:cNvPr>
          <p:cNvSpPr txBox="1"/>
          <p:nvPr/>
        </p:nvSpPr>
        <p:spPr>
          <a:xfrm>
            <a:off x="5006635" y="1043341"/>
            <a:ext cx="721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FFAE6B-DDD6-4563-85CF-4B0CA81D5DA7}"/>
              </a:ext>
            </a:extLst>
          </p:cNvPr>
          <p:cNvSpPr txBox="1"/>
          <p:nvPr/>
        </p:nvSpPr>
        <p:spPr>
          <a:xfrm>
            <a:off x="5561361" y="1051730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47945-0909-4220-9755-9CE7279A30F6}"/>
              </a:ext>
            </a:extLst>
          </p:cNvPr>
          <p:cNvCxnSpPr>
            <a:cxnSpLocks/>
          </p:cNvCxnSpPr>
          <p:nvPr/>
        </p:nvCxnSpPr>
        <p:spPr>
          <a:xfrm>
            <a:off x="5591258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3A67D17-E919-44CC-B6C1-09B18F7ED653}"/>
              </a:ext>
            </a:extLst>
          </p:cNvPr>
          <p:cNvCxnSpPr>
            <a:cxnSpLocks/>
          </p:cNvCxnSpPr>
          <p:nvPr/>
        </p:nvCxnSpPr>
        <p:spPr>
          <a:xfrm>
            <a:off x="5039975" y="1084498"/>
            <a:ext cx="0" cy="105288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70446654-9C4A-4B3F-A164-3ECFB373D5D4}"/>
              </a:ext>
            </a:extLst>
          </p:cNvPr>
          <p:cNvSpPr/>
          <p:nvPr/>
        </p:nvSpPr>
        <p:spPr>
          <a:xfrm>
            <a:off x="4200255" y="3485095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EB9D98-C085-4710-9AAB-E620AED18D7E}"/>
              </a:ext>
            </a:extLst>
          </p:cNvPr>
          <p:cNvSpPr txBox="1"/>
          <p:nvPr/>
        </p:nvSpPr>
        <p:spPr>
          <a:xfrm>
            <a:off x="4414813" y="3823182"/>
            <a:ext cx="172449" cy="1333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5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3ED681E6-2136-41CB-8344-922873840919}"/>
              </a:ext>
            </a:extLst>
          </p:cNvPr>
          <p:cNvSpPr/>
          <p:nvPr/>
        </p:nvSpPr>
        <p:spPr>
          <a:xfrm>
            <a:off x="4530545" y="3832510"/>
            <a:ext cx="288005" cy="27099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564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42337"/>
              </p:ext>
            </p:extLst>
          </p:nvPr>
        </p:nvGraphicFramePr>
        <p:xfrm>
          <a:off x="7091765" y="1109800"/>
          <a:ext cx="4490635" cy="3424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이용안내에 관한 서비스를 제공받을 수 있는 페이지로 클릭 시 하위 목록인 종합이용안내 </a:t>
                      </a:r>
                      <a:r>
                        <a:rPr lang="en-US" altLang="ko-KR" sz="1200" dirty="0"/>
                        <a:t>~ </a:t>
                      </a:r>
                      <a:r>
                        <a:rPr lang="ko-KR" altLang="en-US" sz="1200" dirty="0"/>
                        <a:t>지연배상신청 목록이 나와 이동하고자 하는 페이지를 선택할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종합이용안내 페이지로 이동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열차서비스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연계교통서비스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휠체어 서비스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승차권 구입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환불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분실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운행중지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열차운임 및 시간표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  <a:tr h="571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정차역이용안내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569979"/>
                  </a:ext>
                </a:extLst>
              </a:tr>
              <a:tr h="628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지연배상신청 페이지로 이동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열차지연 시 교통비 지급 안내문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지연료 계좌반환 신청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2219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462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이용안내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496454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35862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EC11CD-7060-4AD6-B3E2-66BEF27002C3}"/>
              </a:ext>
            </a:extLst>
          </p:cNvPr>
          <p:cNvGrpSpPr/>
          <p:nvPr/>
        </p:nvGrpSpPr>
        <p:grpSpPr>
          <a:xfrm>
            <a:off x="3409184" y="1585518"/>
            <a:ext cx="988414" cy="696436"/>
            <a:chOff x="3409184" y="1585518"/>
            <a:chExt cx="988414" cy="696436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F9F5F93-17A6-40A8-9256-5B3D9B8E5FCA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DC1533-B819-4134-8466-0FE3B500C03E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6155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종합이용안내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승차권이용안내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정차역이용안내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지연배상신청</a:t>
              </a:r>
            </a:p>
          </p:txBody>
        </p:sp>
      </p:grp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7B943961-651F-41E2-8787-EE1CFD830F35}"/>
              </a:ext>
            </a:extLst>
          </p:cNvPr>
          <p:cNvSpPr/>
          <p:nvPr/>
        </p:nvSpPr>
        <p:spPr>
          <a:xfrm>
            <a:off x="3363861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72" name="순서도: 연결자 71">
            <a:extLst>
              <a:ext uri="{FF2B5EF4-FFF2-40B4-BE49-F238E27FC236}">
                <a16:creationId xmlns:a16="http://schemas.microsoft.com/office/drawing/2014/main" id="{B56C25A1-D6B5-47CA-BB4F-6C891773E8EF}"/>
              </a:ext>
            </a:extLst>
          </p:cNvPr>
          <p:cNvSpPr/>
          <p:nvPr/>
        </p:nvSpPr>
        <p:spPr>
          <a:xfrm>
            <a:off x="3363861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73" name="순서도: 연결자 72">
            <a:extLst>
              <a:ext uri="{FF2B5EF4-FFF2-40B4-BE49-F238E27FC236}">
                <a16:creationId xmlns:a16="http://schemas.microsoft.com/office/drawing/2014/main" id="{B67518CD-8E7A-4386-8C55-6A5468A8B949}"/>
              </a:ext>
            </a:extLst>
          </p:cNvPr>
          <p:cNvSpPr/>
          <p:nvPr/>
        </p:nvSpPr>
        <p:spPr>
          <a:xfrm>
            <a:off x="3363861" y="1986401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4</a:t>
            </a:r>
            <a:endParaRPr lang="ko-KR" altLang="en-US" sz="700" dirty="0"/>
          </a:p>
        </p:txBody>
      </p:sp>
      <p:sp>
        <p:nvSpPr>
          <p:cNvPr id="74" name="순서도: 연결자 73">
            <a:extLst>
              <a:ext uri="{FF2B5EF4-FFF2-40B4-BE49-F238E27FC236}">
                <a16:creationId xmlns:a16="http://schemas.microsoft.com/office/drawing/2014/main" id="{56DF47FA-EA61-4BAF-872E-21759DAD1245}"/>
              </a:ext>
            </a:extLst>
          </p:cNvPr>
          <p:cNvSpPr/>
          <p:nvPr/>
        </p:nvSpPr>
        <p:spPr>
          <a:xfrm>
            <a:off x="3363861" y="2130286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5</a:t>
            </a:r>
            <a:endParaRPr lang="ko-KR" altLang="en-US" sz="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027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1936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F055AB5-5F0B-4059-9DC3-D3FED5F67996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3F9FE36-75CD-4F8A-9C40-28450156D654}"/>
                </a:ext>
              </a:extLst>
            </p:cNvPr>
            <p:cNvGrpSpPr/>
            <p:nvPr/>
          </p:nvGrpSpPr>
          <p:grpSpPr>
            <a:xfrm>
              <a:off x="1036150" y="2797855"/>
              <a:ext cx="4259407" cy="461665"/>
              <a:chOff x="1036150" y="2797855"/>
              <a:chExt cx="4259407" cy="46166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5755E2-5B59-471E-8384-4632EF106C7F}"/>
                  </a:ext>
                </a:extLst>
              </p:cNvPr>
              <p:cNvSpPr txBox="1"/>
              <p:nvPr/>
            </p:nvSpPr>
            <p:spPr>
              <a:xfrm>
                <a:off x="1036150" y="279785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B82FFE4C-307E-4851-926B-C4D5931A0DC1}"/>
                  </a:ext>
                </a:extLst>
              </p:cNvPr>
              <p:cNvSpPr/>
              <p:nvPr/>
            </p:nvSpPr>
            <p:spPr>
              <a:xfrm>
                <a:off x="4815359" y="2874610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A121D9-27C6-4341-A6F5-30492FA69009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6E333A-B64B-4756-9F25-1B20EBC6EA19}"/>
                </a:ext>
              </a:extLst>
            </p:cNvPr>
            <p:cNvGrpSpPr/>
            <p:nvPr/>
          </p:nvGrpSpPr>
          <p:grpSpPr>
            <a:xfrm>
              <a:off x="1036150" y="3854945"/>
              <a:ext cx="4259407" cy="461665"/>
              <a:chOff x="1036150" y="3854945"/>
              <a:chExt cx="4259407" cy="46166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C20ECA5-7960-4650-AB26-D4D5577AEEAC}"/>
                  </a:ext>
                </a:extLst>
              </p:cNvPr>
              <p:cNvSpPr txBox="1"/>
              <p:nvPr/>
            </p:nvSpPr>
            <p:spPr>
              <a:xfrm>
                <a:off x="1036150" y="3854945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E9A515B7-28FE-41D4-B8C1-E8FDECB5745F}"/>
                  </a:ext>
                </a:extLst>
              </p:cNvPr>
              <p:cNvSpPr/>
              <p:nvPr/>
            </p:nvSpPr>
            <p:spPr>
              <a:xfrm>
                <a:off x="4815359" y="3935682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E50BBE-BFEC-4F1B-9D4F-A91A82DBA921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74D4AD2-0C01-4638-9681-FA928900849D}"/>
                </a:ext>
              </a:extLst>
            </p:cNvPr>
            <p:cNvGrpSpPr/>
            <p:nvPr/>
          </p:nvGrpSpPr>
          <p:grpSpPr>
            <a:xfrm>
              <a:off x="1036150" y="4856307"/>
              <a:ext cx="4259407" cy="461665"/>
              <a:chOff x="1036150" y="4856307"/>
              <a:chExt cx="4259407" cy="46166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1DF380-7AED-484B-B712-816BD861994E}"/>
                  </a:ext>
                </a:extLst>
              </p:cNvPr>
              <p:cNvSpPr txBox="1"/>
              <p:nvPr/>
            </p:nvSpPr>
            <p:spPr>
              <a:xfrm>
                <a:off x="1036150" y="4856307"/>
                <a:ext cx="4259407" cy="461665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내 용</a:t>
                </a: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C0B60184-CC6A-411C-B2E2-4B90B01111E7}"/>
                  </a:ext>
                </a:extLst>
              </p:cNvPr>
              <p:cNvSpPr/>
              <p:nvPr/>
            </p:nvSpPr>
            <p:spPr>
              <a:xfrm>
                <a:off x="4815359" y="4938397"/>
                <a:ext cx="404690" cy="326158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500" dirty="0"/>
                  <a:t>이미지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1AF1DD0-A53C-4D05-A082-2C51F3952964}"/>
              </a:ext>
            </a:extLst>
          </p:cNvPr>
          <p:cNvSpPr txBox="1"/>
          <p:nvPr/>
        </p:nvSpPr>
        <p:spPr>
          <a:xfrm>
            <a:off x="945082" y="1691458"/>
            <a:ext cx="116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열차서비스</a:t>
            </a:r>
          </a:p>
        </p:txBody>
      </p:sp>
      <p:graphicFrame>
        <p:nvGraphicFramePr>
          <p:cNvPr id="62" name="표 118">
            <a:extLst>
              <a:ext uri="{FF2B5EF4-FFF2-40B4-BE49-F238E27FC236}">
                <a16:creationId xmlns:a16="http://schemas.microsoft.com/office/drawing/2014/main" id="{A0273152-5653-41C7-ACA4-61C7CC0C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25724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종합이용안내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열차서비스</a:t>
                      </a:r>
                    </a:p>
                  </a:txBody>
                  <a:tcPr marL="36000" marR="36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204065" y="215405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117">
            <a:extLst>
              <a:ext uri="{FF2B5EF4-FFF2-40B4-BE49-F238E27FC236}">
                <a16:creationId xmlns:a16="http://schemas.microsoft.com/office/drawing/2014/main" id="{909BA349-76CB-4D47-9170-6D2DBDAB1F33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열차서비스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D0C3BA-9F8B-41E2-8A35-4B3DFB77818C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789E00-FD68-4DAB-8C07-62540E7A58F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86E0A41-F13A-47BD-AF10-A117740C2BB2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6D2042-FEE3-4715-ACEA-B97DD7C12850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65D2FE-6A32-46A2-97ED-AF899C92D334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5F32B26-2A3A-4578-8A0B-822F2B209584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C382D8-2C5B-4875-8D27-2F3F0A76DEB0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4847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연계교통서비스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AE8C13-6D10-4995-8554-6910C56E2574}"/>
              </a:ext>
            </a:extLst>
          </p:cNvPr>
          <p:cNvGrpSpPr/>
          <p:nvPr/>
        </p:nvGrpSpPr>
        <p:grpSpPr>
          <a:xfrm>
            <a:off x="1036150" y="2797855"/>
            <a:ext cx="4259407" cy="1388128"/>
            <a:chOff x="1036150" y="2797855"/>
            <a:chExt cx="4259407" cy="13881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2FFE4C-307E-4851-926B-C4D5931A0DC1}"/>
                </a:ext>
              </a:extLst>
            </p:cNvPr>
            <p:cNvSpPr/>
            <p:nvPr/>
          </p:nvSpPr>
          <p:spPr>
            <a:xfrm>
              <a:off x="1130456" y="2874610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7B3613-10A1-454E-9D11-BE21AAD9CCF9}"/>
                </a:ext>
              </a:extLst>
            </p:cNvPr>
            <p:cNvSpPr txBox="1"/>
            <p:nvPr/>
          </p:nvSpPr>
          <p:spPr>
            <a:xfrm>
              <a:off x="1036150" y="3260296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7996F7A-D769-43B1-BA17-A66C6058A0B0}"/>
                </a:ext>
              </a:extLst>
            </p:cNvPr>
            <p:cNvSpPr txBox="1"/>
            <p:nvPr/>
          </p:nvSpPr>
          <p:spPr>
            <a:xfrm>
              <a:off x="1036150" y="37243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72098E7-B65B-4FFA-B591-59079658AD50}"/>
                </a:ext>
              </a:extLst>
            </p:cNvPr>
            <p:cNvSpPr/>
            <p:nvPr/>
          </p:nvSpPr>
          <p:spPr>
            <a:xfrm>
              <a:off x="1130456" y="3326546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7F0DFE2-DD14-42F2-88A2-A6CF907B1809}"/>
                </a:ext>
              </a:extLst>
            </p:cNvPr>
            <p:cNvSpPr/>
            <p:nvPr/>
          </p:nvSpPr>
          <p:spPr>
            <a:xfrm>
              <a:off x="1130456" y="379059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944880" y="4559513"/>
            <a:ext cx="4350677" cy="1226411"/>
            <a:chOff x="944880" y="4559513"/>
            <a:chExt cx="4350677" cy="122641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86F2473-797B-434E-80CA-909F158B385E}"/>
                </a:ext>
              </a:extLst>
            </p:cNvPr>
            <p:cNvSpPr txBox="1"/>
            <p:nvPr/>
          </p:nvSpPr>
          <p:spPr>
            <a:xfrm>
              <a:off x="944880" y="4559513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7E9099D-08D8-4FB0-A37A-4320AEC3E873}"/>
                </a:ext>
              </a:extLst>
            </p:cNvPr>
            <p:cNvCxnSpPr/>
            <p:nvPr/>
          </p:nvCxnSpPr>
          <p:spPr>
            <a:xfrm>
              <a:off x="1043770" y="4559513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3E7FE-275A-4D72-9F3B-0E370B171396}"/>
                </a:ext>
              </a:extLst>
            </p:cNvPr>
            <p:cNvSpPr txBox="1"/>
            <p:nvPr/>
          </p:nvSpPr>
          <p:spPr>
            <a:xfrm>
              <a:off x="1036150" y="4861818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3363BBD-DC2C-4BB4-9C6C-83DD8EDD1083}"/>
                </a:ext>
              </a:extLst>
            </p:cNvPr>
            <p:cNvSpPr/>
            <p:nvPr/>
          </p:nvSpPr>
          <p:spPr>
            <a:xfrm>
              <a:off x="1130456" y="4938573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내 용</a:t>
              </a: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F4F577D-F54B-4E35-A475-12CFDAFED690}"/>
                </a:ext>
              </a:extLst>
            </p:cNvPr>
            <p:cNvSpPr/>
            <p:nvPr/>
          </p:nvSpPr>
          <p:spPr>
            <a:xfrm>
              <a:off x="1130456" y="5390509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7286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연계교통서비스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9536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연계교통서비스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5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EF5AE78-41BD-408F-8D35-0948A4EC9BB9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사업체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34779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상호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주식회사 시알엑스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대표자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추승보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김의겸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이영진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, 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오동수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사업자등록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000-11-222222</a:t>
            </a:r>
            <a:endParaRPr kumimoji="0" lang="ko-KR" alt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통신판매업신고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2024-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대전서구</a:t>
            </a: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-1005</a:t>
            </a:r>
            <a:r>
              <a:rPr kumimoji="0" lang="ko-KR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호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고객센터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한컴 고딕" panose="02000500000000000000" pitchFamily="2" charset="-127"/>
              <a:ea typeface="한컴 고딕" panose="02000500000000000000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대표전화</a:t>
            </a: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한컴 고딕" panose="02000500000000000000" pitchFamily="2" charset="-127"/>
                <a:ea typeface="한컴 고딕" panose="02000500000000000000" pitchFamily="2" charset="-127"/>
                <a:cs typeface="+mn-cs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Magneto" panose="04030805050802020D02" pitchFamily="82" charset="0"/>
                <a:ea typeface="맑은 고딕" panose="020B0503020000020004" pitchFamily="50" charset="-127"/>
                <a:cs typeface="+mn-cs"/>
              </a:rPr>
              <a:t>CRX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Magneto" panose="04030805050802020D02" pitchFamily="82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예매관리</a:t>
            </a: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1:1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6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6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연계교통서비스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휠체어 서비스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ECE7BB6-401E-4F85-9C28-CDAAA587E264}"/>
              </a:ext>
            </a:extLst>
          </p:cNvPr>
          <p:cNvSpPr txBox="1"/>
          <p:nvPr/>
        </p:nvSpPr>
        <p:spPr>
          <a:xfrm>
            <a:off x="944880" y="1691458"/>
            <a:ext cx="166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휠체어 서비스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A8B4E5-21F7-413D-9EF5-50189552FCFE}"/>
              </a:ext>
            </a:extLst>
          </p:cNvPr>
          <p:cNvGrpSpPr/>
          <p:nvPr/>
        </p:nvGrpSpPr>
        <p:grpSpPr>
          <a:xfrm>
            <a:off x="1036150" y="2936162"/>
            <a:ext cx="4259407" cy="1200329"/>
            <a:chOff x="1036150" y="5324259"/>
            <a:chExt cx="4259407" cy="120032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689E3A4-BD8B-4E9A-AC16-3EF5999097FF}"/>
                </a:ext>
              </a:extLst>
            </p:cNvPr>
            <p:cNvSpPr txBox="1"/>
            <p:nvPr/>
          </p:nvSpPr>
          <p:spPr>
            <a:xfrm>
              <a:off x="1036150" y="5324259"/>
              <a:ext cx="4259407" cy="12003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B2B6B4E-114B-4A1D-8DF3-394A8B4AC274}"/>
                </a:ext>
              </a:extLst>
            </p:cNvPr>
            <p:cNvSpPr/>
            <p:nvPr/>
          </p:nvSpPr>
          <p:spPr>
            <a:xfrm>
              <a:off x="2942196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2E3A86F-4101-466E-802E-93FD994A05F7}"/>
                </a:ext>
              </a:extLst>
            </p:cNvPr>
            <p:cNvSpPr/>
            <p:nvPr/>
          </p:nvSpPr>
          <p:spPr>
            <a:xfrm>
              <a:off x="218059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7FE783E-8DEF-479C-A07E-428A678C6006}"/>
                </a:ext>
              </a:extLst>
            </p:cNvPr>
            <p:cNvSpPr/>
            <p:nvPr/>
          </p:nvSpPr>
          <p:spPr>
            <a:xfrm>
              <a:off x="146277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C94C75D-6ECA-4BD4-9B4E-606948250E2E}"/>
                </a:ext>
              </a:extLst>
            </p:cNvPr>
            <p:cNvSpPr/>
            <p:nvPr/>
          </p:nvSpPr>
          <p:spPr>
            <a:xfrm>
              <a:off x="3692414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F51B601-8A67-4396-90B7-7CB88B182A21}"/>
                </a:ext>
              </a:extLst>
            </p:cNvPr>
            <p:cNvSpPr/>
            <p:nvPr/>
          </p:nvSpPr>
          <p:spPr>
            <a:xfrm>
              <a:off x="4418780" y="5771428"/>
              <a:ext cx="404690" cy="32615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ko-KR" altLang="en-US" sz="500" dirty="0"/>
                <a:t>이미지</a:t>
              </a:r>
            </a:p>
          </p:txBody>
        </p:sp>
      </p:grpSp>
      <p:graphicFrame>
        <p:nvGraphicFramePr>
          <p:cNvPr id="54" name="표 118">
            <a:extLst>
              <a:ext uri="{FF2B5EF4-FFF2-40B4-BE49-F238E27FC236}">
                <a16:creationId xmlns:a16="http://schemas.microsoft.com/office/drawing/2014/main" id="{CC835372-59CA-4BF5-9331-0F870DBA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7314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종합이용안내</a:t>
                      </a:r>
                      <a:r>
                        <a:rPr lang="en-US" altLang="ko-KR" sz="600" dirty="0"/>
                        <a:t>_</a:t>
                      </a:r>
                      <a:r>
                        <a:rPr lang="ko-KR" altLang="en-US" sz="600" dirty="0"/>
                        <a:t>휠체어 서비스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122320" y="215668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117">
            <a:extLst>
              <a:ext uri="{FF2B5EF4-FFF2-40B4-BE49-F238E27FC236}">
                <a16:creationId xmlns:a16="http://schemas.microsoft.com/office/drawing/2014/main" id="{F8582E32-4CD8-426C-91AB-B2529BC28B0E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휠체어 서비스 페이지로 이동</a:t>
                      </a:r>
                    </a:p>
                  </a:txBody>
                  <a:tcPr marR="7200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7F6BFA8-AE33-46F8-A302-7E220422E0ED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6CAC4-87FA-417C-92A0-6B08DAB56071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C05108C-1338-4BD3-9610-A0E6061418B6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42A1D1-61D9-4283-A719-C1368A22E564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8F567C2-F070-4E83-A710-0C50AFEEA86A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9EBEC3-CEB6-49ED-BDC5-549818819666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61B18C1-541B-4AC8-A6E2-90BD59C3165C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61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승차권 구입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분실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722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052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승차권 구입</a:t>
            </a:r>
            <a:r>
              <a:rPr lang="en-US" altLang="ko-KR" sz="1400" dirty="0"/>
              <a:t>/</a:t>
            </a:r>
            <a:r>
              <a:rPr lang="ko-KR" altLang="en-US" sz="1400" dirty="0"/>
              <a:t>환불</a:t>
            </a:r>
            <a:r>
              <a:rPr lang="en-US" altLang="ko-KR" sz="1400" dirty="0"/>
              <a:t>/</a:t>
            </a:r>
            <a:r>
              <a:rPr lang="ko-KR" altLang="en-US" sz="1400" dirty="0"/>
              <a:t>분실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8F85613-C0EE-4039-96F4-693151519943}"/>
              </a:ext>
            </a:extLst>
          </p:cNvPr>
          <p:cNvGrpSpPr/>
          <p:nvPr/>
        </p:nvGrpSpPr>
        <p:grpSpPr>
          <a:xfrm>
            <a:off x="944880" y="2495550"/>
            <a:ext cx="609600" cy="253916"/>
            <a:chOff x="944880" y="2495550"/>
            <a:chExt cx="609600" cy="25391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B77644-4904-48A2-9EEA-744323A081E5}"/>
                </a:ext>
              </a:extLst>
            </p:cNvPr>
            <p:cNvSpPr txBox="1"/>
            <p:nvPr/>
          </p:nvSpPr>
          <p:spPr>
            <a:xfrm>
              <a:off x="944880" y="2495550"/>
              <a:ext cx="6096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/>
                <a:t>소제목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BDD506A-589B-4AB2-B2D4-E6A3C4F395FC}"/>
                </a:ext>
              </a:extLst>
            </p:cNvPr>
            <p:cNvCxnSpPr/>
            <p:nvPr/>
          </p:nvCxnSpPr>
          <p:spPr>
            <a:xfrm>
              <a:off x="1043770" y="2495550"/>
              <a:ext cx="198290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79785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771715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73077"/>
            <a:ext cx="4350677" cy="1010191"/>
            <a:chOff x="944880" y="4554002"/>
            <a:chExt cx="4350677" cy="101019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02325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629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1506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운행중지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지연배상신청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408931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003987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열차지연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운행중지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3656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</a:t>
            </a:r>
            <a:r>
              <a:rPr lang="en-US" altLang="ko-KR" sz="1400" dirty="0"/>
              <a:t>/</a:t>
            </a:r>
            <a:r>
              <a:rPr lang="ko-KR" altLang="en-US" sz="1400" dirty="0"/>
              <a:t>운행중지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7826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540577" y="2150605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85063C-615F-4D89-A211-944A3DC64C56}"/>
              </a:ext>
            </a:extLst>
          </p:cNvPr>
          <p:cNvGrpSpPr/>
          <p:nvPr/>
        </p:nvGrpSpPr>
        <p:grpSpPr>
          <a:xfrm>
            <a:off x="944880" y="3505015"/>
            <a:ext cx="4350677" cy="1010191"/>
            <a:chOff x="944880" y="3552640"/>
            <a:chExt cx="4350677" cy="101019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70788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33414A-B9C0-4871-AC35-8E6190D3A70D}"/>
                </a:ext>
              </a:extLst>
            </p:cNvPr>
            <p:cNvSpPr txBox="1"/>
            <p:nvPr/>
          </p:nvSpPr>
          <p:spPr>
            <a:xfrm>
              <a:off x="4114859" y="4322231"/>
              <a:ext cx="1152385" cy="20005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</a:rPr>
                <a:t>계좌이체 신청 바로가기</a:t>
              </a:r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E200C17E-42CE-4BE5-B986-A1059DF5A14D}"/>
                </a:ext>
              </a:extLst>
            </p:cNvPr>
            <p:cNvSpPr/>
            <p:nvPr/>
          </p:nvSpPr>
          <p:spPr>
            <a:xfrm>
              <a:off x="4008817" y="4341355"/>
              <a:ext cx="164563" cy="15484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4943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209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열차운임 및 시간표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운임표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81263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버튼 클릭 시 시간표 다운로드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92998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6888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승차권이용안내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열차운임 및 시간표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열차운임 및 시간표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61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87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1487587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승차권 구입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환불</a:t>
                      </a:r>
                      <a:r>
                        <a:rPr lang="en-US" altLang="ko-KR" sz="700" dirty="0"/>
                        <a:t>/</a:t>
                      </a:r>
                      <a:r>
                        <a:rPr lang="ko-KR" altLang="en-US" sz="700" dirty="0"/>
                        <a:t>분실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운행중지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열차운임 및 시간표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0677" cy="763970"/>
            <a:chOff x="944880" y="2495550"/>
            <a:chExt cx="4350677" cy="7639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36150" y="279785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6A7499D-7076-44B2-9181-9EA2C28F9B85}"/>
              </a:ext>
            </a:extLst>
          </p:cNvPr>
          <p:cNvGrpSpPr/>
          <p:nvPr/>
        </p:nvGrpSpPr>
        <p:grpSpPr>
          <a:xfrm>
            <a:off x="944880" y="3552640"/>
            <a:ext cx="4350677" cy="763970"/>
            <a:chOff x="944880" y="3552640"/>
            <a:chExt cx="4350677" cy="76397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DB63B20-2FD7-42E8-BD11-9084F80064A9}"/>
                </a:ext>
              </a:extLst>
            </p:cNvPr>
            <p:cNvGrpSpPr/>
            <p:nvPr/>
          </p:nvGrpSpPr>
          <p:grpSpPr>
            <a:xfrm>
              <a:off x="944880" y="3552640"/>
              <a:ext cx="609600" cy="253916"/>
              <a:chOff x="944880" y="2495550"/>
              <a:chExt cx="609600" cy="25391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4AF1546-0339-44AE-83E2-3AB338AE0C2E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A1B895C-59F1-4A76-81B5-8CA92933F18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20ECA5-7960-4650-AB26-D4D5577AEEAC}"/>
                </a:ext>
              </a:extLst>
            </p:cNvPr>
            <p:cNvSpPr txBox="1"/>
            <p:nvPr/>
          </p:nvSpPr>
          <p:spPr>
            <a:xfrm>
              <a:off x="1036150" y="3854945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554002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017254" y="2152538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576CF1-725B-4388-82AB-51AE0163AC6F}"/>
              </a:ext>
            </a:extLst>
          </p:cNvPr>
          <p:cNvSpPr txBox="1"/>
          <p:nvPr/>
        </p:nvSpPr>
        <p:spPr>
          <a:xfrm>
            <a:off x="2705159" y="3998381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운임표 다운로드</a:t>
            </a:r>
          </a:p>
        </p:txBody>
      </p:sp>
      <p:sp>
        <p:nvSpPr>
          <p:cNvPr id="55" name="순서도: 연결자 54">
            <a:extLst>
              <a:ext uri="{FF2B5EF4-FFF2-40B4-BE49-F238E27FC236}">
                <a16:creationId xmlns:a16="http://schemas.microsoft.com/office/drawing/2014/main" id="{3F5E5D94-468B-4B41-A6C1-A13F3773E337}"/>
              </a:ext>
            </a:extLst>
          </p:cNvPr>
          <p:cNvSpPr/>
          <p:nvPr/>
        </p:nvSpPr>
        <p:spPr>
          <a:xfrm>
            <a:off x="2750119" y="4025894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5B29F-40D5-45FC-AAEF-DB40F7FE8930}"/>
              </a:ext>
            </a:extLst>
          </p:cNvPr>
          <p:cNvSpPr txBox="1"/>
          <p:nvPr/>
        </p:nvSpPr>
        <p:spPr>
          <a:xfrm>
            <a:off x="2705159" y="5001166"/>
            <a:ext cx="1152385" cy="200055"/>
          </a:xfrm>
          <a:prstGeom prst="rect">
            <a:avLst/>
          </a:prstGeom>
          <a:solidFill>
            <a:srgbClr val="70AD47"/>
          </a:solidFill>
          <a:ln>
            <a:solidFill>
              <a:schemeClr val="accent6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시간표 다운로드</a:t>
            </a:r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276119F-B193-4150-B0B1-8C40B2680C84}"/>
              </a:ext>
            </a:extLst>
          </p:cNvPr>
          <p:cNvSpPr/>
          <p:nvPr/>
        </p:nvSpPr>
        <p:spPr>
          <a:xfrm>
            <a:off x="2750119" y="5028679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33828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73135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화천역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화천역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978352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12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양구역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1416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양구역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양구역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716584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1852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인제역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71136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인제역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인제역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2463205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8876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고성역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66290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고성역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고성역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201437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949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속초역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078771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속초역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속초역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948058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60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양양역 페이지로 이동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8662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정차역이용안내</a:t>
                      </a:r>
                      <a:r>
                        <a:rPr lang="en-US" altLang="ko-KR" sz="700" dirty="0"/>
                        <a:t>_</a:t>
                      </a:r>
                      <a:r>
                        <a:rPr lang="ko-KR" altLang="en-US" sz="700" dirty="0"/>
                        <a:t>양양역</a:t>
                      </a:r>
                    </a:p>
                  </a:txBody>
                  <a:tcPr marL="72000" marR="72000" marT="36000" marB="3600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245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양양역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93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38283513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3146240907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938161362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073932718"/>
                    </a:ext>
                  </a:extLst>
                </a:gridCol>
                <a:gridCol w="743793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양구역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인제역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고성역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속초역</a:t>
                      </a:r>
                    </a:p>
                  </a:txBody>
                  <a:tcPr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양양역</a:t>
                      </a:r>
                    </a:p>
                  </a:txBody>
                  <a:tcPr anchor="ctr"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79073"/>
            <a:ext cx="4259407" cy="1446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사 진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48B143C-B38C-44B4-994B-9C6E70E4B9A4}"/>
              </a:ext>
            </a:extLst>
          </p:cNvPr>
          <p:cNvGrpSpPr/>
          <p:nvPr/>
        </p:nvGrpSpPr>
        <p:grpSpPr>
          <a:xfrm>
            <a:off x="944880" y="4100996"/>
            <a:ext cx="4350677" cy="763970"/>
            <a:chOff x="944880" y="4554002"/>
            <a:chExt cx="4350677" cy="763970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D059B30-69CF-4DE3-8D09-63D8CE44E72E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A777CD-6AFD-4555-8A9A-EC1A041FA16D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3DD9AE28-AC20-4A0C-8352-D7E39B2B102B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1DF380-7AED-484B-B712-816BD861994E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4694679" y="2152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62A60-2871-44A3-B462-158075510E30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95AB52-68DC-4E06-8773-829ADFDB8E20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FEA2E03-B98A-4CA8-AABC-D091FDEC7A0C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E87E35B-680E-499E-AFBB-FE6F716DEA0C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59D321E-4AF6-485D-B09F-5FF296B73C66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AC31E3-0EB2-4D9F-A3BF-422B7C2BA6DE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B98A40B-2FC8-4DBF-8E1A-D34B72831937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8324489-44A6-45A9-9FF3-6180C5582C0D}"/>
              </a:ext>
            </a:extLst>
          </p:cNvPr>
          <p:cNvGrpSpPr/>
          <p:nvPr/>
        </p:nvGrpSpPr>
        <p:grpSpPr>
          <a:xfrm>
            <a:off x="944880" y="5023349"/>
            <a:ext cx="4350677" cy="763970"/>
            <a:chOff x="944880" y="4554002"/>
            <a:chExt cx="4350677" cy="76397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3C9253B-7D9F-4ECC-90E2-A019723B0EE8}"/>
                </a:ext>
              </a:extLst>
            </p:cNvPr>
            <p:cNvGrpSpPr/>
            <p:nvPr/>
          </p:nvGrpSpPr>
          <p:grpSpPr>
            <a:xfrm>
              <a:off x="944880" y="4554002"/>
              <a:ext cx="609600" cy="253916"/>
              <a:chOff x="944880" y="2495550"/>
              <a:chExt cx="609600" cy="25391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C928EEC-62C7-47C5-8B0E-9E5B417F817A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40DC0706-741E-4ED7-8B4E-05EF2D9E39DA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7809E48-D27F-4990-8E84-6132BE714513}"/>
                </a:ext>
              </a:extLst>
            </p:cNvPr>
            <p:cNvSpPr txBox="1"/>
            <p:nvPr/>
          </p:nvSpPr>
          <p:spPr>
            <a:xfrm>
              <a:off x="1036150" y="4856307"/>
              <a:ext cx="4259407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82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8CFAD2B4-6687-4EA7-B3D7-78B013F70169}"/>
              </a:ext>
            </a:extLst>
          </p:cNvPr>
          <p:cNvSpPr txBox="1"/>
          <p:nvPr/>
        </p:nvSpPr>
        <p:spPr>
          <a:xfrm>
            <a:off x="4931611" y="222312"/>
            <a:ext cx="1535184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메인 페이지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9714D7-D2D7-4A44-ABCC-335ABD677FB0}"/>
              </a:ext>
            </a:extLst>
          </p:cNvPr>
          <p:cNvSpPr txBox="1"/>
          <p:nvPr/>
        </p:nvSpPr>
        <p:spPr>
          <a:xfrm>
            <a:off x="5225799" y="993667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로그인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8861A-4373-4504-9DF1-9EEE10A29827}"/>
              </a:ext>
            </a:extLst>
          </p:cNvPr>
          <p:cNvSpPr txBox="1"/>
          <p:nvPr/>
        </p:nvSpPr>
        <p:spPr>
          <a:xfrm>
            <a:off x="169239" y="1938374"/>
            <a:ext cx="1469927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05E529-9408-46DE-868A-794E32DDEA29}"/>
              </a:ext>
            </a:extLst>
          </p:cNvPr>
          <p:cNvSpPr txBox="1"/>
          <p:nvPr/>
        </p:nvSpPr>
        <p:spPr>
          <a:xfrm>
            <a:off x="1976632" y="1922332"/>
            <a:ext cx="1090771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고객안내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203A53-4500-4D8A-8373-CAFDE5AE454D}"/>
              </a:ext>
            </a:extLst>
          </p:cNvPr>
          <p:cNvSpPr txBox="1"/>
          <p:nvPr/>
        </p:nvSpPr>
        <p:spPr>
          <a:xfrm>
            <a:off x="4846565" y="1922332"/>
            <a:ext cx="1463971" cy="253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이용안내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39FDC5A-316D-4B7E-8DCA-211091D2A5C1}"/>
              </a:ext>
            </a:extLst>
          </p:cNvPr>
          <p:cNvSpPr txBox="1"/>
          <p:nvPr/>
        </p:nvSpPr>
        <p:spPr>
          <a:xfrm>
            <a:off x="6660178" y="1922332"/>
            <a:ext cx="1152718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EC1C860-625E-4190-B5EE-2298E09BE9C4}"/>
              </a:ext>
            </a:extLst>
          </p:cNvPr>
          <p:cNvSpPr txBox="1"/>
          <p:nvPr/>
        </p:nvSpPr>
        <p:spPr>
          <a:xfrm>
            <a:off x="10835598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사이드바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BA68A0-0998-42AC-A37F-13FF5AFF56C4}"/>
              </a:ext>
            </a:extLst>
          </p:cNvPr>
          <p:cNvSpPr txBox="1"/>
          <p:nvPr/>
        </p:nvSpPr>
        <p:spPr>
          <a:xfrm>
            <a:off x="10835598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예매하기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AEAC4-E2A8-4C00-8ED3-0207AC85EE1A}"/>
              </a:ext>
            </a:extLst>
          </p:cNvPr>
          <p:cNvSpPr txBox="1"/>
          <p:nvPr/>
        </p:nvSpPr>
        <p:spPr>
          <a:xfrm>
            <a:off x="10835598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예매관리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84BDAB-75BB-4996-9EE2-807FBF167866}"/>
              </a:ext>
            </a:extLst>
          </p:cNvPr>
          <p:cNvSpPr txBox="1"/>
          <p:nvPr/>
        </p:nvSpPr>
        <p:spPr>
          <a:xfrm>
            <a:off x="10844929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C635F-FC46-4BD4-AD0F-322482884EC5}"/>
              </a:ext>
            </a:extLst>
          </p:cNvPr>
          <p:cNvSpPr txBox="1"/>
          <p:nvPr/>
        </p:nvSpPr>
        <p:spPr>
          <a:xfrm>
            <a:off x="10844928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03DDA6-25A9-4DE4-9AED-B363798A7946}"/>
              </a:ext>
            </a:extLst>
          </p:cNvPr>
          <p:cNvSpPr txBox="1"/>
          <p:nvPr/>
        </p:nvSpPr>
        <p:spPr>
          <a:xfrm>
            <a:off x="159909" y="3391171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168DA37-C5F9-4B9A-BC3D-9A049A0B9135}"/>
              </a:ext>
            </a:extLst>
          </p:cNvPr>
          <p:cNvSpPr txBox="1"/>
          <p:nvPr/>
        </p:nvSpPr>
        <p:spPr>
          <a:xfrm>
            <a:off x="169240" y="2692350"/>
            <a:ext cx="1469927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승차권 예매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C9016A-8E83-437D-AC18-DC53CC45DA8B}"/>
              </a:ext>
            </a:extLst>
          </p:cNvPr>
          <p:cNvSpPr txBox="1"/>
          <p:nvPr/>
        </p:nvSpPr>
        <p:spPr>
          <a:xfrm>
            <a:off x="6485685" y="1010444"/>
            <a:ext cx="97312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회원가입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35B206-B610-4074-95E0-72BAA2B798E2}"/>
              </a:ext>
            </a:extLst>
          </p:cNvPr>
          <p:cNvSpPr txBox="1"/>
          <p:nvPr/>
        </p:nvSpPr>
        <p:spPr>
          <a:xfrm>
            <a:off x="6664038" y="2661675"/>
            <a:ext cx="1152718" cy="415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지역별 </a:t>
            </a:r>
            <a:endParaRPr lang="en-US" altLang="ko-KR" sz="1050" dirty="0"/>
          </a:p>
          <a:p>
            <a:pPr algn="ctr"/>
            <a:r>
              <a:rPr lang="ko-KR" altLang="en-US" sz="1050" dirty="0"/>
              <a:t>여행상품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1D41A78-DF46-49E6-85D4-F5115A5BE9BB}"/>
              </a:ext>
            </a:extLst>
          </p:cNvPr>
          <p:cNvSpPr txBox="1"/>
          <p:nvPr/>
        </p:nvSpPr>
        <p:spPr>
          <a:xfrm>
            <a:off x="6674033" y="3462912"/>
            <a:ext cx="1142721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관광 열차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70A5937-0403-4AF5-A797-D62DECCC6574}"/>
              </a:ext>
            </a:extLst>
          </p:cNvPr>
          <p:cNvSpPr txBox="1"/>
          <p:nvPr/>
        </p:nvSpPr>
        <p:spPr>
          <a:xfrm>
            <a:off x="1976637" y="2692350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공지사항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62E0A3-9E73-43B6-8996-441414BF12E0}"/>
              </a:ext>
            </a:extLst>
          </p:cNvPr>
          <p:cNvSpPr txBox="1"/>
          <p:nvPr/>
        </p:nvSpPr>
        <p:spPr>
          <a:xfrm>
            <a:off x="1976637" y="3391171"/>
            <a:ext cx="109299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자주하는 질문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786548C-EF46-43FF-BF4C-A97EAF3932FA}"/>
              </a:ext>
            </a:extLst>
          </p:cNvPr>
          <p:cNvSpPr txBox="1"/>
          <p:nvPr/>
        </p:nvSpPr>
        <p:spPr>
          <a:xfrm>
            <a:off x="1976634" y="4042239"/>
            <a:ext cx="1090985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고객센터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2A95E57-1286-4345-B46A-E3AA5F985378}"/>
              </a:ext>
            </a:extLst>
          </p:cNvPr>
          <p:cNvSpPr txBox="1"/>
          <p:nvPr/>
        </p:nvSpPr>
        <p:spPr>
          <a:xfrm>
            <a:off x="1976634" y="4770792"/>
            <a:ext cx="109077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유실물 안내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5FE076-DDBF-48C3-84E8-73D9DBF7D6D8}"/>
              </a:ext>
            </a:extLst>
          </p:cNvPr>
          <p:cNvSpPr txBox="1"/>
          <p:nvPr/>
        </p:nvSpPr>
        <p:spPr>
          <a:xfrm>
            <a:off x="1976633" y="5452776"/>
            <a:ext cx="109373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안내사항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2EC3226-F179-4403-8506-A57A014F8A49}"/>
              </a:ext>
            </a:extLst>
          </p:cNvPr>
          <p:cNvSpPr txBox="1"/>
          <p:nvPr/>
        </p:nvSpPr>
        <p:spPr>
          <a:xfrm>
            <a:off x="4856981" y="268300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종합이용안내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5A6C82F-7C05-4925-A188-BBEA0F72EEFC}"/>
              </a:ext>
            </a:extLst>
          </p:cNvPr>
          <p:cNvCxnSpPr>
            <a:cxnSpLocks/>
          </p:cNvCxnSpPr>
          <p:nvPr/>
        </p:nvCxnSpPr>
        <p:spPr>
          <a:xfrm>
            <a:off x="5699203" y="545284"/>
            <a:ext cx="0" cy="360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0F724AE0-931D-4D4A-BBDA-8AD571BF0951}"/>
              </a:ext>
            </a:extLst>
          </p:cNvPr>
          <p:cNvCxnSpPr>
            <a:cxnSpLocks/>
          </p:cNvCxnSpPr>
          <p:nvPr/>
        </p:nvCxnSpPr>
        <p:spPr>
          <a:xfrm>
            <a:off x="89219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5F46F1B-EC3A-4419-B504-14CC88A464FA}"/>
              </a:ext>
            </a:extLst>
          </p:cNvPr>
          <p:cNvCxnSpPr>
            <a:cxnSpLocks/>
          </p:cNvCxnSpPr>
          <p:nvPr/>
        </p:nvCxnSpPr>
        <p:spPr>
          <a:xfrm>
            <a:off x="892198" y="304145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43927E4-68F9-402E-9B52-BE005A3050FE}"/>
              </a:ext>
            </a:extLst>
          </p:cNvPr>
          <p:cNvCxnSpPr>
            <a:cxnSpLocks/>
          </p:cNvCxnSpPr>
          <p:nvPr/>
        </p:nvCxnSpPr>
        <p:spPr>
          <a:xfrm>
            <a:off x="2504258" y="230317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21E09080-B5F1-4982-905D-708F43DC8889}"/>
              </a:ext>
            </a:extLst>
          </p:cNvPr>
          <p:cNvCxnSpPr>
            <a:cxnSpLocks/>
          </p:cNvCxnSpPr>
          <p:nvPr/>
        </p:nvCxnSpPr>
        <p:spPr>
          <a:xfrm>
            <a:off x="2504258" y="3041452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43ABF8DE-AFF8-4515-8AAC-2A5C557C2B12}"/>
              </a:ext>
            </a:extLst>
          </p:cNvPr>
          <p:cNvCxnSpPr>
            <a:cxnSpLocks/>
          </p:cNvCxnSpPr>
          <p:nvPr/>
        </p:nvCxnSpPr>
        <p:spPr>
          <a:xfrm>
            <a:off x="2504258" y="369252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9C4C2B0-A2B6-4B73-8E5E-D578A608F927}"/>
              </a:ext>
            </a:extLst>
          </p:cNvPr>
          <p:cNvCxnSpPr>
            <a:cxnSpLocks/>
          </p:cNvCxnSpPr>
          <p:nvPr/>
        </p:nvCxnSpPr>
        <p:spPr>
          <a:xfrm>
            <a:off x="2504258" y="4401855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4F01BA-906A-4132-AAD6-E13D3BE8C03C}"/>
              </a:ext>
            </a:extLst>
          </p:cNvPr>
          <p:cNvCxnSpPr>
            <a:cxnSpLocks/>
          </p:cNvCxnSpPr>
          <p:nvPr/>
        </p:nvCxnSpPr>
        <p:spPr>
          <a:xfrm flipH="1">
            <a:off x="2502432" y="5121462"/>
            <a:ext cx="1826" cy="2539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35B798A-B304-4445-A35B-589750203C6E}"/>
              </a:ext>
            </a:extLst>
          </p:cNvPr>
          <p:cNvCxnSpPr>
            <a:cxnSpLocks/>
          </p:cNvCxnSpPr>
          <p:nvPr/>
        </p:nvCxnSpPr>
        <p:spPr>
          <a:xfrm>
            <a:off x="5584041" y="2312508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D8931059-2DEC-4488-A7EE-10F0034BBB06}"/>
              </a:ext>
            </a:extLst>
          </p:cNvPr>
          <p:cNvCxnSpPr>
            <a:cxnSpLocks/>
          </p:cNvCxnSpPr>
          <p:nvPr/>
        </p:nvCxnSpPr>
        <p:spPr>
          <a:xfrm>
            <a:off x="5584041" y="303368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EF6DBEC-BB30-4D76-816A-B9BEA2E80714}"/>
              </a:ext>
            </a:extLst>
          </p:cNvPr>
          <p:cNvCxnSpPr>
            <a:cxnSpLocks/>
          </p:cNvCxnSpPr>
          <p:nvPr/>
        </p:nvCxnSpPr>
        <p:spPr>
          <a:xfrm>
            <a:off x="5584041" y="389753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F662774-ED06-45E6-918B-D419EA32F063}"/>
              </a:ext>
            </a:extLst>
          </p:cNvPr>
          <p:cNvCxnSpPr>
            <a:cxnSpLocks/>
          </p:cNvCxnSpPr>
          <p:nvPr/>
        </p:nvCxnSpPr>
        <p:spPr>
          <a:xfrm>
            <a:off x="5584041" y="478889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E690B5E-FA5A-4124-B186-D12484CCD4A7}"/>
              </a:ext>
            </a:extLst>
          </p:cNvPr>
          <p:cNvCxnSpPr>
            <a:cxnSpLocks/>
          </p:cNvCxnSpPr>
          <p:nvPr/>
        </p:nvCxnSpPr>
        <p:spPr>
          <a:xfrm>
            <a:off x="7226596" y="3203939"/>
            <a:ext cx="0" cy="2457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2F211762-8FAF-4EBB-A8E8-6DBA036476E9}"/>
              </a:ext>
            </a:extLst>
          </p:cNvPr>
          <p:cNvCxnSpPr>
            <a:cxnSpLocks/>
          </p:cNvCxnSpPr>
          <p:nvPr/>
        </p:nvCxnSpPr>
        <p:spPr>
          <a:xfrm>
            <a:off x="7226596" y="2312507"/>
            <a:ext cx="0" cy="26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B9D9C5C-C4E5-4F72-B771-FB3A8E6A1A34}"/>
              </a:ext>
            </a:extLst>
          </p:cNvPr>
          <p:cNvCxnSpPr>
            <a:cxnSpLocks/>
          </p:cNvCxnSpPr>
          <p:nvPr/>
        </p:nvCxnSpPr>
        <p:spPr>
          <a:xfrm>
            <a:off x="11400974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9751C82-BE9A-482D-9E17-A577C607DC1E}"/>
              </a:ext>
            </a:extLst>
          </p:cNvPr>
          <p:cNvCxnSpPr>
            <a:cxnSpLocks/>
          </p:cNvCxnSpPr>
          <p:nvPr/>
        </p:nvCxnSpPr>
        <p:spPr>
          <a:xfrm>
            <a:off x="11400974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B9306C7-7EE4-4B1A-89E4-BA9E7AF618D3}"/>
              </a:ext>
            </a:extLst>
          </p:cNvPr>
          <p:cNvCxnSpPr>
            <a:cxnSpLocks/>
          </p:cNvCxnSpPr>
          <p:nvPr/>
        </p:nvCxnSpPr>
        <p:spPr>
          <a:xfrm>
            <a:off x="11400974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88D42AD-43DE-4706-BA38-B8B4547193CA}"/>
              </a:ext>
            </a:extLst>
          </p:cNvPr>
          <p:cNvCxnSpPr>
            <a:cxnSpLocks/>
          </p:cNvCxnSpPr>
          <p:nvPr/>
        </p:nvCxnSpPr>
        <p:spPr>
          <a:xfrm>
            <a:off x="11400974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화살표: 아래쪽 163">
            <a:extLst>
              <a:ext uri="{FF2B5EF4-FFF2-40B4-BE49-F238E27FC236}">
                <a16:creationId xmlns:a16="http://schemas.microsoft.com/office/drawing/2014/main" id="{E52BD481-FEE2-4F3E-8A01-B99553BE6F00}"/>
              </a:ext>
            </a:extLst>
          </p:cNvPr>
          <p:cNvSpPr/>
          <p:nvPr/>
        </p:nvSpPr>
        <p:spPr>
          <a:xfrm>
            <a:off x="5449614" y="1404505"/>
            <a:ext cx="495012" cy="3693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101B60F5-87A5-49D1-B4F1-9AFDBB85438B}"/>
              </a:ext>
            </a:extLst>
          </p:cNvPr>
          <p:cNvCxnSpPr>
            <a:cxnSpLocks/>
          </p:cNvCxnSpPr>
          <p:nvPr/>
        </p:nvCxnSpPr>
        <p:spPr>
          <a:xfrm flipH="1">
            <a:off x="6270168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6F0047-6D90-46EE-8289-D77035FC2D74}"/>
              </a:ext>
            </a:extLst>
          </p:cNvPr>
          <p:cNvGrpSpPr/>
          <p:nvPr/>
        </p:nvGrpSpPr>
        <p:grpSpPr>
          <a:xfrm>
            <a:off x="3129094" y="2608460"/>
            <a:ext cx="1457307" cy="415498"/>
            <a:chOff x="3137483" y="2616849"/>
            <a:chExt cx="1457307" cy="415498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06AF87F-41AA-4911-BAFC-02055CBD7428}"/>
                </a:ext>
              </a:extLst>
            </p:cNvPr>
            <p:cNvSpPr txBox="1"/>
            <p:nvPr/>
          </p:nvSpPr>
          <p:spPr>
            <a:xfrm>
              <a:off x="3464038" y="2616849"/>
              <a:ext cx="1130752" cy="41549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공지사항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등록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수정</a:t>
              </a: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35982A68-5574-4A6D-8A29-572771C73555}"/>
                </a:ext>
              </a:extLst>
            </p:cNvPr>
            <p:cNvCxnSpPr>
              <a:cxnSpLocks/>
              <a:stCxn id="205" idx="1"/>
            </p:cNvCxnSpPr>
            <p:nvPr/>
          </p:nvCxnSpPr>
          <p:spPr>
            <a:xfrm flipH="1">
              <a:off x="3137483" y="2824598"/>
              <a:ext cx="32655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3168314-981C-4D5F-A863-89663EC5D1E7}"/>
              </a:ext>
            </a:extLst>
          </p:cNvPr>
          <p:cNvSpPr txBox="1"/>
          <p:nvPr/>
        </p:nvSpPr>
        <p:spPr>
          <a:xfrm>
            <a:off x="3545236" y="1018833"/>
            <a:ext cx="1351663" cy="2308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/>
              <a:t>아이디</a:t>
            </a:r>
            <a:r>
              <a:rPr lang="en-US" altLang="ko-KR" sz="900" dirty="0"/>
              <a:t>/ </a:t>
            </a:r>
            <a:r>
              <a:rPr lang="ko-KR" altLang="en-US" sz="900" dirty="0"/>
              <a:t>비밀번호 찾기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CF8295-1BA8-4B89-888D-4E599B69E023}"/>
              </a:ext>
            </a:extLst>
          </p:cNvPr>
          <p:cNvCxnSpPr>
            <a:cxnSpLocks/>
          </p:cNvCxnSpPr>
          <p:nvPr/>
        </p:nvCxnSpPr>
        <p:spPr>
          <a:xfrm flipH="1">
            <a:off x="4951876" y="1141892"/>
            <a:ext cx="154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6845BEC-2577-478F-9C9D-568702CE953A}"/>
              </a:ext>
            </a:extLst>
          </p:cNvPr>
          <p:cNvSpPr txBox="1"/>
          <p:nvPr/>
        </p:nvSpPr>
        <p:spPr>
          <a:xfrm>
            <a:off x="1976632" y="6125433"/>
            <a:ext cx="1099984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50" dirty="0"/>
              <a:t>1:1</a:t>
            </a:r>
            <a:r>
              <a:rPr lang="ko-KR" altLang="en-US" sz="1050" dirty="0"/>
              <a:t>문의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77EE590-34E1-4F5E-9681-B4728D88309A}"/>
              </a:ext>
            </a:extLst>
          </p:cNvPr>
          <p:cNvCxnSpPr>
            <a:cxnSpLocks/>
          </p:cNvCxnSpPr>
          <p:nvPr/>
        </p:nvCxnSpPr>
        <p:spPr>
          <a:xfrm>
            <a:off x="2502432" y="573994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B32369-7CBA-477E-AABD-E3F92E8E7263}"/>
              </a:ext>
            </a:extLst>
          </p:cNvPr>
          <p:cNvSpPr txBox="1"/>
          <p:nvPr/>
        </p:nvSpPr>
        <p:spPr>
          <a:xfrm>
            <a:off x="159908" y="4031520"/>
            <a:ext cx="147925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결제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60B2E0-F1B3-40E8-9923-8CC9518BDC2B}"/>
              </a:ext>
            </a:extLst>
          </p:cNvPr>
          <p:cNvCxnSpPr>
            <a:cxnSpLocks/>
          </p:cNvCxnSpPr>
          <p:nvPr/>
        </p:nvCxnSpPr>
        <p:spPr>
          <a:xfrm>
            <a:off x="894345" y="3691133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DD7B93-4E2B-4658-9C68-6E0D95E04F2A}"/>
              </a:ext>
            </a:extLst>
          </p:cNvPr>
          <p:cNvGrpSpPr/>
          <p:nvPr/>
        </p:nvGrpSpPr>
        <p:grpSpPr>
          <a:xfrm>
            <a:off x="3090704" y="4765600"/>
            <a:ext cx="1535185" cy="253916"/>
            <a:chOff x="3090704" y="4765600"/>
            <a:chExt cx="1535185" cy="25391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47CB687-4F08-4778-AE43-1C65839E01D2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유실물 등록</a:t>
              </a:r>
              <a:endParaRPr lang="en-US" altLang="ko-KR" sz="1050" dirty="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EAA2E4-58F0-4CC9-A061-0EAA7DE1067E}"/>
                </a:ext>
              </a:extLst>
            </p:cNvPr>
            <p:cNvCxnSpPr>
              <a:cxnSpLocks/>
              <a:stCxn id="92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791774-B450-408E-AAFE-FEB59B103BB8}"/>
              </a:ext>
            </a:extLst>
          </p:cNvPr>
          <p:cNvGrpSpPr/>
          <p:nvPr/>
        </p:nvGrpSpPr>
        <p:grpSpPr>
          <a:xfrm>
            <a:off x="3090704" y="6106690"/>
            <a:ext cx="1535185" cy="253916"/>
            <a:chOff x="3090704" y="4765600"/>
            <a:chExt cx="1535185" cy="253916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58ACA30-8206-4B3D-8846-B578A8170183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문의 답변</a:t>
              </a:r>
              <a:endParaRPr lang="en-US" altLang="ko-KR" sz="1050" dirty="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AD82FCDD-D1EF-4784-B5E0-3BE455AA5EE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69447C7-AFB2-4251-9E1A-921F815C1BD9}"/>
              </a:ext>
            </a:extLst>
          </p:cNvPr>
          <p:cNvGrpSpPr/>
          <p:nvPr/>
        </p:nvGrpSpPr>
        <p:grpSpPr>
          <a:xfrm>
            <a:off x="7816755" y="3456171"/>
            <a:ext cx="1486614" cy="253916"/>
            <a:chOff x="3090704" y="4765600"/>
            <a:chExt cx="1535185" cy="253916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83B416-3E71-417E-A712-ECBA3327C617}"/>
                </a:ext>
              </a:extLst>
            </p:cNvPr>
            <p:cNvSpPr txBox="1"/>
            <p:nvPr/>
          </p:nvSpPr>
          <p:spPr>
            <a:xfrm>
              <a:off x="3455649" y="4765600"/>
              <a:ext cx="1170240" cy="2539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50" dirty="0"/>
                <a:t>관광열차 등록</a:t>
              </a:r>
              <a:endParaRPr lang="en-US" altLang="ko-KR" sz="1050" dirty="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A5183442-FC82-496D-A37A-7CAA4F00E235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3090704" y="4892558"/>
              <a:ext cx="364945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070761A-4D96-4351-A28D-460FBFD2BAE5}"/>
              </a:ext>
            </a:extLst>
          </p:cNvPr>
          <p:cNvSpPr txBox="1"/>
          <p:nvPr/>
        </p:nvSpPr>
        <p:spPr>
          <a:xfrm>
            <a:off x="4856981" y="3462912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승차권이용안내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B315E-C93F-4BED-88BF-B6A9205C4906}"/>
              </a:ext>
            </a:extLst>
          </p:cNvPr>
          <p:cNvSpPr txBox="1"/>
          <p:nvPr/>
        </p:nvSpPr>
        <p:spPr>
          <a:xfrm>
            <a:off x="4856981" y="4357106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정차역이용안내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632EB4-DFDD-414E-A023-887317105ABF}"/>
              </a:ext>
            </a:extLst>
          </p:cNvPr>
          <p:cNvSpPr txBox="1"/>
          <p:nvPr/>
        </p:nvSpPr>
        <p:spPr>
          <a:xfrm>
            <a:off x="4856981" y="5248420"/>
            <a:ext cx="1455550" cy="3126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050" dirty="0"/>
              <a:t>지연배상신청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C0E994-F610-41DE-9F6B-65D0B0AE6652}"/>
              </a:ext>
            </a:extLst>
          </p:cNvPr>
          <p:cNvSpPr txBox="1"/>
          <p:nvPr/>
        </p:nvSpPr>
        <p:spPr>
          <a:xfrm>
            <a:off x="9489891" y="1924514"/>
            <a:ext cx="1130752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마이페이지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6E8812-E3BB-485F-8A9D-054884A62295}"/>
              </a:ext>
            </a:extLst>
          </p:cNvPr>
          <p:cNvSpPr txBox="1"/>
          <p:nvPr/>
        </p:nvSpPr>
        <p:spPr>
          <a:xfrm>
            <a:off x="9489891" y="2664357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장바구니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65E126-5641-4D71-AE85-9A01B556A052}"/>
              </a:ext>
            </a:extLst>
          </p:cNvPr>
          <p:cNvSpPr txBox="1"/>
          <p:nvPr/>
        </p:nvSpPr>
        <p:spPr>
          <a:xfrm>
            <a:off x="9489891" y="3396141"/>
            <a:ext cx="1130752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발권</a:t>
            </a:r>
            <a:r>
              <a:rPr lang="en-US" altLang="ko-KR" sz="1050" dirty="0"/>
              <a:t>/</a:t>
            </a:r>
            <a:r>
              <a:rPr lang="ko-KR" altLang="en-US" sz="1050" dirty="0"/>
              <a:t>취소</a:t>
            </a:r>
            <a:r>
              <a:rPr lang="en-US" altLang="ko-KR" sz="1050" dirty="0"/>
              <a:t>/</a:t>
            </a:r>
            <a:r>
              <a:rPr lang="ko-KR" altLang="en-US" sz="1050" dirty="0"/>
              <a:t>변경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7719A7-04DC-4656-A55F-00020CE5AE25}"/>
              </a:ext>
            </a:extLst>
          </p:cNvPr>
          <p:cNvSpPr txBox="1"/>
          <p:nvPr/>
        </p:nvSpPr>
        <p:spPr>
          <a:xfrm>
            <a:off x="9499222" y="4133812"/>
            <a:ext cx="112141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개인정보 수정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D7C7EE-BDB7-4753-A859-81F638500624}"/>
              </a:ext>
            </a:extLst>
          </p:cNvPr>
          <p:cNvSpPr txBox="1"/>
          <p:nvPr/>
        </p:nvSpPr>
        <p:spPr>
          <a:xfrm>
            <a:off x="9499221" y="4888634"/>
            <a:ext cx="112892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회원탈퇴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F27C465-3B72-4384-84BB-46E872F76AF2}"/>
              </a:ext>
            </a:extLst>
          </p:cNvPr>
          <p:cNvCxnSpPr>
            <a:cxnSpLocks/>
          </p:cNvCxnSpPr>
          <p:nvPr/>
        </p:nvCxnSpPr>
        <p:spPr>
          <a:xfrm>
            <a:off x="10055267" y="2312507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59836D6-6B95-404B-8E55-A03679521686}"/>
              </a:ext>
            </a:extLst>
          </p:cNvPr>
          <p:cNvCxnSpPr>
            <a:cxnSpLocks/>
          </p:cNvCxnSpPr>
          <p:nvPr/>
        </p:nvCxnSpPr>
        <p:spPr>
          <a:xfrm>
            <a:off x="10055267" y="3051291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5DF8BD8-E5B8-41C5-A7DC-56A9D8A94ED2}"/>
              </a:ext>
            </a:extLst>
          </p:cNvPr>
          <p:cNvCxnSpPr>
            <a:cxnSpLocks/>
          </p:cNvCxnSpPr>
          <p:nvPr/>
        </p:nvCxnSpPr>
        <p:spPr>
          <a:xfrm>
            <a:off x="10055267" y="3758019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C7531B91-1963-439B-9CB8-29FEC0F2A74F}"/>
              </a:ext>
            </a:extLst>
          </p:cNvPr>
          <p:cNvCxnSpPr>
            <a:cxnSpLocks/>
          </p:cNvCxnSpPr>
          <p:nvPr/>
        </p:nvCxnSpPr>
        <p:spPr>
          <a:xfrm>
            <a:off x="10055267" y="4503144"/>
            <a:ext cx="0" cy="340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72417EA-DBBB-4C68-8CCB-D472223A5ED8}"/>
              </a:ext>
            </a:extLst>
          </p:cNvPr>
          <p:cNvSpPr txBox="1"/>
          <p:nvPr/>
        </p:nvSpPr>
        <p:spPr>
          <a:xfrm>
            <a:off x="265430" y="386047"/>
            <a:ext cx="2237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정보 구조도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(</a:t>
            </a:r>
            <a:r>
              <a:rPr lang="ko-KR" altLang="en-US" u="sng" dirty="0">
                <a:ln>
                  <a:solidFill>
                    <a:schemeClr val="accent1"/>
                  </a:solidFill>
                </a:ln>
              </a:rPr>
              <a:t>관리자</a:t>
            </a:r>
            <a:r>
              <a:rPr lang="en-US" altLang="ko-KR" u="sng" dirty="0">
                <a:ln>
                  <a:solidFill>
                    <a:schemeClr val="accent1"/>
                  </a:solidFill>
                </a:ln>
              </a:rPr>
              <a:t>)</a:t>
            </a:r>
            <a:endParaRPr lang="ko-KR" altLang="en-US" u="sng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CA8CB0-67AA-4FB7-9EEB-93C8E1D95814}"/>
              </a:ext>
            </a:extLst>
          </p:cNvPr>
          <p:cNvSpPr txBox="1"/>
          <p:nvPr/>
        </p:nvSpPr>
        <p:spPr>
          <a:xfrm>
            <a:off x="9499221" y="5643456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관리자 권한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8CBE7FB-9A72-40F4-AAD8-96C113E23C22}"/>
              </a:ext>
            </a:extLst>
          </p:cNvPr>
          <p:cNvCxnSpPr>
            <a:cxnSpLocks/>
          </p:cNvCxnSpPr>
          <p:nvPr/>
        </p:nvCxnSpPr>
        <p:spPr>
          <a:xfrm>
            <a:off x="10055267" y="5257966"/>
            <a:ext cx="0" cy="34038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90B065C-C97D-489B-B86A-CCC4F6D57C5F}"/>
              </a:ext>
            </a:extLst>
          </p:cNvPr>
          <p:cNvSpPr txBox="1"/>
          <p:nvPr/>
        </p:nvSpPr>
        <p:spPr>
          <a:xfrm>
            <a:off x="8773956" y="6321908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직원 등록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27369F-D9E6-4A47-8D71-082671A44941}"/>
              </a:ext>
            </a:extLst>
          </p:cNvPr>
          <p:cNvSpPr txBox="1"/>
          <p:nvPr/>
        </p:nvSpPr>
        <p:spPr>
          <a:xfrm>
            <a:off x="10297056" y="6302858"/>
            <a:ext cx="1128923" cy="2539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50" dirty="0"/>
              <a:t>직원 등급 관리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C11789-58B8-4F0E-8B17-F5E01D921167}"/>
              </a:ext>
            </a:extLst>
          </p:cNvPr>
          <p:cNvGrpSpPr/>
          <p:nvPr/>
        </p:nvGrpSpPr>
        <p:grpSpPr>
          <a:xfrm>
            <a:off x="9622133" y="5906410"/>
            <a:ext cx="883099" cy="415498"/>
            <a:chOff x="7000875" y="5598353"/>
            <a:chExt cx="1266360" cy="70450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DB994AF-F653-4175-95F3-44873A0E5548}"/>
                </a:ext>
              </a:extLst>
            </p:cNvPr>
            <p:cNvCxnSpPr/>
            <p:nvPr/>
          </p:nvCxnSpPr>
          <p:spPr>
            <a:xfrm flipV="1">
              <a:off x="7000875" y="5598353"/>
              <a:ext cx="638907" cy="70450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220E40E-7C85-4398-8F3A-A7A7CFE448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328" y="5598353"/>
              <a:ext cx="638907" cy="70450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5099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798"/>
          <a:ext cx="4490635" cy="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201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3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열차지연 시 교통비 지급 안내문</a:t>
                      </a:r>
                      <a:r>
                        <a:rPr lang="ko-KR" altLang="en-US" sz="1000" dirty="0"/>
                        <a:t>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0599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지연배상신청</a:t>
                      </a:r>
                      <a:r>
                        <a:rPr lang="en-US" altLang="ko-KR" sz="6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열차지연 시 교통비 지급 안내문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328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열차지연 시 교통비 지급 안내문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열차지연 시 교통비 지급 안내문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120769" y="2797855"/>
            <a:ext cx="3996254" cy="169277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1120769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534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25161"/>
              </p:ext>
            </p:extLst>
          </p:nvPr>
        </p:nvGraphicFramePr>
        <p:xfrm>
          <a:off x="7091765" y="1109798"/>
          <a:ext cx="4490635" cy="523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09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지연료 계좌반환 신청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이름을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4876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휴대폰번호를 입력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95656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반환번호를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49661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입력한 반환번호가 유효하면 승차권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9684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계좌주를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312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해당하는 은행명을 선택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62110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계좌번호를 입력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484574"/>
                  </a:ext>
                </a:extLst>
              </a:tr>
              <a:tr h="4084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입력한 계좌번호가 유효하면 계좌 인증완료</a:t>
                      </a:r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4864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확인버튼 클릭 시 입력한 값들이 전송되고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이후 교통비 지급 안내문 페이지로 이동</a:t>
                      </a:r>
                    </a:p>
                  </a:txBody>
                  <a:tcPr marR="72000"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98953"/>
                  </a:ext>
                </a:extLst>
              </a:tr>
              <a:tr h="531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취소 버튼 클릭 시 열차지연 시 교통비 지급 안내문 페이지로 이동</a:t>
                      </a:r>
                    </a:p>
                  </a:txBody>
                  <a:tcPr marR="72000" anchor="ctr"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12275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019888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guide_14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지연배상신청</a:t>
                      </a:r>
                      <a:r>
                        <a:rPr lang="en-US" altLang="ko-KR" sz="700" dirty="0"/>
                        <a:t>_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지연료 계좌반환 신청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64721" y="1691458"/>
            <a:ext cx="249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지연료 계좌반환 신청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32C4B6A-A7C5-4419-9007-5E8BFF99AC06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379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  <a:gridCol w="2231379">
                  <a:extLst>
                    <a:ext uri="{9D8B030D-6E8A-4147-A177-3AD203B41FA5}">
                      <a16:colId xmlns:a16="http://schemas.microsoft.com/office/drawing/2014/main" val="2553552099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열차지연 시 교통비 지급 안내문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지연료 계좌반환 신청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5755E2-5B59-471E-8384-4632EF106C7F}"/>
              </a:ext>
            </a:extLst>
          </p:cNvPr>
          <p:cNvSpPr txBox="1"/>
          <p:nvPr/>
        </p:nvSpPr>
        <p:spPr>
          <a:xfrm>
            <a:off x="1036150" y="2423205"/>
            <a:ext cx="4259407" cy="40011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6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20ECA5-7960-4650-AB26-D4D5577AEEAC}"/>
              </a:ext>
            </a:extLst>
          </p:cNvPr>
          <p:cNvSpPr txBox="1"/>
          <p:nvPr/>
        </p:nvSpPr>
        <p:spPr>
          <a:xfrm>
            <a:off x="1036150" y="2925305"/>
            <a:ext cx="4259407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내 용</a:t>
            </a:r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1DF380-7AED-484B-B712-816BD861994E}"/>
              </a:ext>
            </a:extLst>
          </p:cNvPr>
          <p:cNvSpPr txBox="1"/>
          <p:nvPr/>
        </p:nvSpPr>
        <p:spPr>
          <a:xfrm>
            <a:off x="1036150" y="3732357"/>
            <a:ext cx="4259407" cy="20621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EA4DE617-6980-4BD4-ABEF-9CF244A81210}"/>
              </a:ext>
            </a:extLst>
          </p:cNvPr>
          <p:cNvSpPr/>
          <p:nvPr/>
        </p:nvSpPr>
        <p:spPr>
          <a:xfrm>
            <a:off x="3588892" y="2157543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AF451A-AE22-4B10-A762-0F71F2F311C5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CB4E76-846B-448A-B353-40B6D8928D9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CFE01B7-3E17-431C-922B-0A6174871324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C673943-5AA2-4756-9F3B-92D9F2E8647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D6461E3-BA1B-422D-B0F2-CAC71F00C467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045FD6-503A-4315-8BC7-B5226CA1FB2C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D2B80F6-AB2A-413B-9F15-1666A6901A49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692AC-8E4C-42A9-A009-3608BC16A0B6}"/>
              </a:ext>
            </a:extLst>
          </p:cNvPr>
          <p:cNvSpPr txBox="1"/>
          <p:nvPr/>
        </p:nvSpPr>
        <p:spPr>
          <a:xfrm>
            <a:off x="1211579" y="3958590"/>
            <a:ext cx="214659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이름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DBECA-1BF3-46AE-838E-5CD04D1AEE14}"/>
              </a:ext>
            </a:extLst>
          </p:cNvPr>
          <p:cNvSpPr txBox="1"/>
          <p:nvPr/>
        </p:nvSpPr>
        <p:spPr>
          <a:xfrm>
            <a:off x="1434178" y="3952240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9A7859-A1A1-4791-B299-0BE3D056D74F}"/>
              </a:ext>
            </a:extLst>
          </p:cNvPr>
          <p:cNvSpPr txBox="1"/>
          <p:nvPr/>
        </p:nvSpPr>
        <p:spPr>
          <a:xfrm>
            <a:off x="1027429" y="4174974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휴대폰번호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C81E46-7DC8-4B53-8BCB-5651D623C193}"/>
              </a:ext>
            </a:extLst>
          </p:cNvPr>
          <p:cNvSpPr txBox="1"/>
          <p:nvPr/>
        </p:nvSpPr>
        <p:spPr>
          <a:xfrm>
            <a:off x="1434178" y="4168623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37E31-0F01-4F24-8BEB-A7AF7D194526}"/>
              </a:ext>
            </a:extLst>
          </p:cNvPr>
          <p:cNvSpPr txBox="1"/>
          <p:nvPr/>
        </p:nvSpPr>
        <p:spPr>
          <a:xfrm>
            <a:off x="1027429" y="4393775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반환번호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28122E7-3FE5-4C8D-968D-A335CD7D38AD}"/>
              </a:ext>
            </a:extLst>
          </p:cNvPr>
          <p:cNvSpPr txBox="1"/>
          <p:nvPr/>
        </p:nvSpPr>
        <p:spPr>
          <a:xfrm>
            <a:off x="1434178" y="4387424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64859-5923-4CF0-A47E-A800C2AC6776}"/>
              </a:ext>
            </a:extLst>
          </p:cNvPr>
          <p:cNvSpPr txBox="1"/>
          <p:nvPr/>
        </p:nvSpPr>
        <p:spPr>
          <a:xfrm>
            <a:off x="1043770" y="3739511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승차권 정보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E3971D-A01B-41BE-9F25-4C688C948C28}"/>
              </a:ext>
            </a:extLst>
          </p:cNvPr>
          <p:cNvSpPr txBox="1"/>
          <p:nvPr/>
        </p:nvSpPr>
        <p:spPr>
          <a:xfrm>
            <a:off x="1090593" y="4821098"/>
            <a:ext cx="335645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/>
              <a:t>계좌주</a:t>
            </a:r>
            <a:endParaRPr lang="ko-KR" altLang="en-US" sz="5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DEA11-FC5F-4775-9803-55D34E494775}"/>
              </a:ext>
            </a:extLst>
          </p:cNvPr>
          <p:cNvSpPr txBox="1"/>
          <p:nvPr/>
        </p:nvSpPr>
        <p:spPr>
          <a:xfrm>
            <a:off x="1434178" y="4814748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6C7441-2D2E-4581-8C44-25BE93E979E7}"/>
              </a:ext>
            </a:extLst>
          </p:cNvPr>
          <p:cNvSpPr txBox="1"/>
          <p:nvPr/>
        </p:nvSpPr>
        <p:spPr>
          <a:xfrm>
            <a:off x="1027429" y="5037482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은행명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24F788-AED4-4B2C-81DD-09639088E87C}"/>
              </a:ext>
            </a:extLst>
          </p:cNvPr>
          <p:cNvSpPr txBox="1"/>
          <p:nvPr/>
        </p:nvSpPr>
        <p:spPr>
          <a:xfrm>
            <a:off x="1434178" y="5031131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84439F-5199-4CA4-8078-793CA95DC8C4}"/>
              </a:ext>
            </a:extLst>
          </p:cNvPr>
          <p:cNvSpPr txBox="1"/>
          <p:nvPr/>
        </p:nvSpPr>
        <p:spPr>
          <a:xfrm>
            <a:off x="1027429" y="5256283"/>
            <a:ext cx="400051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500" dirty="0"/>
              <a:t>계좌번호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BA88A2-7660-4D0A-82A9-664C8ED129D0}"/>
              </a:ext>
            </a:extLst>
          </p:cNvPr>
          <p:cNvSpPr txBox="1"/>
          <p:nvPr/>
        </p:nvSpPr>
        <p:spPr>
          <a:xfrm>
            <a:off x="1434178" y="5249932"/>
            <a:ext cx="937540" cy="1692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5C13D3-20C4-4771-B196-C36F54F87B13}"/>
              </a:ext>
            </a:extLst>
          </p:cNvPr>
          <p:cNvSpPr txBox="1"/>
          <p:nvPr/>
        </p:nvSpPr>
        <p:spPr>
          <a:xfrm>
            <a:off x="1043770" y="4602019"/>
            <a:ext cx="4248840" cy="169277"/>
          </a:xfrm>
          <a:prstGeom prst="rect">
            <a:avLst/>
          </a:prstGeom>
          <a:solidFill>
            <a:srgbClr val="E2F0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환불계좌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0D9D43-5CE8-44CC-81BE-DA19BA198825}"/>
              </a:ext>
            </a:extLst>
          </p:cNvPr>
          <p:cNvSpPr txBox="1"/>
          <p:nvPr/>
        </p:nvSpPr>
        <p:spPr>
          <a:xfrm>
            <a:off x="2420086" y="4402665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승차권</a:t>
            </a:r>
            <a:r>
              <a:rPr lang="ko-KR" altLang="en-US" sz="400" dirty="0"/>
              <a:t> </a:t>
            </a:r>
            <a:r>
              <a:rPr lang="ko-KR" altLang="en-US" sz="400" dirty="0">
                <a:solidFill>
                  <a:schemeClr val="bg1"/>
                </a:solidFill>
              </a:rPr>
              <a:t>인증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7A7F13-65B7-4974-8DA7-410071A7D763}"/>
              </a:ext>
            </a:extLst>
          </p:cNvPr>
          <p:cNvSpPr txBox="1"/>
          <p:nvPr/>
        </p:nvSpPr>
        <p:spPr>
          <a:xfrm>
            <a:off x="2420086" y="5268313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계좌 인증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A3D98-8B45-4B47-999F-87EFA6C23677}"/>
              </a:ext>
            </a:extLst>
          </p:cNvPr>
          <p:cNvSpPr txBox="1"/>
          <p:nvPr/>
        </p:nvSpPr>
        <p:spPr>
          <a:xfrm>
            <a:off x="1472279" y="5076204"/>
            <a:ext cx="249842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00" dirty="0"/>
              <a:t>은행명</a:t>
            </a:r>
            <a:endParaRPr lang="ko-KR" altLang="en-US" sz="9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4EC0F7-88C9-42F2-AD86-7C9F8AFCA1C2}"/>
              </a:ext>
            </a:extLst>
          </p:cNvPr>
          <p:cNvSpPr txBox="1"/>
          <p:nvPr/>
        </p:nvSpPr>
        <p:spPr>
          <a:xfrm>
            <a:off x="2724886" y="5564491"/>
            <a:ext cx="346239" cy="134258"/>
          </a:xfrm>
          <a:prstGeom prst="rect">
            <a:avLst/>
          </a:prstGeom>
          <a:solidFill>
            <a:srgbClr val="70AD47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1FDF63-F12A-495B-A652-97DC7E1F5300}"/>
              </a:ext>
            </a:extLst>
          </p:cNvPr>
          <p:cNvSpPr txBox="1"/>
          <p:nvPr/>
        </p:nvSpPr>
        <p:spPr>
          <a:xfrm>
            <a:off x="3207980" y="5564491"/>
            <a:ext cx="346239" cy="134258"/>
          </a:xfrm>
          <a:prstGeom prst="rect">
            <a:avLst/>
          </a:prstGeom>
          <a:solidFill>
            <a:srgbClr val="BFBFBF"/>
          </a:solidFill>
          <a:ln>
            <a:solidFill>
              <a:srgbClr val="92D05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4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AB35A-E123-47E2-8BFB-C022E56B0A38}"/>
              </a:ext>
            </a:extLst>
          </p:cNvPr>
          <p:cNvSpPr txBox="1"/>
          <p:nvPr/>
        </p:nvSpPr>
        <p:spPr>
          <a:xfrm>
            <a:off x="2253613" y="5054525"/>
            <a:ext cx="195831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ko-KR" altLang="en-US" sz="800" b="1" dirty="0"/>
              <a:t>∨</a:t>
            </a:r>
            <a:endParaRPr lang="ko-KR" altLang="en-US" sz="800" dirty="0"/>
          </a:p>
        </p:txBody>
      </p:sp>
      <p:sp>
        <p:nvSpPr>
          <p:cNvPr id="97" name="순서도: 연결자 96">
            <a:extLst>
              <a:ext uri="{FF2B5EF4-FFF2-40B4-BE49-F238E27FC236}">
                <a16:creationId xmlns:a16="http://schemas.microsoft.com/office/drawing/2014/main" id="{C498EE2A-FF28-4D09-955D-9BEAB5A13A22}"/>
              </a:ext>
            </a:extLst>
          </p:cNvPr>
          <p:cNvSpPr/>
          <p:nvPr/>
        </p:nvSpPr>
        <p:spPr>
          <a:xfrm>
            <a:off x="1062558" y="393863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순서도: 연결자 97">
            <a:extLst>
              <a:ext uri="{FF2B5EF4-FFF2-40B4-BE49-F238E27FC236}">
                <a16:creationId xmlns:a16="http://schemas.microsoft.com/office/drawing/2014/main" id="{C04B00D7-BE5E-46F1-9FCE-1D822975ADF7}"/>
              </a:ext>
            </a:extLst>
          </p:cNvPr>
          <p:cNvSpPr/>
          <p:nvPr/>
        </p:nvSpPr>
        <p:spPr>
          <a:xfrm>
            <a:off x="883930" y="417315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89416B6C-2EFF-469A-9E59-C92AD25FEB1A}"/>
              </a:ext>
            </a:extLst>
          </p:cNvPr>
          <p:cNvSpPr/>
          <p:nvPr/>
        </p:nvSpPr>
        <p:spPr>
          <a:xfrm>
            <a:off x="940382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00" name="순서도: 연결자 99">
            <a:extLst>
              <a:ext uri="{FF2B5EF4-FFF2-40B4-BE49-F238E27FC236}">
                <a16:creationId xmlns:a16="http://schemas.microsoft.com/office/drawing/2014/main" id="{F711DDA4-DD09-4FCB-BDA0-8710A88352E7}"/>
              </a:ext>
            </a:extLst>
          </p:cNvPr>
          <p:cNvSpPr/>
          <p:nvPr/>
        </p:nvSpPr>
        <p:spPr>
          <a:xfrm>
            <a:off x="2275746" y="439409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01" name="순서도: 연결자 100">
            <a:extLst>
              <a:ext uri="{FF2B5EF4-FFF2-40B4-BE49-F238E27FC236}">
                <a16:creationId xmlns:a16="http://schemas.microsoft.com/office/drawing/2014/main" id="{44F4F6E2-D0BE-458C-9138-CED925162584}"/>
              </a:ext>
            </a:extLst>
          </p:cNvPr>
          <p:cNvSpPr/>
          <p:nvPr/>
        </p:nvSpPr>
        <p:spPr>
          <a:xfrm>
            <a:off x="1005921" y="4825530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02" name="순서도: 연결자 101">
            <a:extLst>
              <a:ext uri="{FF2B5EF4-FFF2-40B4-BE49-F238E27FC236}">
                <a16:creationId xmlns:a16="http://schemas.microsoft.com/office/drawing/2014/main" id="{D3F10C0A-D4F8-4AC3-AB25-ADF104BB22C3}"/>
              </a:ext>
            </a:extLst>
          </p:cNvPr>
          <p:cNvSpPr/>
          <p:nvPr/>
        </p:nvSpPr>
        <p:spPr>
          <a:xfrm>
            <a:off x="1005921" y="5035057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7</a:t>
            </a:r>
            <a:endParaRPr lang="ko-KR" altLang="en-US" sz="800" dirty="0"/>
          </a:p>
        </p:txBody>
      </p:sp>
      <p:sp>
        <p:nvSpPr>
          <p:cNvPr id="103" name="순서도: 연결자 102">
            <a:extLst>
              <a:ext uri="{FF2B5EF4-FFF2-40B4-BE49-F238E27FC236}">
                <a16:creationId xmlns:a16="http://schemas.microsoft.com/office/drawing/2014/main" id="{462F3CC2-956D-4BBB-B713-8BB4AAF55B80}"/>
              </a:ext>
            </a:extLst>
          </p:cNvPr>
          <p:cNvSpPr/>
          <p:nvPr/>
        </p:nvSpPr>
        <p:spPr>
          <a:xfrm>
            <a:off x="948771" y="5255492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104" name="순서도: 연결자 103">
            <a:extLst>
              <a:ext uri="{FF2B5EF4-FFF2-40B4-BE49-F238E27FC236}">
                <a16:creationId xmlns:a16="http://schemas.microsoft.com/office/drawing/2014/main" id="{E5DF308F-7967-4C83-B271-C0CAC70175C1}"/>
              </a:ext>
            </a:extLst>
          </p:cNvPr>
          <p:cNvSpPr/>
          <p:nvPr/>
        </p:nvSpPr>
        <p:spPr>
          <a:xfrm>
            <a:off x="2273758" y="526388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9</a:t>
            </a:r>
            <a:endParaRPr lang="ko-KR" altLang="en-US" sz="800" dirty="0"/>
          </a:p>
        </p:txBody>
      </p:sp>
      <p:sp>
        <p:nvSpPr>
          <p:cNvPr id="106" name="순서도: 연결자 105">
            <a:extLst>
              <a:ext uri="{FF2B5EF4-FFF2-40B4-BE49-F238E27FC236}">
                <a16:creationId xmlns:a16="http://schemas.microsoft.com/office/drawing/2014/main" id="{7729A00E-19CC-411A-ADCA-D97D6B6DA0C8}"/>
              </a:ext>
            </a:extLst>
          </p:cNvPr>
          <p:cNvSpPr/>
          <p:nvPr/>
        </p:nvSpPr>
        <p:spPr>
          <a:xfrm>
            <a:off x="3066051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11</a:t>
            </a:r>
            <a:endParaRPr lang="ko-KR" altLang="en-US" sz="600" dirty="0"/>
          </a:p>
        </p:txBody>
      </p:sp>
      <p:sp>
        <p:nvSpPr>
          <p:cNvPr id="107" name="순서도: 연결자 106">
            <a:extLst>
              <a:ext uri="{FF2B5EF4-FFF2-40B4-BE49-F238E27FC236}">
                <a16:creationId xmlns:a16="http://schemas.microsoft.com/office/drawing/2014/main" id="{C4499694-154E-426C-8355-A2D7907EC074}"/>
              </a:ext>
            </a:extLst>
          </p:cNvPr>
          <p:cNvSpPr/>
          <p:nvPr/>
        </p:nvSpPr>
        <p:spPr>
          <a:xfrm>
            <a:off x="2577209" y="5551511"/>
            <a:ext cx="164563" cy="154842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253598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89617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여행상품에 관한 서비스를 확인할 수 있는 페이지로 기본 설정된 지역별 여행상품 페이지로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지역별 여행상품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관광 열차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1753"/>
              </p:ext>
            </p:extLst>
          </p:nvPr>
        </p:nvGraphicFramePr>
        <p:xfrm>
          <a:off x="7091765" y="577307"/>
          <a:ext cx="4490636" cy="32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여행상품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D495433-5D80-41C5-8B0C-D981C1FF8369}"/>
              </a:ext>
            </a:extLst>
          </p:cNvPr>
          <p:cNvSpPr/>
          <p:nvPr/>
        </p:nvSpPr>
        <p:spPr>
          <a:xfrm>
            <a:off x="4293409" y="131444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3D5CEB-1B64-4A89-87AB-F8A1D1E7CD1B}"/>
              </a:ext>
            </a:extLst>
          </p:cNvPr>
          <p:cNvGrpSpPr/>
          <p:nvPr/>
        </p:nvGrpSpPr>
        <p:grpSpPr>
          <a:xfrm>
            <a:off x="4206139" y="1585518"/>
            <a:ext cx="988414" cy="419437"/>
            <a:chOff x="3409184" y="1585518"/>
            <a:chExt cx="988414" cy="419437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077BF10-4572-448F-9ACB-6A0BA690BAB4}"/>
                </a:ext>
              </a:extLst>
            </p:cNvPr>
            <p:cNvCxnSpPr/>
            <p:nvPr/>
          </p:nvCxnSpPr>
          <p:spPr>
            <a:xfrm>
              <a:off x="3466956" y="1585518"/>
              <a:ext cx="682617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75E0B0B-D6CA-453A-906E-6C3F2023A0D8}"/>
                </a:ext>
              </a:extLst>
            </p:cNvPr>
            <p:cNvSpPr txBox="1"/>
            <p:nvPr/>
          </p:nvSpPr>
          <p:spPr>
            <a:xfrm>
              <a:off x="3409184" y="1666401"/>
              <a:ext cx="98841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지역별 여행상품</a:t>
              </a:r>
              <a:endParaRPr lang="en-US" altLang="ko-KR" sz="700" dirty="0"/>
            </a:p>
            <a:p>
              <a:endParaRPr lang="en-US" altLang="ko-KR" sz="200" dirty="0"/>
            </a:p>
            <a:p>
              <a:r>
                <a:rPr lang="ko-KR" altLang="en-US" sz="700" dirty="0"/>
                <a:t>관광 열차</a:t>
              </a:r>
            </a:p>
          </p:txBody>
        </p:sp>
      </p:grp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9C06C957-64D5-41DF-BE6A-C0CC7CCF7CFA}"/>
              </a:ext>
            </a:extLst>
          </p:cNvPr>
          <p:cNvSpPr/>
          <p:nvPr/>
        </p:nvSpPr>
        <p:spPr>
          <a:xfrm>
            <a:off x="4160816" y="1709220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66" name="순서도: 연결자 65">
            <a:extLst>
              <a:ext uri="{FF2B5EF4-FFF2-40B4-BE49-F238E27FC236}">
                <a16:creationId xmlns:a16="http://schemas.microsoft.com/office/drawing/2014/main" id="{A3448599-0596-4CFF-9DFA-F9FBBBCB2367}"/>
              </a:ext>
            </a:extLst>
          </p:cNvPr>
          <p:cNvSpPr/>
          <p:nvPr/>
        </p:nvSpPr>
        <p:spPr>
          <a:xfrm>
            <a:off x="4160816" y="1852727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527473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69001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지역별 여행상품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상품명으로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5763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goods_01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  <a:endParaRPr lang="ko-KR" altLang="en-US" sz="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지역별 여행상품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8191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지역별 여행상품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639869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522424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31" y="547928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/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상품명 이미지 버튼 클릭 시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내용으로 상품명과 동일하게 해당되는 상품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87938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33899" cy="3016341"/>
            <a:chOff x="944880" y="2495550"/>
            <a:chExt cx="4333899" cy="301634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소제목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807851" y="2797855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6" y="2797855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1CE2387-6FE6-4965-BD6A-BFE1B0DBFAE0}"/>
                </a:ext>
              </a:extLst>
            </p:cNvPr>
            <p:cNvSpPr txBox="1"/>
            <p:nvPr/>
          </p:nvSpPr>
          <p:spPr>
            <a:xfrm>
              <a:off x="1807851" y="3536881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2585588-876E-4107-BDBA-CC5ABA0555E0}"/>
                </a:ext>
              </a:extLst>
            </p:cNvPr>
            <p:cNvSpPr txBox="1"/>
            <p:nvPr/>
          </p:nvSpPr>
          <p:spPr>
            <a:xfrm>
              <a:off x="1053856" y="3536881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2DF4A16-41FD-46EF-AA13-273A896C78AB}"/>
                </a:ext>
              </a:extLst>
            </p:cNvPr>
            <p:cNvSpPr txBox="1"/>
            <p:nvPr/>
          </p:nvSpPr>
          <p:spPr>
            <a:xfrm>
              <a:off x="1807851" y="4305598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4144EF-3F8B-4CA9-81F8-6796DE86D377}"/>
                </a:ext>
              </a:extLst>
            </p:cNvPr>
            <p:cNvSpPr txBox="1"/>
            <p:nvPr/>
          </p:nvSpPr>
          <p:spPr>
            <a:xfrm>
              <a:off x="1053856" y="4305598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A482C8-BE2D-4253-8D17-47BF15513E93}"/>
                </a:ext>
              </a:extLst>
            </p:cNvPr>
            <p:cNvSpPr txBox="1"/>
            <p:nvPr/>
          </p:nvSpPr>
          <p:spPr>
            <a:xfrm>
              <a:off x="1807851" y="5050226"/>
              <a:ext cx="3470928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AE91D18-B4E4-42AB-B058-E4DC4A4C8DEB}"/>
                </a:ext>
              </a:extLst>
            </p:cNvPr>
            <p:cNvSpPr txBox="1"/>
            <p:nvPr/>
          </p:nvSpPr>
          <p:spPr>
            <a:xfrm>
              <a:off x="1053856" y="5050226"/>
              <a:ext cx="548442" cy="461665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/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31E327F2-FDFB-4E4A-B3B5-AB5D00C94006}"/>
              </a:ext>
            </a:extLst>
          </p:cNvPr>
          <p:cNvSpPr/>
          <p:nvPr/>
        </p:nvSpPr>
        <p:spPr>
          <a:xfrm>
            <a:off x="1024429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3236674" y="296798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985152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id="{1000F386-1DA0-432A-BB4C-5215C92C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" y="576692"/>
            <a:ext cx="5288590" cy="572303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23432B-926B-4C46-9B7C-17BD0956C041}"/>
              </a:ext>
            </a:extLst>
          </p:cNvPr>
          <p:cNvCxnSpPr>
            <a:cxnSpLocks/>
          </p:cNvCxnSpPr>
          <p:nvPr/>
        </p:nvCxnSpPr>
        <p:spPr>
          <a:xfrm>
            <a:off x="815031" y="1585663"/>
            <a:ext cx="528096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94CA9AF-24CD-48FF-9BA8-2957DECB0F44}"/>
              </a:ext>
            </a:extLst>
          </p:cNvPr>
          <p:cNvCxnSpPr>
            <a:cxnSpLocks/>
          </p:cNvCxnSpPr>
          <p:nvPr/>
        </p:nvCxnSpPr>
        <p:spPr>
          <a:xfrm>
            <a:off x="809456" y="5802390"/>
            <a:ext cx="528096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BEF0006-A271-41DB-ADA7-E5EB952ACA60}"/>
              </a:ext>
            </a:extLst>
          </p:cNvPr>
          <p:cNvSpPr/>
          <p:nvPr/>
        </p:nvSpPr>
        <p:spPr>
          <a:xfrm>
            <a:off x="815031" y="5802390"/>
            <a:ext cx="5275394" cy="45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490AC-2716-439F-8AE4-4E4808EB6468}"/>
              </a:ext>
            </a:extLst>
          </p:cNvPr>
          <p:cNvSpPr txBox="1"/>
          <p:nvPr/>
        </p:nvSpPr>
        <p:spPr>
          <a:xfrm>
            <a:off x="1043770" y="5840311"/>
            <a:ext cx="11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E89ECC-EECA-4D70-B107-58E6DCC8CCF3}"/>
              </a:ext>
            </a:extLst>
          </p:cNvPr>
          <p:cNvSpPr txBox="1"/>
          <p:nvPr/>
        </p:nvSpPr>
        <p:spPr>
          <a:xfrm>
            <a:off x="1824629" y="5860988"/>
            <a:ext cx="223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주식회사 시알엑스</a:t>
            </a:r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대표자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추승보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김의겸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이영진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오동수</a:t>
            </a: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사업자등록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000-11-222222</a:t>
            </a:r>
            <a:endParaRPr lang="ko-KR" altLang="en-US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통신판매업신고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2024-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대전서구</a:t>
            </a:r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-1005</a:t>
            </a:r>
            <a:r>
              <a:rPr lang="ko-KR" altLang="en-US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</a:t>
            </a:r>
          </a:p>
          <a:p>
            <a:endParaRPr lang="en-US" altLang="ko-KR" sz="3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sz="3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Copyright 2024. CRX INC. All rights reserved.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537D6-069F-4148-ADAA-AF3E24832605}"/>
              </a:ext>
            </a:extLst>
          </p:cNvPr>
          <p:cNvSpPr txBox="1"/>
          <p:nvPr/>
        </p:nvSpPr>
        <p:spPr>
          <a:xfrm>
            <a:off x="5117023" y="5957611"/>
            <a:ext cx="78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고객센터</a:t>
            </a:r>
            <a:endParaRPr lang="en-US" altLang="ko-KR" sz="500" b="1" dirty="0">
              <a:solidFill>
                <a:schemeClr val="tx2">
                  <a:lumMod val="7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대표전화</a:t>
            </a:r>
            <a:r>
              <a:rPr lang="en-US" altLang="ko-KR" sz="500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: 1005-1005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79F12A5-070D-4245-A0ED-76F8BD1DCD55}"/>
              </a:ext>
            </a:extLst>
          </p:cNvPr>
          <p:cNvSpPr/>
          <p:nvPr/>
        </p:nvSpPr>
        <p:spPr>
          <a:xfrm>
            <a:off x="807410" y="547928"/>
            <a:ext cx="5283015" cy="57230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53D4C2-089D-4BAC-BAC4-A1199EBC62CA}"/>
              </a:ext>
            </a:extLst>
          </p:cNvPr>
          <p:cNvSpPr txBox="1"/>
          <p:nvPr/>
        </p:nvSpPr>
        <p:spPr>
          <a:xfrm>
            <a:off x="2110677" y="1272670"/>
            <a:ext cx="460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승차권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5CE7F-A0DC-4E33-B1D9-028023958494}"/>
              </a:ext>
            </a:extLst>
          </p:cNvPr>
          <p:cNvSpPr txBox="1"/>
          <p:nvPr/>
        </p:nvSpPr>
        <p:spPr>
          <a:xfrm>
            <a:off x="2789185" y="1270573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고객안내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DF87D-221C-4168-9FC5-037633A72FE6}"/>
              </a:ext>
            </a:extLst>
          </p:cNvPr>
          <p:cNvSpPr txBox="1"/>
          <p:nvPr/>
        </p:nvSpPr>
        <p:spPr>
          <a:xfrm>
            <a:off x="3551601" y="1268952"/>
            <a:ext cx="5537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이용안내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C5A478-BC41-4702-B7E7-48DF5EDB6D6C}"/>
              </a:ext>
            </a:extLst>
          </p:cNvPr>
          <p:cNvSpPr txBox="1"/>
          <p:nvPr/>
        </p:nvSpPr>
        <p:spPr>
          <a:xfrm>
            <a:off x="4344258" y="1261395"/>
            <a:ext cx="553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여행상품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C68C85-4A31-4AB4-A1B2-16763A332969}"/>
              </a:ext>
            </a:extLst>
          </p:cNvPr>
          <p:cNvSpPr txBox="1"/>
          <p:nvPr/>
        </p:nvSpPr>
        <p:spPr>
          <a:xfrm>
            <a:off x="1090593" y="1157655"/>
            <a:ext cx="1149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rPr>
              <a:t>CRX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latin typeface="Magneto" panose="04030805050802020D02" pitchFamily="82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14F9D-D19A-4AFF-94C7-451228254530}"/>
              </a:ext>
            </a:extLst>
          </p:cNvPr>
          <p:cNvSpPr/>
          <p:nvPr/>
        </p:nvSpPr>
        <p:spPr>
          <a:xfrm>
            <a:off x="0" y="0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	</a:t>
            </a:r>
            <a:r>
              <a:rPr lang="ko-KR" altLang="en-US" dirty="0"/>
              <a:t>스토리보드의 화면 설계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0E1C505-BA41-4BA3-BEE6-F89B9C1DD1FE}"/>
              </a:ext>
            </a:extLst>
          </p:cNvPr>
          <p:cNvSpPr/>
          <p:nvPr/>
        </p:nvSpPr>
        <p:spPr>
          <a:xfrm>
            <a:off x="0" y="6390291"/>
            <a:ext cx="12192000" cy="4579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7">
            <a:extLst>
              <a:ext uri="{FF2B5EF4-FFF2-40B4-BE49-F238E27FC236}">
                <a16:creationId xmlns:a16="http://schemas.microsoft.com/office/drawing/2014/main" id="{0FAE1F3A-AD8E-4FD1-929A-AFE2A9ACD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69014"/>
              </p:ext>
            </p:extLst>
          </p:nvPr>
        </p:nvGraphicFramePr>
        <p:xfrm>
          <a:off x="7091765" y="1109800"/>
          <a:ext cx="4490635" cy="2172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67">
                  <a:extLst>
                    <a:ext uri="{9D8B030D-6E8A-4147-A177-3AD203B41FA5}">
                      <a16:colId xmlns:a16="http://schemas.microsoft.com/office/drawing/2014/main" val="1583194106"/>
                    </a:ext>
                  </a:extLst>
                </a:gridCol>
                <a:gridCol w="3916568">
                  <a:extLst>
                    <a:ext uri="{9D8B030D-6E8A-4147-A177-3AD203B41FA5}">
                      <a16:colId xmlns:a16="http://schemas.microsoft.com/office/drawing/2014/main" val="648650092"/>
                    </a:ext>
                  </a:extLst>
                </a:gridCol>
              </a:tblGrid>
              <a:tr h="381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 명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8719"/>
                  </a:ext>
                </a:extLst>
              </a:tr>
              <a:tr h="599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관광 열차 페이지로 이동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82462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원하는 일자를 선택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63815"/>
                  </a:ext>
                </a:extLst>
              </a:tr>
              <a:tr h="653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선택한 일자로 예매 진행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82563"/>
                  </a:ext>
                </a:extLst>
              </a:tr>
            </a:tbl>
          </a:graphicData>
        </a:graphic>
      </p:graphicFrame>
      <p:graphicFrame>
        <p:nvGraphicFramePr>
          <p:cNvPr id="118" name="표 118">
            <a:extLst>
              <a:ext uri="{FF2B5EF4-FFF2-40B4-BE49-F238E27FC236}">
                <a16:creationId xmlns:a16="http://schemas.microsoft.com/office/drawing/2014/main" id="{581BEEFB-D2E5-4973-A112-24683A7D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562432"/>
              </p:ext>
            </p:extLst>
          </p:nvPr>
        </p:nvGraphicFramePr>
        <p:xfrm>
          <a:off x="7091765" y="577307"/>
          <a:ext cx="44906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59">
                  <a:extLst>
                    <a:ext uri="{9D8B030D-6E8A-4147-A177-3AD203B41FA5}">
                      <a16:colId xmlns:a16="http://schemas.microsoft.com/office/drawing/2014/main" val="1175346009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3226973001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104470966"/>
                    </a:ext>
                  </a:extLst>
                </a:gridCol>
                <a:gridCol w="1122659">
                  <a:extLst>
                    <a:ext uri="{9D8B030D-6E8A-4147-A177-3AD203B41FA5}">
                      <a16:colId xmlns:a16="http://schemas.microsoft.com/office/drawing/2014/main" val="1264619792"/>
                    </a:ext>
                  </a:extLst>
                </a:gridCol>
              </a:tblGrid>
              <a:tr h="3277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goods_03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화면이름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여행상품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관광열차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상세페이지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3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6858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AFF0D0F-16DF-4689-9EA1-E45A2503D98C}"/>
              </a:ext>
            </a:extLst>
          </p:cNvPr>
          <p:cNvSpPr/>
          <p:nvPr/>
        </p:nvSpPr>
        <p:spPr>
          <a:xfrm>
            <a:off x="5524582" y="2438400"/>
            <a:ext cx="508693" cy="1990725"/>
          </a:xfrm>
          <a:prstGeom prst="rect">
            <a:avLst/>
          </a:prstGeom>
          <a:noFill/>
          <a:ln w="254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1DF645-2ED2-42F5-B3D3-C91DE067922C}"/>
              </a:ext>
            </a:extLst>
          </p:cNvPr>
          <p:cNvSpPr/>
          <p:nvPr/>
        </p:nvSpPr>
        <p:spPr>
          <a:xfrm>
            <a:off x="5628042" y="2533650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146F4-2DD1-4617-931F-A9C64072645C}"/>
              </a:ext>
            </a:extLst>
          </p:cNvPr>
          <p:cNvSpPr txBox="1"/>
          <p:nvPr/>
        </p:nvSpPr>
        <p:spPr>
          <a:xfrm>
            <a:off x="5538871" y="2810236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3DA704-D687-4BF9-9FEF-A751B3354E62}"/>
              </a:ext>
            </a:extLst>
          </p:cNvPr>
          <p:cNvSpPr/>
          <p:nvPr/>
        </p:nvSpPr>
        <p:spPr>
          <a:xfrm>
            <a:off x="5628043" y="2985612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1515B5-5A8C-48DD-84F8-F178CB422F5B}"/>
              </a:ext>
            </a:extLst>
          </p:cNvPr>
          <p:cNvSpPr txBox="1"/>
          <p:nvPr/>
        </p:nvSpPr>
        <p:spPr>
          <a:xfrm>
            <a:off x="5538872" y="3262198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예매관리</a:t>
            </a:r>
            <a:endParaRPr lang="en-US" altLang="ko-KR" sz="5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605E2DF-24E0-43AD-80BB-6CB0C4DE6ACB}"/>
              </a:ext>
            </a:extLst>
          </p:cNvPr>
          <p:cNvSpPr/>
          <p:nvPr/>
        </p:nvSpPr>
        <p:spPr>
          <a:xfrm>
            <a:off x="5628043" y="3438207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FDB9CB-D44B-4B65-A532-93DCD4D88543}"/>
              </a:ext>
            </a:extLst>
          </p:cNvPr>
          <p:cNvSpPr txBox="1"/>
          <p:nvPr/>
        </p:nvSpPr>
        <p:spPr>
          <a:xfrm>
            <a:off x="5538872" y="3714793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dirty="0"/>
              <a:t>고객센터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97202EB-1721-4B5C-A269-543E2402EA5C}"/>
              </a:ext>
            </a:extLst>
          </p:cNvPr>
          <p:cNvSpPr/>
          <p:nvPr/>
        </p:nvSpPr>
        <p:spPr>
          <a:xfrm>
            <a:off x="5628042" y="3938194"/>
            <a:ext cx="309925" cy="30992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96A1B8-FDD3-447F-92AF-E174C69C56CE}"/>
              </a:ext>
            </a:extLst>
          </p:cNvPr>
          <p:cNvSpPr txBox="1"/>
          <p:nvPr/>
        </p:nvSpPr>
        <p:spPr>
          <a:xfrm>
            <a:off x="5538871" y="4214780"/>
            <a:ext cx="5086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/>
              <a:t>1:1</a:t>
            </a:r>
            <a:r>
              <a:rPr lang="ko-KR" altLang="en-US" sz="500" dirty="0"/>
              <a:t>문의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12DAC-259A-4078-85E7-0CD2A46BAC6E}"/>
              </a:ext>
            </a:extLst>
          </p:cNvPr>
          <p:cNvSpPr txBox="1"/>
          <p:nvPr/>
        </p:nvSpPr>
        <p:spPr>
          <a:xfrm>
            <a:off x="944880" y="1691458"/>
            <a:ext cx="1538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관광 열차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9CDC0F-6CF6-463F-9533-447AEEA04907}"/>
              </a:ext>
            </a:extLst>
          </p:cNvPr>
          <p:cNvCxnSpPr>
            <a:cxnSpLocks/>
          </p:cNvCxnSpPr>
          <p:nvPr/>
        </p:nvCxnSpPr>
        <p:spPr>
          <a:xfrm>
            <a:off x="946150" y="2070175"/>
            <a:ext cx="4462758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B06F8CC-C01E-4C24-B567-4F58B5322F44}"/>
              </a:ext>
            </a:extLst>
          </p:cNvPr>
          <p:cNvGrpSpPr/>
          <p:nvPr/>
        </p:nvGrpSpPr>
        <p:grpSpPr>
          <a:xfrm>
            <a:off x="944880" y="2495550"/>
            <a:ext cx="4359066" cy="3286577"/>
            <a:chOff x="944880" y="2495550"/>
            <a:chExt cx="4359066" cy="328657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8F85613-C0EE-4039-96F4-693151519943}"/>
                </a:ext>
              </a:extLst>
            </p:cNvPr>
            <p:cNvGrpSpPr/>
            <p:nvPr/>
          </p:nvGrpSpPr>
          <p:grpSpPr>
            <a:xfrm>
              <a:off x="944880" y="2495550"/>
              <a:ext cx="609600" cy="253916"/>
              <a:chOff x="944880" y="2495550"/>
              <a:chExt cx="609600" cy="25391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B77644-4904-48A2-9EEA-744323A081E5}"/>
                  </a:ext>
                </a:extLst>
              </p:cNvPr>
              <p:cNvSpPr txBox="1"/>
              <p:nvPr/>
            </p:nvSpPr>
            <p:spPr>
              <a:xfrm>
                <a:off x="944880" y="2495550"/>
                <a:ext cx="6096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/>
                  <a:t>상품명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BDD506A-589B-4AB2-B2D4-E6A3C4F395FC}"/>
                  </a:ext>
                </a:extLst>
              </p:cNvPr>
              <p:cNvCxnSpPr/>
              <p:nvPr/>
            </p:nvCxnSpPr>
            <p:spPr>
              <a:xfrm>
                <a:off x="1043770" y="2495550"/>
                <a:ext cx="198290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5755E2-5B59-471E-8384-4632EF106C7F}"/>
                </a:ext>
              </a:extLst>
            </p:cNvPr>
            <p:cNvSpPr txBox="1"/>
            <p:nvPr/>
          </p:nvSpPr>
          <p:spPr>
            <a:xfrm>
              <a:off x="1053855" y="3720056"/>
              <a:ext cx="4239596" cy="46166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r>
                <a:rPr lang="ko-KR" altLang="en-US" sz="800" dirty="0"/>
                <a:t>내 용</a:t>
              </a:r>
              <a:endParaRPr lang="en-US" altLang="ko-KR" sz="800" dirty="0"/>
            </a:p>
            <a:p>
              <a:endParaRPr lang="en-US" altLang="ko-KR" sz="8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E188548-BBA3-4CB1-B043-8298746C51E6}"/>
                </a:ext>
              </a:extLst>
            </p:cNvPr>
            <p:cNvSpPr txBox="1"/>
            <p:nvPr/>
          </p:nvSpPr>
          <p:spPr>
            <a:xfrm>
              <a:off x="1053855" y="2797855"/>
              <a:ext cx="4239597" cy="707886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800" dirty="0"/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이미지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A837EA-017F-4A77-906A-054A99112A34}"/>
                </a:ext>
              </a:extLst>
            </p:cNvPr>
            <p:cNvSpPr txBox="1"/>
            <p:nvPr/>
          </p:nvSpPr>
          <p:spPr>
            <a:xfrm>
              <a:off x="4702774" y="5566683"/>
              <a:ext cx="601172" cy="215444"/>
            </a:xfrm>
            <a:prstGeom prst="rect">
              <a:avLst/>
            </a:prstGeom>
            <a:solidFill>
              <a:srgbClr val="70AD47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예매하기</a:t>
              </a:r>
              <a:endParaRPr lang="en-US" altLang="ko-KR" sz="8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C67C607-5C23-4BA8-9B5C-90789FA01C9E}"/>
                </a:ext>
              </a:extLst>
            </p:cNvPr>
            <p:cNvSpPr txBox="1"/>
            <p:nvPr/>
          </p:nvSpPr>
          <p:spPr>
            <a:xfrm>
              <a:off x="1053855" y="4417984"/>
              <a:ext cx="4239596" cy="107721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＜ </a:t>
              </a:r>
              <a:r>
                <a:rPr lang="en-US" altLang="ko-KR" sz="800" dirty="0"/>
                <a:t>2024</a:t>
              </a:r>
              <a:r>
                <a:rPr lang="ko-KR" altLang="en-US" sz="800" dirty="0"/>
                <a:t>년 </a:t>
              </a:r>
              <a:r>
                <a:rPr lang="en-US" altLang="ko-KR" sz="800" dirty="0"/>
                <a:t>07</a:t>
              </a:r>
              <a:r>
                <a:rPr lang="ko-KR" altLang="en-US" sz="800" dirty="0"/>
                <a:t>월 ＞</a:t>
              </a:r>
              <a:endParaRPr lang="en-US" altLang="ko-KR" sz="800" dirty="0"/>
            </a:p>
            <a:p>
              <a:pPr algn="dist"/>
              <a:r>
                <a:rPr lang="ko-KR" altLang="en-US" sz="800" dirty="0"/>
                <a:t>일 월 화 수 목 금 토</a:t>
              </a:r>
              <a:endParaRPr lang="en-US" altLang="ko-KR" sz="800" dirty="0"/>
            </a:p>
            <a:p>
              <a:pPr algn="dist"/>
              <a:endParaRPr lang="en-US" altLang="ko-KR" sz="800" dirty="0"/>
            </a:p>
            <a:p>
              <a:pPr algn="dist"/>
              <a:r>
                <a:rPr lang="en-US" altLang="ko-KR" sz="800" dirty="0">
                  <a:solidFill>
                    <a:schemeClr val="bg1"/>
                  </a:solidFill>
                </a:rPr>
                <a:t>0</a:t>
              </a:r>
              <a:r>
                <a:rPr lang="en-US" altLang="ko-KR" sz="800" dirty="0"/>
                <a:t> 1 2 3 4 5 6</a:t>
              </a:r>
            </a:p>
            <a:p>
              <a:pPr algn="dist"/>
              <a:endParaRPr lang="en-US" altLang="ko-KR" sz="800" dirty="0"/>
            </a:p>
            <a:p>
              <a:pPr marL="228600" indent="-228600">
                <a:buAutoNum type="arabicPlain" startAt="7"/>
              </a:pPr>
              <a:r>
                <a:rPr lang="en-US" altLang="ko-KR" sz="800" dirty="0"/>
                <a:t>            8                 9                10               11               12              13</a:t>
              </a:r>
            </a:p>
            <a:p>
              <a:pPr marL="228600" indent="-228600">
                <a:buAutoNum type="arabicPlain" startAt="7"/>
              </a:pPr>
              <a:endParaRPr lang="en-US" altLang="ko-KR" sz="800" dirty="0"/>
            </a:p>
            <a:p>
              <a:r>
                <a:rPr lang="en-US" altLang="ko-KR" sz="800" dirty="0"/>
                <a:t>14               15               16               17               18               19              20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76DDBC3-71C4-472F-977A-9B777CD1CDD6}"/>
              </a:ext>
            </a:extLst>
          </p:cNvPr>
          <p:cNvSpPr txBox="1"/>
          <p:nvPr/>
        </p:nvSpPr>
        <p:spPr>
          <a:xfrm>
            <a:off x="4055551" y="1053340"/>
            <a:ext cx="5975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회원가입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6E5E42-32E6-4002-8396-FD1D08E980F4}"/>
              </a:ext>
            </a:extLst>
          </p:cNvPr>
          <p:cNvSpPr txBox="1"/>
          <p:nvPr/>
        </p:nvSpPr>
        <p:spPr>
          <a:xfrm>
            <a:off x="4529319" y="1045061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로그인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87FE49C-EA98-4CDC-983B-E2BDB6FDBBEB}"/>
              </a:ext>
            </a:extLst>
          </p:cNvPr>
          <p:cNvCxnSpPr>
            <a:cxnSpLocks/>
          </p:cNvCxnSpPr>
          <p:nvPr/>
        </p:nvCxnSpPr>
        <p:spPr>
          <a:xfrm>
            <a:off x="4560161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E10799-878D-401A-907C-C83016F0188D}"/>
              </a:ext>
            </a:extLst>
          </p:cNvPr>
          <p:cNvSpPr txBox="1"/>
          <p:nvPr/>
        </p:nvSpPr>
        <p:spPr>
          <a:xfrm>
            <a:off x="491699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마이페이지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53C60D2-59DA-4A27-812C-6036BCB4558D}"/>
              </a:ext>
            </a:extLst>
          </p:cNvPr>
          <p:cNvCxnSpPr>
            <a:cxnSpLocks/>
          </p:cNvCxnSpPr>
          <p:nvPr/>
        </p:nvCxnSpPr>
        <p:spPr>
          <a:xfrm>
            <a:off x="494783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E39C5C3-5D43-4ACF-B2E8-BCF12B9E706D}"/>
              </a:ext>
            </a:extLst>
          </p:cNvPr>
          <p:cNvSpPr txBox="1"/>
          <p:nvPr/>
        </p:nvSpPr>
        <p:spPr>
          <a:xfrm>
            <a:off x="5472775" y="1054586"/>
            <a:ext cx="6966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장바구니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543B51-AD3C-4585-94C0-F50CECEC14D6}"/>
              </a:ext>
            </a:extLst>
          </p:cNvPr>
          <p:cNvCxnSpPr>
            <a:cxnSpLocks/>
          </p:cNvCxnSpPr>
          <p:nvPr/>
        </p:nvCxnSpPr>
        <p:spPr>
          <a:xfrm>
            <a:off x="5503617" y="1109798"/>
            <a:ext cx="0" cy="64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3F7313C-C225-49EA-B7D3-86A1B64B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5239"/>
              </p:ext>
            </p:extLst>
          </p:nvPr>
        </p:nvGraphicFramePr>
        <p:xfrm>
          <a:off x="944880" y="2122805"/>
          <a:ext cx="4462758" cy="23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758">
                  <a:extLst>
                    <a:ext uri="{9D8B030D-6E8A-4147-A177-3AD203B41FA5}">
                      <a16:colId xmlns:a16="http://schemas.microsoft.com/office/drawing/2014/main" val="353851343"/>
                    </a:ext>
                  </a:extLst>
                </a:gridCol>
              </a:tblGrid>
              <a:tr h="233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관광 열차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229981"/>
                  </a:ext>
                </a:extLst>
              </a:tr>
            </a:tbl>
          </a:graphicData>
        </a:graphic>
      </p:graphicFrame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314F8DB7-1222-4F04-81D8-7CBF25D27EC0}"/>
              </a:ext>
            </a:extLst>
          </p:cNvPr>
          <p:cNvSpPr/>
          <p:nvPr/>
        </p:nvSpPr>
        <p:spPr>
          <a:xfrm>
            <a:off x="2790871" y="2183122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9" name="순서도: 연결자 98">
            <a:extLst>
              <a:ext uri="{FF2B5EF4-FFF2-40B4-BE49-F238E27FC236}">
                <a16:creationId xmlns:a16="http://schemas.microsoft.com/office/drawing/2014/main" id="{465A3DCA-0699-4D70-B0D1-6E02F456BB81}"/>
              </a:ext>
            </a:extLst>
          </p:cNvPr>
          <p:cNvSpPr/>
          <p:nvPr/>
        </p:nvSpPr>
        <p:spPr>
          <a:xfrm>
            <a:off x="4649612" y="5611264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3</a:t>
            </a:r>
            <a:endParaRPr lang="ko-KR" altLang="en-US" sz="700" dirty="0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56DF1096-00E7-4B34-A483-167A196A7BD9}"/>
              </a:ext>
            </a:extLst>
          </p:cNvPr>
          <p:cNvSpPr/>
          <p:nvPr/>
        </p:nvSpPr>
        <p:spPr>
          <a:xfrm>
            <a:off x="2571796" y="4469999"/>
            <a:ext cx="113830" cy="1071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51582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E5EA64-DEE3-456A-A791-AF85A70F393C}"/>
              </a:ext>
            </a:extLst>
          </p:cNvPr>
          <p:cNvGrpSpPr/>
          <p:nvPr/>
        </p:nvGrpSpPr>
        <p:grpSpPr>
          <a:xfrm>
            <a:off x="0" y="5802396"/>
            <a:ext cx="12192000" cy="1063245"/>
            <a:chOff x="809456" y="5802390"/>
            <a:chExt cx="5280969" cy="462651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2585963-459F-4494-A2D9-F32FC94E0C96}"/>
                </a:ext>
              </a:extLst>
            </p:cNvPr>
            <p:cNvCxnSpPr>
              <a:cxnSpLocks/>
            </p:cNvCxnSpPr>
            <p:nvPr/>
          </p:nvCxnSpPr>
          <p:spPr>
            <a:xfrm>
              <a:off x="809456" y="5802390"/>
              <a:ext cx="52809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442943A-AF6A-4BD6-86B5-CB5F40C25DD7}"/>
                </a:ext>
              </a:extLst>
            </p:cNvPr>
            <p:cNvSpPr/>
            <p:nvPr/>
          </p:nvSpPr>
          <p:spPr>
            <a:xfrm>
              <a:off x="815031" y="5802390"/>
              <a:ext cx="5275394" cy="459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E50519-9AD3-439C-96FE-23F15F6B76B1}"/>
                </a:ext>
              </a:extLst>
            </p:cNvPr>
            <p:cNvSpPr txBox="1"/>
            <p:nvPr/>
          </p:nvSpPr>
          <p:spPr>
            <a:xfrm>
              <a:off x="1043521" y="5890649"/>
              <a:ext cx="1149045" cy="241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solidFill>
                    <a:schemeClr val="accent6">
                      <a:lumMod val="75000"/>
                    </a:schemeClr>
                  </a:solidFill>
                  <a:latin typeface="Magneto" panose="04030805050802020D02" pitchFamily="82" charset="0"/>
                </a:rPr>
                <a:t>CRX</a:t>
              </a:r>
              <a:endParaRPr lang="ko-KR" altLang="en-US" sz="3000" dirty="0">
                <a:solidFill>
                  <a:schemeClr val="accent6">
                    <a:lumMod val="75000"/>
                  </a:schemeClr>
                </a:solidFill>
                <a:latin typeface="Magneto" panose="04030805050802020D02" pitchFamily="8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0D53DE-4399-4DB5-8FD2-F9E8042DCEEE}"/>
                </a:ext>
              </a:extLst>
            </p:cNvPr>
            <p:cNvSpPr txBox="1"/>
            <p:nvPr/>
          </p:nvSpPr>
          <p:spPr>
            <a:xfrm>
              <a:off x="1818342" y="5823094"/>
              <a:ext cx="2235134" cy="441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상호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주식회사 시알엑스</a:t>
              </a:r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대표자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추승보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김의겸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이영진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, 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오동수</a:t>
              </a: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사업자등록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000-11-222222</a:t>
              </a:r>
              <a:endParaRPr lang="ko-KR" altLang="en-US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통신판매업신고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: 2024-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대전서구</a:t>
              </a:r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-1005</a:t>
              </a:r>
              <a:r>
                <a:rPr lang="ko-KR" altLang="en-US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호</a:t>
              </a:r>
            </a:p>
            <a:p>
              <a:endParaRPr lang="en-US" altLang="ko-KR" sz="1000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en-US" altLang="ko-KR" sz="1000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Copyright 2024. CRX INC. All rights reserved.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4B4CF-C27E-465E-9CBF-AB951C66331A}"/>
                </a:ext>
              </a:extLst>
            </p:cNvPr>
            <p:cNvSpPr txBox="1"/>
            <p:nvPr/>
          </p:nvSpPr>
          <p:spPr>
            <a:xfrm>
              <a:off x="5117023" y="5957611"/>
              <a:ext cx="788477" cy="174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고객센터</a:t>
              </a:r>
              <a:endParaRPr lang="en-US" altLang="ko-KR" sz="1000" b="1" dirty="0">
                <a:solidFill>
                  <a:schemeClr val="tx2">
                    <a:lumMod val="75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대표전화</a:t>
              </a:r>
              <a:r>
                <a:rPr lang="en-US" altLang="ko-KR" sz="1000" dirty="0">
                  <a:solidFill>
                    <a:schemeClr val="tx2">
                      <a:lumMod val="75000"/>
                    </a:schemeClr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: 1005-1005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70EAF-DC98-45FE-B201-54E263601F06}"/>
              </a:ext>
            </a:extLst>
          </p:cNvPr>
          <p:cNvSpPr txBox="1"/>
          <p:nvPr/>
        </p:nvSpPr>
        <p:spPr>
          <a:xfrm>
            <a:off x="3162387" y="2376424"/>
            <a:ext cx="5867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6">
                    <a:lumMod val="75000"/>
                  </a:schemeClr>
                </a:solidFill>
              </a:rPr>
              <a:t>Main layout </a:t>
            </a:r>
            <a:r>
              <a:rPr lang="ko-KR" altLang="en-US" sz="5400" b="1" dirty="0">
                <a:solidFill>
                  <a:schemeClr val="accent6">
                    <a:lumMod val="75000"/>
                  </a:schemeClr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2967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9815</Words>
  <Application>Microsoft Office PowerPoint</Application>
  <PresentationFormat>와이드스크린</PresentationFormat>
  <Paragraphs>4122</Paragraphs>
  <Slides>85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1" baseType="lpstr">
      <vt:lpstr>ng</vt:lpstr>
      <vt:lpstr>맑은 고딕</vt:lpstr>
      <vt:lpstr>한컴 고딕</vt:lpstr>
      <vt:lpstr>Arial</vt:lpstr>
      <vt:lpstr>Magneto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317</cp:revision>
  <dcterms:created xsi:type="dcterms:W3CDTF">2024-07-09T06:32:35Z</dcterms:created>
  <dcterms:modified xsi:type="dcterms:W3CDTF">2024-07-15T07:31:00Z</dcterms:modified>
</cp:coreProperties>
</file>