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" r:id="rId2"/>
    <p:sldId id="345" r:id="rId3"/>
    <p:sldId id="339" r:id="rId4"/>
    <p:sldId id="341" r:id="rId5"/>
    <p:sldId id="356" r:id="rId6"/>
    <p:sldId id="346" r:id="rId7"/>
    <p:sldId id="331" r:id="rId8"/>
    <p:sldId id="363" r:id="rId9"/>
    <p:sldId id="347" r:id="rId10"/>
    <p:sldId id="354" r:id="rId11"/>
    <p:sldId id="349" r:id="rId12"/>
    <p:sldId id="352" r:id="rId13"/>
    <p:sldId id="353" r:id="rId14"/>
    <p:sldId id="355" r:id="rId15"/>
    <p:sldId id="256" r:id="rId16"/>
    <p:sldId id="259" r:id="rId17"/>
    <p:sldId id="260" r:id="rId18"/>
    <p:sldId id="258" r:id="rId19"/>
    <p:sldId id="262" r:id="rId20"/>
    <p:sldId id="263" r:id="rId21"/>
    <p:sldId id="264" r:id="rId22"/>
    <p:sldId id="265" r:id="rId23"/>
    <p:sldId id="266" r:id="rId24"/>
    <p:sldId id="267" r:id="rId25"/>
    <p:sldId id="319" r:id="rId26"/>
    <p:sldId id="277" r:id="rId27"/>
    <p:sldId id="278" r:id="rId28"/>
    <p:sldId id="279" r:id="rId29"/>
    <p:sldId id="280" r:id="rId30"/>
    <p:sldId id="281" r:id="rId31"/>
    <p:sldId id="328" r:id="rId32"/>
    <p:sldId id="269" r:id="rId33"/>
    <p:sldId id="270" r:id="rId34"/>
    <p:sldId id="271" r:id="rId35"/>
    <p:sldId id="268" r:id="rId36"/>
    <p:sldId id="261" r:id="rId37"/>
    <p:sldId id="272" r:id="rId38"/>
    <p:sldId id="273" r:id="rId39"/>
    <p:sldId id="274" r:id="rId40"/>
    <p:sldId id="275" r:id="rId41"/>
    <p:sldId id="276" r:id="rId42"/>
    <p:sldId id="282" r:id="rId43"/>
    <p:sldId id="283" r:id="rId44"/>
    <p:sldId id="284" r:id="rId45"/>
    <p:sldId id="285" r:id="rId46"/>
    <p:sldId id="286" r:id="rId47"/>
    <p:sldId id="287" r:id="rId48"/>
    <p:sldId id="288" r:id="rId49"/>
    <p:sldId id="289" r:id="rId50"/>
    <p:sldId id="290" r:id="rId51"/>
    <p:sldId id="329" r:id="rId52"/>
    <p:sldId id="291" r:id="rId53"/>
    <p:sldId id="292" r:id="rId54"/>
    <p:sldId id="321" r:id="rId55"/>
    <p:sldId id="300" r:id="rId56"/>
    <p:sldId id="301" r:id="rId57"/>
    <p:sldId id="302" r:id="rId58"/>
    <p:sldId id="303" r:id="rId59"/>
    <p:sldId id="322" r:id="rId60"/>
    <p:sldId id="293" r:id="rId61"/>
    <p:sldId id="294" r:id="rId62"/>
    <p:sldId id="295" r:id="rId63"/>
    <p:sldId id="296" r:id="rId64"/>
    <p:sldId id="297" r:id="rId65"/>
    <p:sldId id="298" r:id="rId66"/>
    <p:sldId id="299" r:id="rId67"/>
    <p:sldId id="304" r:id="rId68"/>
    <p:sldId id="305" r:id="rId69"/>
    <p:sldId id="306" r:id="rId70"/>
    <p:sldId id="307" r:id="rId71"/>
    <p:sldId id="308" r:id="rId72"/>
    <p:sldId id="309" r:id="rId73"/>
    <p:sldId id="310" r:id="rId74"/>
    <p:sldId id="311" r:id="rId75"/>
    <p:sldId id="312" r:id="rId76"/>
    <p:sldId id="313" r:id="rId77"/>
    <p:sldId id="314" r:id="rId78"/>
    <p:sldId id="315" r:id="rId79"/>
    <p:sldId id="316" r:id="rId80"/>
    <p:sldId id="317" r:id="rId81"/>
    <p:sldId id="318" r:id="rId82"/>
    <p:sldId id="357" r:id="rId83"/>
    <p:sldId id="325" r:id="rId84"/>
    <p:sldId id="323" r:id="rId85"/>
    <p:sldId id="327" r:id="rId86"/>
    <p:sldId id="326" r:id="rId87"/>
    <p:sldId id="360" r:id="rId8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C5E0B4"/>
    <a:srgbClr val="FFF2CC"/>
    <a:srgbClr val="BFBFBF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commentAuthors" Target="commentAuthor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D1253-7C29-4AC3-A4F6-98FF01485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CD51CF-86A7-4631-ACCC-4069B102F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258D7-D923-4641-B98C-DA86F8CA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806D00-4AE4-40D2-ABDE-B2A0483C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E2C61-9024-480B-8F1A-DD1C99CB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03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EC982-CAC6-406C-8854-F19F6EB8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21DA3A-160E-48D9-8AC2-B93E3C460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45595-7440-4005-AB10-514A06DD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8B580-3D32-425B-9461-BE941E575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50F04-4D19-4171-BE41-0C5D56DD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73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8330B1-F726-4EF3-B61F-A3B63C611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4D1A52-7537-4A15-8E40-BDDD2CA25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3F05D-E894-4635-82BE-751C00F8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DECDA-92C9-4C7E-9F0A-70FCE5FF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9253B-E249-44C5-9353-9F4DF112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46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FA653-D3BC-4BDB-81AC-2D048704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E2342-39FF-4EAB-A714-D7E6B510A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FF47F-CBD4-484C-BCE5-11A5234C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A4346-061C-401D-9441-BB1DA97B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323F7-227D-487E-9735-4B3B8629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8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0C1AB-6603-49FF-8D5E-E77D7531F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E2C5FA-C565-40CE-BE21-28011E906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B8FA05-54DC-4853-A90D-2B211D31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AD2E1-8D36-4E12-905F-8786862C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A4C38-2571-4B5E-AAD6-E67EC438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07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3C2E3-DE35-4CD0-81B9-0F9FD432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B04916-ABA6-4159-8BAB-EE8AFDEA8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8F0AA3-BAB4-4F85-A520-49D1999C0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3373AB-EACE-4C74-A05F-B15C7ECD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2B8559-CC71-4464-A0BC-FB3B1575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CB6190-B255-4B91-8FEC-46ACD5F8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0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2019B-6FC1-4061-8772-2FB8E025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B51A3D-12AF-4B27-8566-8EF4AE76F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D8FEE8-5DFA-478E-B5E4-5D5365191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6E4606-5C27-430E-A543-0FB9089F3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940677-8E0C-42C3-BD17-0D843199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007C90-0A61-435F-893E-F40B3195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AD8F2A-8BEE-4E26-981A-371FB325D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5F8928-E454-459A-8722-492A1A10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50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0ADE9-F44A-4F68-A84E-0B493D0D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5B5E65-7541-48C8-BEC7-3971DE99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F9880F-F01B-4802-BE31-61D1C83B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8BC809-BBBF-4A9A-9D13-3AFF5EEA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05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4B2910-AFCA-4F56-84EC-0457B1E8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E41B88-738C-4D65-88DF-41116738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2D032C-8CE3-40BE-872F-1123302B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54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1F36B-8424-4866-98DA-9685E816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B637D4-70B5-4D5F-99DB-7BDAE0341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EABADF-DE4C-4598-BC55-BE4877946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6F02B4-1455-4613-B057-6325D456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4CF295-4BB3-4311-A689-EBA50733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02C274-FC68-4A29-98F0-1C579AA0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88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3831C-0B21-4892-9E30-D8E0859C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417792-6E36-459A-8501-B972D5711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BDED10-B695-42AB-89A4-34B9C8A5C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BF4AE7-40B6-4BD5-BDB2-DC671286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053151-56EB-46E7-99DA-AF2D32FB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67755C-D304-47CE-87C8-DC30B825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5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B5E196-E509-4396-AB1B-AAA3E2A1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06340-23AE-4CDF-816E-E8E64DB2A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0D774-779C-47A3-919B-FA8A04734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E9EEE-0C8E-4C88-A57D-8E2119208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8BA13-FE82-4700-B218-1C2673D8F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30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5583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12870" y="117759"/>
            <a:ext cx="8369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 Main layout 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</a:rPr>
              <a:t>정의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- Header, Body, Footer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AC2BAE-EAFD-4AFF-89C8-4A901608E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140" y="4702524"/>
            <a:ext cx="4673699" cy="9810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83FA3AA-CAF3-4C2D-998C-AC76F7B60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141" y="753329"/>
            <a:ext cx="4673699" cy="1333500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4C3A4E86-81BF-45BD-87A1-7551A7AD45A5}"/>
              </a:ext>
            </a:extLst>
          </p:cNvPr>
          <p:cNvGrpSpPr/>
          <p:nvPr/>
        </p:nvGrpSpPr>
        <p:grpSpPr>
          <a:xfrm>
            <a:off x="4446164" y="2232680"/>
            <a:ext cx="2242648" cy="2322543"/>
            <a:chOff x="4663644" y="1494448"/>
            <a:chExt cx="2880846" cy="2867026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FA9572A1-8307-464A-AF46-9D55085B077D}"/>
                </a:ext>
              </a:extLst>
            </p:cNvPr>
            <p:cNvSpPr/>
            <p:nvPr/>
          </p:nvSpPr>
          <p:spPr>
            <a:xfrm>
              <a:off x="4739844" y="1494448"/>
              <a:ext cx="375699" cy="3529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/>
                <a:t>예매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하기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C494F3D-12F2-4AE8-9E50-4EDC142208EA}"/>
                </a:ext>
              </a:extLst>
            </p:cNvPr>
            <p:cNvSpPr/>
            <p:nvPr/>
          </p:nvSpPr>
          <p:spPr>
            <a:xfrm>
              <a:off x="4663644" y="1995282"/>
              <a:ext cx="2880846" cy="11740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C5052BF-8DFD-4E06-BBE5-3FCF1B491750}"/>
                </a:ext>
              </a:extLst>
            </p:cNvPr>
            <p:cNvSpPr/>
            <p:nvPr/>
          </p:nvSpPr>
          <p:spPr>
            <a:xfrm>
              <a:off x="4872192" y="2059452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출발역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428076-5C16-4106-B7AB-FE313E5D7EB3}"/>
                </a:ext>
              </a:extLst>
            </p:cNvPr>
            <p:cNvSpPr/>
            <p:nvPr/>
          </p:nvSpPr>
          <p:spPr>
            <a:xfrm>
              <a:off x="6309248" y="2059452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도착역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32167F3-6E1D-4671-AA1C-1E78EF211C11}"/>
                </a:ext>
              </a:extLst>
            </p:cNvPr>
            <p:cNvSpPr/>
            <p:nvPr/>
          </p:nvSpPr>
          <p:spPr>
            <a:xfrm>
              <a:off x="4872192" y="2332165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2024.07.10</a:t>
              </a:r>
              <a:endParaRPr lang="ko-KR" altLang="en-US" sz="8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F28BF19-BEB5-4113-AAA0-53D137C4805A}"/>
                </a:ext>
              </a:extLst>
            </p:cNvPr>
            <p:cNvSpPr/>
            <p:nvPr/>
          </p:nvSpPr>
          <p:spPr>
            <a:xfrm>
              <a:off x="6309248" y="2332165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12</a:t>
              </a:r>
              <a:r>
                <a:rPr lang="ko-KR" altLang="en-US" sz="800" dirty="0"/>
                <a:t>시 이후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60DD284-EDFF-4601-BCD7-E21827997305}"/>
                </a:ext>
              </a:extLst>
            </p:cNvPr>
            <p:cNvSpPr txBox="1"/>
            <p:nvPr/>
          </p:nvSpPr>
          <p:spPr>
            <a:xfrm>
              <a:off x="5193034" y="2896141"/>
              <a:ext cx="1700462" cy="2000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간편조회하기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4300E8C-1410-41F3-9708-89CD6793EAB2}"/>
                </a:ext>
              </a:extLst>
            </p:cNvPr>
            <p:cNvSpPr/>
            <p:nvPr/>
          </p:nvSpPr>
          <p:spPr>
            <a:xfrm>
              <a:off x="4872192" y="2620918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/>
                <a:t>성인               명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4F56BB9-CD70-4192-A13E-B93971E1DC5C}"/>
                </a:ext>
              </a:extLst>
            </p:cNvPr>
            <p:cNvSpPr/>
            <p:nvPr/>
          </p:nvSpPr>
          <p:spPr>
            <a:xfrm>
              <a:off x="6309248" y="2620918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/>
                <a:t>아동               명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BFEA9BA-C405-457E-8267-C91B58524487}"/>
                </a:ext>
              </a:extLst>
            </p:cNvPr>
            <p:cNvSpPr/>
            <p:nvPr/>
          </p:nvSpPr>
          <p:spPr>
            <a:xfrm>
              <a:off x="4663644" y="3390947"/>
              <a:ext cx="1443790" cy="9705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공지사항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D78EB14-28A0-4C54-97AD-F3E5437C03FE}"/>
                </a:ext>
              </a:extLst>
            </p:cNvPr>
            <p:cNvSpPr/>
            <p:nvPr/>
          </p:nvSpPr>
          <p:spPr>
            <a:xfrm>
              <a:off x="6295283" y="3390947"/>
              <a:ext cx="1249207" cy="4812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광고</a:t>
              </a:r>
              <a:endParaRPr lang="en-US" altLang="ko-KR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AFDE922-06C6-4726-B895-D7785AD8442E}"/>
                </a:ext>
              </a:extLst>
            </p:cNvPr>
            <p:cNvSpPr/>
            <p:nvPr/>
          </p:nvSpPr>
          <p:spPr>
            <a:xfrm>
              <a:off x="6293206" y="3939910"/>
              <a:ext cx="584248" cy="4215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algn="ctr"/>
              <a:r>
                <a:rPr lang="ko-KR" altLang="en-US" dirty="0"/>
                <a:t>배너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DE798E5-EB80-4F96-BC8C-EE47AA591211}"/>
                </a:ext>
              </a:extLst>
            </p:cNvPr>
            <p:cNvSpPr/>
            <p:nvPr/>
          </p:nvSpPr>
          <p:spPr>
            <a:xfrm>
              <a:off x="6960242" y="3939910"/>
              <a:ext cx="584248" cy="4215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algn="ctr"/>
              <a:r>
                <a:rPr lang="ko-KR" altLang="en-US" dirty="0"/>
                <a:t>배너</a:t>
              </a:r>
            </a:p>
          </p:txBody>
        </p:sp>
        <p:sp>
          <p:nvSpPr>
            <p:cNvPr id="52" name="화살표: 오른쪽 51">
              <a:extLst>
                <a:ext uri="{FF2B5EF4-FFF2-40B4-BE49-F238E27FC236}">
                  <a16:creationId xmlns:a16="http://schemas.microsoft.com/office/drawing/2014/main" id="{D52C7DB5-6C96-46DA-840C-F68CA3C11ED1}"/>
                </a:ext>
              </a:extLst>
            </p:cNvPr>
            <p:cNvSpPr/>
            <p:nvPr/>
          </p:nvSpPr>
          <p:spPr>
            <a:xfrm>
              <a:off x="7422326" y="3540402"/>
              <a:ext cx="91684" cy="195235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화살표: 오른쪽 52">
              <a:extLst>
                <a:ext uri="{FF2B5EF4-FFF2-40B4-BE49-F238E27FC236}">
                  <a16:creationId xmlns:a16="http://schemas.microsoft.com/office/drawing/2014/main" id="{074833BD-F9A2-4EA1-851F-D54AC0F4623D}"/>
                </a:ext>
              </a:extLst>
            </p:cNvPr>
            <p:cNvSpPr/>
            <p:nvPr/>
          </p:nvSpPr>
          <p:spPr>
            <a:xfrm rot="10800000">
              <a:off x="6347525" y="3555065"/>
              <a:ext cx="91684" cy="195235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순서도: 다중 문서 53">
              <a:extLst>
                <a:ext uri="{FF2B5EF4-FFF2-40B4-BE49-F238E27FC236}">
                  <a16:creationId xmlns:a16="http://schemas.microsoft.com/office/drawing/2014/main" id="{B61FDD2A-83F6-4202-845F-3384B946AC24}"/>
                </a:ext>
              </a:extLst>
            </p:cNvPr>
            <p:cNvSpPr/>
            <p:nvPr/>
          </p:nvSpPr>
          <p:spPr>
            <a:xfrm>
              <a:off x="5750532" y="2384314"/>
              <a:ext cx="130830" cy="117804"/>
            </a:xfrm>
            <a:prstGeom prst="flowChartMulti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C48BC468-CB65-4B5B-B2E8-D5094FE2CBE6}"/>
                </a:ext>
              </a:extLst>
            </p:cNvPr>
            <p:cNvSpPr/>
            <p:nvPr/>
          </p:nvSpPr>
          <p:spPr>
            <a:xfrm>
              <a:off x="6285831" y="1494448"/>
              <a:ext cx="375699" cy="3529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/>
                <a:t>이용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안내</a:t>
              </a:r>
              <a:endParaRPr lang="en-US" altLang="ko-KR" sz="800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961C0E75-443E-438D-90A9-05C7018EEA67}"/>
                </a:ext>
              </a:extLst>
            </p:cNvPr>
            <p:cNvSpPr/>
            <p:nvPr/>
          </p:nvSpPr>
          <p:spPr>
            <a:xfrm>
              <a:off x="7125243" y="1494448"/>
              <a:ext cx="375699" cy="3529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/>
                <a:t>관광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열차</a:t>
              </a:r>
              <a:endParaRPr lang="en-US" altLang="ko-KR" sz="800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8FBF195B-D2AB-4C17-90CD-031D53C58790}"/>
                </a:ext>
              </a:extLst>
            </p:cNvPr>
            <p:cNvSpPr/>
            <p:nvPr/>
          </p:nvSpPr>
          <p:spPr>
            <a:xfrm>
              <a:off x="5516448" y="1494448"/>
              <a:ext cx="375699" cy="3529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/>
                <a:t>예매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조회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4758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12871" y="117759"/>
            <a:ext cx="7636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 Main layout 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</a:rPr>
              <a:t>정의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- Header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5A8A53-F282-4433-ADEC-77441AE95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735" y="2099310"/>
            <a:ext cx="66294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40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12871" y="117759"/>
            <a:ext cx="7636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 Main layout 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</a:rPr>
              <a:t>정의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- Body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8956F68-8C6A-425E-8B36-7C1434F782DB}"/>
              </a:ext>
            </a:extLst>
          </p:cNvPr>
          <p:cNvGrpSpPr/>
          <p:nvPr/>
        </p:nvGrpSpPr>
        <p:grpSpPr>
          <a:xfrm>
            <a:off x="4663644" y="1494448"/>
            <a:ext cx="2880846" cy="2867026"/>
            <a:chOff x="4663644" y="1494448"/>
            <a:chExt cx="2880846" cy="2867026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0691457-49EA-45B4-A194-B852E23E5EA9}"/>
                </a:ext>
              </a:extLst>
            </p:cNvPr>
            <p:cNvSpPr/>
            <p:nvPr/>
          </p:nvSpPr>
          <p:spPr>
            <a:xfrm>
              <a:off x="4739844" y="1494448"/>
              <a:ext cx="375699" cy="3529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/>
                <a:t>예매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하기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93FED3D-2D2F-490A-9E99-9E7682F5777B}"/>
                </a:ext>
              </a:extLst>
            </p:cNvPr>
            <p:cNvSpPr/>
            <p:nvPr/>
          </p:nvSpPr>
          <p:spPr>
            <a:xfrm>
              <a:off x="4663644" y="1995282"/>
              <a:ext cx="2880846" cy="11740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44D97AC-BD74-4914-8C8B-7AD6F6CE69AC}"/>
                </a:ext>
              </a:extLst>
            </p:cNvPr>
            <p:cNvSpPr/>
            <p:nvPr/>
          </p:nvSpPr>
          <p:spPr>
            <a:xfrm>
              <a:off x="4872192" y="2059452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출발역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80CDFCC-586C-460C-9BDC-99EA8808CDAC}"/>
                </a:ext>
              </a:extLst>
            </p:cNvPr>
            <p:cNvSpPr/>
            <p:nvPr/>
          </p:nvSpPr>
          <p:spPr>
            <a:xfrm>
              <a:off x="6309248" y="2059452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도착역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E8FE378-A112-41A4-BD7D-D11BFADFF835}"/>
                </a:ext>
              </a:extLst>
            </p:cNvPr>
            <p:cNvSpPr/>
            <p:nvPr/>
          </p:nvSpPr>
          <p:spPr>
            <a:xfrm>
              <a:off x="4872192" y="2332165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2024.07.10</a:t>
              </a:r>
              <a:endParaRPr lang="ko-KR" altLang="en-US" sz="8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1F4F309-3758-455C-8145-A4B3A25D2287}"/>
                </a:ext>
              </a:extLst>
            </p:cNvPr>
            <p:cNvSpPr/>
            <p:nvPr/>
          </p:nvSpPr>
          <p:spPr>
            <a:xfrm>
              <a:off x="6309248" y="2332165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12</a:t>
              </a:r>
              <a:r>
                <a:rPr lang="ko-KR" altLang="en-US" sz="800" dirty="0"/>
                <a:t>시 이후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28C4AAD-4A32-465A-9DF6-0413B25920E9}"/>
                </a:ext>
              </a:extLst>
            </p:cNvPr>
            <p:cNvSpPr txBox="1"/>
            <p:nvPr/>
          </p:nvSpPr>
          <p:spPr>
            <a:xfrm>
              <a:off x="5193034" y="2896141"/>
              <a:ext cx="1700462" cy="2000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간편조회하기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6DD20C0-6904-4E6A-AD2D-A7BE67F38792}"/>
                </a:ext>
              </a:extLst>
            </p:cNvPr>
            <p:cNvSpPr/>
            <p:nvPr/>
          </p:nvSpPr>
          <p:spPr>
            <a:xfrm>
              <a:off x="4872192" y="2620918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/>
                <a:t>성인               명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912B84F-63CE-4635-95D0-46BFCDCBACC5}"/>
                </a:ext>
              </a:extLst>
            </p:cNvPr>
            <p:cNvSpPr/>
            <p:nvPr/>
          </p:nvSpPr>
          <p:spPr>
            <a:xfrm>
              <a:off x="6309248" y="2620918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/>
                <a:t>아동               명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91CE0FD-FFE9-4F2F-88EC-1C8A79AC38B8}"/>
                </a:ext>
              </a:extLst>
            </p:cNvPr>
            <p:cNvSpPr/>
            <p:nvPr/>
          </p:nvSpPr>
          <p:spPr>
            <a:xfrm>
              <a:off x="4663644" y="3390947"/>
              <a:ext cx="1443790" cy="9705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공지사항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15C5CD6-EF60-42A9-8EDD-FA03666E195A}"/>
                </a:ext>
              </a:extLst>
            </p:cNvPr>
            <p:cNvSpPr/>
            <p:nvPr/>
          </p:nvSpPr>
          <p:spPr>
            <a:xfrm>
              <a:off x="6295283" y="3390947"/>
              <a:ext cx="1249207" cy="4812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광고</a:t>
              </a:r>
              <a:endParaRPr lang="en-US" altLang="ko-KR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E417947-F13E-4531-A45C-BB857EBC190A}"/>
                </a:ext>
              </a:extLst>
            </p:cNvPr>
            <p:cNvSpPr/>
            <p:nvPr/>
          </p:nvSpPr>
          <p:spPr>
            <a:xfrm>
              <a:off x="6293206" y="3939910"/>
              <a:ext cx="584248" cy="4215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r>
                <a:rPr lang="ko-KR" altLang="en-US" dirty="0"/>
                <a:t>배너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619B7EA-8668-4815-9E78-C5655A72B39D}"/>
                </a:ext>
              </a:extLst>
            </p:cNvPr>
            <p:cNvSpPr/>
            <p:nvPr/>
          </p:nvSpPr>
          <p:spPr>
            <a:xfrm>
              <a:off x="6960242" y="3939910"/>
              <a:ext cx="584248" cy="4215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r>
                <a:rPr lang="ko-KR" altLang="en-US" dirty="0"/>
                <a:t>배너</a:t>
              </a:r>
            </a:p>
          </p:txBody>
        </p:sp>
        <p:sp>
          <p:nvSpPr>
            <p:cNvPr id="25" name="화살표: 오른쪽 24">
              <a:extLst>
                <a:ext uri="{FF2B5EF4-FFF2-40B4-BE49-F238E27FC236}">
                  <a16:creationId xmlns:a16="http://schemas.microsoft.com/office/drawing/2014/main" id="{3FA29975-5589-49EB-9229-D8848C78DC03}"/>
                </a:ext>
              </a:extLst>
            </p:cNvPr>
            <p:cNvSpPr/>
            <p:nvPr/>
          </p:nvSpPr>
          <p:spPr>
            <a:xfrm>
              <a:off x="7422326" y="3540402"/>
              <a:ext cx="91684" cy="195235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1D2FA165-9091-4A88-A7D5-F12823DC63B4}"/>
                </a:ext>
              </a:extLst>
            </p:cNvPr>
            <p:cNvSpPr/>
            <p:nvPr/>
          </p:nvSpPr>
          <p:spPr>
            <a:xfrm rot="10800000">
              <a:off x="6347525" y="3555065"/>
              <a:ext cx="91684" cy="195235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다중 문서 26">
              <a:extLst>
                <a:ext uri="{FF2B5EF4-FFF2-40B4-BE49-F238E27FC236}">
                  <a16:creationId xmlns:a16="http://schemas.microsoft.com/office/drawing/2014/main" id="{9C02071F-9F49-41FD-AD09-2C59E1B84244}"/>
                </a:ext>
              </a:extLst>
            </p:cNvPr>
            <p:cNvSpPr/>
            <p:nvPr/>
          </p:nvSpPr>
          <p:spPr>
            <a:xfrm>
              <a:off x="5750532" y="2384314"/>
              <a:ext cx="130830" cy="117804"/>
            </a:xfrm>
            <a:prstGeom prst="flowChartMulti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9A5C743-71A1-41AE-A388-2E0EB9A8EF7C}"/>
                </a:ext>
              </a:extLst>
            </p:cNvPr>
            <p:cNvSpPr/>
            <p:nvPr/>
          </p:nvSpPr>
          <p:spPr>
            <a:xfrm>
              <a:off x="6285831" y="1494448"/>
              <a:ext cx="375699" cy="3529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/>
                <a:t>이용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안내</a:t>
              </a:r>
              <a:endParaRPr lang="en-US" altLang="ko-KR" sz="800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B0AF9C5-267E-4B77-BC52-6185DDC5ED48}"/>
                </a:ext>
              </a:extLst>
            </p:cNvPr>
            <p:cNvSpPr/>
            <p:nvPr/>
          </p:nvSpPr>
          <p:spPr>
            <a:xfrm>
              <a:off x="7125243" y="1494448"/>
              <a:ext cx="375699" cy="3529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/>
                <a:t>관광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열차</a:t>
              </a:r>
              <a:endParaRPr lang="en-US" altLang="ko-KR" sz="800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AF6C7BC-5B39-4B26-B092-13BFCF903D21}"/>
                </a:ext>
              </a:extLst>
            </p:cNvPr>
            <p:cNvSpPr/>
            <p:nvPr/>
          </p:nvSpPr>
          <p:spPr>
            <a:xfrm>
              <a:off x="5516448" y="1494448"/>
              <a:ext cx="375699" cy="3529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/>
                <a:t>예매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조회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116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12871" y="117759"/>
            <a:ext cx="7636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 Main layout 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</a:rPr>
              <a:t>정의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- Footer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AC2BAE-EAFD-4AFF-89C8-4A901608E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72" y="2761927"/>
            <a:ext cx="106013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63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3162387" y="2376424"/>
            <a:ext cx="5867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accent6">
                    <a:lumMod val="75000"/>
                  </a:schemeClr>
                </a:solidFill>
              </a:rPr>
              <a:t>상세 화면 설계</a:t>
            </a:r>
          </a:p>
        </p:txBody>
      </p:sp>
    </p:spTree>
    <p:extLst>
      <p:ext uri="{BB962C8B-B14F-4D97-AF65-F5344CB8AC3E}">
        <p14:creationId xmlns:p14="http://schemas.microsoft.com/office/powerpoint/2010/main" val="1101935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38403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96CE4CF6-032E-42E1-B413-D6A542A099C9}"/>
              </a:ext>
            </a:extLst>
          </p:cNvPr>
          <p:cNvSpPr/>
          <p:nvPr/>
        </p:nvSpPr>
        <p:spPr>
          <a:xfrm>
            <a:off x="2055364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예매</a:t>
            </a:r>
            <a:endParaRPr lang="en-US" altLang="ko-KR" sz="800" dirty="0"/>
          </a:p>
          <a:p>
            <a:pPr algn="ctr"/>
            <a:r>
              <a:rPr lang="ko-KR" altLang="en-US" sz="800" dirty="0"/>
              <a:t>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353AD7-9541-4DCB-860A-9BBEF4F62FE6}"/>
              </a:ext>
            </a:extLst>
          </p:cNvPr>
          <p:cNvSpPr/>
          <p:nvPr/>
        </p:nvSpPr>
        <p:spPr>
          <a:xfrm>
            <a:off x="1979164" y="2565734"/>
            <a:ext cx="2880846" cy="1174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16EFB4-ED14-4962-A497-2C5BF81BBF57}"/>
              </a:ext>
            </a:extLst>
          </p:cNvPr>
          <p:cNvSpPr/>
          <p:nvPr/>
        </p:nvSpPr>
        <p:spPr>
          <a:xfrm>
            <a:off x="2187712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출발역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7D251E-9281-4E20-B7CC-DCAFEE292E86}"/>
              </a:ext>
            </a:extLst>
          </p:cNvPr>
          <p:cNvSpPr/>
          <p:nvPr/>
        </p:nvSpPr>
        <p:spPr>
          <a:xfrm>
            <a:off x="3624768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도착역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72C10A-C5B7-405C-AB13-35FC410420AE}"/>
              </a:ext>
            </a:extLst>
          </p:cNvPr>
          <p:cNvSpPr/>
          <p:nvPr/>
        </p:nvSpPr>
        <p:spPr>
          <a:xfrm>
            <a:off x="2187712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2024.07.10</a:t>
            </a:r>
            <a:endParaRPr lang="ko-KR" altLang="en-US" sz="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80C3E7-D9F3-40BB-83D1-1BC7EAE9006E}"/>
              </a:ext>
            </a:extLst>
          </p:cNvPr>
          <p:cNvSpPr/>
          <p:nvPr/>
        </p:nvSpPr>
        <p:spPr>
          <a:xfrm>
            <a:off x="3624768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12</a:t>
            </a:r>
            <a:r>
              <a:rPr lang="ko-KR" altLang="en-US" sz="800" dirty="0"/>
              <a:t>시 이후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6CC81B-3208-4CB8-ADEB-8439B08C901B}"/>
              </a:ext>
            </a:extLst>
          </p:cNvPr>
          <p:cNvSpPr txBox="1"/>
          <p:nvPr/>
        </p:nvSpPr>
        <p:spPr>
          <a:xfrm>
            <a:off x="2508554" y="3466593"/>
            <a:ext cx="1700462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간편조회하기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37C959-7B12-4780-B079-09DA272AF8C0}"/>
              </a:ext>
            </a:extLst>
          </p:cNvPr>
          <p:cNvSpPr/>
          <p:nvPr/>
        </p:nvSpPr>
        <p:spPr>
          <a:xfrm>
            <a:off x="2187712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성인               명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34A6F3-FE0C-4E1F-AB94-6953AAEFA0C0}"/>
              </a:ext>
            </a:extLst>
          </p:cNvPr>
          <p:cNvSpPr/>
          <p:nvPr/>
        </p:nvSpPr>
        <p:spPr>
          <a:xfrm>
            <a:off x="3624768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아동               명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1E42BBB-3A88-41C2-9129-441E81DC9C65}"/>
              </a:ext>
            </a:extLst>
          </p:cNvPr>
          <p:cNvSpPr/>
          <p:nvPr/>
        </p:nvSpPr>
        <p:spPr>
          <a:xfrm>
            <a:off x="1979164" y="3961399"/>
            <a:ext cx="1443790" cy="970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A7830E-C46A-4F86-B75A-47954D1429F1}"/>
              </a:ext>
            </a:extLst>
          </p:cNvPr>
          <p:cNvSpPr/>
          <p:nvPr/>
        </p:nvSpPr>
        <p:spPr>
          <a:xfrm>
            <a:off x="3610803" y="3961399"/>
            <a:ext cx="1249207" cy="481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</a:t>
            </a:r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021DB8E-89F1-4221-AD75-6218B7C65570}"/>
              </a:ext>
            </a:extLst>
          </p:cNvPr>
          <p:cNvSpPr/>
          <p:nvPr/>
        </p:nvSpPr>
        <p:spPr>
          <a:xfrm>
            <a:off x="3608726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3D6ACF6-DDA5-4416-AB54-04BF7AC87468}"/>
              </a:ext>
            </a:extLst>
          </p:cNvPr>
          <p:cNvSpPr/>
          <p:nvPr/>
        </p:nvSpPr>
        <p:spPr>
          <a:xfrm>
            <a:off x="4275762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49D1ABC1-B9C4-4D2A-8C9C-F99D132CC32C}"/>
              </a:ext>
            </a:extLst>
          </p:cNvPr>
          <p:cNvSpPr/>
          <p:nvPr/>
        </p:nvSpPr>
        <p:spPr>
          <a:xfrm>
            <a:off x="4737846" y="4110854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C3918977-ADD3-4CE1-96B7-79B808CB70C0}"/>
              </a:ext>
            </a:extLst>
          </p:cNvPr>
          <p:cNvSpPr/>
          <p:nvPr/>
        </p:nvSpPr>
        <p:spPr>
          <a:xfrm rot="10800000">
            <a:off x="3663045" y="4125517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다중 문서 28">
            <a:extLst>
              <a:ext uri="{FF2B5EF4-FFF2-40B4-BE49-F238E27FC236}">
                <a16:creationId xmlns:a16="http://schemas.microsoft.com/office/drawing/2014/main" id="{6D534A5F-7C93-490F-9A83-EF45225BEDDA}"/>
              </a:ext>
            </a:extLst>
          </p:cNvPr>
          <p:cNvSpPr/>
          <p:nvPr/>
        </p:nvSpPr>
        <p:spPr>
          <a:xfrm>
            <a:off x="3066052" y="2954766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01DC7CA-3A8C-4389-8B83-D4B6AC4FFAC3}"/>
              </a:ext>
            </a:extLst>
          </p:cNvPr>
          <p:cNvSpPr/>
          <p:nvPr/>
        </p:nvSpPr>
        <p:spPr>
          <a:xfrm>
            <a:off x="3601351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이용</a:t>
            </a:r>
            <a:endParaRPr lang="en-US" altLang="ko-KR" sz="800" dirty="0"/>
          </a:p>
          <a:p>
            <a:pPr algn="ctr"/>
            <a:r>
              <a:rPr lang="ko-KR" altLang="en-US" sz="800" dirty="0"/>
              <a:t>안내</a:t>
            </a:r>
            <a:endParaRPr lang="en-US" altLang="ko-KR" sz="8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51FE057-C5D1-4018-8600-FEBF4D34E76E}"/>
              </a:ext>
            </a:extLst>
          </p:cNvPr>
          <p:cNvSpPr/>
          <p:nvPr/>
        </p:nvSpPr>
        <p:spPr>
          <a:xfrm>
            <a:off x="4440763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관광</a:t>
            </a:r>
            <a:endParaRPr lang="en-US" altLang="ko-KR" sz="800" dirty="0"/>
          </a:p>
          <a:p>
            <a:pPr algn="ctr"/>
            <a:r>
              <a:rPr lang="ko-KR" altLang="en-US" sz="800" dirty="0"/>
              <a:t>열차</a:t>
            </a:r>
            <a:endParaRPr lang="en-US" altLang="ko-KR" sz="8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64E0CCB-6285-4BAF-95DC-07D9B3CD7A01}"/>
              </a:ext>
            </a:extLst>
          </p:cNvPr>
          <p:cNvSpPr/>
          <p:nvPr/>
        </p:nvSpPr>
        <p:spPr>
          <a:xfrm>
            <a:off x="2831968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예매</a:t>
            </a:r>
            <a:endParaRPr lang="en-US" altLang="ko-KR" sz="800" dirty="0"/>
          </a:p>
          <a:p>
            <a:pPr algn="ctr"/>
            <a:r>
              <a:rPr lang="ko-KR" altLang="en-US" sz="800" dirty="0"/>
              <a:t>조회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146667"/>
              </p:ext>
            </p:extLst>
          </p:nvPr>
        </p:nvGraphicFramePr>
        <p:xfrm>
          <a:off x="7091766" y="857160"/>
          <a:ext cx="4490635" cy="497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회사명 </a:t>
                      </a:r>
                      <a:r>
                        <a:rPr lang="en-US" altLang="ko-KR" sz="1200" dirty="0"/>
                        <a:t>CRX</a:t>
                      </a:r>
                      <a:r>
                        <a:rPr lang="ko-KR" altLang="en-US" sz="1200" dirty="0"/>
                        <a:t>를 본 따 만든 메인 화면 로고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메인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승차권 버튼에 마우스를 갖다 대면 승차권 관련 드롭다운 메뉴 표시된다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고객안내 버튼에 마우스를 갖다 대면 고객안내 관련 드롭다운 메뉴 표시된다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이용안내 버튼에 마우스를 갖다 대면 이용안내 관련 드롭다운 메뉴 표시된다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여행상품 버튼에 마우스를 갖다 대면 여행상품 관련 드롭다운 메뉴 표시된다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회원 가입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로그인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마이페이지로 이동된다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100" dirty="0"/>
                        <a:t>로그인이 되어있지 않을 경우 로그인 페이지로 이동된다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068101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클릭 시 장바구니 페이지로 이동된다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로그인이 되어 있지 않을 경우 로그인 페이지로 이동된다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739457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995934"/>
              </p:ext>
            </p:extLst>
          </p:nvPr>
        </p:nvGraphicFramePr>
        <p:xfrm>
          <a:off x="7091765" y="560529"/>
          <a:ext cx="4490636" cy="353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53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main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메인페이지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20432B8-0EEF-4C46-BEE6-DCE37BD50BC2}"/>
              </a:ext>
            </a:extLst>
          </p:cNvPr>
          <p:cNvSpPr/>
          <p:nvPr/>
        </p:nvSpPr>
        <p:spPr>
          <a:xfrm>
            <a:off x="912834" y="107447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순서도: 연결자 46">
            <a:extLst>
              <a:ext uri="{FF2B5EF4-FFF2-40B4-BE49-F238E27FC236}">
                <a16:creationId xmlns:a16="http://schemas.microsoft.com/office/drawing/2014/main" id="{9AFAFF56-FA28-4DCF-8D3B-035AA43C5478}"/>
              </a:ext>
            </a:extLst>
          </p:cNvPr>
          <p:cNvSpPr/>
          <p:nvPr/>
        </p:nvSpPr>
        <p:spPr>
          <a:xfrm>
            <a:off x="2029658" y="106322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2A2D813E-D5B0-4E84-9E67-C03AEA6345FB}"/>
              </a:ext>
            </a:extLst>
          </p:cNvPr>
          <p:cNvSpPr/>
          <p:nvPr/>
        </p:nvSpPr>
        <p:spPr>
          <a:xfrm>
            <a:off x="2778046" y="105456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9" name="순서도: 연결자 48">
            <a:extLst>
              <a:ext uri="{FF2B5EF4-FFF2-40B4-BE49-F238E27FC236}">
                <a16:creationId xmlns:a16="http://schemas.microsoft.com/office/drawing/2014/main" id="{5E9D543B-EA37-4133-B3B8-CA3CBE503B35}"/>
              </a:ext>
            </a:extLst>
          </p:cNvPr>
          <p:cNvSpPr/>
          <p:nvPr/>
        </p:nvSpPr>
        <p:spPr>
          <a:xfrm>
            <a:off x="3463819" y="105464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0" name="순서도: 연결자 49">
            <a:extLst>
              <a:ext uri="{FF2B5EF4-FFF2-40B4-BE49-F238E27FC236}">
                <a16:creationId xmlns:a16="http://schemas.microsoft.com/office/drawing/2014/main" id="{84D657CA-97D1-48A9-9044-14CA61C404FF}"/>
              </a:ext>
            </a:extLst>
          </p:cNvPr>
          <p:cNvSpPr/>
          <p:nvPr/>
        </p:nvSpPr>
        <p:spPr>
          <a:xfrm>
            <a:off x="4163700" y="114981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7A9666-70D1-4896-81DC-423E88D5DCAF}"/>
              </a:ext>
            </a:extLst>
          </p:cNvPr>
          <p:cNvSpPr txBox="1"/>
          <p:nvPr/>
        </p:nvSpPr>
        <p:spPr>
          <a:xfrm>
            <a:off x="4039849" y="104175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FE5EC2-585A-4B4D-B66D-77309134436C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AC9C62A-A51F-42DD-8A3D-5BCD389AAB76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48F54DF-A4C3-48F8-96F0-38AECD6E239E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412A808-DCC6-476C-A27C-8A75212622AC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C63C3CE-30E5-4ADC-BE2C-D160759A59D0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24C8739-4698-419A-8B4C-CF79B399E8C3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AD5C027B-BA90-4DE8-BD05-E50F3ED3F767}"/>
              </a:ext>
            </a:extLst>
          </p:cNvPr>
          <p:cNvSpPr/>
          <p:nvPr/>
        </p:nvSpPr>
        <p:spPr>
          <a:xfrm>
            <a:off x="3947539" y="84214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id="{4E06D9BB-4FBB-4B73-9AF5-1B7B40702036}"/>
              </a:ext>
            </a:extLst>
          </p:cNvPr>
          <p:cNvSpPr/>
          <p:nvPr/>
        </p:nvSpPr>
        <p:spPr>
          <a:xfrm>
            <a:off x="4497936" y="83518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E69C8CD1-C949-4C84-AFC2-B4B1AC9E5865}"/>
              </a:ext>
            </a:extLst>
          </p:cNvPr>
          <p:cNvSpPr/>
          <p:nvPr/>
        </p:nvSpPr>
        <p:spPr>
          <a:xfrm>
            <a:off x="4943564" y="81588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58A5481D-A0D2-4006-9704-9AF8D259B83D}"/>
              </a:ext>
            </a:extLst>
          </p:cNvPr>
          <p:cNvSpPr/>
          <p:nvPr/>
        </p:nvSpPr>
        <p:spPr>
          <a:xfrm>
            <a:off x="5436683" y="82446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695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-25167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ED59A346-D95F-4FFE-A6A7-074FEC74B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38403"/>
            <a:ext cx="5288590" cy="5723030"/>
          </a:xfrm>
          <a:prstGeom prst="rect">
            <a:avLst/>
          </a:prstGeom>
        </p:spPr>
      </p:pic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BC16281-7A53-4919-9697-56EE96CA4505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2E4721FC-D90A-43D1-9863-2FDB3E0ACD1A}"/>
              </a:ext>
            </a:extLst>
          </p:cNvPr>
          <p:cNvSpPr/>
          <p:nvPr/>
        </p:nvSpPr>
        <p:spPr>
          <a:xfrm>
            <a:off x="2055364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예매</a:t>
            </a:r>
            <a:endParaRPr lang="en-US" altLang="ko-KR" sz="800" dirty="0"/>
          </a:p>
          <a:p>
            <a:pPr algn="ctr"/>
            <a:r>
              <a:rPr lang="ko-KR" altLang="en-US" sz="800" dirty="0"/>
              <a:t>하기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4E0B748-40D4-4C14-B5D7-82E549CDFEED}"/>
              </a:ext>
            </a:extLst>
          </p:cNvPr>
          <p:cNvSpPr/>
          <p:nvPr/>
        </p:nvSpPr>
        <p:spPr>
          <a:xfrm>
            <a:off x="1979164" y="2565734"/>
            <a:ext cx="2880846" cy="1174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B6A5A29-E926-4E75-9429-0504306F203D}"/>
              </a:ext>
            </a:extLst>
          </p:cNvPr>
          <p:cNvSpPr/>
          <p:nvPr/>
        </p:nvSpPr>
        <p:spPr>
          <a:xfrm>
            <a:off x="2187712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출발역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98A1E38-A694-43C3-AC47-2E944782E116}"/>
              </a:ext>
            </a:extLst>
          </p:cNvPr>
          <p:cNvSpPr/>
          <p:nvPr/>
        </p:nvSpPr>
        <p:spPr>
          <a:xfrm>
            <a:off x="3624768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도착역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4361007-B5B4-44B7-A27C-115D8060E81E}"/>
              </a:ext>
            </a:extLst>
          </p:cNvPr>
          <p:cNvSpPr/>
          <p:nvPr/>
        </p:nvSpPr>
        <p:spPr>
          <a:xfrm>
            <a:off x="2187712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2024.07.10</a:t>
            </a:r>
            <a:endParaRPr lang="ko-KR" altLang="en-US" sz="8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E0032C7-38F5-467A-971F-4DD6B021CD18}"/>
              </a:ext>
            </a:extLst>
          </p:cNvPr>
          <p:cNvSpPr/>
          <p:nvPr/>
        </p:nvSpPr>
        <p:spPr>
          <a:xfrm>
            <a:off x="3624768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12</a:t>
            </a:r>
            <a:r>
              <a:rPr lang="ko-KR" altLang="en-US" sz="800" dirty="0"/>
              <a:t>시 이후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5B637A-73C0-428C-98F8-8D2A13AF5503}"/>
              </a:ext>
            </a:extLst>
          </p:cNvPr>
          <p:cNvSpPr txBox="1"/>
          <p:nvPr/>
        </p:nvSpPr>
        <p:spPr>
          <a:xfrm>
            <a:off x="2508554" y="3466593"/>
            <a:ext cx="1700462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간편조회하기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7636921-9F93-4B37-9F9A-39F6651F03A7}"/>
              </a:ext>
            </a:extLst>
          </p:cNvPr>
          <p:cNvSpPr/>
          <p:nvPr/>
        </p:nvSpPr>
        <p:spPr>
          <a:xfrm>
            <a:off x="2187712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성인               명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457B927-1586-45D8-A764-35A376E8DABB}"/>
              </a:ext>
            </a:extLst>
          </p:cNvPr>
          <p:cNvSpPr/>
          <p:nvPr/>
        </p:nvSpPr>
        <p:spPr>
          <a:xfrm>
            <a:off x="3624768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아동               명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00D2780-27C0-4D49-9112-EB5489D88189}"/>
              </a:ext>
            </a:extLst>
          </p:cNvPr>
          <p:cNvSpPr/>
          <p:nvPr/>
        </p:nvSpPr>
        <p:spPr>
          <a:xfrm>
            <a:off x="1979164" y="3961399"/>
            <a:ext cx="1443790" cy="970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69338FB-EA86-4B18-B9DA-ED2C25A2F5DD}"/>
              </a:ext>
            </a:extLst>
          </p:cNvPr>
          <p:cNvSpPr/>
          <p:nvPr/>
        </p:nvSpPr>
        <p:spPr>
          <a:xfrm>
            <a:off x="3610803" y="3961399"/>
            <a:ext cx="1249207" cy="481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</a:t>
            </a:r>
            <a:endParaRPr lang="en-US" altLang="ko-KR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4EAB24F-F8C4-4BA1-871E-884B026EEF85}"/>
              </a:ext>
            </a:extLst>
          </p:cNvPr>
          <p:cNvSpPr/>
          <p:nvPr/>
        </p:nvSpPr>
        <p:spPr>
          <a:xfrm>
            <a:off x="3608726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698A25E-2847-4BD8-B6E9-01DA1D7A406D}"/>
              </a:ext>
            </a:extLst>
          </p:cNvPr>
          <p:cNvSpPr/>
          <p:nvPr/>
        </p:nvSpPr>
        <p:spPr>
          <a:xfrm>
            <a:off x="4275762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87" name="화살표: 오른쪽 86">
            <a:extLst>
              <a:ext uri="{FF2B5EF4-FFF2-40B4-BE49-F238E27FC236}">
                <a16:creationId xmlns:a16="http://schemas.microsoft.com/office/drawing/2014/main" id="{BCFB0976-9C6B-4AF6-B307-49218150535D}"/>
              </a:ext>
            </a:extLst>
          </p:cNvPr>
          <p:cNvSpPr/>
          <p:nvPr/>
        </p:nvSpPr>
        <p:spPr>
          <a:xfrm>
            <a:off x="4737846" y="4110854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화살표: 오른쪽 87">
            <a:extLst>
              <a:ext uri="{FF2B5EF4-FFF2-40B4-BE49-F238E27FC236}">
                <a16:creationId xmlns:a16="http://schemas.microsoft.com/office/drawing/2014/main" id="{7987D2AC-C73B-44FE-9770-4BFF46850B8B}"/>
              </a:ext>
            </a:extLst>
          </p:cNvPr>
          <p:cNvSpPr/>
          <p:nvPr/>
        </p:nvSpPr>
        <p:spPr>
          <a:xfrm rot="10800000">
            <a:off x="3663045" y="4125517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순서도: 다중 문서 89">
            <a:extLst>
              <a:ext uri="{FF2B5EF4-FFF2-40B4-BE49-F238E27FC236}">
                <a16:creationId xmlns:a16="http://schemas.microsoft.com/office/drawing/2014/main" id="{32EC9C1B-E74D-4A04-9197-E70075F7F223}"/>
              </a:ext>
            </a:extLst>
          </p:cNvPr>
          <p:cNvSpPr/>
          <p:nvPr/>
        </p:nvSpPr>
        <p:spPr>
          <a:xfrm>
            <a:off x="3066052" y="2954766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5E9949B4-C6B5-4270-9B7C-F74212FCBE8B}"/>
              </a:ext>
            </a:extLst>
          </p:cNvPr>
          <p:cNvSpPr/>
          <p:nvPr/>
        </p:nvSpPr>
        <p:spPr>
          <a:xfrm>
            <a:off x="3601351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이용</a:t>
            </a:r>
            <a:endParaRPr lang="en-US" altLang="ko-KR" sz="800" dirty="0"/>
          </a:p>
          <a:p>
            <a:pPr algn="ctr"/>
            <a:r>
              <a:rPr lang="ko-KR" altLang="en-US" sz="800" dirty="0"/>
              <a:t>안내</a:t>
            </a:r>
            <a:endParaRPr lang="en-US" altLang="ko-KR" sz="800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2577D6A8-48E1-4322-AD58-4961BD33FA70}"/>
              </a:ext>
            </a:extLst>
          </p:cNvPr>
          <p:cNvSpPr/>
          <p:nvPr/>
        </p:nvSpPr>
        <p:spPr>
          <a:xfrm>
            <a:off x="4440763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관광</a:t>
            </a:r>
            <a:endParaRPr lang="en-US" altLang="ko-KR" sz="800" dirty="0"/>
          </a:p>
          <a:p>
            <a:pPr algn="ctr"/>
            <a:r>
              <a:rPr lang="ko-KR" altLang="en-US" sz="800" dirty="0"/>
              <a:t>열차</a:t>
            </a:r>
            <a:endParaRPr lang="en-US" altLang="ko-KR" sz="800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9EA9EAE8-D1C6-40DD-9057-3DA174CB4428}"/>
              </a:ext>
            </a:extLst>
          </p:cNvPr>
          <p:cNvSpPr/>
          <p:nvPr/>
        </p:nvSpPr>
        <p:spPr>
          <a:xfrm>
            <a:off x="2831968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예매</a:t>
            </a:r>
            <a:endParaRPr lang="en-US" altLang="ko-KR" sz="800" dirty="0"/>
          </a:p>
          <a:p>
            <a:pPr algn="ctr"/>
            <a:r>
              <a:rPr lang="ko-KR" altLang="en-US" sz="800" dirty="0"/>
              <a:t>조회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1C3D8A7A-6ACA-4D77-9BF9-BB2259C1ABBB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F4E9AF0-6985-4AA2-B61B-D5793CF9A292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9326C17-6B43-4821-B71F-1F64BCAE8A8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0545683-9CE3-4F3A-A479-316FE03499FA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70365A7-9262-40DE-B74D-D76EA9222464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2FA3EA7-15D5-4D6B-9889-A974B2FB17F7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B7A7EC-C0FB-4F94-90D3-309571D7E77D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C708D18-B124-400E-9DC1-0DFD07E157AE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FE65E8D-D513-40E7-80FA-6E27A23DF95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10ED871-E958-43F1-9F15-C39077EC625F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6BA0747-671F-4387-8004-FAB10C2744B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graphicFrame>
        <p:nvGraphicFramePr>
          <p:cNvPr id="105" name="표 117">
            <a:extLst>
              <a:ext uri="{FF2B5EF4-FFF2-40B4-BE49-F238E27FC236}">
                <a16:creationId xmlns:a16="http://schemas.microsoft.com/office/drawing/2014/main" id="{E82588FF-38FA-415B-BCB1-DC1B371D7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969540"/>
              </p:ext>
            </p:extLst>
          </p:nvPr>
        </p:nvGraphicFramePr>
        <p:xfrm>
          <a:off x="7091766" y="857160"/>
          <a:ext cx="4490635" cy="3057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승차권에 마우스를 갖다 대면 승차권 예매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발권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취소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변경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결제 드롭다운 메뉴가 표시된다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고객안내에 마우스를 갖다 대면 공지사항</a:t>
                      </a:r>
                      <a:r>
                        <a:rPr lang="en-US" altLang="ko-KR" sz="1200" dirty="0"/>
                        <a:t>, FAQ, </a:t>
                      </a:r>
                      <a:r>
                        <a:rPr lang="ko-KR" altLang="en-US" sz="1200" dirty="0"/>
                        <a:t>고객센터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유실물 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안내사항</a:t>
                      </a:r>
                      <a:r>
                        <a:rPr lang="en-US" altLang="ko-KR" sz="1200" dirty="0"/>
                        <a:t>, 1:1</a:t>
                      </a:r>
                      <a:r>
                        <a:rPr lang="ko-KR" altLang="en-US" sz="1200" dirty="0"/>
                        <a:t>문의 드롭다운 메뉴가 표시된다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이용안내에 마우스를 갖다 대면 종합이용안내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승차권 이용안내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정차역 이용안내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지연배상 신청 드롭다운 메뉴가 표시된다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여행상품에 마우스를 갖다 대면 지역별 여행상품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관광 열차 드롭다운 메뉴가 출력된다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</a:tbl>
          </a:graphicData>
        </a:graphic>
      </p:graphicFrame>
      <p:sp>
        <p:nvSpPr>
          <p:cNvPr id="107" name="순서도: 연결자 106">
            <a:extLst>
              <a:ext uri="{FF2B5EF4-FFF2-40B4-BE49-F238E27FC236}">
                <a16:creationId xmlns:a16="http://schemas.microsoft.com/office/drawing/2014/main" id="{505B0DED-CB7D-4A34-9B70-4D0F06223078}"/>
              </a:ext>
            </a:extLst>
          </p:cNvPr>
          <p:cNvSpPr/>
          <p:nvPr/>
        </p:nvSpPr>
        <p:spPr>
          <a:xfrm>
            <a:off x="1934473" y="109043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FE33EB2-4CBC-404F-82EE-A157ADBBD72C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2B79E74-A92C-4B72-83A1-DD23B8020C59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2D89C6F9-B068-4083-8C1A-DA4C9DE058EA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4601D5F-3304-4926-9EC1-C6D5A0DFEB06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78DAA9A0-88D0-4FE6-8A70-E7C87245BFBC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7A501BD-4464-4D5A-83A6-A9C08E1F3156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C7BFE743-ED14-4031-8690-5E8029FDE46D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475490C9-EE3C-4142-8BEA-0E24B3936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22" y="1437329"/>
            <a:ext cx="2856681" cy="626082"/>
          </a:xfrm>
          <a:prstGeom prst="rect">
            <a:avLst/>
          </a:prstGeom>
        </p:spPr>
      </p:pic>
      <p:sp>
        <p:nvSpPr>
          <p:cNvPr id="127" name="순서도: 연결자 126">
            <a:extLst>
              <a:ext uri="{FF2B5EF4-FFF2-40B4-BE49-F238E27FC236}">
                <a16:creationId xmlns:a16="http://schemas.microsoft.com/office/drawing/2014/main" id="{08FE2A87-CEB6-48A0-B28F-E7C3BA9F2E15}"/>
              </a:ext>
            </a:extLst>
          </p:cNvPr>
          <p:cNvSpPr/>
          <p:nvPr/>
        </p:nvSpPr>
        <p:spPr>
          <a:xfrm>
            <a:off x="2747286" y="107360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8" name="순서도: 연결자 127">
            <a:extLst>
              <a:ext uri="{FF2B5EF4-FFF2-40B4-BE49-F238E27FC236}">
                <a16:creationId xmlns:a16="http://schemas.microsoft.com/office/drawing/2014/main" id="{0E5047A0-5FD0-4A3B-909C-CC3B59A73608}"/>
              </a:ext>
            </a:extLst>
          </p:cNvPr>
          <p:cNvSpPr/>
          <p:nvPr/>
        </p:nvSpPr>
        <p:spPr>
          <a:xfrm>
            <a:off x="3359223" y="108989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9" name="순서도: 연결자 128">
            <a:extLst>
              <a:ext uri="{FF2B5EF4-FFF2-40B4-BE49-F238E27FC236}">
                <a16:creationId xmlns:a16="http://schemas.microsoft.com/office/drawing/2014/main" id="{47F5BCE7-7E8E-470A-91D3-42BD20F5B7D3}"/>
              </a:ext>
            </a:extLst>
          </p:cNvPr>
          <p:cNvSpPr/>
          <p:nvPr/>
        </p:nvSpPr>
        <p:spPr>
          <a:xfrm>
            <a:off x="4154918" y="114813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5FE9363-18F8-4D31-998C-BCDAABC7A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806631"/>
              </p:ext>
            </p:extLst>
          </p:nvPr>
        </p:nvGraphicFramePr>
        <p:xfrm>
          <a:off x="7091765" y="486943"/>
          <a:ext cx="4490636" cy="353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334956763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46471813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315800224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633789"/>
                    </a:ext>
                  </a:extLst>
                </a:gridCol>
              </a:tblGrid>
              <a:tr h="353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main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메인페이지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759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154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38403"/>
            <a:ext cx="5288590" cy="5723030"/>
          </a:xfrm>
          <a:prstGeom prst="rect">
            <a:avLst/>
          </a:prstGeom>
        </p:spPr>
      </p:pic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222840"/>
              </p:ext>
            </p:extLst>
          </p:nvPr>
        </p:nvGraphicFramePr>
        <p:xfrm>
          <a:off x="7091765" y="990786"/>
          <a:ext cx="4490635" cy="533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2381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예매 버튼을 클릭 할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예매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조회 버튼을 클릭 할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예매 한 티켓의 정보를 조회 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이용안내 버튼을 클릭 할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종합이용안내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승차권 이용안내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정차역 이용안내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지연배상 신청 페이지로 연결된다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관광열차 버튼을 클릭 할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관광열차의 배차 조회 페이지로 연결된다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달력을 통해 날짜 선택 기능을 구현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예매에서 조건을 선택하고 간편 조회 할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해당 조건에 맞는 배차를 조회 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 타이틀이 출력된다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29590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캐러셀을 이용하여 광고가 출력된다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839183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광고가 출력되는 배너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182068"/>
                  </a:ext>
                </a:extLst>
              </a:tr>
            </a:tbl>
          </a:graphicData>
        </a:graphic>
      </p:graphicFrame>
      <p:pic>
        <p:nvPicPr>
          <p:cNvPr id="52" name="그림 51">
            <a:extLst>
              <a:ext uri="{FF2B5EF4-FFF2-40B4-BE49-F238E27FC236}">
                <a16:creationId xmlns:a16="http://schemas.microsoft.com/office/drawing/2014/main" id="{922FADFD-F971-4C2A-B44F-0DD967631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46792"/>
            <a:ext cx="5288590" cy="5723030"/>
          </a:xfrm>
          <a:prstGeom prst="rect">
            <a:avLst/>
          </a:prstGeom>
        </p:spPr>
      </p:pic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7A65992-ADC2-4396-9AA1-43E4F61904CE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4691308-0107-478C-8F0A-36A819F27079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054C817-0954-4C50-A672-388339F98B53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2466BBC-8924-45AD-85BE-E5E58D473000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96E26C-6409-45A4-85BF-962A3AD3B6B1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99C9358-F657-449C-A1F8-3916B81FC44A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5B27C39-05A0-4447-9E18-73927F02F330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8BB337D-2BFD-4508-8206-8D2D2BCC3F01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975AFFE-EE8D-417E-87FB-2A70E78C2822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844CC8C-21C8-4F4E-87E5-1EB32889484B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F8E921-FCBA-400E-9604-DC8B3E24B9A0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D3B9904-7D1A-4C27-A319-799114333B43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FC6915EB-C5C7-4DDE-A410-5FB0F49B90AC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C13083E-CF5A-4011-BD0D-A201B3F8B343}"/>
              </a:ext>
            </a:extLst>
          </p:cNvPr>
          <p:cNvSpPr/>
          <p:nvPr/>
        </p:nvSpPr>
        <p:spPr>
          <a:xfrm>
            <a:off x="1979164" y="2565734"/>
            <a:ext cx="2880846" cy="1174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0AE4192E-94E1-410C-99FB-386702D06BA4}"/>
              </a:ext>
            </a:extLst>
          </p:cNvPr>
          <p:cNvSpPr/>
          <p:nvPr/>
        </p:nvSpPr>
        <p:spPr>
          <a:xfrm>
            <a:off x="2187712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출발역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655EF6C-2536-4C33-8083-0DC76E5E8E59}"/>
              </a:ext>
            </a:extLst>
          </p:cNvPr>
          <p:cNvSpPr/>
          <p:nvPr/>
        </p:nvSpPr>
        <p:spPr>
          <a:xfrm>
            <a:off x="3624768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도착역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A8373DAA-C0AE-44CE-8364-9593BDBDA997}"/>
              </a:ext>
            </a:extLst>
          </p:cNvPr>
          <p:cNvSpPr/>
          <p:nvPr/>
        </p:nvSpPr>
        <p:spPr>
          <a:xfrm>
            <a:off x="2187712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2024.07.10</a:t>
            </a:r>
            <a:endParaRPr lang="ko-KR" altLang="en-US" sz="8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69A3F90-5BE8-481B-9C12-0359F4C773C6}"/>
              </a:ext>
            </a:extLst>
          </p:cNvPr>
          <p:cNvSpPr/>
          <p:nvPr/>
        </p:nvSpPr>
        <p:spPr>
          <a:xfrm>
            <a:off x="3624768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12</a:t>
            </a:r>
            <a:r>
              <a:rPr lang="ko-KR" altLang="en-US" sz="800" dirty="0"/>
              <a:t>시 이후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F1A603E-EFA9-441F-9FBF-8A12A9BCF1C7}"/>
              </a:ext>
            </a:extLst>
          </p:cNvPr>
          <p:cNvSpPr txBox="1"/>
          <p:nvPr/>
        </p:nvSpPr>
        <p:spPr>
          <a:xfrm>
            <a:off x="2508554" y="3466593"/>
            <a:ext cx="1700462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간편조회하기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87EDF3D-23A0-4C7E-B0BF-CA0DC46FB9FA}"/>
              </a:ext>
            </a:extLst>
          </p:cNvPr>
          <p:cNvSpPr/>
          <p:nvPr/>
        </p:nvSpPr>
        <p:spPr>
          <a:xfrm>
            <a:off x="2187712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성인               명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6F0C953-B612-45E7-8CDC-2BC60B039462}"/>
              </a:ext>
            </a:extLst>
          </p:cNvPr>
          <p:cNvSpPr/>
          <p:nvPr/>
        </p:nvSpPr>
        <p:spPr>
          <a:xfrm>
            <a:off x="3624768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아동               명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A247424A-E200-40F8-ABA0-8AC7F38AD6CC}"/>
              </a:ext>
            </a:extLst>
          </p:cNvPr>
          <p:cNvSpPr/>
          <p:nvPr/>
        </p:nvSpPr>
        <p:spPr>
          <a:xfrm>
            <a:off x="1979164" y="3961399"/>
            <a:ext cx="1443790" cy="970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85A3509-C545-4D9D-9EFD-84B694C7811D}"/>
              </a:ext>
            </a:extLst>
          </p:cNvPr>
          <p:cNvSpPr/>
          <p:nvPr/>
        </p:nvSpPr>
        <p:spPr>
          <a:xfrm>
            <a:off x="3610803" y="3961399"/>
            <a:ext cx="1249207" cy="481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</a:t>
            </a:r>
            <a:endParaRPr lang="en-US" altLang="ko-KR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2193F21C-2CA2-4AF0-A074-F8F523568E84}"/>
              </a:ext>
            </a:extLst>
          </p:cNvPr>
          <p:cNvSpPr/>
          <p:nvPr/>
        </p:nvSpPr>
        <p:spPr>
          <a:xfrm>
            <a:off x="3608726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73FF314-DB51-420F-9627-8C64D33B8CD4}"/>
              </a:ext>
            </a:extLst>
          </p:cNvPr>
          <p:cNvSpPr/>
          <p:nvPr/>
        </p:nvSpPr>
        <p:spPr>
          <a:xfrm>
            <a:off x="4275762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134" name="화살표: 오른쪽 133">
            <a:extLst>
              <a:ext uri="{FF2B5EF4-FFF2-40B4-BE49-F238E27FC236}">
                <a16:creationId xmlns:a16="http://schemas.microsoft.com/office/drawing/2014/main" id="{3BB48FF9-A098-463C-8B06-B9D5EDE41ABC}"/>
              </a:ext>
            </a:extLst>
          </p:cNvPr>
          <p:cNvSpPr/>
          <p:nvPr/>
        </p:nvSpPr>
        <p:spPr>
          <a:xfrm>
            <a:off x="4737846" y="4110854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화살표: 오른쪽 134">
            <a:extLst>
              <a:ext uri="{FF2B5EF4-FFF2-40B4-BE49-F238E27FC236}">
                <a16:creationId xmlns:a16="http://schemas.microsoft.com/office/drawing/2014/main" id="{2B2E4B91-73D9-42AA-8445-3BB70C4A6B9C}"/>
              </a:ext>
            </a:extLst>
          </p:cNvPr>
          <p:cNvSpPr/>
          <p:nvPr/>
        </p:nvSpPr>
        <p:spPr>
          <a:xfrm rot="10800000">
            <a:off x="3663045" y="4125517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순서도: 다중 문서 135">
            <a:extLst>
              <a:ext uri="{FF2B5EF4-FFF2-40B4-BE49-F238E27FC236}">
                <a16:creationId xmlns:a16="http://schemas.microsoft.com/office/drawing/2014/main" id="{C9407799-3DF0-44EA-A5B8-362707256664}"/>
              </a:ext>
            </a:extLst>
          </p:cNvPr>
          <p:cNvSpPr/>
          <p:nvPr/>
        </p:nvSpPr>
        <p:spPr>
          <a:xfrm>
            <a:off x="3066052" y="2954766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18BB404D-B93B-4A05-9A53-E67553A65192}"/>
              </a:ext>
            </a:extLst>
          </p:cNvPr>
          <p:cNvSpPr/>
          <p:nvPr/>
        </p:nvSpPr>
        <p:spPr>
          <a:xfrm>
            <a:off x="3601351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이용</a:t>
            </a:r>
            <a:endParaRPr lang="en-US" altLang="ko-KR" sz="800" dirty="0"/>
          </a:p>
          <a:p>
            <a:pPr algn="ctr"/>
            <a:r>
              <a:rPr lang="ko-KR" altLang="en-US" sz="800" dirty="0"/>
              <a:t>안내</a:t>
            </a:r>
            <a:endParaRPr lang="en-US" altLang="ko-KR" sz="800" dirty="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6F215A2E-A645-4C57-8D2B-9154D59232C9}"/>
              </a:ext>
            </a:extLst>
          </p:cNvPr>
          <p:cNvSpPr/>
          <p:nvPr/>
        </p:nvSpPr>
        <p:spPr>
          <a:xfrm>
            <a:off x="4440763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관광</a:t>
            </a:r>
            <a:endParaRPr lang="en-US" altLang="ko-KR" sz="800" dirty="0"/>
          </a:p>
          <a:p>
            <a:pPr algn="ctr"/>
            <a:r>
              <a:rPr lang="ko-KR" altLang="en-US" sz="800" dirty="0"/>
              <a:t>열차</a:t>
            </a:r>
            <a:endParaRPr lang="en-US" altLang="ko-KR" sz="800" dirty="0"/>
          </a:p>
        </p:txBody>
      </p:sp>
      <p:sp>
        <p:nvSpPr>
          <p:cNvPr id="140" name="순서도: 연결자 139">
            <a:extLst>
              <a:ext uri="{FF2B5EF4-FFF2-40B4-BE49-F238E27FC236}">
                <a16:creationId xmlns:a16="http://schemas.microsoft.com/office/drawing/2014/main" id="{FDD1F921-2E3F-4823-AD38-6E5B194C812A}"/>
              </a:ext>
            </a:extLst>
          </p:cNvPr>
          <p:cNvSpPr/>
          <p:nvPr/>
        </p:nvSpPr>
        <p:spPr>
          <a:xfrm>
            <a:off x="2095635" y="171632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1" name="순서도: 연결자 140">
            <a:extLst>
              <a:ext uri="{FF2B5EF4-FFF2-40B4-BE49-F238E27FC236}">
                <a16:creationId xmlns:a16="http://schemas.microsoft.com/office/drawing/2014/main" id="{D6DC6A42-C70A-4329-8982-E1A5A0C16B31}"/>
              </a:ext>
            </a:extLst>
          </p:cNvPr>
          <p:cNvSpPr/>
          <p:nvPr/>
        </p:nvSpPr>
        <p:spPr>
          <a:xfrm>
            <a:off x="2854479" y="172074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2" name="순서도: 연결자 141">
            <a:extLst>
              <a:ext uri="{FF2B5EF4-FFF2-40B4-BE49-F238E27FC236}">
                <a16:creationId xmlns:a16="http://schemas.microsoft.com/office/drawing/2014/main" id="{8B086CB0-D4FB-4D97-9431-39575724F63B}"/>
              </a:ext>
            </a:extLst>
          </p:cNvPr>
          <p:cNvSpPr/>
          <p:nvPr/>
        </p:nvSpPr>
        <p:spPr>
          <a:xfrm>
            <a:off x="3652815" y="172988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3" name="순서도: 연결자 142">
            <a:extLst>
              <a:ext uri="{FF2B5EF4-FFF2-40B4-BE49-F238E27FC236}">
                <a16:creationId xmlns:a16="http://schemas.microsoft.com/office/drawing/2014/main" id="{66D40D18-4F37-47D4-B47F-6C1041374192}"/>
              </a:ext>
            </a:extLst>
          </p:cNvPr>
          <p:cNvSpPr/>
          <p:nvPr/>
        </p:nvSpPr>
        <p:spPr>
          <a:xfrm>
            <a:off x="4472470" y="172074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4" name="순서도: 연결자 143">
            <a:extLst>
              <a:ext uri="{FF2B5EF4-FFF2-40B4-BE49-F238E27FC236}">
                <a16:creationId xmlns:a16="http://schemas.microsoft.com/office/drawing/2014/main" id="{0148E3F4-EA66-4FBC-9B2D-FBD32284ED04}"/>
              </a:ext>
            </a:extLst>
          </p:cNvPr>
          <p:cNvSpPr/>
          <p:nvPr/>
        </p:nvSpPr>
        <p:spPr>
          <a:xfrm>
            <a:off x="3233897" y="284768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5" name="순서도: 연결자 144">
            <a:extLst>
              <a:ext uri="{FF2B5EF4-FFF2-40B4-BE49-F238E27FC236}">
                <a16:creationId xmlns:a16="http://schemas.microsoft.com/office/drawing/2014/main" id="{71451E8F-AEE9-42E4-B7B0-5249F6307356}"/>
              </a:ext>
            </a:extLst>
          </p:cNvPr>
          <p:cNvSpPr/>
          <p:nvPr/>
        </p:nvSpPr>
        <p:spPr>
          <a:xfrm>
            <a:off x="2171299" y="342900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46" name="순서도: 연결자 145">
            <a:extLst>
              <a:ext uri="{FF2B5EF4-FFF2-40B4-BE49-F238E27FC236}">
                <a16:creationId xmlns:a16="http://schemas.microsoft.com/office/drawing/2014/main" id="{D6970C9B-575D-4623-8371-B7C3246875FD}"/>
              </a:ext>
            </a:extLst>
          </p:cNvPr>
          <p:cNvSpPr/>
          <p:nvPr/>
        </p:nvSpPr>
        <p:spPr>
          <a:xfrm>
            <a:off x="1717587" y="388332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47" name="순서도: 연결자 146">
            <a:extLst>
              <a:ext uri="{FF2B5EF4-FFF2-40B4-BE49-F238E27FC236}">
                <a16:creationId xmlns:a16="http://schemas.microsoft.com/office/drawing/2014/main" id="{57EC876F-1259-40B7-B2CA-DD941309174F}"/>
              </a:ext>
            </a:extLst>
          </p:cNvPr>
          <p:cNvSpPr/>
          <p:nvPr/>
        </p:nvSpPr>
        <p:spPr>
          <a:xfrm>
            <a:off x="3506669" y="381721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48" name="순서도: 연결자 147">
            <a:extLst>
              <a:ext uri="{FF2B5EF4-FFF2-40B4-BE49-F238E27FC236}">
                <a16:creationId xmlns:a16="http://schemas.microsoft.com/office/drawing/2014/main" id="{397F85BA-6567-422D-82B4-001EA25F2CB1}"/>
              </a:ext>
            </a:extLst>
          </p:cNvPr>
          <p:cNvSpPr/>
          <p:nvPr/>
        </p:nvSpPr>
        <p:spPr>
          <a:xfrm>
            <a:off x="3444841" y="444570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2EB28EF-D539-491B-8DDD-0DD5E9F4F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50149"/>
              </p:ext>
            </p:extLst>
          </p:nvPr>
        </p:nvGraphicFramePr>
        <p:xfrm>
          <a:off x="7091765" y="571959"/>
          <a:ext cx="4490636" cy="353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334956763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46471813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315800224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633789"/>
                    </a:ext>
                  </a:extLst>
                </a:gridCol>
              </a:tblGrid>
              <a:tr h="353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main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메인페이지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759785"/>
                  </a:ext>
                </a:extLst>
              </a:tr>
            </a:tbl>
          </a:graphicData>
        </a:graphic>
      </p:graphicFrame>
      <p:sp>
        <p:nvSpPr>
          <p:cNvPr id="158" name="TextBox 157">
            <a:extLst>
              <a:ext uri="{FF2B5EF4-FFF2-40B4-BE49-F238E27FC236}">
                <a16:creationId xmlns:a16="http://schemas.microsoft.com/office/drawing/2014/main" id="{C553FD0A-033D-407C-89B7-C7ABB522826F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157D5C6-4CA5-435E-A549-C72F19997CF2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F4488F0D-87B7-4C08-87A2-3B476AAAD7EE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63BBF78B-2A19-443A-93A9-1A3C05DF535A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19DD048E-F105-449D-9EC1-DE99116BB8E0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F1F33ED0-663D-4F91-A3E1-FA2F552DB502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95ED9E41-7EC4-489B-9C71-DA7B75EC79E9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EA9E453F-74F7-4AF3-9F93-F60581255486}"/>
              </a:ext>
            </a:extLst>
          </p:cNvPr>
          <p:cNvSpPr/>
          <p:nvPr/>
        </p:nvSpPr>
        <p:spPr>
          <a:xfrm>
            <a:off x="2055364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예매</a:t>
            </a:r>
            <a:endParaRPr lang="en-US" altLang="ko-KR" sz="800" dirty="0"/>
          </a:p>
          <a:p>
            <a:pPr algn="ctr"/>
            <a:r>
              <a:rPr lang="ko-KR" altLang="en-US" sz="800" dirty="0"/>
              <a:t>하기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C6AD5C4-4F16-4FB1-A998-6BA6A32A83B9}"/>
              </a:ext>
            </a:extLst>
          </p:cNvPr>
          <p:cNvSpPr/>
          <p:nvPr/>
        </p:nvSpPr>
        <p:spPr>
          <a:xfrm>
            <a:off x="2831968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예매</a:t>
            </a:r>
            <a:endParaRPr lang="en-US" altLang="ko-KR" sz="800" dirty="0"/>
          </a:p>
          <a:p>
            <a:pPr algn="ctr"/>
            <a:r>
              <a:rPr lang="ko-KR" altLang="en-US" sz="800" dirty="0"/>
              <a:t>조회</a:t>
            </a:r>
          </a:p>
        </p:txBody>
      </p:sp>
    </p:spTree>
    <p:extLst>
      <p:ext uri="{BB962C8B-B14F-4D97-AF65-F5344CB8AC3E}">
        <p14:creationId xmlns:p14="http://schemas.microsoft.com/office/powerpoint/2010/main" val="2003913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47619D6-AC73-494F-8D4C-BFADF6ACF9B9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D84CD9-071D-449B-9B93-81F832FDDA67}"/>
              </a:ext>
            </a:extLst>
          </p:cNvPr>
          <p:cNvSpPr txBox="1"/>
          <p:nvPr/>
        </p:nvSpPr>
        <p:spPr>
          <a:xfrm>
            <a:off x="1050100" y="18097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0525E1-6C50-42F2-8B59-3061ED403624}"/>
              </a:ext>
            </a:extLst>
          </p:cNvPr>
          <p:cNvSpPr/>
          <p:nvPr/>
        </p:nvSpPr>
        <p:spPr>
          <a:xfrm>
            <a:off x="1043771" y="2609850"/>
            <a:ext cx="4861730" cy="245304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2EABE2-72C5-42D1-8772-A1CF75D5FC7A}"/>
              </a:ext>
            </a:extLst>
          </p:cNvPr>
          <p:cNvSpPr/>
          <p:nvPr/>
        </p:nvSpPr>
        <p:spPr>
          <a:xfrm>
            <a:off x="2434527" y="3069180"/>
            <a:ext cx="1794573" cy="26456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AC10ACD-F570-4B86-B038-C8850A8B6BA3}"/>
              </a:ext>
            </a:extLst>
          </p:cNvPr>
          <p:cNvSpPr/>
          <p:nvPr/>
        </p:nvSpPr>
        <p:spPr>
          <a:xfrm>
            <a:off x="2434527" y="3549567"/>
            <a:ext cx="1794573" cy="26456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61C533-C51C-421B-AF1A-084C35140419}"/>
              </a:ext>
            </a:extLst>
          </p:cNvPr>
          <p:cNvSpPr/>
          <p:nvPr/>
        </p:nvSpPr>
        <p:spPr>
          <a:xfrm>
            <a:off x="4429184" y="3059655"/>
            <a:ext cx="792658" cy="7449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85834F-416F-490B-AEE1-E14C62F2DCDD}"/>
              </a:ext>
            </a:extLst>
          </p:cNvPr>
          <p:cNvSpPr/>
          <p:nvPr/>
        </p:nvSpPr>
        <p:spPr>
          <a:xfrm>
            <a:off x="1434517" y="3069180"/>
            <a:ext cx="747627" cy="264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EA0F2C3-0E76-433A-A264-28DC334E925A}"/>
              </a:ext>
            </a:extLst>
          </p:cNvPr>
          <p:cNvSpPr/>
          <p:nvPr/>
        </p:nvSpPr>
        <p:spPr>
          <a:xfrm>
            <a:off x="1419225" y="3549569"/>
            <a:ext cx="792658" cy="264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비밀번호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E60DAEF-CDE8-4779-8E4B-5DBF14496CA5}"/>
              </a:ext>
            </a:extLst>
          </p:cNvPr>
          <p:cNvSpPr/>
          <p:nvPr/>
        </p:nvSpPr>
        <p:spPr>
          <a:xfrm>
            <a:off x="1953425" y="4418948"/>
            <a:ext cx="1119678" cy="26457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회원번호 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6AD2F92-511A-4C61-9DC8-F3C290EFFE05}"/>
              </a:ext>
            </a:extLst>
          </p:cNvPr>
          <p:cNvSpPr/>
          <p:nvPr/>
        </p:nvSpPr>
        <p:spPr>
          <a:xfrm>
            <a:off x="3206512" y="4420338"/>
            <a:ext cx="1119678" cy="26457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1D21575-9989-44BB-B8C9-CD76559E3FD0}"/>
              </a:ext>
            </a:extLst>
          </p:cNvPr>
          <p:cNvSpPr/>
          <p:nvPr/>
        </p:nvSpPr>
        <p:spPr>
          <a:xfrm>
            <a:off x="4475817" y="4418948"/>
            <a:ext cx="1119678" cy="26457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CD9BEF1-D26E-4283-9483-EA7209B86142}"/>
              </a:ext>
            </a:extLst>
          </p:cNvPr>
          <p:cNvSpPr/>
          <p:nvPr/>
        </p:nvSpPr>
        <p:spPr>
          <a:xfrm>
            <a:off x="840431" y="5327931"/>
            <a:ext cx="4301992" cy="336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0" i="0" dirty="0">
                <a:solidFill>
                  <a:srgbClr val="666666"/>
                </a:solidFill>
                <a:effectLst/>
                <a:latin typeface="ng"/>
              </a:rPr>
              <a:t>안전한 개인정보관리를 위하여 비밀번호는 </a:t>
            </a:r>
            <a:r>
              <a:rPr lang="en-US" altLang="ko-KR" sz="800" b="0" i="0" dirty="0">
                <a:solidFill>
                  <a:srgbClr val="666666"/>
                </a:solidFill>
                <a:effectLst/>
                <a:latin typeface="ng"/>
              </a:rPr>
              <a:t>3</a:t>
            </a:r>
            <a:r>
              <a:rPr lang="ko-KR" altLang="en-US" sz="800" b="0" i="0" dirty="0">
                <a:solidFill>
                  <a:srgbClr val="666666"/>
                </a:solidFill>
                <a:effectLst/>
                <a:latin typeface="ng"/>
              </a:rPr>
              <a:t>개월마다 변경을 권고합니다</a:t>
            </a:r>
            <a:r>
              <a:rPr lang="en-US" altLang="ko-KR" sz="800" b="0" i="0" dirty="0">
                <a:solidFill>
                  <a:srgbClr val="666666"/>
                </a:solidFill>
                <a:effectLst/>
                <a:latin typeface="ng"/>
              </a:rPr>
              <a:t>.</a:t>
            </a:r>
          </a:p>
        </p:txBody>
      </p:sp>
      <p:sp>
        <p:nvSpPr>
          <p:cNvPr id="74" name="순서도: 연결자 73">
            <a:extLst>
              <a:ext uri="{FF2B5EF4-FFF2-40B4-BE49-F238E27FC236}">
                <a16:creationId xmlns:a16="http://schemas.microsoft.com/office/drawing/2014/main" id="{D7F4E935-5912-4A15-AF08-106D14E04A3C}"/>
              </a:ext>
            </a:extLst>
          </p:cNvPr>
          <p:cNvSpPr/>
          <p:nvPr/>
        </p:nvSpPr>
        <p:spPr>
          <a:xfrm>
            <a:off x="4331558" y="423142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5983BFEE-91A7-4AB7-AE80-C148F54B7D1A}"/>
              </a:ext>
            </a:extLst>
          </p:cNvPr>
          <p:cNvSpPr/>
          <p:nvPr/>
        </p:nvSpPr>
        <p:spPr>
          <a:xfrm>
            <a:off x="3049809" y="424771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id="{1C050114-F123-4BC7-9C07-09594882E216}"/>
              </a:ext>
            </a:extLst>
          </p:cNvPr>
          <p:cNvSpPr/>
          <p:nvPr/>
        </p:nvSpPr>
        <p:spPr>
          <a:xfrm>
            <a:off x="1721909" y="4246445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7" name="순서도: 연결자 76">
            <a:extLst>
              <a:ext uri="{FF2B5EF4-FFF2-40B4-BE49-F238E27FC236}">
                <a16:creationId xmlns:a16="http://schemas.microsoft.com/office/drawing/2014/main" id="{93E82C18-A399-436F-8C74-43CFDAB071F1}"/>
              </a:ext>
            </a:extLst>
          </p:cNvPr>
          <p:cNvSpPr/>
          <p:nvPr/>
        </p:nvSpPr>
        <p:spPr>
          <a:xfrm>
            <a:off x="2185338" y="336885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8" name="순서도: 연결자 77">
            <a:extLst>
              <a:ext uri="{FF2B5EF4-FFF2-40B4-BE49-F238E27FC236}">
                <a16:creationId xmlns:a16="http://schemas.microsoft.com/office/drawing/2014/main" id="{FD6055C5-9D99-4EB8-B2EC-03485EDDA4F7}"/>
              </a:ext>
            </a:extLst>
          </p:cNvPr>
          <p:cNvSpPr/>
          <p:nvPr/>
        </p:nvSpPr>
        <p:spPr>
          <a:xfrm>
            <a:off x="2188855" y="292334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6E6DB66-207D-4FF1-990E-30000924AB9C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11B3FCD-EB82-4765-95B7-A75467B3934B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39EAB654-5CF1-466C-89EE-1D210B75B367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B7D7359-47BF-430F-84C3-08E896E0C264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682CA7D8-FE0F-4395-A8CA-CFE247C91791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17EDF28-5EF9-4F74-8165-D9B06B7F3A18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A718488-D7B8-4CF9-8FE1-3C11E01F23EF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표 117">
            <a:extLst>
              <a:ext uri="{FF2B5EF4-FFF2-40B4-BE49-F238E27FC236}">
                <a16:creationId xmlns:a16="http://schemas.microsoft.com/office/drawing/2014/main" id="{8AD13265-506A-44C3-A243-F071C1904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205276"/>
              </p:ext>
            </p:extLst>
          </p:nvPr>
        </p:nvGraphicFramePr>
        <p:xfrm>
          <a:off x="7091765" y="952501"/>
          <a:ext cx="4516961" cy="4293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회원번호 입력 창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 입력 창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회원번호 찾기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본인인증 하는 페이지로 이동 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 찾기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이름과 회원번호를 확인하는 회원정보 입력 페이지로 이동 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회원가입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회원가입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330424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로그인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회원번호와 비밀번호가 일치 할 경우 로그인 되면서 메인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08280"/>
                  </a:ext>
                </a:extLst>
              </a:tr>
            </a:tbl>
          </a:graphicData>
        </a:graphic>
      </p:graphicFrame>
      <p:graphicFrame>
        <p:nvGraphicFramePr>
          <p:cNvPr id="94" name="표 118">
            <a:extLst>
              <a:ext uri="{FF2B5EF4-FFF2-40B4-BE49-F238E27FC236}">
                <a16:creationId xmlns:a16="http://schemas.microsoft.com/office/drawing/2014/main" id="{608416C3-1EAD-43D9-B576-B75346C40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919595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login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로그인 페이지</a:t>
                      </a:r>
                      <a:endParaRPr lang="en-US" altLang="ko-KR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104" name="순서도: 연결자 103">
            <a:extLst>
              <a:ext uri="{FF2B5EF4-FFF2-40B4-BE49-F238E27FC236}">
                <a16:creationId xmlns:a16="http://schemas.microsoft.com/office/drawing/2014/main" id="{BDBB2E17-18EB-4826-B96F-06A4EED5823E}"/>
              </a:ext>
            </a:extLst>
          </p:cNvPr>
          <p:cNvSpPr/>
          <p:nvPr/>
        </p:nvSpPr>
        <p:spPr>
          <a:xfrm>
            <a:off x="4217752" y="287290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602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916905-029F-4956-876A-42B842F14753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66066-8FCE-4AC8-8739-D88313591CE6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E401D29-F921-42A5-8E8C-CC68D6C3F9FB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70EEEC-5C1A-4045-ABC3-7044B6C0EE26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CAA7DD-AAF5-4001-AE21-83CAE7166C10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A87D0-1350-4F1F-ABD7-2D9A080CE1C1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F338A1-CD31-4414-B90E-0A49CCC20C39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AB230C-54CE-4ACC-862A-45E0EA4C4821}"/>
              </a:ext>
            </a:extLst>
          </p:cNvPr>
          <p:cNvSpPr/>
          <p:nvPr/>
        </p:nvSpPr>
        <p:spPr>
          <a:xfrm>
            <a:off x="1043771" y="2609850"/>
            <a:ext cx="4861730" cy="245304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DFF4E7C8-D59C-41A4-A240-B74566BFEA81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06D2F48-FBB5-4678-8E57-3F7A307976B1}"/>
              </a:ext>
            </a:extLst>
          </p:cNvPr>
          <p:cNvSpPr txBox="1"/>
          <p:nvPr/>
        </p:nvSpPr>
        <p:spPr>
          <a:xfrm>
            <a:off x="928110" y="1809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본인인증</a:t>
            </a:r>
          </a:p>
        </p:txBody>
      </p: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5E1114F6-B2B5-459C-8145-C7D42471D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240260"/>
              </p:ext>
            </p:extLst>
          </p:nvPr>
        </p:nvGraphicFramePr>
        <p:xfrm>
          <a:off x="7091765" y="952501"/>
          <a:ext cx="4516961" cy="117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휴대폰 인증하기 버튼을 누르면 핸드폰 통신사를 확인하는 팝업 페이지가 출력된다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80" name="표 118">
            <a:extLst>
              <a:ext uri="{FF2B5EF4-FFF2-40B4-BE49-F238E27FC236}">
                <a16:creationId xmlns:a16="http://schemas.microsoft.com/office/drawing/2014/main" id="{BAEA9B5E-E64A-4726-B11C-6F6A79450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765421"/>
              </p:ext>
            </p:extLst>
          </p:nvPr>
        </p:nvGraphicFramePr>
        <p:xfrm>
          <a:off x="7091765" y="577307"/>
          <a:ext cx="44906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253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authentication_01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본인인증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회원번호 찾기</a:t>
                      </a:r>
                      <a:r>
                        <a:rPr lang="en-US" altLang="ko-KR" sz="900" dirty="0"/>
                        <a:t>)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4FE58818-3CC2-4A2E-A5D2-661A88BC32AE}"/>
              </a:ext>
            </a:extLst>
          </p:cNvPr>
          <p:cNvSpPr/>
          <p:nvPr/>
        </p:nvSpPr>
        <p:spPr>
          <a:xfrm>
            <a:off x="1816240" y="2723272"/>
            <a:ext cx="3292394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휴대폰 인증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31FE64-6167-44A2-BA56-9F69784E2772}"/>
              </a:ext>
            </a:extLst>
          </p:cNvPr>
          <p:cNvSpPr/>
          <p:nvPr/>
        </p:nvSpPr>
        <p:spPr>
          <a:xfrm>
            <a:off x="2239638" y="4022627"/>
            <a:ext cx="2521664" cy="5744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휴대폰 인증하기</a:t>
            </a:r>
          </a:p>
        </p:txBody>
      </p:sp>
      <p:sp>
        <p:nvSpPr>
          <p:cNvPr id="81" name="순서도: 연결자 80">
            <a:extLst>
              <a:ext uri="{FF2B5EF4-FFF2-40B4-BE49-F238E27FC236}">
                <a16:creationId xmlns:a16="http://schemas.microsoft.com/office/drawing/2014/main" id="{AEBEE3CC-38F2-4339-8D52-7AC1F3F635B7}"/>
              </a:ext>
            </a:extLst>
          </p:cNvPr>
          <p:cNvSpPr/>
          <p:nvPr/>
        </p:nvSpPr>
        <p:spPr>
          <a:xfrm>
            <a:off x="2048812" y="3751635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A3A7649-678B-4F7B-93E7-EAC5D5A7A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995" y="3136811"/>
            <a:ext cx="592105" cy="58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1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9EF9E455-BBEB-450E-ABB5-3CDDAF69AE59}"/>
              </a:ext>
            </a:extLst>
          </p:cNvPr>
          <p:cNvSpPr txBox="1"/>
          <p:nvPr/>
        </p:nvSpPr>
        <p:spPr>
          <a:xfrm>
            <a:off x="1161142" y="1099152"/>
            <a:ext cx="406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E4A3B-88C7-4BC1-9D36-2A81B5DFE63D}"/>
              </a:ext>
            </a:extLst>
          </p:cNvPr>
          <p:cNvSpPr txBox="1"/>
          <p:nvPr/>
        </p:nvSpPr>
        <p:spPr>
          <a:xfrm>
            <a:off x="6386286" y="4746781"/>
            <a:ext cx="55904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6">
                    <a:lumMod val="50000"/>
                  </a:schemeClr>
                </a:solidFill>
              </a:rPr>
              <a:t>5</a:t>
            </a:r>
            <a:r>
              <a:rPr lang="ko-KR" altLang="en-US" sz="2500" b="1" dirty="0">
                <a:solidFill>
                  <a:schemeClr val="accent6">
                    <a:lumMod val="50000"/>
                  </a:schemeClr>
                </a:solidFill>
              </a:rPr>
              <a:t>조 추승보｜김의겸｜이영진｜오동수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3162387" y="2376424"/>
            <a:ext cx="6162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accent6">
                    <a:lumMod val="75000"/>
                  </a:schemeClr>
                </a:solidFill>
              </a:rPr>
              <a:t>UI </a:t>
            </a:r>
            <a:r>
              <a:rPr lang="ko-KR" altLang="en-US" sz="8000" b="1" dirty="0">
                <a:solidFill>
                  <a:schemeClr val="accent6">
                    <a:lumMod val="75000"/>
                  </a:schemeClr>
                </a:solidFill>
              </a:rPr>
              <a:t>화면 설계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D20E533-266C-4780-9D3A-78D8D90EC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649286"/>
            <a:ext cx="4777715" cy="238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5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7 L -0.16667 -0.223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3" y="-111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25000" decel="2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-1.39596 0.3391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805" y="1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11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916905-029F-4956-876A-42B842F14753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66066-8FCE-4AC8-8739-D88313591CE6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E401D29-F921-42A5-8E8C-CC68D6C3F9FB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70EEEC-5C1A-4045-ABC3-7044B6C0EE26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CAA7DD-AAF5-4001-AE21-83CAE7166C10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A87D0-1350-4F1F-ABD7-2D9A080CE1C1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F338A1-CD31-4414-B90E-0A49CCC20C39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AB230C-54CE-4ACC-862A-45E0EA4C4821}"/>
              </a:ext>
            </a:extLst>
          </p:cNvPr>
          <p:cNvSpPr/>
          <p:nvPr/>
        </p:nvSpPr>
        <p:spPr>
          <a:xfrm>
            <a:off x="1043771" y="2609850"/>
            <a:ext cx="4861730" cy="245304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5E1114F6-B2B5-459C-8145-C7D42471D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338700"/>
              </p:ext>
            </p:extLst>
          </p:nvPr>
        </p:nvGraphicFramePr>
        <p:xfrm>
          <a:off x="7091765" y="952501"/>
          <a:ext cx="4516961" cy="2420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비밀번호를 찾기 위해 필요한 인증을 하기 위해 이름을 입력하는 창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비밀번호를 찾기 위해 필요한 인증을 하기 위해 회원번호를 입력하는 창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910158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확인 버튼 클릭 시 본인인증 하는 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ID: </a:t>
                      </a:r>
                      <a:r>
                        <a:rPr lang="ko-KR" altLang="en-US" sz="1200" dirty="0"/>
                        <a:t>회원번호찾기와 동일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995465"/>
                  </a:ext>
                </a:extLst>
              </a:tr>
            </a:tbl>
          </a:graphicData>
        </a:graphic>
      </p:graphicFrame>
      <p:graphicFrame>
        <p:nvGraphicFramePr>
          <p:cNvPr id="80" name="표 118">
            <a:extLst>
              <a:ext uri="{FF2B5EF4-FFF2-40B4-BE49-F238E27FC236}">
                <a16:creationId xmlns:a16="http://schemas.microsoft.com/office/drawing/2014/main" id="{BAEA9B5E-E64A-4726-B11C-6F6A79450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970490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authentication_02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본인인증</a:t>
                      </a:r>
                      <a:r>
                        <a:rPr lang="en-US" altLang="ko-KR" sz="800" dirty="0"/>
                        <a:t>(PWD </a:t>
                      </a:r>
                      <a:r>
                        <a:rPr lang="ko-KR" altLang="en-US" sz="800" dirty="0"/>
                        <a:t>찾기</a:t>
                      </a:r>
                      <a:r>
                        <a:rPr lang="en-US" altLang="ko-KR" sz="800" dirty="0"/>
                        <a:t>)</a:t>
                      </a:r>
                      <a:endParaRPr lang="en-US" altLang="ko-KR" sz="9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97DD5BA2-9630-4BF8-BED6-E05A7B66C2AB}"/>
              </a:ext>
            </a:extLst>
          </p:cNvPr>
          <p:cNvSpPr/>
          <p:nvPr/>
        </p:nvSpPr>
        <p:spPr>
          <a:xfrm>
            <a:off x="2526806" y="3438296"/>
            <a:ext cx="1794573" cy="26456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FE5623C-55E1-49F3-8A05-AF99FE3ED13A}"/>
              </a:ext>
            </a:extLst>
          </p:cNvPr>
          <p:cNvSpPr/>
          <p:nvPr/>
        </p:nvSpPr>
        <p:spPr>
          <a:xfrm>
            <a:off x="2526806" y="3918683"/>
            <a:ext cx="1794573" cy="26456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1B275E-83B5-4D69-98D3-30ACEDE5BFF0}"/>
              </a:ext>
            </a:extLst>
          </p:cNvPr>
          <p:cNvSpPr/>
          <p:nvPr/>
        </p:nvSpPr>
        <p:spPr>
          <a:xfrm>
            <a:off x="4521463" y="3428771"/>
            <a:ext cx="792658" cy="7449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9969920-D436-48EA-8B6C-62668B831A90}"/>
              </a:ext>
            </a:extLst>
          </p:cNvPr>
          <p:cNvSpPr/>
          <p:nvPr/>
        </p:nvSpPr>
        <p:spPr>
          <a:xfrm>
            <a:off x="1526796" y="3438296"/>
            <a:ext cx="747627" cy="264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E80F8DD-F221-440B-9FB9-50A49DC944C1}"/>
              </a:ext>
            </a:extLst>
          </p:cNvPr>
          <p:cNvSpPr/>
          <p:nvPr/>
        </p:nvSpPr>
        <p:spPr>
          <a:xfrm>
            <a:off x="1511504" y="3918685"/>
            <a:ext cx="792658" cy="264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C003654A-819B-4E89-9E32-6F86725F8986}"/>
              </a:ext>
            </a:extLst>
          </p:cNvPr>
          <p:cNvSpPr/>
          <p:nvPr/>
        </p:nvSpPr>
        <p:spPr>
          <a:xfrm>
            <a:off x="2277617" y="373797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68928486-B9E4-433E-91C2-E4C996A168A4}"/>
              </a:ext>
            </a:extLst>
          </p:cNvPr>
          <p:cNvSpPr/>
          <p:nvPr/>
        </p:nvSpPr>
        <p:spPr>
          <a:xfrm>
            <a:off x="2281134" y="329246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CC2EDD53-6A41-48B5-B1BF-D43B22623B6A}"/>
              </a:ext>
            </a:extLst>
          </p:cNvPr>
          <p:cNvSpPr/>
          <p:nvPr/>
        </p:nvSpPr>
        <p:spPr>
          <a:xfrm>
            <a:off x="4420153" y="3206369"/>
            <a:ext cx="288005" cy="25828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179A6B0-9A25-4481-9463-32EDF6BE0F9E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738FED1-8364-40A7-993A-90C5576CF6EE}"/>
              </a:ext>
            </a:extLst>
          </p:cNvPr>
          <p:cNvSpPr txBox="1"/>
          <p:nvPr/>
        </p:nvSpPr>
        <p:spPr>
          <a:xfrm>
            <a:off x="935730" y="1809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본인인증</a:t>
            </a:r>
          </a:p>
        </p:txBody>
      </p:sp>
    </p:spTree>
    <p:extLst>
      <p:ext uri="{BB962C8B-B14F-4D97-AF65-F5344CB8AC3E}">
        <p14:creationId xmlns:p14="http://schemas.microsoft.com/office/powerpoint/2010/main" val="3208170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916905-029F-4956-876A-42B842F14753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66066-8FCE-4AC8-8739-D88313591CE6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E401D29-F921-42A5-8E8C-CC68D6C3F9FB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70EEEC-5C1A-4045-ABC3-7044B6C0EE26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CAA7DD-AAF5-4001-AE21-83CAE7166C10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A87D0-1350-4F1F-ABD7-2D9A080CE1C1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F338A1-CD31-4414-B90E-0A49CCC20C39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AB230C-54CE-4ACC-862A-45E0EA4C4821}"/>
              </a:ext>
            </a:extLst>
          </p:cNvPr>
          <p:cNvSpPr/>
          <p:nvPr/>
        </p:nvSpPr>
        <p:spPr>
          <a:xfrm>
            <a:off x="1043771" y="2503352"/>
            <a:ext cx="4861730" cy="320908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5E1114F6-B2B5-459C-8145-C7D42471D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276964"/>
              </p:ext>
            </p:extLst>
          </p:nvPr>
        </p:nvGraphicFramePr>
        <p:xfrm>
          <a:off x="7091765" y="952501"/>
          <a:ext cx="4516961" cy="117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확인 버튼을 누르면 회원가입을 위한 개인 정보 입력 폼으로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80" name="표 118">
            <a:extLst>
              <a:ext uri="{FF2B5EF4-FFF2-40B4-BE49-F238E27FC236}">
                <a16:creationId xmlns:a16="http://schemas.microsoft.com/office/drawing/2014/main" id="{BAEA9B5E-E64A-4726-B11C-6F6A79450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103596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Join_01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248B4AE8-C3AA-43D4-A3B2-201526519235}"/>
              </a:ext>
            </a:extLst>
          </p:cNvPr>
          <p:cNvSpPr/>
          <p:nvPr/>
        </p:nvSpPr>
        <p:spPr>
          <a:xfrm>
            <a:off x="1043770" y="2518204"/>
            <a:ext cx="4861730" cy="9412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이용약관 동의서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내용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E77E298-C79E-44B8-8BC2-5E41D7257890}"/>
              </a:ext>
            </a:extLst>
          </p:cNvPr>
          <p:cNvSpPr/>
          <p:nvPr/>
        </p:nvSpPr>
        <p:spPr>
          <a:xfrm>
            <a:off x="1028671" y="3986261"/>
            <a:ext cx="4861730" cy="9412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개인정보 수집</a:t>
            </a:r>
            <a:r>
              <a:rPr lang="en-US" altLang="ko-KR" sz="1100" dirty="0">
                <a:solidFill>
                  <a:schemeClr val="tx1"/>
                </a:solidFill>
              </a:rPr>
              <a:t>·</a:t>
            </a:r>
            <a:r>
              <a:rPr lang="ko-KR" altLang="en-US" sz="1100" dirty="0">
                <a:solidFill>
                  <a:schemeClr val="tx1"/>
                </a:solidFill>
              </a:rPr>
              <a:t>이용 및 제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자 제공 동의서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내용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66E84B0-854A-4DC5-B27D-2E7F61BF85DD}"/>
              </a:ext>
            </a:extLst>
          </p:cNvPr>
          <p:cNvSpPr/>
          <p:nvPr/>
        </p:nvSpPr>
        <p:spPr>
          <a:xfrm>
            <a:off x="3105172" y="5258891"/>
            <a:ext cx="708727" cy="4434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31C98A46-1FEB-406E-BF28-6DA0BE47CC9B}"/>
              </a:ext>
            </a:extLst>
          </p:cNvPr>
          <p:cNvSpPr/>
          <p:nvPr/>
        </p:nvSpPr>
        <p:spPr>
          <a:xfrm>
            <a:off x="2961169" y="506650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8F8DB58-FD29-4221-A915-DAC42D2C79BE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3C3A904-6A03-484B-96F1-45DBA52D19A8}"/>
              </a:ext>
            </a:extLst>
          </p:cNvPr>
          <p:cNvSpPr txBox="1"/>
          <p:nvPr/>
        </p:nvSpPr>
        <p:spPr>
          <a:xfrm>
            <a:off x="935730" y="1809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3553986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916905-029F-4956-876A-42B842F14753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66066-8FCE-4AC8-8739-D88313591CE6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E401D29-F921-42A5-8E8C-CC68D6C3F9FB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70EEEC-5C1A-4045-ABC3-7044B6C0EE26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CAA7DD-AAF5-4001-AE21-83CAE7166C10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A87D0-1350-4F1F-ABD7-2D9A080CE1C1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F338A1-CD31-4414-B90E-0A49CCC20C39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AB230C-54CE-4ACC-862A-45E0EA4C4821}"/>
              </a:ext>
            </a:extLst>
          </p:cNvPr>
          <p:cNvSpPr/>
          <p:nvPr/>
        </p:nvSpPr>
        <p:spPr>
          <a:xfrm>
            <a:off x="1043771" y="1963723"/>
            <a:ext cx="4861730" cy="371061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DFF4E7C8-D59C-41A4-A240-B74566BFEA81}"/>
              </a:ext>
            </a:extLst>
          </p:cNvPr>
          <p:cNvCxnSpPr/>
          <p:nvPr/>
        </p:nvCxnSpPr>
        <p:spPr>
          <a:xfrm>
            <a:off x="1043770" y="18732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06D2F48-FBB5-4678-8E57-3F7A307976B1}"/>
              </a:ext>
            </a:extLst>
          </p:cNvPr>
          <p:cNvSpPr txBox="1"/>
          <p:nvPr/>
        </p:nvSpPr>
        <p:spPr>
          <a:xfrm>
            <a:off x="943350" y="14668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5E1114F6-B2B5-459C-8145-C7D42471D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474645"/>
              </p:ext>
            </p:extLst>
          </p:nvPr>
        </p:nvGraphicFramePr>
        <p:xfrm>
          <a:off x="7091765" y="952501"/>
          <a:ext cx="4516961" cy="1796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생년월일 입력을 위한 달력</a:t>
                      </a:r>
                      <a:r>
                        <a:rPr lang="en-US" altLang="ko-KR" sz="1200" dirty="0"/>
                        <a:t>(1996-01-01</a:t>
                      </a:r>
                      <a:r>
                        <a:rPr lang="ko-KR" altLang="en-US" sz="1200" dirty="0"/>
                        <a:t>과 같은 형식으로 입력된다</a:t>
                      </a:r>
                      <a:r>
                        <a:rPr lang="en-US" altLang="ko-KR" sz="1200" dirty="0"/>
                        <a:t>.)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564301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가입하기 버튼을 누르면 입력한 정보의 형식이 맞는지 확인 후 형식이 모두 맞을 경우 회원가입이 완료된다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66782"/>
                  </a:ext>
                </a:extLst>
              </a:tr>
            </a:tbl>
          </a:graphicData>
        </a:graphic>
      </p:graphicFrame>
      <p:graphicFrame>
        <p:nvGraphicFramePr>
          <p:cNvPr id="80" name="표 118">
            <a:extLst>
              <a:ext uri="{FF2B5EF4-FFF2-40B4-BE49-F238E27FC236}">
                <a16:creationId xmlns:a16="http://schemas.microsoft.com/office/drawing/2014/main" id="{BAEA9B5E-E64A-4726-B11C-6F6A79450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278643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Join_02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866E84B0-854A-4DC5-B27D-2E7F61BF85DD}"/>
              </a:ext>
            </a:extLst>
          </p:cNvPr>
          <p:cNvSpPr/>
          <p:nvPr/>
        </p:nvSpPr>
        <p:spPr>
          <a:xfrm>
            <a:off x="1263928" y="2110111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740ED4E-EBE7-4372-AFD1-6401E9A85E36}"/>
              </a:ext>
            </a:extLst>
          </p:cNvPr>
          <p:cNvSpPr/>
          <p:nvPr/>
        </p:nvSpPr>
        <p:spPr>
          <a:xfrm>
            <a:off x="2299739" y="2141850"/>
            <a:ext cx="249919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23A8A83-50B9-4F55-9A51-30C55F84F06C}"/>
              </a:ext>
            </a:extLst>
          </p:cNvPr>
          <p:cNvSpPr/>
          <p:nvPr/>
        </p:nvSpPr>
        <p:spPr>
          <a:xfrm>
            <a:off x="1263928" y="2558057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비밀번호 확인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6AFF7AE-380C-4CCE-8AFF-FD579CF675CB}"/>
              </a:ext>
            </a:extLst>
          </p:cNvPr>
          <p:cNvSpPr/>
          <p:nvPr/>
        </p:nvSpPr>
        <p:spPr>
          <a:xfrm>
            <a:off x="2299739" y="2612687"/>
            <a:ext cx="249919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1924294-B772-4BFF-82AF-7745437A198D}"/>
              </a:ext>
            </a:extLst>
          </p:cNvPr>
          <p:cNvSpPr/>
          <p:nvPr/>
        </p:nvSpPr>
        <p:spPr>
          <a:xfrm>
            <a:off x="1263928" y="3047263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850CD08-B1B2-4270-A53A-F71179A1E827}"/>
              </a:ext>
            </a:extLst>
          </p:cNvPr>
          <p:cNvSpPr/>
          <p:nvPr/>
        </p:nvSpPr>
        <p:spPr>
          <a:xfrm>
            <a:off x="2299739" y="3089193"/>
            <a:ext cx="249919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9267321-5BE5-470E-B10E-E5BB3167F047}"/>
              </a:ext>
            </a:extLst>
          </p:cNvPr>
          <p:cNvSpPr/>
          <p:nvPr/>
        </p:nvSpPr>
        <p:spPr>
          <a:xfrm>
            <a:off x="1263928" y="3540187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생년월일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1E2F49C-397F-476E-99BF-511CE3BF69B6}"/>
              </a:ext>
            </a:extLst>
          </p:cNvPr>
          <p:cNvSpPr/>
          <p:nvPr/>
        </p:nvSpPr>
        <p:spPr>
          <a:xfrm>
            <a:off x="1263927" y="4040163"/>
            <a:ext cx="846749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휴대폰번호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F22804F-F0A4-418A-9938-3B51C751C6AA}"/>
              </a:ext>
            </a:extLst>
          </p:cNvPr>
          <p:cNvSpPr/>
          <p:nvPr/>
        </p:nvSpPr>
        <p:spPr>
          <a:xfrm>
            <a:off x="1265168" y="4517490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C07D0DE-89D7-4388-9218-4A6CB060F788}"/>
              </a:ext>
            </a:extLst>
          </p:cNvPr>
          <p:cNvSpPr/>
          <p:nvPr/>
        </p:nvSpPr>
        <p:spPr>
          <a:xfrm>
            <a:off x="2300979" y="4572120"/>
            <a:ext cx="249919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E99BEED-FB3F-4797-A1E5-3B9F31D78536}"/>
              </a:ext>
            </a:extLst>
          </p:cNvPr>
          <p:cNvSpPr/>
          <p:nvPr/>
        </p:nvSpPr>
        <p:spPr>
          <a:xfrm>
            <a:off x="2323516" y="4065225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DB93293-6653-4EC0-8620-B70BE0ACED0D}"/>
              </a:ext>
            </a:extLst>
          </p:cNvPr>
          <p:cNvSpPr/>
          <p:nvPr/>
        </p:nvSpPr>
        <p:spPr>
          <a:xfrm>
            <a:off x="3414300" y="4055156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4B963E3-3A68-4A05-A428-5B3861358EDB}"/>
              </a:ext>
            </a:extLst>
          </p:cNvPr>
          <p:cNvSpPr/>
          <p:nvPr/>
        </p:nvSpPr>
        <p:spPr>
          <a:xfrm>
            <a:off x="4483358" y="4056970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9115027-08DC-4719-ACC6-C285CBF5FF3A}"/>
              </a:ext>
            </a:extLst>
          </p:cNvPr>
          <p:cNvCxnSpPr>
            <a:cxnSpLocks/>
          </p:cNvCxnSpPr>
          <p:nvPr/>
        </p:nvCxnSpPr>
        <p:spPr>
          <a:xfrm>
            <a:off x="3193733" y="4218623"/>
            <a:ext cx="109537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642A479-EAB3-42DB-BA65-CF5DE5FECDAB}"/>
              </a:ext>
            </a:extLst>
          </p:cNvPr>
          <p:cNvCxnSpPr>
            <a:cxnSpLocks/>
          </p:cNvCxnSpPr>
          <p:nvPr/>
        </p:nvCxnSpPr>
        <p:spPr>
          <a:xfrm>
            <a:off x="4293000" y="4200525"/>
            <a:ext cx="109537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702D4FB-C9E5-409A-A2BE-EC2761BFAFFC}"/>
              </a:ext>
            </a:extLst>
          </p:cNvPr>
          <p:cNvSpPr/>
          <p:nvPr/>
        </p:nvSpPr>
        <p:spPr>
          <a:xfrm>
            <a:off x="1263928" y="5012934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F5B769E-AC09-4B59-AAEE-22F3037851EE}"/>
              </a:ext>
            </a:extLst>
          </p:cNvPr>
          <p:cNvSpPr/>
          <p:nvPr/>
        </p:nvSpPr>
        <p:spPr>
          <a:xfrm>
            <a:off x="2299739" y="5067564"/>
            <a:ext cx="249919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4C90536-09B6-47E9-BF30-2D97CCACFEE4}"/>
              </a:ext>
            </a:extLst>
          </p:cNvPr>
          <p:cNvSpPr/>
          <p:nvPr/>
        </p:nvSpPr>
        <p:spPr>
          <a:xfrm>
            <a:off x="2925186" y="5406389"/>
            <a:ext cx="780772" cy="26325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가입하기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DF1B31B-F6DA-4ACA-A434-588FD47CCA54}"/>
              </a:ext>
            </a:extLst>
          </p:cNvPr>
          <p:cNvSpPr/>
          <p:nvPr/>
        </p:nvSpPr>
        <p:spPr>
          <a:xfrm>
            <a:off x="2312408" y="3604343"/>
            <a:ext cx="1328413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3" name="순서도: 다중 문서 82">
            <a:extLst>
              <a:ext uri="{FF2B5EF4-FFF2-40B4-BE49-F238E27FC236}">
                <a16:creationId xmlns:a16="http://schemas.microsoft.com/office/drawing/2014/main" id="{95CE205D-7EC5-4114-BA55-0B68A5D2D292}"/>
              </a:ext>
            </a:extLst>
          </p:cNvPr>
          <p:cNvSpPr/>
          <p:nvPr/>
        </p:nvSpPr>
        <p:spPr>
          <a:xfrm>
            <a:off x="3424018" y="3673162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순서도: 연결자 83">
            <a:extLst>
              <a:ext uri="{FF2B5EF4-FFF2-40B4-BE49-F238E27FC236}">
                <a16:creationId xmlns:a16="http://schemas.microsoft.com/office/drawing/2014/main" id="{9437987C-2513-4C7F-B41D-49B1B3398810}"/>
              </a:ext>
            </a:extLst>
          </p:cNvPr>
          <p:cNvSpPr/>
          <p:nvPr/>
        </p:nvSpPr>
        <p:spPr>
          <a:xfrm>
            <a:off x="2688609" y="529201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8" name="순서도: 연결자 77">
            <a:extLst>
              <a:ext uri="{FF2B5EF4-FFF2-40B4-BE49-F238E27FC236}">
                <a16:creationId xmlns:a16="http://schemas.microsoft.com/office/drawing/2014/main" id="{9B0308AD-F19B-47D0-94ED-C457240DF592}"/>
              </a:ext>
            </a:extLst>
          </p:cNvPr>
          <p:cNvSpPr/>
          <p:nvPr/>
        </p:nvSpPr>
        <p:spPr>
          <a:xfrm>
            <a:off x="3559886" y="346496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111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79979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1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0741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0305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156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4398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3663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8297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3615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1700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0940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916905-029F-4956-876A-42B842F14753}"/>
              </a:ext>
            </a:extLst>
          </p:cNvPr>
          <p:cNvSpPr txBox="1"/>
          <p:nvPr/>
        </p:nvSpPr>
        <p:spPr>
          <a:xfrm>
            <a:off x="4032229" y="104365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66066-8FCE-4AC8-8739-D88313591CE6}"/>
              </a:ext>
            </a:extLst>
          </p:cNvPr>
          <p:cNvSpPr txBox="1"/>
          <p:nvPr/>
        </p:nvSpPr>
        <p:spPr>
          <a:xfrm>
            <a:off x="456949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E401D29-F921-42A5-8E8C-CC68D6C3F9FB}"/>
              </a:ext>
            </a:extLst>
          </p:cNvPr>
          <p:cNvCxnSpPr>
            <a:cxnSpLocks/>
          </p:cNvCxnSpPr>
          <p:nvPr/>
        </p:nvCxnSpPr>
        <p:spPr>
          <a:xfrm>
            <a:off x="454541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70EEEC-5C1A-4045-ABC3-7044B6C0EE26}"/>
              </a:ext>
            </a:extLst>
          </p:cNvPr>
          <p:cNvSpPr txBox="1"/>
          <p:nvPr/>
        </p:nvSpPr>
        <p:spPr>
          <a:xfrm>
            <a:off x="498240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CAA7DD-AAF5-4001-AE21-83CAE7166C10}"/>
              </a:ext>
            </a:extLst>
          </p:cNvPr>
          <p:cNvCxnSpPr>
            <a:cxnSpLocks/>
          </p:cNvCxnSpPr>
          <p:nvPr/>
        </p:nvCxnSpPr>
        <p:spPr>
          <a:xfrm>
            <a:off x="503451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A87D0-1350-4F1F-ABD7-2D9A080CE1C1}"/>
              </a:ext>
            </a:extLst>
          </p:cNvPr>
          <p:cNvSpPr txBox="1"/>
          <p:nvPr/>
        </p:nvSpPr>
        <p:spPr>
          <a:xfrm>
            <a:off x="552824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F338A1-CD31-4414-B90E-0A49CCC20C39}"/>
              </a:ext>
            </a:extLst>
          </p:cNvPr>
          <p:cNvCxnSpPr>
            <a:cxnSpLocks/>
          </p:cNvCxnSpPr>
          <p:nvPr/>
        </p:nvCxnSpPr>
        <p:spPr>
          <a:xfrm>
            <a:off x="554860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AB230C-54CE-4ACC-862A-45E0EA4C4821}"/>
              </a:ext>
            </a:extLst>
          </p:cNvPr>
          <p:cNvSpPr/>
          <p:nvPr/>
        </p:nvSpPr>
        <p:spPr>
          <a:xfrm>
            <a:off x="1036151" y="2503352"/>
            <a:ext cx="4861730" cy="320908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5E1114F6-B2B5-459C-8145-C7D42471D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31259"/>
              </p:ext>
            </p:extLst>
          </p:nvPr>
        </p:nvGraphicFramePr>
        <p:xfrm>
          <a:off x="7091765" y="952501"/>
          <a:ext cx="4516961" cy="117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확인 버튼을 </a:t>
                      </a:r>
                      <a:r>
                        <a:rPr lang="ko-KR" altLang="en-US" sz="1200"/>
                        <a:t>누르면 </a:t>
                      </a:r>
                      <a:r>
                        <a:rPr lang="ko-KR" altLang="en-US" sz="1200" i="0"/>
                        <a:t>메인페이지로</a:t>
                      </a:r>
                      <a:r>
                        <a:rPr lang="ko-KR" altLang="en-US" sz="1200"/>
                        <a:t> </a:t>
                      </a:r>
                      <a:r>
                        <a:rPr lang="ko-KR" altLang="en-US" sz="1200" dirty="0"/>
                        <a:t>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80" name="표 118">
            <a:extLst>
              <a:ext uri="{FF2B5EF4-FFF2-40B4-BE49-F238E27FC236}">
                <a16:creationId xmlns:a16="http://schemas.microsoft.com/office/drawing/2014/main" id="{BAEA9B5E-E64A-4726-B11C-6F6A79450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712486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Join_03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248B4AE8-C3AA-43D4-A3B2-201526519235}"/>
              </a:ext>
            </a:extLst>
          </p:cNvPr>
          <p:cNvSpPr/>
          <p:nvPr/>
        </p:nvSpPr>
        <p:spPr>
          <a:xfrm>
            <a:off x="1036150" y="2518204"/>
            <a:ext cx="4861730" cy="9412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OOO</a:t>
            </a:r>
            <a:r>
              <a:rPr lang="ko-KR" altLang="en-US" sz="1400" dirty="0">
                <a:solidFill>
                  <a:schemeClr val="tx1"/>
                </a:solidFill>
              </a:rPr>
              <a:t>님의 회원가입이 완료되었습니다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66E84B0-854A-4DC5-B27D-2E7F61BF85DD}"/>
              </a:ext>
            </a:extLst>
          </p:cNvPr>
          <p:cNvSpPr/>
          <p:nvPr/>
        </p:nvSpPr>
        <p:spPr>
          <a:xfrm>
            <a:off x="3081065" y="3733034"/>
            <a:ext cx="708727" cy="4434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31C98A46-1FEB-406E-BF28-6DA0BE47CC9B}"/>
              </a:ext>
            </a:extLst>
          </p:cNvPr>
          <p:cNvSpPr/>
          <p:nvPr/>
        </p:nvSpPr>
        <p:spPr>
          <a:xfrm>
            <a:off x="2937062" y="364308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812E4CA-F6E0-42BF-833C-05EA2087453F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2FE403F-B56C-453B-92DF-47660AD97889}"/>
              </a:ext>
            </a:extLst>
          </p:cNvPr>
          <p:cNvSpPr txBox="1"/>
          <p:nvPr/>
        </p:nvSpPr>
        <p:spPr>
          <a:xfrm>
            <a:off x="935730" y="1809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764650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29AA7B-A4A8-49F8-80E6-D5D085E7461C}"/>
              </a:ext>
            </a:extLst>
          </p:cNvPr>
          <p:cNvSpPr txBox="1"/>
          <p:nvPr/>
        </p:nvSpPr>
        <p:spPr>
          <a:xfrm>
            <a:off x="4039849" y="104365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24091E3-14C4-4C5C-8A03-DE7F7879CEC5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FA123A-47F9-44B4-A149-18ABC157487B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F736613-B8DB-49AE-AEB9-04FAB00E7CB3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B1109F8-EDE0-42F1-A006-21EE8693F288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7CEDFE7-2B3F-498F-8894-8BBF8ACB28AA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B212803D-81D7-44B6-AF0A-73DD518E122D}"/>
              </a:ext>
            </a:extLst>
          </p:cNvPr>
          <p:cNvSpPr/>
          <p:nvPr/>
        </p:nvSpPr>
        <p:spPr>
          <a:xfrm>
            <a:off x="5404029" y="235612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41" name="표 117">
            <a:extLst>
              <a:ext uri="{FF2B5EF4-FFF2-40B4-BE49-F238E27FC236}">
                <a16:creationId xmlns:a16="http://schemas.microsoft.com/office/drawing/2014/main" id="{D8DA6764-29E2-4B2A-9A45-5DDF5E265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895220"/>
              </p:ext>
            </p:extLst>
          </p:nvPr>
        </p:nvGraphicFramePr>
        <p:xfrm>
          <a:off x="7091765" y="952501"/>
          <a:ext cx="4516961" cy="309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예매하기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예매하기 페이지로 이동된다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로그인이 되어 있지 않은 상태에서 클릭 시 로그인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564301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예매관리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예매관리 페이지로 이동된다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로그인이 되어 있지 않은 상태에서 클릭 시 로그인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66782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고객센터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고객센터 페이지로 이동된다</a:t>
                      </a:r>
                      <a:r>
                        <a:rPr lang="en-US" altLang="ko-KR" sz="1200" dirty="0"/>
                        <a:t>. 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827455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1:1</a:t>
                      </a:r>
                      <a:r>
                        <a:rPr lang="ko-KR" altLang="en-US" sz="1200" dirty="0"/>
                        <a:t>문의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</a:t>
                      </a:r>
                      <a:r>
                        <a:rPr lang="en-US" altLang="ko-KR" sz="1200" dirty="0"/>
                        <a:t>1:1</a:t>
                      </a:r>
                      <a:r>
                        <a:rPr lang="ko-KR" altLang="en-US" sz="1200" dirty="0"/>
                        <a:t>문의 페이지로 이동된다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로그인이 되어 있지 않은 상태에서 클릭 시 로그인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871183"/>
                  </a:ext>
                </a:extLst>
              </a:tr>
            </a:tbl>
          </a:graphicData>
        </a:graphic>
      </p:graphicFrame>
      <p:graphicFrame>
        <p:nvGraphicFramePr>
          <p:cNvPr id="42" name="표 118">
            <a:extLst>
              <a:ext uri="{FF2B5EF4-FFF2-40B4-BE49-F238E27FC236}">
                <a16:creationId xmlns:a16="http://schemas.microsoft.com/office/drawing/2014/main" id="{BF38C646-EC46-42AE-9DA2-EF932939E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056649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Sidebar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사이드바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4C22066B-C8BD-4E9F-90CE-DF5D995B76F1}"/>
              </a:ext>
            </a:extLst>
          </p:cNvPr>
          <p:cNvSpPr/>
          <p:nvPr/>
        </p:nvSpPr>
        <p:spPr>
          <a:xfrm>
            <a:off x="5388789" y="285252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C3D6909B-63B3-4200-AADD-0EB7DF3089B8}"/>
              </a:ext>
            </a:extLst>
          </p:cNvPr>
          <p:cNvSpPr/>
          <p:nvPr/>
        </p:nvSpPr>
        <p:spPr>
          <a:xfrm>
            <a:off x="5380218" y="330937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F79ABF2E-3593-41AE-AA6D-94A3B4405207}"/>
              </a:ext>
            </a:extLst>
          </p:cNvPr>
          <p:cNvSpPr/>
          <p:nvPr/>
        </p:nvSpPr>
        <p:spPr>
          <a:xfrm>
            <a:off x="5375091" y="381328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464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그림 67">
            <a:extLst>
              <a:ext uri="{FF2B5EF4-FFF2-40B4-BE49-F238E27FC236}">
                <a16:creationId xmlns:a16="http://schemas.microsoft.com/office/drawing/2014/main" id="{08372F74-528C-446C-9859-84470B33D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491514"/>
              </p:ext>
            </p:extLst>
          </p:nvPr>
        </p:nvGraphicFramePr>
        <p:xfrm>
          <a:off x="7091765" y="1109799"/>
          <a:ext cx="4490635" cy="903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149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마이페이지로 이동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정보수정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비밀번호 변경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회원 탈퇴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220974"/>
              </p:ext>
            </p:extLst>
          </p:nvPr>
        </p:nvGraphicFramePr>
        <p:xfrm>
          <a:off x="7091765" y="577307"/>
          <a:ext cx="44906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Mypage_01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마이페이지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정보수정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79A0A98-DFAE-4998-AB94-4942D40A01B3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정보수정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D96FD08-C701-4084-9699-E43D23CE4F14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568B5F4-FBBF-46FA-95CC-2848952C03FC}"/>
              </a:ext>
            </a:extLst>
          </p:cNvPr>
          <p:cNvSpPr txBox="1"/>
          <p:nvPr/>
        </p:nvSpPr>
        <p:spPr>
          <a:xfrm>
            <a:off x="2020452" y="2284631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98E45D-DBA7-4FEC-8BF5-E1E143664639}"/>
              </a:ext>
            </a:extLst>
          </p:cNvPr>
          <p:cNvSpPr txBox="1"/>
          <p:nvPr/>
        </p:nvSpPr>
        <p:spPr>
          <a:xfrm>
            <a:off x="2828282" y="2284631"/>
            <a:ext cx="9448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변경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3C5F9D-1395-4566-A7E9-352ACDF453D7}"/>
              </a:ext>
            </a:extLst>
          </p:cNvPr>
          <p:cNvSpPr txBox="1"/>
          <p:nvPr/>
        </p:nvSpPr>
        <p:spPr>
          <a:xfrm>
            <a:off x="3849180" y="2283134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1677E48-5F3C-4811-A4C2-45CC354BC9DE}"/>
              </a:ext>
            </a:extLst>
          </p:cNvPr>
          <p:cNvSpPr/>
          <p:nvPr/>
        </p:nvSpPr>
        <p:spPr>
          <a:xfrm>
            <a:off x="3665911" y="2335808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69B4A67-FA4C-4F95-85FA-32A0A160011C}"/>
              </a:ext>
            </a:extLst>
          </p:cNvPr>
          <p:cNvSpPr/>
          <p:nvPr/>
        </p:nvSpPr>
        <p:spPr>
          <a:xfrm>
            <a:off x="2659162" y="2332831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59C5CAE-55B8-4710-9A25-7815EB573645}"/>
              </a:ext>
            </a:extLst>
          </p:cNvPr>
          <p:cNvSpPr/>
          <p:nvPr/>
        </p:nvSpPr>
        <p:spPr>
          <a:xfrm>
            <a:off x="4470798" y="2331334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83EA0D-322C-4774-98F4-5DB62A062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16" y="2992303"/>
            <a:ext cx="4166459" cy="18757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BF48B8-F404-4351-B669-68EC27C741AC}"/>
              </a:ext>
            </a:extLst>
          </p:cNvPr>
          <p:cNvSpPr txBox="1"/>
          <p:nvPr/>
        </p:nvSpPr>
        <p:spPr>
          <a:xfrm>
            <a:off x="1224716" y="2569742"/>
            <a:ext cx="418314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내용</a:t>
            </a:r>
            <a:r>
              <a:rPr lang="en-US" altLang="ko-KR" sz="800" dirty="0"/>
              <a:t>1</a:t>
            </a:r>
          </a:p>
          <a:p>
            <a:r>
              <a:rPr lang="ko-KR" altLang="en-US" sz="800" dirty="0"/>
              <a:t>내용</a:t>
            </a:r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FEC0A855-CEAE-4195-BE14-E6A1C70BAA6C}"/>
              </a:ext>
            </a:extLst>
          </p:cNvPr>
          <p:cNvSpPr/>
          <p:nvPr/>
        </p:nvSpPr>
        <p:spPr>
          <a:xfrm>
            <a:off x="4703943" y="95213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717B04-412A-4EB1-9269-392D9111184A}"/>
              </a:ext>
            </a:extLst>
          </p:cNvPr>
          <p:cNvSpPr/>
          <p:nvPr/>
        </p:nvSpPr>
        <p:spPr>
          <a:xfrm>
            <a:off x="2141385" y="4170850"/>
            <a:ext cx="2387431" cy="426196"/>
          </a:xfrm>
          <a:prstGeom prst="rect">
            <a:avLst/>
          </a:prstGeom>
          <a:solidFill>
            <a:srgbClr val="D6E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82C70B-0B50-4203-A475-FD1D1191883A}"/>
              </a:ext>
            </a:extLst>
          </p:cNvPr>
          <p:cNvSpPr txBox="1"/>
          <p:nvPr/>
        </p:nvSpPr>
        <p:spPr>
          <a:xfrm>
            <a:off x="2192816" y="4248119"/>
            <a:ext cx="1473096" cy="2308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주소입력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628900-8E69-4660-8306-FE88D531918C}"/>
              </a:ext>
            </a:extLst>
          </p:cNvPr>
          <p:cNvSpPr/>
          <p:nvPr/>
        </p:nvSpPr>
        <p:spPr>
          <a:xfrm>
            <a:off x="1090593" y="4622334"/>
            <a:ext cx="4356652" cy="258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4EE0C3-2133-4082-ACD1-8CD116AA3598}"/>
              </a:ext>
            </a:extLst>
          </p:cNvPr>
          <p:cNvSpPr txBox="1"/>
          <p:nvPr/>
        </p:nvSpPr>
        <p:spPr>
          <a:xfrm>
            <a:off x="3321789" y="4764453"/>
            <a:ext cx="527391" cy="21544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E92EE5-BDF0-4A7F-A85E-C71A193E686C}"/>
              </a:ext>
            </a:extLst>
          </p:cNvPr>
          <p:cNvSpPr txBox="1"/>
          <p:nvPr/>
        </p:nvSpPr>
        <p:spPr>
          <a:xfrm>
            <a:off x="2729857" y="4762092"/>
            <a:ext cx="527391" cy="2154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E08258-6595-4EFE-860C-C08D3BFDF49C}"/>
              </a:ext>
            </a:extLst>
          </p:cNvPr>
          <p:cNvSpPr/>
          <p:nvPr/>
        </p:nvSpPr>
        <p:spPr>
          <a:xfrm>
            <a:off x="3138279" y="3914130"/>
            <a:ext cx="873356" cy="190592"/>
          </a:xfrm>
          <a:prstGeom prst="rect">
            <a:avLst/>
          </a:prstGeom>
          <a:solidFill>
            <a:srgbClr val="EAE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523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그림 67">
            <a:extLst>
              <a:ext uri="{FF2B5EF4-FFF2-40B4-BE49-F238E27FC236}">
                <a16:creationId xmlns:a16="http://schemas.microsoft.com/office/drawing/2014/main" id="{08372F74-528C-446C-9859-84470B33D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328240"/>
              </p:ext>
            </p:extLst>
          </p:nvPr>
        </p:nvGraphicFramePr>
        <p:xfrm>
          <a:off x="7091765" y="1109799"/>
          <a:ext cx="4490635" cy="5099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149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정보수정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비밀번호 변경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회원 탈퇴 선택란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14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 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이름 변경 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핸드폰 인증을 통해야 한다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7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비밀번호 변경 버튼 위 비밀번호 변경으로 </a:t>
                      </a:r>
                      <a:r>
                        <a:rPr lang="ko-KR" altLang="en-US" sz="1500" dirty="0" err="1"/>
                        <a:t>넘어감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이메일 입력 후 이메일 변경 버튼 클릭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휴대폰 번호 입력 후 변경 버튼 클릭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자택 주소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확인 버튼 누르면 완료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처음 화면으로 돌아 감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986802"/>
              </p:ext>
            </p:extLst>
          </p:nvPr>
        </p:nvGraphicFramePr>
        <p:xfrm>
          <a:off x="7091765" y="577307"/>
          <a:ext cx="44906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Mypage_01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마이페이지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정보수정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79A0A98-DFAE-4998-AB94-4942D40A01B3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정보수정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D96FD08-C701-4084-9699-E43D23CE4F14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568B5F4-FBBF-46FA-95CC-2848952C03FC}"/>
              </a:ext>
            </a:extLst>
          </p:cNvPr>
          <p:cNvSpPr txBox="1"/>
          <p:nvPr/>
        </p:nvSpPr>
        <p:spPr>
          <a:xfrm>
            <a:off x="2020452" y="2284631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98E45D-DBA7-4FEC-8BF5-E1E143664639}"/>
              </a:ext>
            </a:extLst>
          </p:cNvPr>
          <p:cNvSpPr txBox="1"/>
          <p:nvPr/>
        </p:nvSpPr>
        <p:spPr>
          <a:xfrm>
            <a:off x="2828282" y="2284631"/>
            <a:ext cx="9448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변경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3C5F9D-1395-4566-A7E9-352ACDF453D7}"/>
              </a:ext>
            </a:extLst>
          </p:cNvPr>
          <p:cNvSpPr txBox="1"/>
          <p:nvPr/>
        </p:nvSpPr>
        <p:spPr>
          <a:xfrm>
            <a:off x="3849180" y="2283134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1677E48-5F3C-4811-A4C2-45CC354BC9DE}"/>
              </a:ext>
            </a:extLst>
          </p:cNvPr>
          <p:cNvSpPr/>
          <p:nvPr/>
        </p:nvSpPr>
        <p:spPr>
          <a:xfrm>
            <a:off x="3665911" y="2335808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69B4A67-FA4C-4F95-85FA-32A0A160011C}"/>
              </a:ext>
            </a:extLst>
          </p:cNvPr>
          <p:cNvSpPr/>
          <p:nvPr/>
        </p:nvSpPr>
        <p:spPr>
          <a:xfrm>
            <a:off x="2659162" y="2332831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59C5CAE-55B8-4710-9A25-7815EB573645}"/>
              </a:ext>
            </a:extLst>
          </p:cNvPr>
          <p:cNvSpPr/>
          <p:nvPr/>
        </p:nvSpPr>
        <p:spPr>
          <a:xfrm>
            <a:off x="4470798" y="2331334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83EA0D-322C-4774-98F4-5DB62A062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16" y="2992303"/>
            <a:ext cx="4166459" cy="18757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BF48B8-F404-4351-B669-68EC27C741AC}"/>
              </a:ext>
            </a:extLst>
          </p:cNvPr>
          <p:cNvSpPr txBox="1"/>
          <p:nvPr/>
        </p:nvSpPr>
        <p:spPr>
          <a:xfrm>
            <a:off x="1224716" y="2569742"/>
            <a:ext cx="418314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내용</a:t>
            </a:r>
            <a:r>
              <a:rPr lang="en-US" altLang="ko-KR" sz="800" dirty="0"/>
              <a:t>1</a:t>
            </a:r>
          </a:p>
          <a:p>
            <a:r>
              <a:rPr lang="ko-KR" altLang="en-US" sz="800" dirty="0"/>
              <a:t>내용</a:t>
            </a:r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FEC0A855-CEAE-4195-BE14-E6A1C70BAA6C}"/>
              </a:ext>
            </a:extLst>
          </p:cNvPr>
          <p:cNvSpPr/>
          <p:nvPr/>
        </p:nvSpPr>
        <p:spPr>
          <a:xfrm>
            <a:off x="1954390" y="2186227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F3435FD0-2B3B-43DA-B428-A0248BCF1CF8}"/>
              </a:ext>
            </a:extLst>
          </p:cNvPr>
          <p:cNvSpPr/>
          <p:nvPr/>
        </p:nvSpPr>
        <p:spPr>
          <a:xfrm>
            <a:off x="2374809" y="2869642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82B6A8CA-70B6-4F92-B5AA-1A8F4C972F3A}"/>
              </a:ext>
            </a:extLst>
          </p:cNvPr>
          <p:cNvSpPr/>
          <p:nvPr/>
        </p:nvSpPr>
        <p:spPr>
          <a:xfrm>
            <a:off x="2043135" y="306112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5A8DD346-7E4E-4288-BEA3-9C9646FD6206}"/>
              </a:ext>
            </a:extLst>
          </p:cNvPr>
          <p:cNvSpPr/>
          <p:nvPr/>
        </p:nvSpPr>
        <p:spPr>
          <a:xfrm>
            <a:off x="2071464" y="337058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C4E03CF0-EB0F-413B-AAD1-1BF4738C0B94}"/>
              </a:ext>
            </a:extLst>
          </p:cNvPr>
          <p:cNvSpPr/>
          <p:nvPr/>
        </p:nvSpPr>
        <p:spPr>
          <a:xfrm>
            <a:off x="2052641" y="382908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717B04-412A-4EB1-9269-392D9111184A}"/>
              </a:ext>
            </a:extLst>
          </p:cNvPr>
          <p:cNvSpPr/>
          <p:nvPr/>
        </p:nvSpPr>
        <p:spPr>
          <a:xfrm>
            <a:off x="2141385" y="4170850"/>
            <a:ext cx="2387431" cy="426196"/>
          </a:xfrm>
          <a:prstGeom prst="rect">
            <a:avLst/>
          </a:prstGeom>
          <a:solidFill>
            <a:srgbClr val="D6E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82C70B-0B50-4203-A475-FD1D1191883A}"/>
              </a:ext>
            </a:extLst>
          </p:cNvPr>
          <p:cNvSpPr txBox="1"/>
          <p:nvPr/>
        </p:nvSpPr>
        <p:spPr>
          <a:xfrm>
            <a:off x="2192816" y="4248119"/>
            <a:ext cx="1473096" cy="2308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주소입력</a:t>
            </a:r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9B564BD0-C8CA-4F54-BE2D-02755FAA6B8E}"/>
              </a:ext>
            </a:extLst>
          </p:cNvPr>
          <p:cNvSpPr/>
          <p:nvPr/>
        </p:nvSpPr>
        <p:spPr>
          <a:xfrm>
            <a:off x="2066313" y="4163826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628900-8E69-4660-8306-FE88D531918C}"/>
              </a:ext>
            </a:extLst>
          </p:cNvPr>
          <p:cNvSpPr/>
          <p:nvPr/>
        </p:nvSpPr>
        <p:spPr>
          <a:xfrm>
            <a:off x="1090593" y="4622334"/>
            <a:ext cx="4356652" cy="258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4EE0C3-2133-4082-ACD1-8CD116AA3598}"/>
              </a:ext>
            </a:extLst>
          </p:cNvPr>
          <p:cNvSpPr txBox="1"/>
          <p:nvPr/>
        </p:nvSpPr>
        <p:spPr>
          <a:xfrm>
            <a:off x="3321789" y="4764453"/>
            <a:ext cx="527391" cy="21544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E92EE5-BDF0-4A7F-A85E-C71A193E686C}"/>
              </a:ext>
            </a:extLst>
          </p:cNvPr>
          <p:cNvSpPr txBox="1"/>
          <p:nvPr/>
        </p:nvSpPr>
        <p:spPr>
          <a:xfrm>
            <a:off x="2729857" y="4762092"/>
            <a:ext cx="527391" cy="2154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35AF8393-E88C-4A8F-A05E-A4AC080D791F}"/>
              </a:ext>
            </a:extLst>
          </p:cNvPr>
          <p:cNvSpPr/>
          <p:nvPr/>
        </p:nvSpPr>
        <p:spPr>
          <a:xfrm>
            <a:off x="2592682" y="467230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32DBB471-F6E5-4F9B-A0C5-18276C0CE874}"/>
              </a:ext>
            </a:extLst>
          </p:cNvPr>
          <p:cNvSpPr/>
          <p:nvPr/>
        </p:nvSpPr>
        <p:spPr>
          <a:xfrm>
            <a:off x="3186407" y="465777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E08258-6595-4EFE-860C-C08D3BFDF49C}"/>
              </a:ext>
            </a:extLst>
          </p:cNvPr>
          <p:cNvSpPr/>
          <p:nvPr/>
        </p:nvSpPr>
        <p:spPr>
          <a:xfrm>
            <a:off x="3138279" y="3914130"/>
            <a:ext cx="873356" cy="190592"/>
          </a:xfrm>
          <a:prstGeom prst="rect">
            <a:avLst/>
          </a:prstGeom>
          <a:solidFill>
            <a:srgbClr val="EAE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2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>
            <a:extLst>
              <a:ext uri="{FF2B5EF4-FFF2-40B4-BE49-F238E27FC236}">
                <a16:creationId xmlns:a16="http://schemas.microsoft.com/office/drawing/2014/main" id="{4BA0A19C-8301-4550-B02B-BC9AFF3EB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269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기존 비밀번호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신규 비밀번호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신규 비밀번호 한 번 더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확인 버튼 누르면 비밀번호 재 설정 완료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286021"/>
              </p:ext>
            </p:extLst>
          </p:nvPr>
        </p:nvGraphicFramePr>
        <p:xfrm>
          <a:off x="7091765" y="577307"/>
          <a:ext cx="44906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Mypage_02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마이페이지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비밀번호 변경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C1AC268-3CE4-4825-8776-2B612C5866EA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비밀번호 변경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122BF42-71EE-4B46-9AEE-696BF9110FA2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14CCD01-9E08-4C8B-A77B-96BEAED888AA}"/>
              </a:ext>
            </a:extLst>
          </p:cNvPr>
          <p:cNvSpPr txBox="1"/>
          <p:nvPr/>
        </p:nvSpPr>
        <p:spPr>
          <a:xfrm>
            <a:off x="2020452" y="2284631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AA5680-4E88-4DE9-9ADF-CD2B1794998F}"/>
              </a:ext>
            </a:extLst>
          </p:cNvPr>
          <p:cNvSpPr txBox="1"/>
          <p:nvPr/>
        </p:nvSpPr>
        <p:spPr>
          <a:xfrm>
            <a:off x="2828282" y="2284631"/>
            <a:ext cx="9448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변경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4CE1F8-ECAC-4DFA-AE6B-59BF6D738C5D}"/>
              </a:ext>
            </a:extLst>
          </p:cNvPr>
          <p:cNvSpPr txBox="1"/>
          <p:nvPr/>
        </p:nvSpPr>
        <p:spPr>
          <a:xfrm>
            <a:off x="3849180" y="2283134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1A95667-0F07-4A25-914D-59C007227F1F}"/>
              </a:ext>
            </a:extLst>
          </p:cNvPr>
          <p:cNvSpPr/>
          <p:nvPr/>
        </p:nvSpPr>
        <p:spPr>
          <a:xfrm>
            <a:off x="3665911" y="2335808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E929B87-F8CF-4FDC-8721-6EF6542BEC9E}"/>
              </a:ext>
            </a:extLst>
          </p:cNvPr>
          <p:cNvSpPr/>
          <p:nvPr/>
        </p:nvSpPr>
        <p:spPr>
          <a:xfrm>
            <a:off x="2659162" y="2332831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2D217BB-38CE-4761-8DEC-E329E72D8B14}"/>
              </a:ext>
            </a:extLst>
          </p:cNvPr>
          <p:cNvSpPr/>
          <p:nvPr/>
        </p:nvSpPr>
        <p:spPr>
          <a:xfrm>
            <a:off x="4470798" y="2331334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6A18714-9B53-4E52-B146-31086A24D92B}"/>
              </a:ext>
            </a:extLst>
          </p:cNvPr>
          <p:cNvSpPr txBox="1"/>
          <p:nvPr/>
        </p:nvSpPr>
        <p:spPr>
          <a:xfrm>
            <a:off x="1224716" y="2569742"/>
            <a:ext cx="418314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내용</a:t>
            </a:r>
            <a:r>
              <a:rPr lang="en-US" altLang="ko-KR" sz="800" dirty="0"/>
              <a:t>1</a:t>
            </a:r>
          </a:p>
          <a:p>
            <a:r>
              <a:rPr lang="ko-KR" altLang="en-US" sz="800" dirty="0"/>
              <a:t>내용</a:t>
            </a:r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7948A3-DF13-46CB-9866-0D157F9E059A}"/>
              </a:ext>
            </a:extLst>
          </p:cNvPr>
          <p:cNvSpPr/>
          <p:nvPr/>
        </p:nvSpPr>
        <p:spPr>
          <a:xfrm>
            <a:off x="1224716" y="3076486"/>
            <a:ext cx="4166459" cy="1942374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F635CF-0927-479D-AA70-69A634C12265}"/>
              </a:ext>
            </a:extLst>
          </p:cNvPr>
          <p:cNvSpPr txBox="1"/>
          <p:nvPr/>
        </p:nvSpPr>
        <p:spPr>
          <a:xfrm>
            <a:off x="1233056" y="3086238"/>
            <a:ext cx="4166459" cy="253916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비밀번호 재설정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F0311-F130-46CB-A8E5-D5F462613023}"/>
              </a:ext>
            </a:extLst>
          </p:cNvPr>
          <p:cNvSpPr txBox="1"/>
          <p:nvPr/>
        </p:nvSpPr>
        <p:spPr>
          <a:xfrm>
            <a:off x="1219310" y="3358741"/>
            <a:ext cx="416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설명</a:t>
            </a:r>
            <a:r>
              <a:rPr lang="en-US" altLang="ko-KR" sz="900" dirty="0"/>
              <a:t>1</a:t>
            </a:r>
          </a:p>
          <a:p>
            <a:r>
              <a:rPr lang="ko-KR" altLang="en-US" sz="900" dirty="0"/>
              <a:t>설명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8FA6390-9EC6-42AC-920E-BE41C750C4A7}"/>
              </a:ext>
            </a:extLst>
          </p:cNvPr>
          <p:cNvCxnSpPr>
            <a:cxnSpLocks/>
          </p:cNvCxnSpPr>
          <p:nvPr/>
        </p:nvCxnSpPr>
        <p:spPr>
          <a:xfrm>
            <a:off x="1233056" y="3748132"/>
            <a:ext cx="4166459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A1C7945-C219-444C-ADBB-E7554A8FD8AA}"/>
              </a:ext>
            </a:extLst>
          </p:cNvPr>
          <p:cNvSpPr txBox="1"/>
          <p:nvPr/>
        </p:nvSpPr>
        <p:spPr>
          <a:xfrm>
            <a:off x="1225708" y="3843741"/>
            <a:ext cx="877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기존 비밀번호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7061B5-62CF-4660-98B4-6D061C6CED35}"/>
              </a:ext>
            </a:extLst>
          </p:cNvPr>
          <p:cNvSpPr txBox="1"/>
          <p:nvPr/>
        </p:nvSpPr>
        <p:spPr>
          <a:xfrm>
            <a:off x="1232681" y="4070796"/>
            <a:ext cx="877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신규 비밀번호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CDB8419-ACF7-4A39-A23D-9D687C59F441}"/>
              </a:ext>
            </a:extLst>
          </p:cNvPr>
          <p:cNvSpPr txBox="1"/>
          <p:nvPr/>
        </p:nvSpPr>
        <p:spPr>
          <a:xfrm>
            <a:off x="1219141" y="4327325"/>
            <a:ext cx="877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 확인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6C5ACF-625A-47B4-AD0C-59487378EAB4}"/>
              </a:ext>
            </a:extLst>
          </p:cNvPr>
          <p:cNvSpPr/>
          <p:nvPr/>
        </p:nvSpPr>
        <p:spPr>
          <a:xfrm>
            <a:off x="2174261" y="3825819"/>
            <a:ext cx="2623069" cy="20474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885CCCB-98F7-43CA-9DA4-3514ADED5A32}"/>
              </a:ext>
            </a:extLst>
          </p:cNvPr>
          <p:cNvSpPr/>
          <p:nvPr/>
        </p:nvSpPr>
        <p:spPr>
          <a:xfrm>
            <a:off x="2172836" y="4072225"/>
            <a:ext cx="2623069" cy="20474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F6DA2CE-CEDD-4B51-9AF1-8C694090DD3C}"/>
              </a:ext>
            </a:extLst>
          </p:cNvPr>
          <p:cNvSpPr/>
          <p:nvPr/>
        </p:nvSpPr>
        <p:spPr>
          <a:xfrm>
            <a:off x="2172834" y="4328599"/>
            <a:ext cx="2623069" cy="20474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AF9348-D79E-46F9-8DDE-93C4A220CDCA}"/>
              </a:ext>
            </a:extLst>
          </p:cNvPr>
          <p:cNvSpPr txBox="1"/>
          <p:nvPr/>
        </p:nvSpPr>
        <p:spPr>
          <a:xfrm>
            <a:off x="2844130" y="4654046"/>
            <a:ext cx="746683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확 인</a:t>
            </a:r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FF14690F-8F95-4D5A-8F3D-C84CA0CCA35B}"/>
              </a:ext>
            </a:extLst>
          </p:cNvPr>
          <p:cNvSpPr/>
          <p:nvPr/>
        </p:nvSpPr>
        <p:spPr>
          <a:xfrm>
            <a:off x="2061719" y="371819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51EC7F25-62C7-477B-8485-CE41FE012F05}"/>
              </a:ext>
            </a:extLst>
          </p:cNvPr>
          <p:cNvSpPr/>
          <p:nvPr/>
        </p:nvSpPr>
        <p:spPr>
          <a:xfrm>
            <a:off x="2014838" y="3991012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id="{D53B80F9-7CBF-4191-BFD2-7304176738D9}"/>
              </a:ext>
            </a:extLst>
          </p:cNvPr>
          <p:cNvSpPr/>
          <p:nvPr/>
        </p:nvSpPr>
        <p:spPr>
          <a:xfrm>
            <a:off x="2049030" y="423861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3DE3C03E-84AA-4164-A1E4-844816A8F081}"/>
              </a:ext>
            </a:extLst>
          </p:cNvPr>
          <p:cNvSpPr/>
          <p:nvPr/>
        </p:nvSpPr>
        <p:spPr>
          <a:xfrm>
            <a:off x="2737538" y="4553303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54394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328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이름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회원 번호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사유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기타 개선의견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탈퇴 버튼 누르면 완료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264774"/>
              </p:ext>
            </p:extLst>
          </p:nvPr>
        </p:nvGraphicFramePr>
        <p:xfrm>
          <a:off x="7091765" y="577307"/>
          <a:ext cx="4490636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Mypage_03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마이페이지</a:t>
                      </a:r>
                      <a:endParaRPr lang="en-US" altLang="ko-KR" sz="1050" dirty="0"/>
                    </a:p>
                    <a:p>
                      <a:pPr algn="ctr" latinLnBrk="1"/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회원 탈퇴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375791E-A421-4D95-A3CB-E69967511DEE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 탈퇴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CC99309-AD73-4528-A9D9-47B6019680C2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6B3DDED-9DC4-4868-9155-F193F52CC250}"/>
              </a:ext>
            </a:extLst>
          </p:cNvPr>
          <p:cNvSpPr txBox="1"/>
          <p:nvPr/>
        </p:nvSpPr>
        <p:spPr>
          <a:xfrm>
            <a:off x="2020452" y="2284631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462B3D-0A25-4C11-8D6E-4A3E57848682}"/>
              </a:ext>
            </a:extLst>
          </p:cNvPr>
          <p:cNvSpPr txBox="1"/>
          <p:nvPr/>
        </p:nvSpPr>
        <p:spPr>
          <a:xfrm>
            <a:off x="2828282" y="2284631"/>
            <a:ext cx="9448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변경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0318B9-BB88-4A71-819A-90D30D1250A6}"/>
              </a:ext>
            </a:extLst>
          </p:cNvPr>
          <p:cNvSpPr txBox="1"/>
          <p:nvPr/>
        </p:nvSpPr>
        <p:spPr>
          <a:xfrm>
            <a:off x="3849180" y="2283134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E825D5D-BEE8-4877-A896-C6AB70F3D115}"/>
              </a:ext>
            </a:extLst>
          </p:cNvPr>
          <p:cNvSpPr/>
          <p:nvPr/>
        </p:nvSpPr>
        <p:spPr>
          <a:xfrm>
            <a:off x="3665911" y="2335808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36D3030-5645-4114-B0FF-8C72B95BA353}"/>
              </a:ext>
            </a:extLst>
          </p:cNvPr>
          <p:cNvSpPr/>
          <p:nvPr/>
        </p:nvSpPr>
        <p:spPr>
          <a:xfrm>
            <a:off x="2659162" y="2332831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055F31E-BF09-42B5-A2F6-936F1DC42294}"/>
              </a:ext>
            </a:extLst>
          </p:cNvPr>
          <p:cNvSpPr/>
          <p:nvPr/>
        </p:nvSpPr>
        <p:spPr>
          <a:xfrm>
            <a:off x="4470798" y="2331334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DE102AD6-512A-4B6D-BD79-344A2404C524}"/>
              </a:ext>
            </a:extLst>
          </p:cNvPr>
          <p:cNvGraphicFramePr>
            <a:graphicFrameLocks noGrp="1"/>
          </p:cNvGraphicFramePr>
          <p:nvPr/>
        </p:nvGraphicFramePr>
        <p:xfrm>
          <a:off x="1224036" y="2607774"/>
          <a:ext cx="4153326" cy="20713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0634">
                  <a:extLst>
                    <a:ext uri="{9D8B030D-6E8A-4147-A177-3AD203B41FA5}">
                      <a16:colId xmlns:a16="http://schemas.microsoft.com/office/drawing/2014/main" val="2640562066"/>
                    </a:ext>
                  </a:extLst>
                </a:gridCol>
                <a:gridCol w="3362692">
                  <a:extLst>
                    <a:ext uri="{9D8B030D-6E8A-4147-A177-3AD203B41FA5}">
                      <a16:colId xmlns:a16="http://schemas.microsoft.com/office/drawing/2014/main" val="476039815"/>
                    </a:ext>
                  </a:extLst>
                </a:gridCol>
              </a:tblGrid>
              <a:tr h="41426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787304"/>
                  </a:ext>
                </a:extLst>
              </a:tr>
              <a:tr h="414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184979"/>
                  </a:ext>
                </a:extLst>
              </a:tr>
              <a:tr h="414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회원번호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980837"/>
                  </a:ext>
                </a:extLst>
              </a:tr>
              <a:tr h="414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탈퇴사유</a:t>
                      </a: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664183"/>
                  </a:ext>
                </a:extLst>
              </a:tr>
              <a:tr h="414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기타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개선의견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45509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A5DCD2B9-28CD-47DD-9A17-2F202AF55760}"/>
              </a:ext>
            </a:extLst>
          </p:cNvPr>
          <p:cNvSpPr txBox="1"/>
          <p:nvPr/>
        </p:nvSpPr>
        <p:spPr>
          <a:xfrm>
            <a:off x="1224716" y="2569742"/>
            <a:ext cx="418314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내용</a:t>
            </a:r>
            <a:r>
              <a:rPr lang="en-US" altLang="ko-KR" sz="800" dirty="0"/>
              <a:t>1</a:t>
            </a:r>
          </a:p>
          <a:p>
            <a:r>
              <a:rPr lang="ko-KR" altLang="en-US" sz="800" dirty="0"/>
              <a:t>내용</a:t>
            </a:r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6F27B2-5A66-45C8-93F9-39F9A80007DB}"/>
              </a:ext>
            </a:extLst>
          </p:cNvPr>
          <p:cNvSpPr/>
          <p:nvPr/>
        </p:nvSpPr>
        <p:spPr>
          <a:xfrm>
            <a:off x="2080274" y="3103340"/>
            <a:ext cx="1560809" cy="24347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620F22C-40E9-4A27-BF18-491003C83A87}"/>
              </a:ext>
            </a:extLst>
          </p:cNvPr>
          <p:cNvSpPr/>
          <p:nvPr/>
        </p:nvSpPr>
        <p:spPr>
          <a:xfrm>
            <a:off x="2080273" y="3511418"/>
            <a:ext cx="1560809" cy="24347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620A1B6-CF51-4CF2-94E3-C4702111A5D6}"/>
              </a:ext>
            </a:extLst>
          </p:cNvPr>
          <p:cNvSpPr/>
          <p:nvPr/>
        </p:nvSpPr>
        <p:spPr>
          <a:xfrm>
            <a:off x="2080273" y="3889258"/>
            <a:ext cx="1560809" cy="24347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8088482-4AD8-4AEE-89AB-910F39B8184C}"/>
              </a:ext>
            </a:extLst>
          </p:cNvPr>
          <p:cNvSpPr/>
          <p:nvPr/>
        </p:nvSpPr>
        <p:spPr>
          <a:xfrm>
            <a:off x="2070158" y="4332835"/>
            <a:ext cx="3191506" cy="24347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771C0FFB-8A3D-4138-862F-5F6BCE51FDA6}"/>
              </a:ext>
            </a:extLst>
          </p:cNvPr>
          <p:cNvSpPr/>
          <p:nvPr/>
        </p:nvSpPr>
        <p:spPr>
          <a:xfrm>
            <a:off x="1956985" y="3002597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820E391E-C1B1-413D-B5A3-10EBF5BCCC67}"/>
              </a:ext>
            </a:extLst>
          </p:cNvPr>
          <p:cNvSpPr/>
          <p:nvPr/>
        </p:nvSpPr>
        <p:spPr>
          <a:xfrm>
            <a:off x="1937436" y="342787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AEA01E1C-D155-4278-A6FD-6E759AF7575B}"/>
              </a:ext>
            </a:extLst>
          </p:cNvPr>
          <p:cNvSpPr/>
          <p:nvPr/>
        </p:nvSpPr>
        <p:spPr>
          <a:xfrm>
            <a:off x="1937435" y="3796106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3B7DE9D3-9B8C-4CE8-8BAF-B0C66236B481}"/>
              </a:ext>
            </a:extLst>
          </p:cNvPr>
          <p:cNvSpPr/>
          <p:nvPr/>
        </p:nvSpPr>
        <p:spPr>
          <a:xfrm>
            <a:off x="1963217" y="4230057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C36279D-B4A1-41C6-B6BC-A70625631B8F}"/>
              </a:ext>
            </a:extLst>
          </p:cNvPr>
          <p:cNvSpPr txBox="1"/>
          <p:nvPr/>
        </p:nvSpPr>
        <p:spPr>
          <a:xfrm>
            <a:off x="2844130" y="4835513"/>
            <a:ext cx="746683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탈 퇴</a:t>
            </a:r>
          </a:p>
        </p:txBody>
      </p: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id="{37542BBD-8F09-4D10-88EA-EBF4E11D3667}"/>
              </a:ext>
            </a:extLst>
          </p:cNvPr>
          <p:cNvSpPr/>
          <p:nvPr/>
        </p:nvSpPr>
        <p:spPr>
          <a:xfrm>
            <a:off x="2702300" y="471712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66865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269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조회 하고 싶은 직원 이름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조회 하고 싶은 직원 입사일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조회 하고 싶은 직급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개중 아무거나 입력 후 조회 하기 누르면 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관련하여 조회 항목이 뜸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034829"/>
              </p:ext>
            </p:extLst>
          </p:nvPr>
        </p:nvGraphicFramePr>
        <p:xfrm>
          <a:off x="7091765" y="577307"/>
          <a:ext cx="44906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Mypage_04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마이페이지</a:t>
                      </a:r>
                      <a:r>
                        <a:rPr lang="en-US" altLang="ko-KR" sz="900" dirty="0"/>
                        <a:t>-</a:t>
                      </a:r>
                      <a:r>
                        <a:rPr lang="ko-KR" altLang="en-US" sz="900" dirty="0"/>
                        <a:t>직원관리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관리자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3C9E2B8-C9BA-4871-8650-22CDBA708BB5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직원 관리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A66D491-2F40-423D-8C63-74BA8D954A94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553FA73-17E9-4729-93A6-CC519EB3FB40}"/>
              </a:ext>
            </a:extLst>
          </p:cNvPr>
          <p:cNvSpPr txBox="1"/>
          <p:nvPr/>
        </p:nvSpPr>
        <p:spPr>
          <a:xfrm>
            <a:off x="1071865" y="2258993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22201A-0CD7-4D86-AA0B-9EADDEA56F4C}"/>
              </a:ext>
            </a:extLst>
          </p:cNvPr>
          <p:cNvSpPr txBox="1"/>
          <p:nvPr/>
        </p:nvSpPr>
        <p:spPr>
          <a:xfrm>
            <a:off x="1879695" y="2258993"/>
            <a:ext cx="9448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변경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15EF5A-C7A3-45AB-8585-9F44DF87EC03}"/>
              </a:ext>
            </a:extLst>
          </p:cNvPr>
          <p:cNvSpPr txBox="1"/>
          <p:nvPr/>
        </p:nvSpPr>
        <p:spPr>
          <a:xfrm>
            <a:off x="2900593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59CB8A1-746F-45C9-9982-7E5F08592A44}"/>
              </a:ext>
            </a:extLst>
          </p:cNvPr>
          <p:cNvSpPr/>
          <p:nvPr/>
        </p:nvSpPr>
        <p:spPr>
          <a:xfrm>
            <a:off x="2717324" y="2310170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0B10D14-F003-47AC-AF7F-ACCD10E808C8}"/>
              </a:ext>
            </a:extLst>
          </p:cNvPr>
          <p:cNvSpPr/>
          <p:nvPr/>
        </p:nvSpPr>
        <p:spPr>
          <a:xfrm>
            <a:off x="1710575" y="2307193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F96B736-92F5-4645-B33E-7608B232ADAB}"/>
              </a:ext>
            </a:extLst>
          </p:cNvPr>
          <p:cNvSpPr/>
          <p:nvPr/>
        </p:nvSpPr>
        <p:spPr>
          <a:xfrm>
            <a:off x="3522211" y="2305696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5DE05E2-7DB8-48E9-9788-5057AD8806EB}"/>
              </a:ext>
            </a:extLst>
          </p:cNvPr>
          <p:cNvSpPr txBox="1"/>
          <p:nvPr/>
        </p:nvSpPr>
        <p:spPr>
          <a:xfrm>
            <a:off x="3692789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직원 관리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85D10E3-7F11-4CBD-90EA-00223F1BEA1D}"/>
              </a:ext>
            </a:extLst>
          </p:cNvPr>
          <p:cNvSpPr/>
          <p:nvPr/>
        </p:nvSpPr>
        <p:spPr>
          <a:xfrm>
            <a:off x="4322953" y="2305696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1F6A95C-5511-4371-89F9-C65FF4EDFE42}"/>
              </a:ext>
            </a:extLst>
          </p:cNvPr>
          <p:cNvSpPr txBox="1"/>
          <p:nvPr/>
        </p:nvSpPr>
        <p:spPr>
          <a:xfrm>
            <a:off x="4464343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직원 등록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84AAE07-FB14-40A7-8FEA-72FD0D2D6AD1}"/>
              </a:ext>
            </a:extLst>
          </p:cNvPr>
          <p:cNvSpPr/>
          <p:nvPr/>
        </p:nvSpPr>
        <p:spPr>
          <a:xfrm>
            <a:off x="5103053" y="2305696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B97460-9071-494E-B967-F3D3D370096F}"/>
              </a:ext>
            </a:extLst>
          </p:cNvPr>
          <p:cNvSpPr txBox="1"/>
          <p:nvPr/>
        </p:nvSpPr>
        <p:spPr>
          <a:xfrm>
            <a:off x="1090593" y="2709019"/>
            <a:ext cx="619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이름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C89A938-2847-4392-BDFC-EFFFD9169FFE}"/>
              </a:ext>
            </a:extLst>
          </p:cNvPr>
          <p:cNvSpPr txBox="1"/>
          <p:nvPr/>
        </p:nvSpPr>
        <p:spPr>
          <a:xfrm>
            <a:off x="2042121" y="2709019"/>
            <a:ext cx="619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입사일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9700158-FCEB-40D7-B790-50F11B6CF415}"/>
              </a:ext>
            </a:extLst>
          </p:cNvPr>
          <p:cNvSpPr txBox="1"/>
          <p:nvPr/>
        </p:nvSpPr>
        <p:spPr>
          <a:xfrm>
            <a:off x="3123597" y="2709019"/>
            <a:ext cx="619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직급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AC6B08-C4A9-47DA-9AC5-048D0E016DF9}"/>
              </a:ext>
            </a:extLst>
          </p:cNvPr>
          <p:cNvSpPr/>
          <p:nvPr/>
        </p:nvSpPr>
        <p:spPr>
          <a:xfrm>
            <a:off x="1420098" y="2709019"/>
            <a:ext cx="490034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CE4931B-8DDF-41B7-9E3B-54FB93370FAE}"/>
              </a:ext>
            </a:extLst>
          </p:cNvPr>
          <p:cNvSpPr/>
          <p:nvPr/>
        </p:nvSpPr>
        <p:spPr>
          <a:xfrm>
            <a:off x="2506257" y="2707499"/>
            <a:ext cx="490034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2F53A00-9216-4043-87D3-1D8DFD2DA79D}"/>
              </a:ext>
            </a:extLst>
          </p:cNvPr>
          <p:cNvSpPr/>
          <p:nvPr/>
        </p:nvSpPr>
        <p:spPr>
          <a:xfrm>
            <a:off x="3502022" y="2707499"/>
            <a:ext cx="490034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EEB342A-F5C0-4750-A3D2-BCFC495976D5}"/>
              </a:ext>
            </a:extLst>
          </p:cNvPr>
          <p:cNvCxnSpPr/>
          <p:nvPr/>
        </p:nvCxnSpPr>
        <p:spPr>
          <a:xfrm>
            <a:off x="1043770" y="2610564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35B3599-19CF-4481-AC84-45FDE8F27C30}"/>
              </a:ext>
            </a:extLst>
          </p:cNvPr>
          <p:cNvSpPr txBox="1"/>
          <p:nvPr/>
        </p:nvSpPr>
        <p:spPr>
          <a:xfrm>
            <a:off x="4561303" y="2705704"/>
            <a:ext cx="808149" cy="21544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조회하기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7F73589-2173-4303-AF6C-E8EC41C5DCD1}"/>
              </a:ext>
            </a:extLst>
          </p:cNvPr>
          <p:cNvCxnSpPr/>
          <p:nvPr/>
        </p:nvCxnSpPr>
        <p:spPr>
          <a:xfrm>
            <a:off x="1043770" y="3059394"/>
            <a:ext cx="4347405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47954619-418E-4D2C-8D74-22AE43BE5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14" y="3162240"/>
            <a:ext cx="4022929" cy="2646672"/>
          </a:xfrm>
          <a:prstGeom prst="rect">
            <a:avLst/>
          </a:prstGeom>
        </p:spPr>
      </p:pic>
      <p:sp>
        <p:nvSpPr>
          <p:cNvPr id="79" name="순서도: 연결자 78">
            <a:extLst>
              <a:ext uri="{FF2B5EF4-FFF2-40B4-BE49-F238E27FC236}">
                <a16:creationId xmlns:a16="http://schemas.microsoft.com/office/drawing/2014/main" id="{BE8A3B6F-8BCA-49C7-ADCA-F3C7B4917804}"/>
              </a:ext>
            </a:extLst>
          </p:cNvPr>
          <p:cNvSpPr/>
          <p:nvPr/>
        </p:nvSpPr>
        <p:spPr>
          <a:xfrm>
            <a:off x="1288993" y="2590133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84" name="순서도: 연결자 83">
            <a:extLst>
              <a:ext uri="{FF2B5EF4-FFF2-40B4-BE49-F238E27FC236}">
                <a16:creationId xmlns:a16="http://schemas.microsoft.com/office/drawing/2014/main" id="{A0D90FB3-D6DA-44BC-9CE3-2F475B63B925}"/>
              </a:ext>
            </a:extLst>
          </p:cNvPr>
          <p:cNvSpPr/>
          <p:nvPr/>
        </p:nvSpPr>
        <p:spPr>
          <a:xfrm>
            <a:off x="2347465" y="259013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85" name="순서도: 연결자 84">
            <a:extLst>
              <a:ext uri="{FF2B5EF4-FFF2-40B4-BE49-F238E27FC236}">
                <a16:creationId xmlns:a16="http://schemas.microsoft.com/office/drawing/2014/main" id="{ED87FE76-1671-4517-B678-6DCFBF6FEC37}"/>
              </a:ext>
            </a:extLst>
          </p:cNvPr>
          <p:cNvSpPr/>
          <p:nvPr/>
        </p:nvSpPr>
        <p:spPr>
          <a:xfrm>
            <a:off x="3398195" y="261422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86" name="순서도: 연결자 85">
            <a:extLst>
              <a:ext uri="{FF2B5EF4-FFF2-40B4-BE49-F238E27FC236}">
                <a16:creationId xmlns:a16="http://schemas.microsoft.com/office/drawing/2014/main" id="{6B42F6C0-A004-49D6-AFDB-932EE6F7FAE9}"/>
              </a:ext>
            </a:extLst>
          </p:cNvPr>
          <p:cNvSpPr/>
          <p:nvPr/>
        </p:nvSpPr>
        <p:spPr>
          <a:xfrm>
            <a:off x="4413681" y="262344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97116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4B5FF2A-C8D9-4AC0-88BD-7CAFF0D2791F}"/>
              </a:ext>
            </a:extLst>
          </p:cNvPr>
          <p:cNvGrpSpPr/>
          <p:nvPr/>
        </p:nvGrpSpPr>
        <p:grpSpPr>
          <a:xfrm>
            <a:off x="308060" y="372833"/>
            <a:ext cx="1667695" cy="707886"/>
            <a:chOff x="944880" y="2495550"/>
            <a:chExt cx="609600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B261EE-07FB-4AEA-9464-57F916724695}"/>
                </a:ext>
              </a:extLst>
            </p:cNvPr>
            <p:cNvSpPr txBox="1"/>
            <p:nvPr/>
          </p:nvSpPr>
          <p:spPr>
            <a:xfrm>
              <a:off x="944880" y="2495550"/>
              <a:ext cx="609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개정이력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5B458B7-A4FD-4D4B-9448-90913EC10C3D}"/>
                </a:ext>
              </a:extLst>
            </p:cNvPr>
            <p:cNvCxnSpPr/>
            <p:nvPr/>
          </p:nvCxnSpPr>
          <p:spPr>
            <a:xfrm>
              <a:off x="990049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167D769E-6B4B-4485-B79E-0F694A696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747777"/>
              </p:ext>
            </p:extLst>
          </p:nvPr>
        </p:nvGraphicFramePr>
        <p:xfrm>
          <a:off x="431630" y="966415"/>
          <a:ext cx="11292284" cy="551875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05384">
                  <a:extLst>
                    <a:ext uri="{9D8B030D-6E8A-4147-A177-3AD203B41FA5}">
                      <a16:colId xmlns:a16="http://schemas.microsoft.com/office/drawing/2014/main" val="168634607"/>
                    </a:ext>
                  </a:extLst>
                </a:gridCol>
                <a:gridCol w="1289957">
                  <a:extLst>
                    <a:ext uri="{9D8B030D-6E8A-4147-A177-3AD203B41FA5}">
                      <a16:colId xmlns:a16="http://schemas.microsoft.com/office/drawing/2014/main" val="2299220893"/>
                    </a:ext>
                  </a:extLst>
                </a:gridCol>
                <a:gridCol w="5256302">
                  <a:extLst>
                    <a:ext uri="{9D8B030D-6E8A-4147-A177-3AD203B41FA5}">
                      <a16:colId xmlns:a16="http://schemas.microsoft.com/office/drawing/2014/main" val="3778386208"/>
                    </a:ext>
                  </a:extLst>
                </a:gridCol>
                <a:gridCol w="2940641">
                  <a:extLst>
                    <a:ext uri="{9D8B030D-6E8A-4147-A177-3AD203B41FA5}">
                      <a16:colId xmlns:a16="http://schemas.microsoft.com/office/drawing/2014/main" val="3819283269"/>
                    </a:ext>
                  </a:extLst>
                </a:gridCol>
              </a:tblGrid>
              <a:tr h="1164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Update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Version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작업 및 갱신내용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비고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421182"/>
                  </a:ext>
                </a:extLst>
              </a:tr>
              <a:tr h="435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2024</a:t>
                      </a:r>
                      <a:r>
                        <a:rPr lang="ko-KR" altLang="en-US" sz="1400"/>
                        <a:t>년 </a:t>
                      </a:r>
                      <a:r>
                        <a:rPr lang="en-US" altLang="ko-KR" sz="1400"/>
                        <a:t>07</a:t>
                      </a:r>
                      <a:r>
                        <a:rPr lang="ko-KR" altLang="en-US" sz="1400"/>
                        <a:t>월 </a:t>
                      </a:r>
                      <a:r>
                        <a:rPr lang="en-US" altLang="ko-KR" sz="1400"/>
                        <a:t>11</a:t>
                      </a:r>
                      <a:r>
                        <a:rPr lang="ko-KR" altLang="en-US" sz="1400"/>
                        <a:t>일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스토리보드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메인페이지 및 마이페이지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사이드바 화면 설계</a:t>
                      </a: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로그인 화면 설계 및 부분 설명 추가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승차권</a:t>
                      </a:r>
                      <a:r>
                        <a:rPr lang="en-US" altLang="ko-KR" sz="1400" dirty="0"/>
                        <a:t> – (</a:t>
                      </a:r>
                      <a:r>
                        <a:rPr lang="ko-KR" altLang="en-US" sz="1400" dirty="0"/>
                        <a:t>승차권 예매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일반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단체 승차권 조회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발권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취소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결제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환불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이용내역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화면 설계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고객안내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공지사항</a:t>
                      </a:r>
                      <a:r>
                        <a:rPr lang="en-US" altLang="ko-KR" sz="1400" dirty="0"/>
                        <a:t>, F&amp;Q, Q&amp;A, </a:t>
                      </a:r>
                      <a:r>
                        <a:rPr lang="ko-KR" altLang="en-US" sz="1400" dirty="0"/>
                        <a:t>유실물 센터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화면 설계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이용안내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여행상품</a:t>
                      </a:r>
                      <a:r>
                        <a:rPr lang="en-US" altLang="ko-KR" sz="1400" dirty="0"/>
                        <a:t>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주민등록번호 → 생년월일 변경</a:t>
                      </a: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달력</a:t>
                      </a:r>
                      <a:r>
                        <a:rPr lang="en-US" altLang="ko-KR" sz="1400" dirty="0"/>
                        <a:t>(Date </a:t>
                      </a:r>
                      <a:r>
                        <a:rPr lang="ko-KR" altLang="en-US" sz="1400" dirty="0"/>
                        <a:t>데이터타입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버튼 추가</a:t>
                      </a: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/>
                        <a:t> - DB </a:t>
                      </a:r>
                      <a:r>
                        <a:rPr lang="ko-KR" altLang="en-US" sz="1400" dirty="0"/>
                        <a:t>컬럼명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나이 → 생년월일 수정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이용안내 </a:t>
                      </a:r>
                      <a:r>
                        <a:rPr lang="en-US" altLang="ko-KR" sz="1400" dirty="0"/>
                        <a:t>–(</a:t>
                      </a:r>
                      <a:r>
                        <a:rPr lang="ko-KR" altLang="en-US" sz="1400" dirty="0"/>
                        <a:t>종합이용안내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승차권이용안내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정차역이용안내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지연배상신청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화면 설계</a:t>
                      </a: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/>
                        <a:t>* 정보 구조도</a:t>
                      </a:r>
                      <a:r>
                        <a:rPr lang="en-US" altLang="ko-KR" sz="1400" dirty="0"/>
                        <a:t>(5</a:t>
                      </a:r>
                      <a:r>
                        <a:rPr lang="ko-KR" altLang="en-US" sz="1400" dirty="0"/>
                        <a:t>조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/>
                        <a:t>* 스토리보드</a:t>
                      </a:r>
                      <a:endParaRPr lang="en-US" altLang="ko-KR" sz="14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 - </a:t>
                      </a:r>
                      <a:r>
                        <a:rPr lang="ko-KR" altLang="en-US" sz="1100" dirty="0"/>
                        <a:t>승차권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이영진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 - </a:t>
                      </a:r>
                      <a:r>
                        <a:rPr lang="ko-KR" altLang="en-US" sz="1100" dirty="0"/>
                        <a:t>고객안내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추승보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 - </a:t>
                      </a:r>
                      <a:r>
                        <a:rPr lang="ko-KR" altLang="en-US" sz="1100" dirty="0"/>
                        <a:t>이용안내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오동수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 - </a:t>
                      </a:r>
                      <a:r>
                        <a:rPr lang="ko-KR" altLang="en-US" sz="1100" dirty="0"/>
                        <a:t>메인페이지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마이페이지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사이드바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로그인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김의겸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13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108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내용 입력 후 등록 버튼을 누르면 등록 처리가 완료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855701"/>
              </p:ext>
            </p:extLst>
          </p:nvPr>
        </p:nvGraphicFramePr>
        <p:xfrm>
          <a:off x="7091765" y="577307"/>
          <a:ext cx="44906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Mypage_05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마이페이지</a:t>
                      </a:r>
                      <a:r>
                        <a:rPr lang="en-US" altLang="ko-KR" sz="900" dirty="0"/>
                        <a:t>-</a:t>
                      </a:r>
                      <a:r>
                        <a:rPr lang="ko-KR" altLang="en-US" sz="900" dirty="0"/>
                        <a:t>직원 등록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관리자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10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10DF2D5-C8B1-4F3C-BE3E-0427DC973870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직원 등록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711ADF2-C1F3-4061-B602-E5B78A349ED8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1DFB09F-B7F7-4B30-82BD-127A89CE620D}"/>
              </a:ext>
            </a:extLst>
          </p:cNvPr>
          <p:cNvSpPr txBox="1"/>
          <p:nvPr/>
        </p:nvSpPr>
        <p:spPr>
          <a:xfrm>
            <a:off x="1071865" y="2258993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051612-1C1C-4670-973A-32BDA764EAF8}"/>
              </a:ext>
            </a:extLst>
          </p:cNvPr>
          <p:cNvSpPr txBox="1"/>
          <p:nvPr/>
        </p:nvSpPr>
        <p:spPr>
          <a:xfrm>
            <a:off x="1879695" y="2258993"/>
            <a:ext cx="9448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변경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DDFCCC-2E8E-415D-A81F-071C7E794DB4}"/>
              </a:ext>
            </a:extLst>
          </p:cNvPr>
          <p:cNvSpPr txBox="1"/>
          <p:nvPr/>
        </p:nvSpPr>
        <p:spPr>
          <a:xfrm>
            <a:off x="2900593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66AFCA9-E7A6-49E4-B208-DD78A2F8912A}"/>
              </a:ext>
            </a:extLst>
          </p:cNvPr>
          <p:cNvSpPr/>
          <p:nvPr/>
        </p:nvSpPr>
        <p:spPr>
          <a:xfrm>
            <a:off x="2717324" y="2310170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5529446-7750-4077-B09C-3F866C54E9F8}"/>
              </a:ext>
            </a:extLst>
          </p:cNvPr>
          <p:cNvSpPr/>
          <p:nvPr/>
        </p:nvSpPr>
        <p:spPr>
          <a:xfrm>
            <a:off x="1710575" y="2307193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DB00AAD-A1C6-4550-B8C3-B2111A1584AB}"/>
              </a:ext>
            </a:extLst>
          </p:cNvPr>
          <p:cNvSpPr/>
          <p:nvPr/>
        </p:nvSpPr>
        <p:spPr>
          <a:xfrm>
            <a:off x="3522211" y="2305696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50B62C-3CF0-452E-9956-76D265DD39CA}"/>
              </a:ext>
            </a:extLst>
          </p:cNvPr>
          <p:cNvSpPr txBox="1"/>
          <p:nvPr/>
        </p:nvSpPr>
        <p:spPr>
          <a:xfrm>
            <a:off x="3692789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직원 관리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EB727A8-AD7C-4F6F-91BA-D0D75D02925E}"/>
              </a:ext>
            </a:extLst>
          </p:cNvPr>
          <p:cNvSpPr/>
          <p:nvPr/>
        </p:nvSpPr>
        <p:spPr>
          <a:xfrm>
            <a:off x="4322953" y="2305696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D326F8-D227-40A3-BEB7-F01FBDFE9C73}"/>
              </a:ext>
            </a:extLst>
          </p:cNvPr>
          <p:cNvSpPr txBox="1"/>
          <p:nvPr/>
        </p:nvSpPr>
        <p:spPr>
          <a:xfrm>
            <a:off x="4464343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직원 등록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E244FEF-E6E8-4E69-ACAB-A9EEE7D685ED}"/>
              </a:ext>
            </a:extLst>
          </p:cNvPr>
          <p:cNvSpPr/>
          <p:nvPr/>
        </p:nvSpPr>
        <p:spPr>
          <a:xfrm>
            <a:off x="5103053" y="2305696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AA067DA-9DE3-48C9-8A36-09D3197CFCD4}"/>
              </a:ext>
            </a:extLst>
          </p:cNvPr>
          <p:cNvCxnSpPr/>
          <p:nvPr/>
        </p:nvCxnSpPr>
        <p:spPr>
          <a:xfrm>
            <a:off x="1043770" y="2619110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FFADCF0-7448-4053-B48C-33854DC0C367}"/>
              </a:ext>
            </a:extLst>
          </p:cNvPr>
          <p:cNvSpPr/>
          <p:nvPr/>
        </p:nvSpPr>
        <p:spPr>
          <a:xfrm>
            <a:off x="1167235" y="2902028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2747ECC-CCCC-4D99-A0FA-325EEE5203C7}"/>
              </a:ext>
            </a:extLst>
          </p:cNvPr>
          <p:cNvSpPr/>
          <p:nvPr/>
        </p:nvSpPr>
        <p:spPr>
          <a:xfrm>
            <a:off x="2055503" y="2936121"/>
            <a:ext cx="249919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2468746-49E9-43B4-B68D-0E631FA739FE}"/>
              </a:ext>
            </a:extLst>
          </p:cNvPr>
          <p:cNvSpPr/>
          <p:nvPr/>
        </p:nvSpPr>
        <p:spPr>
          <a:xfrm>
            <a:off x="1179986" y="2634990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사원번호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3C831C8-4BB3-465D-A4AB-F8AE12E0BC16}"/>
              </a:ext>
            </a:extLst>
          </p:cNvPr>
          <p:cNvSpPr/>
          <p:nvPr/>
        </p:nvSpPr>
        <p:spPr>
          <a:xfrm>
            <a:off x="2051467" y="2680499"/>
            <a:ext cx="249919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FAAAF7B-836B-4FC4-8B3E-576D0EA30DC3}"/>
              </a:ext>
            </a:extLst>
          </p:cNvPr>
          <p:cNvSpPr/>
          <p:nvPr/>
        </p:nvSpPr>
        <p:spPr>
          <a:xfrm>
            <a:off x="1163199" y="3188008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4FC85DF-5D2B-4600-A7AA-4D4DF36592A4}"/>
              </a:ext>
            </a:extLst>
          </p:cNvPr>
          <p:cNvSpPr/>
          <p:nvPr/>
        </p:nvSpPr>
        <p:spPr>
          <a:xfrm>
            <a:off x="2051467" y="3199730"/>
            <a:ext cx="249919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82166A3-7B26-4C8B-AA5A-8EDE5AA4FADA}"/>
              </a:ext>
            </a:extLst>
          </p:cNvPr>
          <p:cNvSpPr/>
          <p:nvPr/>
        </p:nvSpPr>
        <p:spPr>
          <a:xfrm>
            <a:off x="1179986" y="3465235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주민등록번호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7547FB3-2D2B-4EE0-88E4-71A51AF066D1}"/>
              </a:ext>
            </a:extLst>
          </p:cNvPr>
          <p:cNvSpPr/>
          <p:nvPr/>
        </p:nvSpPr>
        <p:spPr>
          <a:xfrm>
            <a:off x="2059355" y="3464382"/>
            <a:ext cx="1307159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29B1DE1-475C-4713-AA17-7150B6F8BA94}"/>
              </a:ext>
            </a:extLst>
          </p:cNvPr>
          <p:cNvSpPr/>
          <p:nvPr/>
        </p:nvSpPr>
        <p:spPr>
          <a:xfrm>
            <a:off x="1108517" y="3735816"/>
            <a:ext cx="846749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휴대폰번호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DF51243-E981-44AC-8AEC-90010634C3D4}"/>
              </a:ext>
            </a:extLst>
          </p:cNvPr>
          <p:cNvSpPr/>
          <p:nvPr/>
        </p:nvSpPr>
        <p:spPr>
          <a:xfrm>
            <a:off x="1174494" y="3989775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FDB0651-0359-4A06-9D6D-48E80C17C3B9}"/>
              </a:ext>
            </a:extLst>
          </p:cNvPr>
          <p:cNvSpPr/>
          <p:nvPr/>
        </p:nvSpPr>
        <p:spPr>
          <a:xfrm>
            <a:off x="2051467" y="4040201"/>
            <a:ext cx="249919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8D7D521-69FD-4F2C-BEE2-895F601FE186}"/>
              </a:ext>
            </a:extLst>
          </p:cNvPr>
          <p:cNvSpPr/>
          <p:nvPr/>
        </p:nvSpPr>
        <p:spPr>
          <a:xfrm>
            <a:off x="3604208" y="3464382"/>
            <a:ext cx="1307159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97EEFD99-484F-439E-84D1-80C3C11B5E5D}"/>
              </a:ext>
            </a:extLst>
          </p:cNvPr>
          <p:cNvCxnSpPr>
            <a:cxnSpLocks/>
          </p:cNvCxnSpPr>
          <p:nvPr/>
        </p:nvCxnSpPr>
        <p:spPr>
          <a:xfrm>
            <a:off x="3419261" y="3561456"/>
            <a:ext cx="128588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511EB93-9A25-4D16-B590-30372FCF9C2C}"/>
              </a:ext>
            </a:extLst>
          </p:cNvPr>
          <p:cNvSpPr/>
          <p:nvPr/>
        </p:nvSpPr>
        <p:spPr>
          <a:xfrm>
            <a:off x="2055992" y="3756428"/>
            <a:ext cx="78077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E00B3B5-84D4-4AD4-8CEF-AA36D312971F}"/>
              </a:ext>
            </a:extLst>
          </p:cNvPr>
          <p:cNvSpPr/>
          <p:nvPr/>
        </p:nvSpPr>
        <p:spPr>
          <a:xfrm>
            <a:off x="3113608" y="3756818"/>
            <a:ext cx="78077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4313FE6-750D-4774-89F5-E434640B1029}"/>
              </a:ext>
            </a:extLst>
          </p:cNvPr>
          <p:cNvSpPr/>
          <p:nvPr/>
        </p:nvSpPr>
        <p:spPr>
          <a:xfrm>
            <a:off x="4182666" y="3758632"/>
            <a:ext cx="78077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76950BC-461E-4B24-98FE-6F8D5542FA83}"/>
              </a:ext>
            </a:extLst>
          </p:cNvPr>
          <p:cNvCxnSpPr>
            <a:cxnSpLocks/>
          </p:cNvCxnSpPr>
          <p:nvPr/>
        </p:nvCxnSpPr>
        <p:spPr>
          <a:xfrm>
            <a:off x="2893041" y="3869714"/>
            <a:ext cx="109537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D05D0E7B-5DDD-4B8F-95F2-901E85CFC9B2}"/>
              </a:ext>
            </a:extLst>
          </p:cNvPr>
          <p:cNvCxnSpPr>
            <a:cxnSpLocks/>
          </p:cNvCxnSpPr>
          <p:nvPr/>
        </p:nvCxnSpPr>
        <p:spPr>
          <a:xfrm>
            <a:off x="3992308" y="3851616"/>
            <a:ext cx="109537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58DB8DE-6B14-4FD1-B2EA-4E34F6B94A0C}"/>
              </a:ext>
            </a:extLst>
          </p:cNvPr>
          <p:cNvSpPr/>
          <p:nvPr/>
        </p:nvSpPr>
        <p:spPr>
          <a:xfrm>
            <a:off x="1167235" y="4253807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6188BD4-508E-4783-B74D-CC71217A549E}"/>
              </a:ext>
            </a:extLst>
          </p:cNvPr>
          <p:cNvSpPr/>
          <p:nvPr/>
        </p:nvSpPr>
        <p:spPr>
          <a:xfrm>
            <a:off x="2058896" y="4304853"/>
            <a:ext cx="249919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50B4996-B686-4596-B15A-80A9F8211DB8}"/>
              </a:ext>
            </a:extLst>
          </p:cNvPr>
          <p:cNvSpPr/>
          <p:nvPr/>
        </p:nvSpPr>
        <p:spPr>
          <a:xfrm>
            <a:off x="1174494" y="4499185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직급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8B2A16D5-0D55-46AC-A287-92B1BC78D8DC}"/>
              </a:ext>
            </a:extLst>
          </p:cNvPr>
          <p:cNvSpPr/>
          <p:nvPr/>
        </p:nvSpPr>
        <p:spPr>
          <a:xfrm>
            <a:off x="2051467" y="4544231"/>
            <a:ext cx="78077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4B15B6F-E537-4063-8E80-DB91FC8F845C}"/>
              </a:ext>
            </a:extLst>
          </p:cNvPr>
          <p:cNvSpPr/>
          <p:nvPr/>
        </p:nvSpPr>
        <p:spPr>
          <a:xfrm>
            <a:off x="1163199" y="4756235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등급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C348995-1FCE-4569-8B37-9DD71A4A15F9}"/>
              </a:ext>
            </a:extLst>
          </p:cNvPr>
          <p:cNvSpPr/>
          <p:nvPr/>
        </p:nvSpPr>
        <p:spPr>
          <a:xfrm>
            <a:off x="2050990" y="4798880"/>
            <a:ext cx="78077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805D018-74C7-4FCE-BE60-80FE77CFD02E}"/>
              </a:ext>
            </a:extLst>
          </p:cNvPr>
          <p:cNvSpPr txBox="1"/>
          <p:nvPr/>
        </p:nvSpPr>
        <p:spPr>
          <a:xfrm>
            <a:off x="2861125" y="5185274"/>
            <a:ext cx="746683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등 록</a:t>
            </a:r>
          </a:p>
        </p:txBody>
      </p:sp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D9AC36A5-0871-466D-B4A6-9ABFF7942434}"/>
              </a:ext>
            </a:extLst>
          </p:cNvPr>
          <p:cNvSpPr/>
          <p:nvPr/>
        </p:nvSpPr>
        <p:spPr>
          <a:xfrm>
            <a:off x="2757298" y="513988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C88403-87DA-49BA-83CD-8BEC17BB0809}"/>
              </a:ext>
            </a:extLst>
          </p:cNvPr>
          <p:cNvSpPr/>
          <p:nvPr/>
        </p:nvSpPr>
        <p:spPr>
          <a:xfrm>
            <a:off x="3407229" y="3452350"/>
            <a:ext cx="1577455" cy="250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588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그림 84">
            <a:extLst>
              <a:ext uri="{FF2B5EF4-FFF2-40B4-BE49-F238E27FC236}">
                <a16:creationId xmlns:a16="http://schemas.microsoft.com/office/drawing/2014/main" id="{9C7F78F9-1F59-4CCC-BB54-133DB23F8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FB3A311-6A5B-4DCF-9EB1-95CFCA07EBEC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1DC9BF5-3AB5-4159-B45A-8A1B02F1C1AE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CDDFC4B-95F6-416E-8377-2B82FC7FC192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B58108A-34F0-47F6-AB20-8D09A0695B2A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B2E69E-CCF4-40B9-8F7E-F47F48C47E9C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5314C2-95D3-4EDE-A019-C727B67B1910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0606E4-33BA-4A46-9AFD-46AC72FA1255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E2B996-7DDC-4072-BBCE-932F515817B2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32B35-731B-46C4-B869-4ACEA07056D8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일반승차권 조회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169D8DB-941D-4DA2-8436-8FD660310B8D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8A865C6-CBAB-454A-BD4D-ACA08726483D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C64D7F9-5740-4A31-9BBD-E7D1DEB86AC1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79D7346-CE21-4AF6-939C-C7C5EB8A1324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1B20B8-D222-40A5-83AB-C11E11F238C5}"/>
              </a:ext>
            </a:extLst>
          </p:cNvPr>
          <p:cNvSpPr/>
          <p:nvPr/>
        </p:nvSpPr>
        <p:spPr>
          <a:xfrm>
            <a:off x="1043770" y="2616200"/>
            <a:ext cx="4385504" cy="186485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80FBCD-9994-4AD3-BA30-2DE07BA0DCFF}"/>
              </a:ext>
            </a:extLst>
          </p:cNvPr>
          <p:cNvSpPr txBox="1"/>
          <p:nvPr/>
        </p:nvSpPr>
        <p:spPr>
          <a:xfrm>
            <a:off x="1090593" y="2659287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일반승차권 조회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543BB64-5012-4B7A-A939-E515C66D41B3}"/>
              </a:ext>
            </a:extLst>
          </p:cNvPr>
          <p:cNvSpPr/>
          <p:nvPr/>
        </p:nvSpPr>
        <p:spPr>
          <a:xfrm>
            <a:off x="2064380" y="2709333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C1D881-0B35-400C-B9C8-C763CF05D3D3}"/>
              </a:ext>
            </a:extLst>
          </p:cNvPr>
          <p:cNvSpPr txBox="1"/>
          <p:nvPr/>
        </p:nvSpPr>
        <p:spPr>
          <a:xfrm>
            <a:off x="2259000" y="2659281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단체승차권 조회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1FA10ED-C20D-4EAD-AF60-BB9264B9DADE}"/>
              </a:ext>
            </a:extLst>
          </p:cNvPr>
          <p:cNvSpPr/>
          <p:nvPr/>
        </p:nvSpPr>
        <p:spPr>
          <a:xfrm>
            <a:off x="3232787" y="2709327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FCA1A1B-414C-4FFF-8295-8F9D521F27E5}"/>
              </a:ext>
            </a:extLst>
          </p:cNvPr>
          <p:cNvCxnSpPr>
            <a:cxnSpLocks/>
          </p:cNvCxnSpPr>
          <p:nvPr/>
        </p:nvCxnSpPr>
        <p:spPr>
          <a:xfrm flipV="1">
            <a:off x="1043770" y="2908185"/>
            <a:ext cx="4392754" cy="11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53859C-E2BA-4F13-B031-C38C8D2DD10F}"/>
              </a:ext>
            </a:extLst>
          </p:cNvPr>
          <p:cNvSpPr txBox="1"/>
          <p:nvPr/>
        </p:nvSpPr>
        <p:spPr>
          <a:xfrm>
            <a:off x="1082126" y="3023101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지역명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26F1FF-A225-4955-A6BE-DD23269A20B1}"/>
              </a:ext>
            </a:extLst>
          </p:cNvPr>
          <p:cNvSpPr txBox="1"/>
          <p:nvPr/>
        </p:nvSpPr>
        <p:spPr>
          <a:xfrm>
            <a:off x="1942100" y="3023101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버튼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C553EE8-1B29-4965-9969-1CF19E007B4A}"/>
              </a:ext>
            </a:extLst>
          </p:cNvPr>
          <p:cNvSpPr txBox="1"/>
          <p:nvPr/>
        </p:nvSpPr>
        <p:spPr>
          <a:xfrm>
            <a:off x="2724513" y="303156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지역명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BC08193-F63A-4F73-B6C7-FE18857FF5D0}"/>
              </a:ext>
            </a:extLst>
          </p:cNvPr>
          <p:cNvSpPr txBox="1"/>
          <p:nvPr/>
        </p:nvSpPr>
        <p:spPr>
          <a:xfrm>
            <a:off x="3584487" y="3031562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버튼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7D46A59-0F9B-4FF0-9CDF-8A8E3452D551}"/>
              </a:ext>
            </a:extLst>
          </p:cNvPr>
          <p:cNvCxnSpPr>
            <a:cxnSpLocks/>
          </p:cNvCxnSpPr>
          <p:nvPr/>
        </p:nvCxnSpPr>
        <p:spPr>
          <a:xfrm>
            <a:off x="2472267" y="3124699"/>
            <a:ext cx="21853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B61D5729-008A-4996-B8FD-AA41E00A6A1B}"/>
              </a:ext>
            </a:extLst>
          </p:cNvPr>
          <p:cNvCxnSpPr>
            <a:cxnSpLocks/>
          </p:cNvCxnSpPr>
          <p:nvPr/>
        </p:nvCxnSpPr>
        <p:spPr>
          <a:xfrm flipH="1">
            <a:off x="2377688" y="3124693"/>
            <a:ext cx="296335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0D52143-F028-4E2C-B799-F07481CFCEFB}"/>
              </a:ext>
            </a:extLst>
          </p:cNvPr>
          <p:cNvSpPr txBox="1"/>
          <p:nvPr/>
        </p:nvSpPr>
        <p:spPr>
          <a:xfrm>
            <a:off x="1082126" y="3304960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날짜         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402A513-2407-400E-B3FF-D3CD99742D0B}"/>
              </a:ext>
            </a:extLst>
          </p:cNvPr>
          <p:cNvSpPr txBox="1"/>
          <p:nvPr/>
        </p:nvSpPr>
        <p:spPr>
          <a:xfrm>
            <a:off x="1934890" y="3304732"/>
            <a:ext cx="440266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시간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5000B2-B615-4AB1-9267-EB0B32BE4618}"/>
              </a:ext>
            </a:extLst>
          </p:cNvPr>
          <p:cNvSpPr txBox="1"/>
          <p:nvPr/>
        </p:nvSpPr>
        <p:spPr>
          <a:xfrm>
            <a:off x="2305875" y="3298757"/>
            <a:ext cx="205386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C83142A-D312-4D5C-9C0C-CBEA65B5FF1A}"/>
              </a:ext>
            </a:extLst>
          </p:cNvPr>
          <p:cNvSpPr txBox="1"/>
          <p:nvPr/>
        </p:nvSpPr>
        <p:spPr>
          <a:xfrm>
            <a:off x="1083524" y="359056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인원정보          </a:t>
            </a:r>
            <a:endParaRPr lang="ko-KR" altLang="en-US" sz="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154BE24-F4AB-44AA-881D-765130B878C5}"/>
              </a:ext>
            </a:extLst>
          </p:cNvPr>
          <p:cNvSpPr txBox="1"/>
          <p:nvPr/>
        </p:nvSpPr>
        <p:spPr>
          <a:xfrm>
            <a:off x="1081070" y="3875701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좌석종류         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D264CC4-F858-43F0-80E4-3BB0299DE471}"/>
              </a:ext>
            </a:extLst>
          </p:cNvPr>
          <p:cNvSpPr txBox="1"/>
          <p:nvPr/>
        </p:nvSpPr>
        <p:spPr>
          <a:xfrm>
            <a:off x="1958593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어른        명         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0984C9C-ADA8-421D-BCE9-CC1C73F021D0}"/>
              </a:ext>
            </a:extLst>
          </p:cNvPr>
          <p:cNvSpPr txBox="1"/>
          <p:nvPr/>
        </p:nvSpPr>
        <p:spPr>
          <a:xfrm>
            <a:off x="2843492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어린이</a:t>
            </a:r>
            <a:r>
              <a:rPr lang="en-US" altLang="ko-KR" sz="800" dirty="0"/>
              <a:t>      </a:t>
            </a:r>
            <a:r>
              <a:rPr lang="ko-KR" altLang="en-US" sz="800" dirty="0"/>
              <a:t>명         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E131C5B-1A76-4372-B254-63319D95D3DB}"/>
              </a:ext>
            </a:extLst>
          </p:cNvPr>
          <p:cNvSpPr txBox="1"/>
          <p:nvPr/>
        </p:nvSpPr>
        <p:spPr>
          <a:xfrm>
            <a:off x="3728398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경로        명         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DE0A808-D88F-4708-9584-C0F6D7BA1650}"/>
              </a:ext>
            </a:extLst>
          </p:cNvPr>
          <p:cNvSpPr txBox="1"/>
          <p:nvPr/>
        </p:nvSpPr>
        <p:spPr>
          <a:xfrm>
            <a:off x="1970887" y="388799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좌석위치       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42F8AF9-A2B4-4125-BCBF-20D22433290A}"/>
              </a:ext>
            </a:extLst>
          </p:cNvPr>
          <p:cNvSpPr txBox="1"/>
          <p:nvPr/>
        </p:nvSpPr>
        <p:spPr>
          <a:xfrm>
            <a:off x="2863165" y="388799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일반         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91E9346-A3F7-4681-8F9C-7E88DF264285}"/>
              </a:ext>
            </a:extLst>
          </p:cNvPr>
          <p:cNvSpPr txBox="1"/>
          <p:nvPr/>
        </p:nvSpPr>
        <p:spPr>
          <a:xfrm>
            <a:off x="1036246" y="4549877"/>
            <a:ext cx="1422554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조회하기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0E2196F-75A1-4D57-B2B0-0C9EF1E1E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70" y="4864918"/>
            <a:ext cx="4861730" cy="861349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B9D8D971-D240-4696-9FFD-7BC31CFCD0E7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49713F3-D8F8-49E7-8A0C-E8C13A4B1FCD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24467D2-068C-4B7F-B123-722100FE9294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28D8638-E5A5-4EB8-81CC-38BA581F94D8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83812D84-CF08-4121-9282-E95F02FBD7AA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D078A90-4CE6-428D-BCB0-024AFE217B49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7" name="표 118">
            <a:extLst>
              <a:ext uri="{FF2B5EF4-FFF2-40B4-BE49-F238E27FC236}">
                <a16:creationId xmlns:a16="http://schemas.microsoft.com/office/drawing/2014/main" id="{F3728DA1-2873-4CE0-BE04-4038A2CDF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260349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Ticket_01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승차권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graphicFrame>
        <p:nvGraphicFramePr>
          <p:cNvPr id="88" name="표 117">
            <a:extLst>
              <a:ext uri="{FF2B5EF4-FFF2-40B4-BE49-F238E27FC236}">
                <a16:creationId xmlns:a16="http://schemas.microsoft.com/office/drawing/2014/main" id="{A3D29B43-AA7F-41D9-9FF5-AFE80B8A7A11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9"/>
          <a:ext cx="4490635" cy="200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252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일반승차권 조회로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단체승차권 조회로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발권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취로로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이용내역으로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</a:tbl>
          </a:graphicData>
        </a:graphic>
      </p:graphicFrame>
      <p:grpSp>
        <p:nvGrpSpPr>
          <p:cNvPr id="84" name="그룹 83">
            <a:extLst>
              <a:ext uri="{FF2B5EF4-FFF2-40B4-BE49-F238E27FC236}">
                <a16:creationId xmlns:a16="http://schemas.microsoft.com/office/drawing/2014/main" id="{3DC25327-13B8-4E38-8D6F-884560DD2198}"/>
              </a:ext>
            </a:extLst>
          </p:cNvPr>
          <p:cNvGrpSpPr/>
          <p:nvPr/>
        </p:nvGrpSpPr>
        <p:grpSpPr>
          <a:xfrm>
            <a:off x="1885253" y="1585459"/>
            <a:ext cx="988414" cy="665658"/>
            <a:chOff x="3409184" y="1585518"/>
            <a:chExt cx="988414" cy="665658"/>
          </a:xfrm>
        </p:grpSpPr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949EBF46-8A50-4EFA-8580-2B34901F1898}"/>
                </a:ext>
              </a:extLst>
            </p:cNvPr>
            <p:cNvCxnSpPr/>
            <p:nvPr/>
          </p:nvCxnSpPr>
          <p:spPr>
            <a:xfrm>
              <a:off x="3466956" y="1585518"/>
              <a:ext cx="682617" cy="0"/>
            </a:xfrm>
            <a:prstGeom prst="line">
              <a:avLst/>
            </a:prstGeom>
            <a:ln w="127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796A7B1-D117-4B12-A96A-6B49D644FEA2}"/>
                </a:ext>
              </a:extLst>
            </p:cNvPr>
            <p:cNvSpPr txBox="1"/>
            <p:nvPr/>
          </p:nvSpPr>
          <p:spPr>
            <a:xfrm>
              <a:off x="3409184" y="1666401"/>
              <a:ext cx="988414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endParaRPr lang="en-US" altLang="ko-KR" sz="200" dirty="0"/>
            </a:p>
            <a:p>
              <a:r>
                <a:rPr lang="ko-KR" altLang="en-US" sz="700" dirty="0"/>
                <a:t>일반승차권 조회</a:t>
              </a:r>
              <a:endParaRPr lang="en-US" altLang="ko-KR" sz="700" dirty="0"/>
            </a:p>
            <a:p>
              <a:endParaRPr lang="en-US" altLang="ko-KR" sz="200" dirty="0"/>
            </a:p>
            <a:p>
              <a:r>
                <a:rPr lang="ko-KR" altLang="en-US" sz="700" dirty="0"/>
                <a:t>단체승차권 조회</a:t>
              </a:r>
              <a:endParaRPr lang="en-US" altLang="ko-KR" sz="200" dirty="0"/>
            </a:p>
            <a:p>
              <a:r>
                <a:rPr lang="ko-KR" altLang="en-US" sz="700" dirty="0"/>
                <a:t>발권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취소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변경</a:t>
              </a:r>
              <a:endParaRPr lang="en-US" altLang="ko-KR" sz="700" dirty="0"/>
            </a:p>
            <a:p>
              <a:r>
                <a:rPr lang="ko-KR" altLang="en-US" sz="700" dirty="0"/>
                <a:t>이용내역</a:t>
              </a:r>
            </a:p>
          </p:txBody>
        </p:sp>
      </p:grp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4CA4779E-5086-44AA-9BA6-32A163A3EA54}"/>
              </a:ext>
            </a:extLst>
          </p:cNvPr>
          <p:cNvSpPr/>
          <p:nvPr/>
        </p:nvSpPr>
        <p:spPr>
          <a:xfrm>
            <a:off x="1824629" y="1607503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EDE7AE86-99DD-4BFF-A938-5A4CD656BFF2}"/>
              </a:ext>
            </a:extLst>
          </p:cNvPr>
          <p:cNvSpPr/>
          <p:nvPr/>
        </p:nvSpPr>
        <p:spPr>
          <a:xfrm>
            <a:off x="1817469" y="1768466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97" name="순서도: 연결자 96">
            <a:extLst>
              <a:ext uri="{FF2B5EF4-FFF2-40B4-BE49-F238E27FC236}">
                <a16:creationId xmlns:a16="http://schemas.microsoft.com/office/drawing/2014/main" id="{0D65BB7A-8E1A-4E78-BA43-10A16C996AEB}"/>
              </a:ext>
            </a:extLst>
          </p:cNvPr>
          <p:cNvSpPr/>
          <p:nvPr/>
        </p:nvSpPr>
        <p:spPr>
          <a:xfrm>
            <a:off x="1809564" y="1919035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17" name="순서도: 연결자 116">
            <a:extLst>
              <a:ext uri="{FF2B5EF4-FFF2-40B4-BE49-F238E27FC236}">
                <a16:creationId xmlns:a16="http://schemas.microsoft.com/office/drawing/2014/main" id="{8A223CD6-A77D-4D5E-A578-44A7B25371A6}"/>
              </a:ext>
            </a:extLst>
          </p:cNvPr>
          <p:cNvSpPr/>
          <p:nvPr/>
        </p:nvSpPr>
        <p:spPr>
          <a:xfrm>
            <a:off x="1817468" y="207064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96335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그림 84">
            <a:extLst>
              <a:ext uri="{FF2B5EF4-FFF2-40B4-BE49-F238E27FC236}">
                <a16:creationId xmlns:a16="http://schemas.microsoft.com/office/drawing/2014/main" id="{9C7F78F9-1F59-4CCC-BB54-133DB23F8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FB3A311-6A5B-4DCF-9EB1-95CFCA07EBEC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1DC9BF5-3AB5-4159-B45A-8A1B02F1C1AE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CDDFC4B-95F6-416E-8377-2B82FC7FC192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B58108A-34F0-47F6-AB20-8D09A0695B2A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B2E69E-CCF4-40B9-8F7E-F47F48C47E9C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5314C2-95D3-4EDE-A019-C727B67B1910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0606E4-33BA-4A46-9AFD-46AC72FA1255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E2B996-7DDC-4072-BBCE-932F515817B2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32B35-731B-46C4-B869-4ACEA07056D8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일반승차권 조회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169D8DB-941D-4DA2-8436-8FD660310B8D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8A865C6-CBAB-454A-BD4D-ACA08726483D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C64D7F9-5740-4A31-9BBD-E7D1DEB86AC1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79D7346-CE21-4AF6-939C-C7C5EB8A1324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1B20B8-D222-40A5-83AB-C11E11F238C5}"/>
              </a:ext>
            </a:extLst>
          </p:cNvPr>
          <p:cNvSpPr/>
          <p:nvPr/>
        </p:nvSpPr>
        <p:spPr>
          <a:xfrm>
            <a:off x="1043770" y="2616200"/>
            <a:ext cx="4385504" cy="186485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80FBCD-9994-4AD3-BA30-2DE07BA0DCFF}"/>
              </a:ext>
            </a:extLst>
          </p:cNvPr>
          <p:cNvSpPr txBox="1"/>
          <p:nvPr/>
        </p:nvSpPr>
        <p:spPr>
          <a:xfrm>
            <a:off x="1090593" y="2659287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일반승차권 조회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543BB64-5012-4B7A-A939-E515C66D41B3}"/>
              </a:ext>
            </a:extLst>
          </p:cNvPr>
          <p:cNvSpPr/>
          <p:nvPr/>
        </p:nvSpPr>
        <p:spPr>
          <a:xfrm>
            <a:off x="2064380" y="2709333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C1D881-0B35-400C-B9C8-C763CF05D3D3}"/>
              </a:ext>
            </a:extLst>
          </p:cNvPr>
          <p:cNvSpPr txBox="1"/>
          <p:nvPr/>
        </p:nvSpPr>
        <p:spPr>
          <a:xfrm>
            <a:off x="2259000" y="2659281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단체승차권 조회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1FA10ED-C20D-4EAD-AF60-BB9264B9DADE}"/>
              </a:ext>
            </a:extLst>
          </p:cNvPr>
          <p:cNvSpPr/>
          <p:nvPr/>
        </p:nvSpPr>
        <p:spPr>
          <a:xfrm>
            <a:off x="3232787" y="2709327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FCA1A1B-414C-4FFF-8295-8F9D521F27E5}"/>
              </a:ext>
            </a:extLst>
          </p:cNvPr>
          <p:cNvCxnSpPr>
            <a:cxnSpLocks/>
          </p:cNvCxnSpPr>
          <p:nvPr/>
        </p:nvCxnSpPr>
        <p:spPr>
          <a:xfrm flipV="1">
            <a:off x="1043770" y="2908185"/>
            <a:ext cx="4392754" cy="11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53859C-E2BA-4F13-B031-C38C8D2DD10F}"/>
              </a:ext>
            </a:extLst>
          </p:cNvPr>
          <p:cNvSpPr txBox="1"/>
          <p:nvPr/>
        </p:nvSpPr>
        <p:spPr>
          <a:xfrm>
            <a:off x="1082126" y="3023101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지역명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26F1FF-A225-4955-A6BE-DD23269A20B1}"/>
              </a:ext>
            </a:extLst>
          </p:cNvPr>
          <p:cNvSpPr txBox="1"/>
          <p:nvPr/>
        </p:nvSpPr>
        <p:spPr>
          <a:xfrm>
            <a:off x="1942100" y="3023101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버튼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C553EE8-1B29-4965-9969-1CF19E007B4A}"/>
              </a:ext>
            </a:extLst>
          </p:cNvPr>
          <p:cNvSpPr txBox="1"/>
          <p:nvPr/>
        </p:nvSpPr>
        <p:spPr>
          <a:xfrm>
            <a:off x="2724513" y="303156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지역명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BC08193-F63A-4F73-B6C7-FE18857FF5D0}"/>
              </a:ext>
            </a:extLst>
          </p:cNvPr>
          <p:cNvSpPr txBox="1"/>
          <p:nvPr/>
        </p:nvSpPr>
        <p:spPr>
          <a:xfrm>
            <a:off x="3584487" y="3031562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버튼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7D46A59-0F9B-4FF0-9CDF-8A8E3452D551}"/>
              </a:ext>
            </a:extLst>
          </p:cNvPr>
          <p:cNvCxnSpPr>
            <a:cxnSpLocks/>
          </p:cNvCxnSpPr>
          <p:nvPr/>
        </p:nvCxnSpPr>
        <p:spPr>
          <a:xfrm>
            <a:off x="2472267" y="3124699"/>
            <a:ext cx="21853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B61D5729-008A-4996-B8FD-AA41E00A6A1B}"/>
              </a:ext>
            </a:extLst>
          </p:cNvPr>
          <p:cNvCxnSpPr>
            <a:cxnSpLocks/>
          </p:cNvCxnSpPr>
          <p:nvPr/>
        </p:nvCxnSpPr>
        <p:spPr>
          <a:xfrm flipH="1">
            <a:off x="2377688" y="3124693"/>
            <a:ext cx="296335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0D52143-F028-4E2C-B799-F07481CFCEFB}"/>
              </a:ext>
            </a:extLst>
          </p:cNvPr>
          <p:cNvSpPr txBox="1"/>
          <p:nvPr/>
        </p:nvSpPr>
        <p:spPr>
          <a:xfrm>
            <a:off x="1082126" y="3304960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날짜         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402A513-2407-400E-B3FF-D3CD99742D0B}"/>
              </a:ext>
            </a:extLst>
          </p:cNvPr>
          <p:cNvSpPr txBox="1"/>
          <p:nvPr/>
        </p:nvSpPr>
        <p:spPr>
          <a:xfrm>
            <a:off x="1934890" y="3304732"/>
            <a:ext cx="440266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시간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5000B2-B615-4AB1-9267-EB0B32BE4618}"/>
              </a:ext>
            </a:extLst>
          </p:cNvPr>
          <p:cNvSpPr txBox="1"/>
          <p:nvPr/>
        </p:nvSpPr>
        <p:spPr>
          <a:xfrm>
            <a:off x="2305875" y="3298757"/>
            <a:ext cx="205386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C83142A-D312-4D5C-9C0C-CBEA65B5FF1A}"/>
              </a:ext>
            </a:extLst>
          </p:cNvPr>
          <p:cNvSpPr txBox="1"/>
          <p:nvPr/>
        </p:nvSpPr>
        <p:spPr>
          <a:xfrm>
            <a:off x="1083524" y="359056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인원정보          </a:t>
            </a:r>
            <a:endParaRPr lang="ko-KR" altLang="en-US" sz="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154BE24-F4AB-44AA-881D-765130B878C5}"/>
              </a:ext>
            </a:extLst>
          </p:cNvPr>
          <p:cNvSpPr txBox="1"/>
          <p:nvPr/>
        </p:nvSpPr>
        <p:spPr>
          <a:xfrm>
            <a:off x="1081070" y="3875701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좌석종류         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D264CC4-F858-43F0-80E4-3BB0299DE471}"/>
              </a:ext>
            </a:extLst>
          </p:cNvPr>
          <p:cNvSpPr txBox="1"/>
          <p:nvPr/>
        </p:nvSpPr>
        <p:spPr>
          <a:xfrm>
            <a:off x="1958593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어른        명         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0984C9C-ADA8-421D-BCE9-CC1C73F021D0}"/>
              </a:ext>
            </a:extLst>
          </p:cNvPr>
          <p:cNvSpPr txBox="1"/>
          <p:nvPr/>
        </p:nvSpPr>
        <p:spPr>
          <a:xfrm>
            <a:off x="2843492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어린이</a:t>
            </a:r>
            <a:r>
              <a:rPr lang="en-US" altLang="ko-KR" sz="800" dirty="0"/>
              <a:t>      </a:t>
            </a:r>
            <a:r>
              <a:rPr lang="ko-KR" altLang="en-US" sz="800" dirty="0"/>
              <a:t>명         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E131C5B-1A76-4372-B254-63319D95D3DB}"/>
              </a:ext>
            </a:extLst>
          </p:cNvPr>
          <p:cNvSpPr txBox="1"/>
          <p:nvPr/>
        </p:nvSpPr>
        <p:spPr>
          <a:xfrm>
            <a:off x="3728398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경로        명         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DE0A808-D88F-4708-9584-C0F6D7BA1650}"/>
              </a:ext>
            </a:extLst>
          </p:cNvPr>
          <p:cNvSpPr txBox="1"/>
          <p:nvPr/>
        </p:nvSpPr>
        <p:spPr>
          <a:xfrm>
            <a:off x="1970887" y="388799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좌석위치       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42F8AF9-A2B4-4125-BCBF-20D22433290A}"/>
              </a:ext>
            </a:extLst>
          </p:cNvPr>
          <p:cNvSpPr txBox="1"/>
          <p:nvPr/>
        </p:nvSpPr>
        <p:spPr>
          <a:xfrm>
            <a:off x="2863165" y="388799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일반         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91E9346-A3F7-4681-8F9C-7E88DF264285}"/>
              </a:ext>
            </a:extLst>
          </p:cNvPr>
          <p:cNvSpPr txBox="1"/>
          <p:nvPr/>
        </p:nvSpPr>
        <p:spPr>
          <a:xfrm>
            <a:off x="1036246" y="4549877"/>
            <a:ext cx="1422554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조회하기</a:t>
            </a:r>
          </a:p>
        </p:txBody>
      </p: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4CA4779E-5086-44AA-9BA6-32A163A3EA54}"/>
              </a:ext>
            </a:extLst>
          </p:cNvPr>
          <p:cNvSpPr/>
          <p:nvPr/>
        </p:nvSpPr>
        <p:spPr>
          <a:xfrm>
            <a:off x="1047354" y="258010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EDE7AE86-99DD-4BFF-A938-5A4CD656BFF2}"/>
              </a:ext>
            </a:extLst>
          </p:cNvPr>
          <p:cNvSpPr/>
          <p:nvPr/>
        </p:nvSpPr>
        <p:spPr>
          <a:xfrm>
            <a:off x="1022093" y="288481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id="{2F12A4E4-3D2A-4310-9621-394EF260451D}"/>
              </a:ext>
            </a:extLst>
          </p:cNvPr>
          <p:cNvSpPr/>
          <p:nvPr/>
        </p:nvSpPr>
        <p:spPr>
          <a:xfrm>
            <a:off x="1850533" y="291108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97" name="순서도: 연결자 96">
            <a:extLst>
              <a:ext uri="{FF2B5EF4-FFF2-40B4-BE49-F238E27FC236}">
                <a16:creationId xmlns:a16="http://schemas.microsoft.com/office/drawing/2014/main" id="{0D65BB7A-8E1A-4E78-BA43-10A16C996AEB}"/>
              </a:ext>
            </a:extLst>
          </p:cNvPr>
          <p:cNvSpPr/>
          <p:nvPr/>
        </p:nvSpPr>
        <p:spPr>
          <a:xfrm>
            <a:off x="999519" y="316961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98" name="순서도: 연결자 97">
            <a:extLst>
              <a:ext uri="{FF2B5EF4-FFF2-40B4-BE49-F238E27FC236}">
                <a16:creationId xmlns:a16="http://schemas.microsoft.com/office/drawing/2014/main" id="{4CD4A50C-C839-4926-AC8E-88BC11B1CFAF}"/>
              </a:ext>
            </a:extLst>
          </p:cNvPr>
          <p:cNvSpPr/>
          <p:nvPr/>
        </p:nvSpPr>
        <p:spPr>
          <a:xfrm>
            <a:off x="1862016" y="317787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106" name="순서도: 연결자 105">
            <a:extLst>
              <a:ext uri="{FF2B5EF4-FFF2-40B4-BE49-F238E27FC236}">
                <a16:creationId xmlns:a16="http://schemas.microsoft.com/office/drawing/2014/main" id="{C475BEBC-EA17-4B44-89EB-DAFB04FA7C53}"/>
              </a:ext>
            </a:extLst>
          </p:cNvPr>
          <p:cNvSpPr/>
          <p:nvPr/>
        </p:nvSpPr>
        <p:spPr>
          <a:xfrm>
            <a:off x="1870287" y="3494746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107" name="순서도: 연결자 106">
            <a:extLst>
              <a:ext uri="{FF2B5EF4-FFF2-40B4-BE49-F238E27FC236}">
                <a16:creationId xmlns:a16="http://schemas.microsoft.com/office/drawing/2014/main" id="{8B989642-E670-477B-AB52-67FAA099FB90}"/>
              </a:ext>
            </a:extLst>
          </p:cNvPr>
          <p:cNvSpPr/>
          <p:nvPr/>
        </p:nvSpPr>
        <p:spPr>
          <a:xfrm>
            <a:off x="2754217" y="3479872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108" name="순서도: 연결자 107">
            <a:extLst>
              <a:ext uri="{FF2B5EF4-FFF2-40B4-BE49-F238E27FC236}">
                <a16:creationId xmlns:a16="http://schemas.microsoft.com/office/drawing/2014/main" id="{06A14186-B1DF-4ABE-990A-418BE5BF1DA1}"/>
              </a:ext>
            </a:extLst>
          </p:cNvPr>
          <p:cNvSpPr/>
          <p:nvPr/>
        </p:nvSpPr>
        <p:spPr>
          <a:xfrm>
            <a:off x="3648328" y="347106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9</a:t>
            </a:r>
            <a:endParaRPr lang="ko-KR" altLang="en-US" sz="800" dirty="0"/>
          </a:p>
        </p:txBody>
      </p:sp>
      <p:sp>
        <p:nvSpPr>
          <p:cNvPr id="112" name="순서도: 연결자 111">
            <a:extLst>
              <a:ext uri="{FF2B5EF4-FFF2-40B4-BE49-F238E27FC236}">
                <a16:creationId xmlns:a16="http://schemas.microsoft.com/office/drawing/2014/main" id="{75D37FE8-6BD7-43B7-A247-3C4BAF8A1D1B}"/>
              </a:ext>
            </a:extLst>
          </p:cNvPr>
          <p:cNvSpPr/>
          <p:nvPr/>
        </p:nvSpPr>
        <p:spPr>
          <a:xfrm>
            <a:off x="1890434" y="377413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113" name="순서도: 연결자 112">
            <a:extLst>
              <a:ext uri="{FF2B5EF4-FFF2-40B4-BE49-F238E27FC236}">
                <a16:creationId xmlns:a16="http://schemas.microsoft.com/office/drawing/2014/main" id="{09A03280-3EC2-4B17-AB99-088B9D864894}"/>
              </a:ext>
            </a:extLst>
          </p:cNvPr>
          <p:cNvSpPr/>
          <p:nvPr/>
        </p:nvSpPr>
        <p:spPr>
          <a:xfrm>
            <a:off x="2802307" y="3765225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11</a:t>
            </a:r>
            <a:endParaRPr lang="ko-KR" altLang="en-US" sz="8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0E2196F-75A1-4D57-B2B0-0C9EF1E1E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70" y="4864918"/>
            <a:ext cx="4861730" cy="861349"/>
          </a:xfrm>
          <a:prstGeom prst="rect">
            <a:avLst/>
          </a:prstGeom>
        </p:spPr>
      </p:pic>
      <p:sp>
        <p:nvSpPr>
          <p:cNvPr id="114" name="순서도: 연결자 113">
            <a:extLst>
              <a:ext uri="{FF2B5EF4-FFF2-40B4-BE49-F238E27FC236}">
                <a16:creationId xmlns:a16="http://schemas.microsoft.com/office/drawing/2014/main" id="{84235F8C-9F9B-428F-9064-CB5CE5D0F8DD}"/>
              </a:ext>
            </a:extLst>
          </p:cNvPr>
          <p:cNvSpPr/>
          <p:nvPr/>
        </p:nvSpPr>
        <p:spPr>
          <a:xfrm>
            <a:off x="894090" y="445484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12</a:t>
            </a:r>
            <a:endParaRPr lang="ko-KR" altLang="en-US" sz="8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9D8D971-D240-4696-9FFD-7BC31CFCD0E7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49713F3-D8F8-49E7-8A0C-E8C13A4B1FCD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24467D2-068C-4B7F-B123-722100FE9294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28D8638-E5A5-4EB8-81CC-38BA581F94D8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83812D84-CF08-4121-9282-E95F02FBD7AA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D078A90-4CE6-428D-BCB0-024AFE217B49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7" name="표 118">
            <a:extLst>
              <a:ext uri="{FF2B5EF4-FFF2-40B4-BE49-F238E27FC236}">
                <a16:creationId xmlns:a16="http://schemas.microsoft.com/office/drawing/2014/main" id="{F3728DA1-2873-4CE0-BE04-4038A2CDF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63420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Ticket_01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일반승차권조회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graphicFrame>
        <p:nvGraphicFramePr>
          <p:cNvPr id="88" name="표 117">
            <a:extLst>
              <a:ext uri="{FF2B5EF4-FFF2-40B4-BE49-F238E27FC236}">
                <a16:creationId xmlns:a16="http://schemas.microsoft.com/office/drawing/2014/main" id="{A3D29B43-AA7F-41D9-9FF5-AFE80B8A7A11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9"/>
          <a:ext cx="4490635" cy="494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252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일반승차권 조회와 단체승차권 조회 중 체크로 선택 할 수 있음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지역명 입력 가능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버튼을 누르면 지역 선택 폼이 나옴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예약 날짜를 선택할 수 있는 달력이 나옴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해당 예약 시간대를 선택 할 수 있음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어른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만 </a:t>
                      </a:r>
                      <a:r>
                        <a:rPr lang="en-US" altLang="ko-KR" sz="1000" dirty="0"/>
                        <a:t>13</a:t>
                      </a:r>
                      <a:r>
                        <a:rPr lang="ko-KR" altLang="en-US" sz="1000" dirty="0"/>
                        <a:t>세 이상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 인원을 선택 가능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드롭 기능으로 선택 가능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어린이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만 </a:t>
                      </a:r>
                      <a:r>
                        <a:rPr lang="en-US" altLang="ko-KR" sz="1000" dirty="0"/>
                        <a:t>6~12</a:t>
                      </a:r>
                      <a:r>
                        <a:rPr lang="ko-KR" altLang="en-US" sz="1000" dirty="0"/>
                        <a:t>세 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인원을 선택 가능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드롭 기능으로 선택 가능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만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65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세 이상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인원을 선택 가능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드롭 기능으로 선택 가능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48731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인석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창측좌석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내측좌석 드롭 기능으로 선택 가능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39607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휠체어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드롭 기능으로 선택 가능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04064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조회 하기 버튼을 누르면 아래 열차 스케줄과 예약 및 좌석선택 을 할 수 있음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05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12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그림 75">
            <a:extLst>
              <a:ext uri="{FF2B5EF4-FFF2-40B4-BE49-F238E27FC236}">
                <a16:creationId xmlns:a16="http://schemas.microsoft.com/office/drawing/2014/main" id="{79626C0A-3A19-4FC6-86B6-AEE894845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7072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Ticket_02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단체승차권조회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B588185-A3E2-E269-F6B0-40B45CCB2C3A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879406F-27A0-ACE1-F4F3-7B093EDAB6C7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30FB429-ABFD-2167-2145-FD04358A255C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E46596A-C11E-D7AB-F64D-1B8CD51626F2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BDA91-11F8-62AD-BC59-A10E48DFEC75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914E4E-20BB-2F0A-1B85-1DE7DED790AF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A1DA24-E74C-B5A5-3A5E-57ABA30BE560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AD1FB6-35D7-F036-B121-61086869BDFE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20B575F-2F7C-03E3-34DD-6F93A4A0BA34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BDD35D8-770F-EE24-0761-B169347AB2E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444B3A-161C-34C1-A964-807C7ADA291D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단체승차권 조회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234221-F732-9570-ABCF-E1F42323A4AA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A215B5B-7EC4-E4E5-2447-642F82A97BFD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EDA558C-ED68-0135-E28B-89CE00EEA940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942838F-B562-410D-3020-51FF3A53ABA6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310681B-C63B-6111-3455-E8A05C207659}"/>
              </a:ext>
            </a:extLst>
          </p:cNvPr>
          <p:cNvSpPr/>
          <p:nvPr/>
        </p:nvSpPr>
        <p:spPr>
          <a:xfrm>
            <a:off x="1043770" y="2616200"/>
            <a:ext cx="4385504" cy="186485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AC954F-F93A-CF99-4248-91663ADFA787}"/>
              </a:ext>
            </a:extLst>
          </p:cNvPr>
          <p:cNvSpPr txBox="1"/>
          <p:nvPr/>
        </p:nvSpPr>
        <p:spPr>
          <a:xfrm>
            <a:off x="1090593" y="2659287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일반승차권 조회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C90EDC2-4665-6E97-4C57-27F6DCC366F9}"/>
              </a:ext>
            </a:extLst>
          </p:cNvPr>
          <p:cNvSpPr/>
          <p:nvPr/>
        </p:nvSpPr>
        <p:spPr>
          <a:xfrm>
            <a:off x="2064380" y="2709333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AF1453-4952-8046-0498-948972576131}"/>
              </a:ext>
            </a:extLst>
          </p:cNvPr>
          <p:cNvSpPr txBox="1"/>
          <p:nvPr/>
        </p:nvSpPr>
        <p:spPr>
          <a:xfrm>
            <a:off x="2259000" y="2659281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단체승차권 조회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F430D8F-F9BE-A019-D676-57B0D016A818}"/>
              </a:ext>
            </a:extLst>
          </p:cNvPr>
          <p:cNvSpPr/>
          <p:nvPr/>
        </p:nvSpPr>
        <p:spPr>
          <a:xfrm>
            <a:off x="3232787" y="2709327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A3AF38D-9CB1-1FA6-1E4B-9AD398E349D7}"/>
              </a:ext>
            </a:extLst>
          </p:cNvPr>
          <p:cNvCxnSpPr>
            <a:cxnSpLocks/>
          </p:cNvCxnSpPr>
          <p:nvPr/>
        </p:nvCxnSpPr>
        <p:spPr>
          <a:xfrm flipV="1">
            <a:off x="1043770" y="2908185"/>
            <a:ext cx="4392754" cy="11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13B846E-8E59-E6E6-2F1D-36E123BC3E87}"/>
              </a:ext>
            </a:extLst>
          </p:cNvPr>
          <p:cNvSpPr txBox="1"/>
          <p:nvPr/>
        </p:nvSpPr>
        <p:spPr>
          <a:xfrm>
            <a:off x="1082126" y="3023101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지역명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947F7B-566C-E21D-C491-CA9868A87315}"/>
              </a:ext>
            </a:extLst>
          </p:cNvPr>
          <p:cNvSpPr txBox="1"/>
          <p:nvPr/>
        </p:nvSpPr>
        <p:spPr>
          <a:xfrm>
            <a:off x="1942100" y="3023101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버튼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1803D2-7FFC-EAF2-F82A-DBE64255BC1A}"/>
              </a:ext>
            </a:extLst>
          </p:cNvPr>
          <p:cNvSpPr txBox="1"/>
          <p:nvPr/>
        </p:nvSpPr>
        <p:spPr>
          <a:xfrm>
            <a:off x="2724513" y="303156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지역명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E97E-E19E-7131-2E1B-60ABF60FE2AC}"/>
              </a:ext>
            </a:extLst>
          </p:cNvPr>
          <p:cNvSpPr txBox="1"/>
          <p:nvPr/>
        </p:nvSpPr>
        <p:spPr>
          <a:xfrm>
            <a:off x="3584487" y="3031562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버튼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80D2657-4C88-908F-847A-33C0263467D6}"/>
              </a:ext>
            </a:extLst>
          </p:cNvPr>
          <p:cNvCxnSpPr>
            <a:cxnSpLocks/>
          </p:cNvCxnSpPr>
          <p:nvPr/>
        </p:nvCxnSpPr>
        <p:spPr>
          <a:xfrm>
            <a:off x="2472267" y="3124699"/>
            <a:ext cx="21853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50A7DCF-93CB-9132-E26D-29677E211791}"/>
              </a:ext>
            </a:extLst>
          </p:cNvPr>
          <p:cNvCxnSpPr>
            <a:cxnSpLocks/>
          </p:cNvCxnSpPr>
          <p:nvPr/>
        </p:nvCxnSpPr>
        <p:spPr>
          <a:xfrm flipH="1">
            <a:off x="2377688" y="3124693"/>
            <a:ext cx="296335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7319FF7-68D8-BFA9-B6F0-C5E5C85C910F}"/>
              </a:ext>
            </a:extLst>
          </p:cNvPr>
          <p:cNvSpPr txBox="1"/>
          <p:nvPr/>
        </p:nvSpPr>
        <p:spPr>
          <a:xfrm>
            <a:off x="1082126" y="3304960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날짜         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B66A8D-087C-3766-198D-2372A65B5788}"/>
              </a:ext>
            </a:extLst>
          </p:cNvPr>
          <p:cNvSpPr txBox="1"/>
          <p:nvPr/>
        </p:nvSpPr>
        <p:spPr>
          <a:xfrm>
            <a:off x="1934890" y="3304732"/>
            <a:ext cx="440266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B6105B-155F-3E53-3E1A-D316486B149E}"/>
              </a:ext>
            </a:extLst>
          </p:cNvPr>
          <p:cNvSpPr txBox="1"/>
          <p:nvPr/>
        </p:nvSpPr>
        <p:spPr>
          <a:xfrm>
            <a:off x="2305875" y="3298757"/>
            <a:ext cx="205386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82DC16-3ECD-7C7E-B124-0C1C626D700F}"/>
              </a:ext>
            </a:extLst>
          </p:cNvPr>
          <p:cNvSpPr txBox="1"/>
          <p:nvPr/>
        </p:nvSpPr>
        <p:spPr>
          <a:xfrm>
            <a:off x="1083524" y="359056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호 차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3C9037-B06C-AB8C-A6BA-5EAD91F0FF21}"/>
              </a:ext>
            </a:extLst>
          </p:cNvPr>
          <p:cNvSpPr txBox="1"/>
          <p:nvPr/>
        </p:nvSpPr>
        <p:spPr>
          <a:xfrm>
            <a:off x="1036246" y="4549877"/>
            <a:ext cx="1422554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조회하기</a:t>
            </a:r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0F8890A2-A15A-52D7-751F-7A97632FCA19}"/>
              </a:ext>
            </a:extLst>
          </p:cNvPr>
          <p:cNvSpPr/>
          <p:nvPr/>
        </p:nvSpPr>
        <p:spPr>
          <a:xfrm>
            <a:off x="1047354" y="258010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57A26B7C-889D-7167-3CE9-A34A96F736E8}"/>
              </a:ext>
            </a:extLst>
          </p:cNvPr>
          <p:cNvSpPr/>
          <p:nvPr/>
        </p:nvSpPr>
        <p:spPr>
          <a:xfrm>
            <a:off x="1022093" y="288481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009DBDE9-7ED5-A1E0-6C5D-94BEBC79BCEA}"/>
              </a:ext>
            </a:extLst>
          </p:cNvPr>
          <p:cNvSpPr/>
          <p:nvPr/>
        </p:nvSpPr>
        <p:spPr>
          <a:xfrm>
            <a:off x="1850533" y="291108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8570FAC1-A8B1-DBE4-8824-1A14534C73F7}"/>
              </a:ext>
            </a:extLst>
          </p:cNvPr>
          <p:cNvSpPr/>
          <p:nvPr/>
        </p:nvSpPr>
        <p:spPr>
          <a:xfrm>
            <a:off x="999519" y="316961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DBB5EEBA-5C77-F26E-D400-08FB6FF97D7A}"/>
              </a:ext>
            </a:extLst>
          </p:cNvPr>
          <p:cNvSpPr/>
          <p:nvPr/>
        </p:nvSpPr>
        <p:spPr>
          <a:xfrm>
            <a:off x="1862016" y="317787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D7ACFD53-7039-882B-534A-618019A0481F}"/>
              </a:ext>
            </a:extLst>
          </p:cNvPr>
          <p:cNvSpPr/>
          <p:nvPr/>
        </p:nvSpPr>
        <p:spPr>
          <a:xfrm>
            <a:off x="978675" y="351173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7</a:t>
            </a:r>
            <a:endParaRPr lang="ko-KR" altLang="en-US" sz="800" dirty="0"/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D9F712B3-FF0F-64DB-9ECB-4EB773D9A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70" y="4864918"/>
            <a:ext cx="4861730" cy="861349"/>
          </a:xfrm>
          <a:prstGeom prst="rect">
            <a:avLst/>
          </a:prstGeom>
        </p:spPr>
      </p:pic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D19DE74C-E437-8E69-454A-8E6CE35F3C81}"/>
              </a:ext>
            </a:extLst>
          </p:cNvPr>
          <p:cNvSpPr/>
          <p:nvPr/>
        </p:nvSpPr>
        <p:spPr>
          <a:xfrm>
            <a:off x="894090" y="445484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F2B4D0D-8773-49C8-9BA2-9B63ABC21451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944073F-BF3E-422E-947A-8CABC6E4F6E1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E997D560-687A-416F-9534-D6AFD7A3764A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D0ECE75-A057-4EA9-9707-F117C33D610F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A651C89D-F018-41F3-82C7-103F76C5A0D9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01EC6E1-1113-40CD-A047-EC44D9077294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1B6219D9-74B6-4681-AFE3-CB6061142192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4560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597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일반승차권 조회와 단체승차권 조회 중 체크로 선택 할 수 있음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지역명 입력 가능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버튼을 누르면 지역 선택 폼이 나옴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예약 날짜를 선택할 수 있는 달력이 나옴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해당 예약 시간대를 선택 할 수 있음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열차 호 차를 선택하는 버튼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조회 하기 버튼을 누르면 아래 열차 스케줄과 예약 및 좌석선택 을 할 수 있음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078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그림 63">
            <a:extLst>
              <a:ext uri="{FF2B5EF4-FFF2-40B4-BE49-F238E27FC236}">
                <a16:creationId xmlns:a16="http://schemas.microsoft.com/office/drawing/2014/main" id="{46908013-FEF0-4AC8-BD88-DCF331BCE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328323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reservation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예약하기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2CD5FAF-D932-5B64-FD06-BFF4526D9C26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8414F69-DA3C-2E14-4AF7-92E016DC1296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7AAB33-45CD-77F1-44EE-8C14A01BACDA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F0A7CB5-ABAB-1C8A-DD9E-5B8952E3A3C7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2BB6FE-2F6C-9812-A0D1-5003CFDD257B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A337A0-9DE8-9011-7C72-45A8EECDFF6D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ABB486-0DF0-51E4-3445-87891FC6C60C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B42499-6926-998D-1CE3-383BEB3F1813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61765-6B2E-2782-E79D-D7424DEB6334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예약하기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6AD8F83-B864-BFD6-7618-29DACBBF59E4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76E08A7-F77B-1BB5-74B2-F402E48BC27A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DDFBEF9-72C3-76F1-D8F9-0A1755096521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98572D8-3787-63AF-F9F9-E1387AFAB801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560BC0-EBC9-2C1E-4253-A3070074A035}"/>
              </a:ext>
            </a:extLst>
          </p:cNvPr>
          <p:cNvSpPr txBox="1"/>
          <p:nvPr/>
        </p:nvSpPr>
        <p:spPr>
          <a:xfrm>
            <a:off x="1043770" y="2688612"/>
            <a:ext cx="434740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r>
              <a:rPr lang="en-US" altLang="ko-KR" sz="800" dirty="0"/>
              <a:t>10</a:t>
            </a:r>
            <a:r>
              <a:rPr lang="ko-KR" altLang="en-US" sz="800" dirty="0"/>
              <a:t>분 내에 결제하지 않으면 예약이 취소됩니다</a:t>
            </a:r>
            <a:r>
              <a:rPr lang="en-US" altLang="ko-KR" sz="800" dirty="0"/>
              <a:t>.</a:t>
            </a:r>
          </a:p>
          <a:p>
            <a:endParaRPr lang="ko-KR" altLang="en-US" sz="800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56CDD13-5DCC-B352-5749-106CB3E66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806178"/>
              </p:ext>
            </p:extLst>
          </p:nvPr>
        </p:nvGraphicFramePr>
        <p:xfrm>
          <a:off x="1049434" y="3278849"/>
          <a:ext cx="4341744" cy="56501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2416">
                  <a:extLst>
                    <a:ext uri="{9D8B030D-6E8A-4147-A177-3AD203B41FA5}">
                      <a16:colId xmlns:a16="http://schemas.microsoft.com/office/drawing/2014/main" val="1575765460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3124174708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1247299549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1046261367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597088479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123079053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900050069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1163636543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35880759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승차일자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열차종류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열차번호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출발역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도착역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출발시각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도착시각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인원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결제금액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050910352"/>
                  </a:ext>
                </a:extLst>
              </a:tr>
              <a:tr h="351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07/12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CRX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344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07:00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08:30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33,000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878029853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F627657-59BD-B439-8229-68BB5CE5ED06}"/>
              </a:ext>
            </a:extLst>
          </p:cNvPr>
          <p:cNvGraphicFramePr>
            <a:graphicFrameLocks noGrp="1"/>
          </p:cNvGraphicFramePr>
          <p:nvPr/>
        </p:nvGraphicFramePr>
        <p:xfrm>
          <a:off x="1043770" y="3941234"/>
          <a:ext cx="4341743" cy="5900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20249">
                  <a:extLst>
                    <a:ext uri="{9D8B030D-6E8A-4147-A177-3AD203B41FA5}">
                      <a16:colId xmlns:a16="http://schemas.microsoft.com/office/drawing/2014/main" val="2493835885"/>
                    </a:ext>
                  </a:extLst>
                </a:gridCol>
                <a:gridCol w="620249">
                  <a:extLst>
                    <a:ext uri="{9D8B030D-6E8A-4147-A177-3AD203B41FA5}">
                      <a16:colId xmlns:a16="http://schemas.microsoft.com/office/drawing/2014/main" val="3568026503"/>
                    </a:ext>
                  </a:extLst>
                </a:gridCol>
                <a:gridCol w="596092">
                  <a:extLst>
                    <a:ext uri="{9D8B030D-6E8A-4147-A177-3AD203B41FA5}">
                      <a16:colId xmlns:a16="http://schemas.microsoft.com/office/drawing/2014/main" val="2074038156"/>
                    </a:ext>
                  </a:extLst>
                </a:gridCol>
                <a:gridCol w="644406">
                  <a:extLst>
                    <a:ext uri="{9D8B030D-6E8A-4147-A177-3AD203B41FA5}">
                      <a16:colId xmlns:a16="http://schemas.microsoft.com/office/drawing/2014/main" val="2651840017"/>
                    </a:ext>
                  </a:extLst>
                </a:gridCol>
                <a:gridCol w="620249">
                  <a:extLst>
                    <a:ext uri="{9D8B030D-6E8A-4147-A177-3AD203B41FA5}">
                      <a16:colId xmlns:a16="http://schemas.microsoft.com/office/drawing/2014/main" val="2955996529"/>
                    </a:ext>
                  </a:extLst>
                </a:gridCol>
                <a:gridCol w="620249">
                  <a:extLst>
                    <a:ext uri="{9D8B030D-6E8A-4147-A177-3AD203B41FA5}">
                      <a16:colId xmlns:a16="http://schemas.microsoft.com/office/drawing/2014/main" val="895845957"/>
                    </a:ext>
                  </a:extLst>
                </a:gridCol>
                <a:gridCol w="620249">
                  <a:extLst>
                    <a:ext uri="{9D8B030D-6E8A-4147-A177-3AD203B41FA5}">
                      <a16:colId xmlns:a16="http://schemas.microsoft.com/office/drawing/2014/main" val="4018680382"/>
                    </a:ext>
                  </a:extLst>
                </a:gridCol>
              </a:tblGrid>
              <a:tr h="238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열차번호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객실등급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좌석정보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승객유형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운임요금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할인금액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영수금액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750267597"/>
                  </a:ext>
                </a:extLst>
              </a:tr>
              <a:tr h="351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344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일반실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17</a:t>
                      </a:r>
                      <a:r>
                        <a:rPr lang="ko-KR" altLang="en-US" sz="800" dirty="0"/>
                        <a:t>호차 </a:t>
                      </a:r>
                      <a:r>
                        <a:rPr lang="en-US" altLang="ko-KR" sz="800" dirty="0"/>
                        <a:t>3A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어른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33,100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100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33,000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3780020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02C7D6E-3FD1-C965-B613-B9BB47E70748}"/>
              </a:ext>
            </a:extLst>
          </p:cNvPr>
          <p:cNvSpPr txBox="1"/>
          <p:nvPr/>
        </p:nvSpPr>
        <p:spPr>
          <a:xfrm>
            <a:off x="1043770" y="4637899"/>
            <a:ext cx="4347405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800" b="1" dirty="0"/>
          </a:p>
          <a:p>
            <a:r>
              <a:rPr lang="ko-KR" altLang="en-US" sz="800" b="1" dirty="0"/>
              <a:t>할인증 적용 방법</a:t>
            </a:r>
            <a:endParaRPr lang="en-US" altLang="ko-KR" sz="800" b="1" dirty="0"/>
          </a:p>
          <a:p>
            <a:r>
              <a:rPr lang="ko-KR" altLang="en-US" sz="800" dirty="0"/>
              <a:t>운임 추가할인 선택 </a:t>
            </a:r>
            <a:r>
              <a:rPr lang="en-US" altLang="ko-KR" sz="800" dirty="0"/>
              <a:t>&gt; </a:t>
            </a:r>
            <a:r>
              <a:rPr lang="ko-KR" altLang="en-US" sz="800" dirty="0"/>
              <a:t>다시계산 </a:t>
            </a:r>
            <a:r>
              <a:rPr lang="en-US" altLang="ko-KR" sz="800" dirty="0"/>
              <a:t>&gt; </a:t>
            </a:r>
            <a:r>
              <a:rPr lang="ko-KR" altLang="en-US" sz="800" dirty="0"/>
              <a:t>결제하기</a:t>
            </a:r>
            <a:endParaRPr lang="en-US" altLang="ko-KR" sz="800" dirty="0"/>
          </a:p>
          <a:p>
            <a:r>
              <a:rPr lang="ko-KR" altLang="en-US" sz="800" dirty="0"/>
              <a:t>특실요금은 할인대상에서 제외됩니다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0282BE-91BE-67F8-148B-887C67CEBD47}"/>
              </a:ext>
            </a:extLst>
          </p:cNvPr>
          <p:cNvSpPr txBox="1"/>
          <p:nvPr/>
        </p:nvSpPr>
        <p:spPr>
          <a:xfrm>
            <a:off x="2452718" y="5416250"/>
            <a:ext cx="746683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결제하기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F1DCA0-B5EA-EC77-9614-D25175B1BA2F}"/>
              </a:ext>
            </a:extLst>
          </p:cNvPr>
          <p:cNvSpPr txBox="1"/>
          <p:nvPr/>
        </p:nvSpPr>
        <p:spPr>
          <a:xfrm>
            <a:off x="3247619" y="5410071"/>
            <a:ext cx="746683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장바구니</a:t>
            </a:r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6B961E53-3A6A-613C-55DA-1E0367BB7A1D}"/>
              </a:ext>
            </a:extLst>
          </p:cNvPr>
          <p:cNvSpPr/>
          <p:nvPr/>
        </p:nvSpPr>
        <p:spPr>
          <a:xfrm>
            <a:off x="2348891" y="5316247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D4FCCE77-D0A0-A31C-1D41-DB4D31E8585F}"/>
              </a:ext>
            </a:extLst>
          </p:cNvPr>
          <p:cNvSpPr/>
          <p:nvPr/>
        </p:nvSpPr>
        <p:spPr>
          <a:xfrm>
            <a:off x="3196618" y="529347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03CC10-7CE2-4A43-BBD9-40D9314FEC77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05B86B-E9EB-4D03-B540-81213928F6EC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ADF886D-3ED7-4260-97A1-0FDD19475513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9912027-5735-4546-9CD9-C911CE966938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AF6185D-EA3D-4103-ACF3-7E62CEAFF366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표 117">
            <a:extLst>
              <a:ext uri="{FF2B5EF4-FFF2-40B4-BE49-F238E27FC236}">
                <a16:creationId xmlns:a16="http://schemas.microsoft.com/office/drawing/2014/main" id="{6F1F1D83-CDC4-485F-806A-AA4D0F65C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950955"/>
              </p:ext>
            </p:extLst>
          </p:nvPr>
        </p:nvGraphicFramePr>
        <p:xfrm>
          <a:off x="7091765" y="1109798"/>
          <a:ext cx="4490635" cy="1560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597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결제하기로 이동</a:t>
                      </a:r>
                      <a:endParaRPr lang="en-US" altLang="ko-KR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장바구니로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566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79979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1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0741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0305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156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4398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3663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8297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3615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1700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0940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66066-8FCE-4AC8-8739-D88313591CE6}"/>
              </a:ext>
            </a:extLst>
          </p:cNvPr>
          <p:cNvSpPr txBox="1"/>
          <p:nvPr/>
        </p:nvSpPr>
        <p:spPr>
          <a:xfrm>
            <a:off x="4535941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70EEEC-5C1A-4045-ABC3-7044B6C0EE26}"/>
              </a:ext>
            </a:extLst>
          </p:cNvPr>
          <p:cNvSpPr txBox="1"/>
          <p:nvPr/>
        </p:nvSpPr>
        <p:spPr>
          <a:xfrm>
            <a:off x="498240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CAA7DD-AAF5-4001-AE21-83CAE7166C10}"/>
              </a:ext>
            </a:extLst>
          </p:cNvPr>
          <p:cNvCxnSpPr>
            <a:cxnSpLocks/>
          </p:cNvCxnSpPr>
          <p:nvPr/>
        </p:nvCxnSpPr>
        <p:spPr>
          <a:xfrm>
            <a:off x="503451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A87D0-1350-4F1F-ABD7-2D9A080CE1C1}"/>
              </a:ext>
            </a:extLst>
          </p:cNvPr>
          <p:cNvSpPr txBox="1"/>
          <p:nvPr/>
        </p:nvSpPr>
        <p:spPr>
          <a:xfrm>
            <a:off x="552824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F338A1-CD31-4414-B90E-0A49CCC20C39}"/>
              </a:ext>
            </a:extLst>
          </p:cNvPr>
          <p:cNvCxnSpPr>
            <a:cxnSpLocks/>
          </p:cNvCxnSpPr>
          <p:nvPr/>
        </p:nvCxnSpPr>
        <p:spPr>
          <a:xfrm>
            <a:off x="554860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5E1114F6-B2B5-459C-8145-C7D42471D685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952501"/>
          <a:ext cx="4516961" cy="3044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예약 취소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장바구니에 담겨져 있는 상품을 제거한다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승차권 추가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승차권 조회하는 페이지로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084272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상품 추가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여행상품 조회하는 페이지로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364213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바로결제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현재 선택한 장바구니 내의 상품을 결제하는 페이지로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106809"/>
                  </a:ext>
                </a:extLst>
              </a:tr>
            </a:tbl>
          </a:graphicData>
        </a:graphic>
      </p:graphicFrame>
      <p:graphicFrame>
        <p:nvGraphicFramePr>
          <p:cNvPr id="80" name="표 118">
            <a:extLst>
              <a:ext uri="{FF2B5EF4-FFF2-40B4-BE49-F238E27FC236}">
                <a16:creationId xmlns:a16="http://schemas.microsoft.com/office/drawing/2014/main" id="{BAEA9B5E-E64A-4726-B11C-6F6A79450622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cart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장바구니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812E4CA-F6E0-42BF-833C-05EA2087453F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2FE403F-B56C-453B-92DF-47660AD97889}"/>
              </a:ext>
            </a:extLst>
          </p:cNvPr>
          <p:cNvSpPr txBox="1"/>
          <p:nvPr/>
        </p:nvSpPr>
        <p:spPr>
          <a:xfrm>
            <a:off x="935730" y="1809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장바구니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5879DCC-1728-42A9-9F24-68BC5E83DD04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C92A544-6B84-446A-BB16-81872268D0AD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9312C4-1602-49FF-9C41-0FCDD55B851E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E70C5148-FA19-4EE2-8DCB-432CD7220B35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9A5D69E-F06C-47B5-91FC-E0593DED8BF7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AC96FF2-117B-4F89-9A9F-18F094070E9F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2D40990-A90C-43A5-AD5E-F562AD537C0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07EEBB7C-4845-4DC9-8CAC-80917CED2A2F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01FB83C-4902-4217-BA18-A3C3D60CCCD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graphicFrame>
        <p:nvGraphicFramePr>
          <p:cNvPr id="64" name="표 6">
            <a:extLst>
              <a:ext uri="{FF2B5EF4-FFF2-40B4-BE49-F238E27FC236}">
                <a16:creationId xmlns:a16="http://schemas.microsoft.com/office/drawing/2014/main" id="{7EFF16E6-1179-4EB8-B8CB-30BEC4093168}"/>
              </a:ext>
            </a:extLst>
          </p:cNvPr>
          <p:cNvGraphicFramePr>
            <a:graphicFrameLocks noGrp="1"/>
          </p:cNvGraphicFramePr>
          <p:nvPr/>
        </p:nvGraphicFramePr>
        <p:xfrm>
          <a:off x="883919" y="2779425"/>
          <a:ext cx="4540694" cy="1014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38">
                  <a:extLst>
                    <a:ext uri="{9D8B030D-6E8A-4147-A177-3AD203B41FA5}">
                      <a16:colId xmlns:a16="http://schemas.microsoft.com/office/drawing/2014/main" val="3145203926"/>
                    </a:ext>
                  </a:extLst>
                </a:gridCol>
                <a:gridCol w="364492">
                  <a:extLst>
                    <a:ext uri="{9D8B030D-6E8A-4147-A177-3AD203B41FA5}">
                      <a16:colId xmlns:a16="http://schemas.microsoft.com/office/drawing/2014/main" val="2751373996"/>
                    </a:ext>
                  </a:extLst>
                </a:gridCol>
                <a:gridCol w="648311">
                  <a:extLst>
                    <a:ext uri="{9D8B030D-6E8A-4147-A177-3AD203B41FA5}">
                      <a16:colId xmlns:a16="http://schemas.microsoft.com/office/drawing/2014/main" val="1838722404"/>
                    </a:ext>
                  </a:extLst>
                </a:gridCol>
                <a:gridCol w="475278">
                  <a:extLst>
                    <a:ext uri="{9D8B030D-6E8A-4147-A177-3AD203B41FA5}">
                      <a16:colId xmlns:a16="http://schemas.microsoft.com/office/drawing/2014/main" val="3832999653"/>
                    </a:ext>
                  </a:extLst>
                </a:gridCol>
                <a:gridCol w="400881">
                  <a:extLst>
                    <a:ext uri="{9D8B030D-6E8A-4147-A177-3AD203B41FA5}">
                      <a16:colId xmlns:a16="http://schemas.microsoft.com/office/drawing/2014/main" val="3034353039"/>
                    </a:ext>
                  </a:extLst>
                </a:gridCol>
                <a:gridCol w="767139">
                  <a:extLst>
                    <a:ext uri="{9D8B030D-6E8A-4147-A177-3AD203B41FA5}">
                      <a16:colId xmlns:a16="http://schemas.microsoft.com/office/drawing/2014/main" val="2379742564"/>
                    </a:ext>
                  </a:extLst>
                </a:gridCol>
                <a:gridCol w="598805">
                  <a:extLst>
                    <a:ext uri="{9D8B030D-6E8A-4147-A177-3AD203B41FA5}">
                      <a16:colId xmlns:a16="http://schemas.microsoft.com/office/drawing/2014/main" val="2630998361"/>
                    </a:ext>
                  </a:extLst>
                </a:gridCol>
                <a:gridCol w="280987">
                  <a:extLst>
                    <a:ext uri="{9D8B030D-6E8A-4147-A177-3AD203B41FA5}">
                      <a16:colId xmlns:a16="http://schemas.microsoft.com/office/drawing/2014/main" val="1244525830"/>
                    </a:ext>
                  </a:extLst>
                </a:gridCol>
                <a:gridCol w="395344">
                  <a:extLst>
                    <a:ext uri="{9D8B030D-6E8A-4147-A177-3AD203B41FA5}">
                      <a16:colId xmlns:a16="http://schemas.microsoft.com/office/drawing/2014/main" val="3953791515"/>
                    </a:ext>
                  </a:extLst>
                </a:gridCol>
                <a:gridCol w="400119">
                  <a:extLst>
                    <a:ext uri="{9D8B030D-6E8A-4147-A177-3AD203B41FA5}">
                      <a16:colId xmlns:a16="http://schemas.microsoft.com/office/drawing/2014/main" val="2479046931"/>
                    </a:ext>
                  </a:extLst>
                </a:gridCol>
              </a:tblGrid>
              <a:tr h="5074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유형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예약번호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예약일자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승차일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결제기한일시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금액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941109"/>
                  </a:ext>
                </a:extLst>
              </a:tr>
              <a:tr h="5074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관광상품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예약번호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오늘날짜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승차일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[DTL]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고성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(11:32) 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양양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(12:54) 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오늘날짜시간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+30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분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6,000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586937"/>
                  </a:ext>
                </a:extLst>
              </a:tr>
            </a:tbl>
          </a:graphicData>
        </a:graphic>
      </p:graphicFrame>
      <p:pic>
        <p:nvPicPr>
          <p:cNvPr id="68" name="그림 67">
            <a:extLst>
              <a:ext uri="{FF2B5EF4-FFF2-40B4-BE49-F238E27FC236}">
                <a16:creationId xmlns:a16="http://schemas.microsoft.com/office/drawing/2014/main" id="{A32CB447-0618-4912-A062-2C5BBD590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46" y="3463114"/>
            <a:ext cx="130850" cy="130850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7832EB11-12CC-465D-A9AC-8482D593B09F}"/>
              </a:ext>
            </a:extLst>
          </p:cNvPr>
          <p:cNvSpPr/>
          <p:nvPr/>
        </p:nvSpPr>
        <p:spPr>
          <a:xfrm>
            <a:off x="922646" y="2967390"/>
            <a:ext cx="130850" cy="1115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31F380-6AB5-44DE-B35A-7386209FA938}"/>
              </a:ext>
            </a:extLst>
          </p:cNvPr>
          <p:cNvSpPr/>
          <p:nvPr/>
        </p:nvSpPr>
        <p:spPr>
          <a:xfrm>
            <a:off x="5072062" y="3490916"/>
            <a:ext cx="297657" cy="1071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400" dirty="0">
                <a:solidFill>
                  <a:schemeClr val="tx1"/>
                </a:solidFill>
              </a:rPr>
              <a:t>예약취소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C19B884-3EE4-4188-A4C5-F847143C3F21}"/>
              </a:ext>
            </a:extLst>
          </p:cNvPr>
          <p:cNvSpPr/>
          <p:nvPr/>
        </p:nvSpPr>
        <p:spPr>
          <a:xfrm>
            <a:off x="4596620" y="4063457"/>
            <a:ext cx="396182" cy="1071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400" dirty="0">
                <a:solidFill>
                  <a:schemeClr val="tx1"/>
                </a:solidFill>
              </a:rPr>
              <a:t>승차권 추가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367BE80-A2E5-486E-B91B-7568EA48150C}"/>
              </a:ext>
            </a:extLst>
          </p:cNvPr>
          <p:cNvSpPr/>
          <p:nvPr/>
        </p:nvSpPr>
        <p:spPr>
          <a:xfrm>
            <a:off x="5100418" y="4061102"/>
            <a:ext cx="327423" cy="1071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400" dirty="0">
                <a:solidFill>
                  <a:schemeClr val="tx1"/>
                </a:solidFill>
              </a:rPr>
              <a:t>상품추가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113C02A-DA96-461B-A8B3-903E27102E0E}"/>
              </a:ext>
            </a:extLst>
          </p:cNvPr>
          <p:cNvCxnSpPr>
            <a:cxnSpLocks/>
          </p:cNvCxnSpPr>
          <p:nvPr/>
        </p:nvCxnSpPr>
        <p:spPr>
          <a:xfrm>
            <a:off x="883919" y="3788443"/>
            <a:ext cx="4573715" cy="58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D1A2E11-8BDB-49D0-8DAC-75B8989EAF60}"/>
              </a:ext>
            </a:extLst>
          </p:cNvPr>
          <p:cNvCxnSpPr>
            <a:cxnSpLocks/>
          </p:cNvCxnSpPr>
          <p:nvPr/>
        </p:nvCxnSpPr>
        <p:spPr>
          <a:xfrm>
            <a:off x="837891" y="4440555"/>
            <a:ext cx="465051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BDA28A-052C-4821-BD3B-E8BAF161B679}"/>
              </a:ext>
            </a:extLst>
          </p:cNvPr>
          <p:cNvSpPr/>
          <p:nvPr/>
        </p:nvSpPr>
        <p:spPr>
          <a:xfrm>
            <a:off x="850921" y="4594860"/>
            <a:ext cx="4640663" cy="11054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>
                <a:solidFill>
                  <a:schemeClr val="tx1"/>
                </a:solidFill>
              </a:rPr>
              <a:t>총 결제 금액 </a:t>
            </a:r>
            <a:r>
              <a:rPr lang="en-US" altLang="ko-KR" sz="1400" dirty="0">
                <a:solidFill>
                  <a:schemeClr val="tx1"/>
                </a:solidFill>
              </a:rPr>
              <a:t>6,000</a:t>
            </a:r>
            <a:r>
              <a:rPr lang="ko-KR" altLang="en-US" sz="1400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D6F40D2-1030-4BA6-942E-BD261614C430}"/>
              </a:ext>
            </a:extLst>
          </p:cNvPr>
          <p:cNvSpPr/>
          <p:nvPr/>
        </p:nvSpPr>
        <p:spPr>
          <a:xfrm>
            <a:off x="4532705" y="5404489"/>
            <a:ext cx="849252" cy="2297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바로결제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78" name="순서도: 연결자 77">
            <a:extLst>
              <a:ext uri="{FF2B5EF4-FFF2-40B4-BE49-F238E27FC236}">
                <a16:creationId xmlns:a16="http://schemas.microsoft.com/office/drawing/2014/main" id="{B97E14A0-F007-40B9-BCD6-9E251E0E0A80}"/>
              </a:ext>
            </a:extLst>
          </p:cNvPr>
          <p:cNvSpPr/>
          <p:nvPr/>
        </p:nvSpPr>
        <p:spPr>
          <a:xfrm>
            <a:off x="4962868" y="3353515"/>
            <a:ext cx="169205" cy="15691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87" name="순서도: 연결자 86">
            <a:extLst>
              <a:ext uri="{FF2B5EF4-FFF2-40B4-BE49-F238E27FC236}">
                <a16:creationId xmlns:a16="http://schemas.microsoft.com/office/drawing/2014/main" id="{EFFBE223-2EA5-4C86-8AF0-CBA1FC2354DA}"/>
              </a:ext>
            </a:extLst>
          </p:cNvPr>
          <p:cNvSpPr/>
          <p:nvPr/>
        </p:nvSpPr>
        <p:spPr>
          <a:xfrm>
            <a:off x="4478845" y="3941346"/>
            <a:ext cx="172684" cy="1475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88" name="순서도: 연결자 87">
            <a:extLst>
              <a:ext uri="{FF2B5EF4-FFF2-40B4-BE49-F238E27FC236}">
                <a16:creationId xmlns:a16="http://schemas.microsoft.com/office/drawing/2014/main" id="{4DE26D6F-6431-4664-A47C-1CB78E3AFB0A}"/>
              </a:ext>
            </a:extLst>
          </p:cNvPr>
          <p:cNvSpPr/>
          <p:nvPr/>
        </p:nvSpPr>
        <p:spPr>
          <a:xfrm>
            <a:off x="5002761" y="3933991"/>
            <a:ext cx="172684" cy="1475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89" name="순서도: 연결자 88">
            <a:extLst>
              <a:ext uri="{FF2B5EF4-FFF2-40B4-BE49-F238E27FC236}">
                <a16:creationId xmlns:a16="http://schemas.microsoft.com/office/drawing/2014/main" id="{F4091EA8-7350-4BA9-B57D-37CD452F592F}"/>
              </a:ext>
            </a:extLst>
          </p:cNvPr>
          <p:cNvSpPr/>
          <p:nvPr/>
        </p:nvSpPr>
        <p:spPr>
          <a:xfrm>
            <a:off x="4405749" y="5302444"/>
            <a:ext cx="172684" cy="1475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20821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그림 83">
            <a:extLst>
              <a:ext uri="{FF2B5EF4-FFF2-40B4-BE49-F238E27FC236}">
                <a16:creationId xmlns:a16="http://schemas.microsoft.com/office/drawing/2014/main" id="{6CC111B3-0695-47D5-BD20-4F4C1C5B5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4560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597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신용카드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법인카드 선택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폼이 바뀜</a:t>
                      </a:r>
                      <a:endParaRPr lang="en-US" altLang="ko-KR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카드번호 입력란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카드 유효기간 입력란</a:t>
                      </a:r>
                      <a:endParaRPr lang="en-US" altLang="ko-KR" sz="1100" dirty="0"/>
                    </a:p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할부개월 입력란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비밀번호 앞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자리만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결제창으로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취소하면  조회로 다시 돌아감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920903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Pay_01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결제하기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61ACA4E-01EF-8698-544F-E8105C36F35A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A993303-A8B2-712F-8426-8A885727A70C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3D585CB-834B-C3E0-EAEE-E671AACA3964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17C9CAC-C3AB-4739-A765-32F5EF984796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D9E668-9D45-687A-CC8C-1F864A23B33E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EEDE17-3366-6B5F-CA96-5A81E00FE1E1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1F5EF-BEDC-AC69-EC3A-DE9556B44AC7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2228A9-D42D-1962-756C-BFF01ADCC167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BB89FD-84C6-1D11-12DF-AB68E9226084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결제하기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9013173-5149-8DFA-F137-DEE503E4F72B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8957BDC-7C14-640E-FDE0-9291271F1C35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131C17B-AC20-B34E-4C7E-4C6D428350F0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507AB6B-0D84-8BD2-6CAF-4021DF6256F7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A85530-1F66-B459-A3F7-8A490A4E2FEB}"/>
              </a:ext>
            </a:extLst>
          </p:cNvPr>
          <p:cNvSpPr txBox="1"/>
          <p:nvPr/>
        </p:nvSpPr>
        <p:spPr>
          <a:xfrm>
            <a:off x="1043770" y="2688612"/>
            <a:ext cx="4347405" cy="4378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결제방법은 신용카드</a:t>
            </a:r>
            <a:r>
              <a:rPr lang="en-US" altLang="ko-KR" sz="800" dirty="0"/>
              <a:t>, </a:t>
            </a:r>
            <a:r>
              <a:rPr lang="ko-KR" altLang="en-US" sz="800" dirty="0"/>
              <a:t>간편결제 </a:t>
            </a:r>
            <a:r>
              <a:rPr lang="en-US" altLang="ko-KR" sz="800" dirty="0"/>
              <a:t>2</a:t>
            </a:r>
            <a:r>
              <a:rPr lang="ko-KR" altLang="en-US" sz="800" dirty="0"/>
              <a:t>가지 있습니다</a:t>
            </a:r>
            <a:r>
              <a:rPr lang="en-US" altLang="ko-KR" sz="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800" dirty="0"/>
              <a:t>간편결제의 경우 브라우저의 팝업 차단을 허용하신 후 이용해 주시기 바랍니다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EAB1D9A-9ACC-D254-F045-898F0C5078DD}"/>
              </a:ext>
            </a:extLst>
          </p:cNvPr>
          <p:cNvGraphicFramePr>
            <a:graphicFrameLocks noGrp="1"/>
          </p:cNvGraphicFramePr>
          <p:nvPr/>
        </p:nvGraphicFramePr>
        <p:xfrm>
          <a:off x="1036236" y="3195294"/>
          <a:ext cx="4347406" cy="2976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00184">
                  <a:extLst>
                    <a:ext uri="{9D8B030D-6E8A-4147-A177-3AD203B41FA5}">
                      <a16:colId xmlns:a16="http://schemas.microsoft.com/office/drawing/2014/main" val="4278201147"/>
                    </a:ext>
                  </a:extLst>
                </a:gridCol>
                <a:gridCol w="3547222">
                  <a:extLst>
                    <a:ext uri="{9D8B030D-6E8A-4147-A177-3AD203B41FA5}">
                      <a16:colId xmlns:a16="http://schemas.microsoft.com/office/drawing/2014/main" val="168267845"/>
                    </a:ext>
                  </a:extLst>
                </a:gridCol>
              </a:tblGrid>
              <a:tr h="297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결제금액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33,000</a:t>
                      </a:r>
                      <a:r>
                        <a:rPr lang="ko-KR" altLang="en-US" sz="1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원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08947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8219E0C-F21A-A7A4-B0EA-B15CC9FBBD4C}"/>
              </a:ext>
            </a:extLst>
          </p:cNvPr>
          <p:cNvSpPr txBox="1"/>
          <p:nvPr/>
        </p:nvSpPr>
        <p:spPr>
          <a:xfrm>
            <a:off x="1090593" y="3581307"/>
            <a:ext cx="73403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/>
              <a:t>신용카드</a:t>
            </a:r>
            <a:endParaRPr lang="ko-KR" altLang="en-US" sz="9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E61EB5E-B850-EE77-B619-971EF7F3BD10}"/>
              </a:ext>
            </a:extLst>
          </p:cNvPr>
          <p:cNvSpPr/>
          <p:nvPr/>
        </p:nvSpPr>
        <p:spPr>
          <a:xfrm>
            <a:off x="1722111" y="3631346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31E123-7D72-1448-A2F4-BE0A90855E18}"/>
              </a:ext>
            </a:extLst>
          </p:cNvPr>
          <p:cNvSpPr txBox="1"/>
          <p:nvPr/>
        </p:nvSpPr>
        <p:spPr>
          <a:xfrm>
            <a:off x="2007540" y="3581301"/>
            <a:ext cx="754653" cy="230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간편결제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9EFBDF0-0B79-19FC-A7CB-DC1A6190F2D5}"/>
              </a:ext>
            </a:extLst>
          </p:cNvPr>
          <p:cNvSpPr/>
          <p:nvPr/>
        </p:nvSpPr>
        <p:spPr>
          <a:xfrm>
            <a:off x="2623187" y="3631347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A7B5F771-F2A5-9EFF-02CF-D46EC0016A5F}"/>
              </a:ext>
            </a:extLst>
          </p:cNvPr>
          <p:cNvGraphicFramePr>
            <a:graphicFrameLocks noGrp="1"/>
          </p:cNvGraphicFramePr>
          <p:nvPr/>
        </p:nvGraphicFramePr>
        <p:xfrm>
          <a:off x="1048705" y="3778817"/>
          <a:ext cx="4342470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5650">
                  <a:extLst>
                    <a:ext uri="{9D8B030D-6E8A-4147-A177-3AD203B41FA5}">
                      <a16:colId xmlns:a16="http://schemas.microsoft.com/office/drawing/2014/main" val="112759418"/>
                    </a:ext>
                  </a:extLst>
                </a:gridCol>
                <a:gridCol w="3676820">
                  <a:extLst>
                    <a:ext uri="{9D8B030D-6E8A-4147-A177-3AD203B41FA5}">
                      <a16:colId xmlns:a16="http://schemas.microsoft.com/office/drawing/2014/main" val="21723077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결제정보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156149"/>
                  </a:ext>
                </a:extLst>
              </a:tr>
              <a:tr h="1942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카드종류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개인카드      법인카드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211260"/>
                  </a:ext>
                </a:extLst>
              </a:tr>
              <a:tr h="1942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카드번호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622387"/>
                  </a:ext>
                </a:extLst>
              </a:tr>
              <a:tr h="1942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유효기간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514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할부개월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852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비밀번호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          **(</a:t>
                      </a:r>
                      <a:r>
                        <a:rPr lang="ko-KR" altLang="en-US" sz="800" dirty="0"/>
                        <a:t>앞 </a:t>
                      </a:r>
                      <a:r>
                        <a:rPr lang="en-US" altLang="ko-KR" sz="800" dirty="0"/>
                        <a:t>2</a:t>
                      </a:r>
                      <a:r>
                        <a:rPr lang="ko-KR" altLang="en-US" sz="800" dirty="0"/>
                        <a:t>자리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50735"/>
                  </a:ext>
                </a:extLst>
              </a:tr>
            </a:tbl>
          </a:graphicData>
        </a:graphic>
      </p:graphicFrame>
      <p:sp>
        <p:nvSpPr>
          <p:cNvPr id="28" name="타원 27">
            <a:extLst>
              <a:ext uri="{FF2B5EF4-FFF2-40B4-BE49-F238E27FC236}">
                <a16:creationId xmlns:a16="http://schemas.microsoft.com/office/drawing/2014/main" id="{4F66429B-DF6C-4F5D-4D09-F7F91EC05869}"/>
              </a:ext>
            </a:extLst>
          </p:cNvPr>
          <p:cNvSpPr/>
          <p:nvPr/>
        </p:nvSpPr>
        <p:spPr>
          <a:xfrm>
            <a:off x="2878312" y="4043289"/>
            <a:ext cx="109567" cy="111585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19A0BBF-9AEE-6F87-A86B-02A34AB6A104}"/>
              </a:ext>
            </a:extLst>
          </p:cNvPr>
          <p:cNvSpPr/>
          <p:nvPr/>
        </p:nvSpPr>
        <p:spPr>
          <a:xfrm>
            <a:off x="2245852" y="4043289"/>
            <a:ext cx="109567" cy="111585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040E76E-9F71-84BB-B0F1-FC0E9303C888}"/>
              </a:ext>
            </a:extLst>
          </p:cNvPr>
          <p:cNvSpPr/>
          <p:nvPr/>
        </p:nvSpPr>
        <p:spPr>
          <a:xfrm>
            <a:off x="1752591" y="4248119"/>
            <a:ext cx="602828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E911649-D176-8BC5-13A0-31DC84A30C4A}"/>
              </a:ext>
            </a:extLst>
          </p:cNvPr>
          <p:cNvCxnSpPr>
            <a:cxnSpLocks/>
          </p:cNvCxnSpPr>
          <p:nvPr/>
        </p:nvCxnSpPr>
        <p:spPr>
          <a:xfrm>
            <a:off x="2377040" y="4308489"/>
            <a:ext cx="1413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4E66D3-DAE2-BD43-CEFE-320886C68A7F}"/>
              </a:ext>
            </a:extLst>
          </p:cNvPr>
          <p:cNvSpPr/>
          <p:nvPr/>
        </p:nvSpPr>
        <p:spPr>
          <a:xfrm>
            <a:off x="2560311" y="4248119"/>
            <a:ext cx="602828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DA254D4-B209-5309-7B7A-562B1630D082}"/>
              </a:ext>
            </a:extLst>
          </p:cNvPr>
          <p:cNvCxnSpPr>
            <a:cxnSpLocks/>
          </p:cNvCxnSpPr>
          <p:nvPr/>
        </p:nvCxnSpPr>
        <p:spPr>
          <a:xfrm>
            <a:off x="3184760" y="4308489"/>
            <a:ext cx="1413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37FC95C-DA30-DFA2-222C-BA71F583ECA3}"/>
              </a:ext>
            </a:extLst>
          </p:cNvPr>
          <p:cNvSpPr/>
          <p:nvPr/>
        </p:nvSpPr>
        <p:spPr>
          <a:xfrm>
            <a:off x="3360411" y="4248119"/>
            <a:ext cx="602828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2A50615-725F-83CB-FE6A-1818123AA353}"/>
              </a:ext>
            </a:extLst>
          </p:cNvPr>
          <p:cNvCxnSpPr>
            <a:cxnSpLocks/>
          </p:cNvCxnSpPr>
          <p:nvPr/>
        </p:nvCxnSpPr>
        <p:spPr>
          <a:xfrm>
            <a:off x="3984860" y="4308489"/>
            <a:ext cx="1413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FD17EFF-4914-9C5B-37C3-DB2AE2E178DC}"/>
              </a:ext>
            </a:extLst>
          </p:cNvPr>
          <p:cNvSpPr/>
          <p:nvPr/>
        </p:nvSpPr>
        <p:spPr>
          <a:xfrm>
            <a:off x="4168131" y="4240499"/>
            <a:ext cx="602828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E005862-DDF1-7F67-D89E-5CF225B9534A}"/>
              </a:ext>
            </a:extLst>
          </p:cNvPr>
          <p:cNvSpPr/>
          <p:nvPr/>
        </p:nvSpPr>
        <p:spPr>
          <a:xfrm>
            <a:off x="1775411" y="4453859"/>
            <a:ext cx="374309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99D1CBF-90BC-CABB-5FCE-1420E5ADB5BC}"/>
              </a:ext>
            </a:extLst>
          </p:cNvPr>
          <p:cNvSpPr/>
          <p:nvPr/>
        </p:nvSpPr>
        <p:spPr>
          <a:xfrm>
            <a:off x="2232611" y="4453859"/>
            <a:ext cx="374309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3B7BAD5-92BA-4D21-5F75-569BD2942663}"/>
              </a:ext>
            </a:extLst>
          </p:cNvPr>
          <p:cNvSpPr/>
          <p:nvPr/>
        </p:nvSpPr>
        <p:spPr>
          <a:xfrm>
            <a:off x="1767791" y="4674839"/>
            <a:ext cx="374309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EF2B73A-4723-2702-1AD3-43C5E2E8468C}"/>
              </a:ext>
            </a:extLst>
          </p:cNvPr>
          <p:cNvSpPr/>
          <p:nvPr/>
        </p:nvSpPr>
        <p:spPr>
          <a:xfrm>
            <a:off x="1767791" y="4880579"/>
            <a:ext cx="374309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6603CE-E85B-4306-9E81-6ED656E6E55A}"/>
              </a:ext>
            </a:extLst>
          </p:cNvPr>
          <p:cNvSpPr txBox="1"/>
          <p:nvPr/>
        </p:nvSpPr>
        <p:spPr>
          <a:xfrm>
            <a:off x="2308850" y="5192423"/>
            <a:ext cx="849357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결제 및 발권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3CD58B9-0593-4429-9957-B8F281B08928}"/>
              </a:ext>
            </a:extLst>
          </p:cNvPr>
          <p:cNvSpPr txBox="1"/>
          <p:nvPr/>
        </p:nvSpPr>
        <p:spPr>
          <a:xfrm>
            <a:off x="3226731" y="5192423"/>
            <a:ext cx="527391" cy="21544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F1306976-2A3C-4E0C-AD67-299BFEFA104D}"/>
              </a:ext>
            </a:extLst>
          </p:cNvPr>
          <p:cNvSpPr/>
          <p:nvPr/>
        </p:nvSpPr>
        <p:spPr>
          <a:xfrm>
            <a:off x="1028672" y="3508025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EAC74AAC-C55B-4585-88C5-B52642B10DB0}"/>
              </a:ext>
            </a:extLst>
          </p:cNvPr>
          <p:cNvSpPr/>
          <p:nvPr/>
        </p:nvSpPr>
        <p:spPr>
          <a:xfrm>
            <a:off x="907592" y="414960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A94054CC-97B6-498D-BC3E-93F303519F1E}"/>
              </a:ext>
            </a:extLst>
          </p:cNvPr>
          <p:cNvSpPr/>
          <p:nvPr/>
        </p:nvSpPr>
        <p:spPr>
          <a:xfrm>
            <a:off x="903928" y="4363073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72" name="순서도: 연결자 71">
            <a:extLst>
              <a:ext uri="{FF2B5EF4-FFF2-40B4-BE49-F238E27FC236}">
                <a16:creationId xmlns:a16="http://schemas.microsoft.com/office/drawing/2014/main" id="{9062E4E4-9744-41B6-BEA4-79DAC3C54960}"/>
              </a:ext>
            </a:extLst>
          </p:cNvPr>
          <p:cNvSpPr/>
          <p:nvPr/>
        </p:nvSpPr>
        <p:spPr>
          <a:xfrm>
            <a:off x="903927" y="458688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94B78201-A119-4A56-9E13-A3741F820161}"/>
              </a:ext>
            </a:extLst>
          </p:cNvPr>
          <p:cNvSpPr/>
          <p:nvPr/>
        </p:nvSpPr>
        <p:spPr>
          <a:xfrm>
            <a:off x="892028" y="480786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F852200D-C32A-44C8-BF36-280A60716138}"/>
              </a:ext>
            </a:extLst>
          </p:cNvPr>
          <p:cNvSpPr/>
          <p:nvPr/>
        </p:nvSpPr>
        <p:spPr>
          <a:xfrm>
            <a:off x="2197653" y="511711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id="{DFD149F5-970A-496E-8BD4-378B26BBAC97}"/>
              </a:ext>
            </a:extLst>
          </p:cNvPr>
          <p:cNvSpPr/>
          <p:nvPr/>
        </p:nvSpPr>
        <p:spPr>
          <a:xfrm>
            <a:off x="3128898" y="5075656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044629D-6671-4AE9-894D-7B48EA107E20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FC3385-419C-4250-830B-6674B858274F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9C877FF-3C41-43C9-B3AC-A18381923574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9215F3A-7B09-4074-A692-2974D102CC74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091FE8D9-BE71-4257-8138-8EC85AE599EC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2174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예매 관리 페이지로 가짐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597628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Pay_02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결제완료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2C1F40A-21C3-426D-B12D-C6E51C31D0FF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8E0210D-0FA0-488C-95CE-B446C0C69B60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4FE3F06-2E52-4526-A65F-F5882270A57C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A6CC1C5-B3D5-4CBD-A752-2116327D6E05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46C8DA-54F8-4328-AFC8-555D262688C9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04395E-1053-4024-9660-8A485F3B8CBB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AA66D5-2F42-49E9-89DC-2A67E0FF0C99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867C91-452A-44A2-93FB-22549A1D1B8F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C160D8-BED0-46EE-9470-ED1630D2D623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결제완료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D046831-3B94-4507-A16B-1BB40BB22760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8D31D57-D845-4E7E-8196-121C75A3857F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50A4925-CE7A-40B1-8851-A6C2C413123C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4ACF476-5AB1-4228-B2D2-3AD654E67178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8C2DCD7-8CB0-490A-AE92-56C05F540425}"/>
              </a:ext>
            </a:extLst>
          </p:cNvPr>
          <p:cNvSpPr txBox="1"/>
          <p:nvPr/>
        </p:nvSpPr>
        <p:spPr>
          <a:xfrm>
            <a:off x="1043770" y="2636196"/>
            <a:ext cx="4347405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000" dirty="0"/>
          </a:p>
          <a:p>
            <a:pPr algn="ctr"/>
            <a:r>
              <a:rPr lang="ko-KR" altLang="en-US" sz="1000" dirty="0"/>
              <a:t>승차권 발급이 완료되었습니다</a:t>
            </a:r>
            <a:r>
              <a:rPr lang="en-US" altLang="ko-KR" sz="1000" dirty="0"/>
              <a:t>.</a:t>
            </a:r>
          </a:p>
          <a:p>
            <a:pPr algn="ctr"/>
            <a:endParaRPr lang="ko-KR" altLang="en-US" sz="1000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2CF53502-91B4-4CA4-AFB9-AFF44E66E3E5}"/>
              </a:ext>
            </a:extLst>
          </p:cNvPr>
          <p:cNvGraphicFramePr>
            <a:graphicFrameLocks noGrp="1"/>
          </p:cNvGraphicFramePr>
          <p:nvPr/>
        </p:nvGraphicFramePr>
        <p:xfrm>
          <a:off x="1036236" y="3248562"/>
          <a:ext cx="4354940" cy="15569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2564">
                  <a:extLst>
                    <a:ext uri="{9D8B030D-6E8A-4147-A177-3AD203B41FA5}">
                      <a16:colId xmlns:a16="http://schemas.microsoft.com/office/drawing/2014/main" val="2085134909"/>
                    </a:ext>
                  </a:extLst>
                </a:gridCol>
                <a:gridCol w="3562376">
                  <a:extLst>
                    <a:ext uri="{9D8B030D-6E8A-4147-A177-3AD203B41FA5}">
                      <a16:colId xmlns:a16="http://schemas.microsoft.com/office/drawing/2014/main" val="2924897564"/>
                    </a:ext>
                  </a:extLst>
                </a:gridCol>
              </a:tblGrid>
              <a:tr h="309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결제 금액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33,000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458174"/>
                  </a:ext>
                </a:extLst>
              </a:tr>
              <a:tr h="309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카드번호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********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357473"/>
                  </a:ext>
                </a:extLst>
              </a:tr>
              <a:tr h="309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승인금액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33,000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652346"/>
                  </a:ext>
                </a:extLst>
              </a:tr>
              <a:tr h="309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승인일자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2024-07-12 00:00:15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67611"/>
                  </a:ext>
                </a:extLst>
              </a:tr>
              <a:tr h="318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승인번호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00343434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0312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3985CAF-96FA-4EDD-845C-6A2C8F750A64}"/>
              </a:ext>
            </a:extLst>
          </p:cNvPr>
          <p:cNvSpPr txBox="1"/>
          <p:nvPr/>
        </p:nvSpPr>
        <p:spPr>
          <a:xfrm>
            <a:off x="2595616" y="5022728"/>
            <a:ext cx="1398507" cy="2462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발권내역조회</a:t>
            </a:r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EC981A67-073B-4BA3-891E-C31B778CF420}"/>
              </a:ext>
            </a:extLst>
          </p:cNvPr>
          <p:cNvSpPr/>
          <p:nvPr/>
        </p:nvSpPr>
        <p:spPr>
          <a:xfrm>
            <a:off x="2511338" y="491188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67BAECF-9FD9-45F6-958C-4B8EAE41ECA2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24F542E-B20D-47F9-889E-C89B24FC473B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A7A04A7-19FB-45BC-A193-524474D2B5E4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37E2B08-405E-4D03-B6C8-7845B6347DB6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5257F31-3386-4552-8B29-4A02ABE57C12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6828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29AA7B-A4A8-49F8-80E6-D5D085E7461C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24091E3-14C4-4C5C-8A03-DE7F7879CEC5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환불하기 버튼을 누르면 환불창으로 넘어 간다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823587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Cancel_01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발권</a:t>
                      </a:r>
                      <a:r>
                        <a:rPr lang="en-US" altLang="ko-KR" sz="1500" dirty="0"/>
                        <a:t>/</a:t>
                      </a:r>
                      <a:r>
                        <a:rPr lang="ko-KR" altLang="en-US" sz="1500" dirty="0"/>
                        <a:t>취소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2EED80-6F7C-4577-AAC2-A1F6E8E23529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발권</a:t>
            </a:r>
            <a:r>
              <a:rPr lang="en-US" altLang="ko-KR" sz="1400" dirty="0"/>
              <a:t>/</a:t>
            </a:r>
            <a:r>
              <a:rPr lang="ko-KR" altLang="en-US" sz="1400" dirty="0"/>
              <a:t>취소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0EA641D-2293-4B1D-A1F1-ABF524C1FB09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BCE121F-1D6A-4882-B70A-F22B1B6C3091}"/>
              </a:ext>
            </a:extLst>
          </p:cNvPr>
          <p:cNvSpPr txBox="1"/>
          <p:nvPr/>
        </p:nvSpPr>
        <p:spPr>
          <a:xfrm>
            <a:off x="2413559" y="2318815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발권</a:t>
            </a:r>
            <a:r>
              <a:rPr lang="en-US" altLang="ko-KR" sz="900" dirty="0"/>
              <a:t>/</a:t>
            </a:r>
            <a:r>
              <a:rPr lang="ko-KR" altLang="en-US" sz="900" dirty="0"/>
              <a:t>취소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F07FB25-601D-490A-925F-57849B95E8DE}"/>
              </a:ext>
            </a:extLst>
          </p:cNvPr>
          <p:cNvSpPr/>
          <p:nvPr/>
        </p:nvSpPr>
        <p:spPr>
          <a:xfrm>
            <a:off x="3828279" y="2378538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1E7408-4902-4043-9FAE-A0AE3B70A18B}"/>
              </a:ext>
            </a:extLst>
          </p:cNvPr>
          <p:cNvSpPr txBox="1"/>
          <p:nvPr/>
        </p:nvSpPr>
        <p:spPr>
          <a:xfrm>
            <a:off x="3231769" y="2318809"/>
            <a:ext cx="750317" cy="2307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/>
              <a:t>이용내역</a:t>
            </a:r>
            <a:endParaRPr lang="ko-KR" altLang="en-US" sz="9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9A9D656-0B1A-4B50-8364-6E2662652206}"/>
              </a:ext>
            </a:extLst>
          </p:cNvPr>
          <p:cNvSpPr/>
          <p:nvPr/>
        </p:nvSpPr>
        <p:spPr>
          <a:xfrm>
            <a:off x="3052269" y="2367015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8ABA21-0E32-4287-B11B-82B7000BB1D7}"/>
              </a:ext>
            </a:extLst>
          </p:cNvPr>
          <p:cNvSpPr txBox="1"/>
          <p:nvPr/>
        </p:nvSpPr>
        <p:spPr>
          <a:xfrm>
            <a:off x="1090593" y="2645923"/>
            <a:ext cx="4347405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‘</a:t>
            </a:r>
            <a:r>
              <a:rPr lang="ko-KR" altLang="en-US" sz="800" dirty="0"/>
              <a:t>이름</a:t>
            </a:r>
            <a:r>
              <a:rPr lang="en-US" altLang="ko-KR" sz="800" dirty="0"/>
              <a:t>’</a:t>
            </a:r>
            <a:r>
              <a:rPr lang="ko-KR" altLang="en-US" sz="800" dirty="0"/>
              <a:t>고객님의 예약 및 발권내역은 아래와 같습니다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출발시각 이전까지 예약한 승차권을 발권 받지 않은 경우 자동 예약 좌석이 자동으로 취소되며</a:t>
            </a:r>
            <a:r>
              <a:rPr lang="en-US" altLang="ko-KR" sz="800" dirty="0"/>
              <a:t>, </a:t>
            </a:r>
            <a:r>
              <a:rPr lang="ko-KR" altLang="en-US" sz="800" dirty="0"/>
              <a:t> 위약금이 발생합니다</a:t>
            </a:r>
            <a:r>
              <a:rPr lang="en-US" altLang="ko-KR" sz="800" dirty="0"/>
              <a:t>.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2AC46AD-DE93-4657-8930-EBE818E4CE9C}"/>
              </a:ext>
            </a:extLst>
          </p:cNvPr>
          <p:cNvGraphicFramePr>
            <a:graphicFrameLocks noGrp="1"/>
          </p:cNvGraphicFramePr>
          <p:nvPr/>
        </p:nvGraphicFramePr>
        <p:xfrm>
          <a:off x="1090593" y="3197543"/>
          <a:ext cx="4345473" cy="10765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94426">
                  <a:extLst>
                    <a:ext uri="{9D8B030D-6E8A-4147-A177-3AD203B41FA5}">
                      <a16:colId xmlns:a16="http://schemas.microsoft.com/office/drawing/2014/main" val="3336429900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2801168574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2321110515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682751183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4021581130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4133354398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227659957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1407591294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1004444881"/>
                    </a:ext>
                  </a:extLst>
                </a:gridCol>
                <a:gridCol w="795639">
                  <a:extLst>
                    <a:ext uri="{9D8B030D-6E8A-4147-A177-3AD203B41FA5}">
                      <a16:colId xmlns:a16="http://schemas.microsoft.com/office/drawing/2014/main" val="854873249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승차권 예약 현황</a:t>
                      </a:r>
                    </a:p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승차권 구매 현황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277776"/>
                  </a:ext>
                </a:extLst>
              </a:tr>
              <a:tr h="2857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승차일 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열차번호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출발역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도착역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금액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인원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예약유형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결제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발권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취소환불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439700"/>
                  </a:ext>
                </a:extLst>
              </a:tr>
              <a:tr h="406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CRX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344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역이름</a:t>
                      </a:r>
                      <a:endParaRPr lang="en-US" altLang="ko-KR" sz="7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역이름</a:t>
                      </a:r>
                      <a:endParaRPr lang="en-US" altLang="ko-KR" sz="7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33,000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결제완료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발권완료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615114564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7C622B3-8550-4E51-8906-3286DA688DD1}"/>
              </a:ext>
            </a:extLst>
          </p:cNvPr>
          <p:cNvSpPr txBox="1"/>
          <p:nvPr/>
        </p:nvSpPr>
        <p:spPr>
          <a:xfrm>
            <a:off x="1090593" y="4435895"/>
            <a:ext cx="4347405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내용</a:t>
            </a:r>
            <a:r>
              <a:rPr lang="en-US" altLang="ko-KR" sz="800" dirty="0"/>
              <a:t>1</a:t>
            </a:r>
          </a:p>
          <a:p>
            <a:r>
              <a:rPr lang="ko-KR" altLang="en-US" sz="800" dirty="0"/>
              <a:t>내용</a:t>
            </a:r>
            <a:r>
              <a:rPr lang="en-US" altLang="ko-KR" sz="800" dirty="0"/>
              <a:t>2</a:t>
            </a:r>
          </a:p>
          <a:p>
            <a:r>
              <a:rPr lang="ko-KR" altLang="en-US" sz="800" dirty="0"/>
              <a:t>내용</a:t>
            </a:r>
            <a:r>
              <a:rPr lang="en-US" altLang="ko-KR" sz="800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A290F8-B2D1-4A72-97B7-C46F1B7A2DC4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1BA2BB4-62F3-4782-AEBB-B334960D46B1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C6FFB2-FEB4-4DAE-B009-F6E4BFF8C337}"/>
              </a:ext>
            </a:extLst>
          </p:cNvPr>
          <p:cNvSpPr txBox="1"/>
          <p:nvPr/>
        </p:nvSpPr>
        <p:spPr>
          <a:xfrm>
            <a:off x="4812629" y="3967328"/>
            <a:ext cx="463130" cy="1692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환불하기</a:t>
            </a:r>
          </a:p>
        </p:txBody>
      </p: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F5BDE202-FCF7-4638-A16A-D95AE82B0C40}"/>
              </a:ext>
            </a:extLst>
          </p:cNvPr>
          <p:cNvSpPr/>
          <p:nvPr/>
        </p:nvSpPr>
        <p:spPr>
          <a:xfrm>
            <a:off x="4714378" y="385539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462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환불 완료 페이지로 넘어감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315662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Cancel_02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환불하기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6F4938-9DDC-4216-A7C5-8D0E4DF4ACA1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29603F-B671-473D-9784-68F2D92B6F32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376CEC5-4AF3-4A99-9D2E-D8F7E02C1605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F191BCA-8BD0-4DB9-ACD4-D11C5126007F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31974FC-F261-45C2-A30F-1159349B9D79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47A66C1-1631-47C9-ACD4-F375DC10CA2D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환불하기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4363577-56B0-4AC0-A6F6-3B88FA573520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5" name="표 7">
            <a:extLst>
              <a:ext uri="{FF2B5EF4-FFF2-40B4-BE49-F238E27FC236}">
                <a16:creationId xmlns:a16="http://schemas.microsoft.com/office/drawing/2014/main" id="{95D1E053-0203-42DB-87FF-B16424F3A3F4}"/>
              </a:ext>
            </a:extLst>
          </p:cNvPr>
          <p:cNvGraphicFramePr>
            <a:graphicFrameLocks noGrp="1"/>
          </p:cNvGraphicFramePr>
          <p:nvPr/>
        </p:nvGraphicFramePr>
        <p:xfrm>
          <a:off x="1060279" y="2460419"/>
          <a:ext cx="4354584" cy="79157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4323">
                  <a:extLst>
                    <a:ext uri="{9D8B030D-6E8A-4147-A177-3AD203B41FA5}">
                      <a16:colId xmlns:a16="http://schemas.microsoft.com/office/drawing/2014/main" val="4078833172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3336429900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2801168574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2321110515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682751183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4021581130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4133354398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227659957"/>
                    </a:ext>
                  </a:extLst>
                </a:gridCol>
              </a:tblGrid>
              <a:tr h="285714">
                <a:tc gridSpan="8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277776"/>
                  </a:ext>
                </a:extLst>
              </a:tr>
              <a:tr h="2142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승차일자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열차종류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열차번호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출발역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도착역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출발시간 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도착시간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결제금액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439700"/>
                  </a:ext>
                </a:extLst>
              </a:tr>
              <a:tr h="29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CRX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344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07:00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08:30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33,000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615114564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A619A826-FBF1-41CE-8279-C62E1E624AC7}"/>
              </a:ext>
            </a:extLst>
          </p:cNvPr>
          <p:cNvSpPr txBox="1"/>
          <p:nvPr/>
        </p:nvSpPr>
        <p:spPr>
          <a:xfrm>
            <a:off x="1069119" y="2166111"/>
            <a:ext cx="4371623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내용</a:t>
            </a:r>
            <a:r>
              <a:rPr lang="en-US" altLang="ko-KR" sz="700" dirty="0"/>
              <a:t>1</a:t>
            </a:r>
          </a:p>
          <a:p>
            <a:r>
              <a:rPr lang="ko-KR" altLang="en-US" sz="700" dirty="0"/>
              <a:t>내용</a:t>
            </a:r>
            <a:r>
              <a:rPr lang="en-US" altLang="ko-KR" sz="700" dirty="0"/>
              <a:t>2</a:t>
            </a:r>
          </a:p>
          <a:p>
            <a:r>
              <a:rPr lang="ko-KR" altLang="en-US" sz="700" dirty="0"/>
              <a:t>내용</a:t>
            </a:r>
            <a:r>
              <a:rPr lang="en-US" altLang="ko-KR" sz="700" dirty="0"/>
              <a:t>3</a:t>
            </a:r>
          </a:p>
          <a:p>
            <a:r>
              <a:rPr lang="ko-KR" altLang="en-US" sz="700" dirty="0"/>
              <a:t>내용</a:t>
            </a:r>
            <a:r>
              <a:rPr lang="en-US" altLang="ko-KR" sz="700" dirty="0"/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75D5A2-AC6F-4F97-9567-6825567042A5}"/>
              </a:ext>
            </a:extLst>
          </p:cNvPr>
          <p:cNvSpPr txBox="1"/>
          <p:nvPr/>
        </p:nvSpPr>
        <p:spPr>
          <a:xfrm>
            <a:off x="2903201" y="4243993"/>
            <a:ext cx="746683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환불완료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80E0A91-CCC0-427B-A6B7-AACB9A50DF8F}"/>
              </a:ext>
            </a:extLst>
          </p:cNvPr>
          <p:cNvGraphicFramePr>
            <a:graphicFrameLocks noGrp="1"/>
          </p:cNvGraphicFramePr>
          <p:nvPr/>
        </p:nvGraphicFramePr>
        <p:xfrm>
          <a:off x="1069119" y="3337579"/>
          <a:ext cx="4360967" cy="69971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5121">
                  <a:extLst>
                    <a:ext uri="{9D8B030D-6E8A-4147-A177-3AD203B41FA5}">
                      <a16:colId xmlns:a16="http://schemas.microsoft.com/office/drawing/2014/main" val="1813161805"/>
                    </a:ext>
                  </a:extLst>
                </a:gridCol>
                <a:gridCol w="545121">
                  <a:extLst>
                    <a:ext uri="{9D8B030D-6E8A-4147-A177-3AD203B41FA5}">
                      <a16:colId xmlns:a16="http://schemas.microsoft.com/office/drawing/2014/main" val="2015574594"/>
                    </a:ext>
                  </a:extLst>
                </a:gridCol>
                <a:gridCol w="523890">
                  <a:extLst>
                    <a:ext uri="{9D8B030D-6E8A-4147-A177-3AD203B41FA5}">
                      <a16:colId xmlns:a16="http://schemas.microsoft.com/office/drawing/2014/main" val="861121685"/>
                    </a:ext>
                  </a:extLst>
                </a:gridCol>
                <a:gridCol w="566351">
                  <a:extLst>
                    <a:ext uri="{9D8B030D-6E8A-4147-A177-3AD203B41FA5}">
                      <a16:colId xmlns:a16="http://schemas.microsoft.com/office/drawing/2014/main" val="1244845124"/>
                    </a:ext>
                  </a:extLst>
                </a:gridCol>
                <a:gridCol w="545121">
                  <a:extLst>
                    <a:ext uri="{9D8B030D-6E8A-4147-A177-3AD203B41FA5}">
                      <a16:colId xmlns:a16="http://schemas.microsoft.com/office/drawing/2014/main" val="987902230"/>
                    </a:ext>
                  </a:extLst>
                </a:gridCol>
                <a:gridCol w="545121">
                  <a:extLst>
                    <a:ext uri="{9D8B030D-6E8A-4147-A177-3AD203B41FA5}">
                      <a16:colId xmlns:a16="http://schemas.microsoft.com/office/drawing/2014/main" val="1002089238"/>
                    </a:ext>
                  </a:extLst>
                </a:gridCol>
                <a:gridCol w="545121">
                  <a:extLst>
                    <a:ext uri="{9D8B030D-6E8A-4147-A177-3AD203B41FA5}">
                      <a16:colId xmlns:a16="http://schemas.microsoft.com/office/drawing/2014/main" val="1075697078"/>
                    </a:ext>
                  </a:extLst>
                </a:gridCol>
                <a:gridCol w="545121">
                  <a:extLst>
                    <a:ext uri="{9D8B030D-6E8A-4147-A177-3AD203B41FA5}">
                      <a16:colId xmlns:a16="http://schemas.microsoft.com/office/drawing/2014/main" val="204361302"/>
                    </a:ext>
                  </a:extLst>
                </a:gridCol>
              </a:tblGrid>
              <a:tr h="3480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열차번호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객실등급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좌석정보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승객유형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승차자명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위약금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환불금액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반환번호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947344980"/>
                  </a:ext>
                </a:extLst>
              </a:tr>
              <a:tr h="351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344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일반실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17</a:t>
                      </a:r>
                      <a:r>
                        <a:rPr lang="ko-KR" altLang="en-US" sz="800" dirty="0"/>
                        <a:t>호차 </a:t>
                      </a:r>
                      <a:r>
                        <a:rPr lang="en-US" altLang="ko-KR" sz="800" dirty="0"/>
                        <a:t>3A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어른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홍길동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33,000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반환번호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598439350"/>
                  </a:ext>
                </a:extLst>
              </a:tr>
            </a:tbl>
          </a:graphicData>
        </a:graphic>
      </p:graphicFrame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ADF4E70B-D1DB-478F-A6F8-718867C830A4}"/>
              </a:ext>
            </a:extLst>
          </p:cNvPr>
          <p:cNvSpPr/>
          <p:nvPr/>
        </p:nvSpPr>
        <p:spPr>
          <a:xfrm>
            <a:off x="2762088" y="413862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9578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4B5FF2A-C8D9-4AC0-88BD-7CAFF0D2791F}"/>
              </a:ext>
            </a:extLst>
          </p:cNvPr>
          <p:cNvGrpSpPr/>
          <p:nvPr/>
        </p:nvGrpSpPr>
        <p:grpSpPr>
          <a:xfrm>
            <a:off x="308060" y="372833"/>
            <a:ext cx="1667695" cy="707886"/>
            <a:chOff x="944880" y="2495550"/>
            <a:chExt cx="609600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B261EE-07FB-4AEA-9464-57F916724695}"/>
                </a:ext>
              </a:extLst>
            </p:cNvPr>
            <p:cNvSpPr txBox="1"/>
            <p:nvPr/>
          </p:nvSpPr>
          <p:spPr>
            <a:xfrm>
              <a:off x="944880" y="2495550"/>
              <a:ext cx="609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개정이력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5B458B7-A4FD-4D4B-9448-90913EC10C3D}"/>
                </a:ext>
              </a:extLst>
            </p:cNvPr>
            <p:cNvCxnSpPr/>
            <p:nvPr/>
          </p:nvCxnSpPr>
          <p:spPr>
            <a:xfrm>
              <a:off x="990049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D09AC35-7654-4961-A87C-8CF7B309A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414317"/>
              </p:ext>
            </p:extLst>
          </p:nvPr>
        </p:nvGraphicFramePr>
        <p:xfrm>
          <a:off x="431630" y="966415"/>
          <a:ext cx="11292284" cy="551875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05384">
                  <a:extLst>
                    <a:ext uri="{9D8B030D-6E8A-4147-A177-3AD203B41FA5}">
                      <a16:colId xmlns:a16="http://schemas.microsoft.com/office/drawing/2014/main" val="168634607"/>
                    </a:ext>
                  </a:extLst>
                </a:gridCol>
                <a:gridCol w="1289957">
                  <a:extLst>
                    <a:ext uri="{9D8B030D-6E8A-4147-A177-3AD203B41FA5}">
                      <a16:colId xmlns:a16="http://schemas.microsoft.com/office/drawing/2014/main" val="2299220893"/>
                    </a:ext>
                  </a:extLst>
                </a:gridCol>
                <a:gridCol w="5256302">
                  <a:extLst>
                    <a:ext uri="{9D8B030D-6E8A-4147-A177-3AD203B41FA5}">
                      <a16:colId xmlns:a16="http://schemas.microsoft.com/office/drawing/2014/main" val="3778386208"/>
                    </a:ext>
                  </a:extLst>
                </a:gridCol>
                <a:gridCol w="2940641">
                  <a:extLst>
                    <a:ext uri="{9D8B030D-6E8A-4147-A177-3AD203B41FA5}">
                      <a16:colId xmlns:a16="http://schemas.microsoft.com/office/drawing/2014/main" val="3819283269"/>
                    </a:ext>
                  </a:extLst>
                </a:gridCol>
              </a:tblGrid>
              <a:tr h="1164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Update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Version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작업 및 갱신내용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비고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421182"/>
                  </a:ext>
                </a:extLst>
              </a:tr>
              <a:tr h="435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2024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07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12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* 스토리보드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마이페이지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개인정보 수정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관리자 사원 관리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장바구니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화면 설계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로그인</a:t>
                      </a:r>
                      <a:r>
                        <a:rPr lang="en-US" altLang="ko-KR" sz="1400" dirty="0"/>
                        <a:t>-(</a:t>
                      </a:r>
                      <a:r>
                        <a:rPr lang="ko-KR" altLang="en-US" sz="1400" dirty="0"/>
                        <a:t>회원번호</a:t>
                      </a:r>
                      <a:r>
                        <a:rPr lang="en-US" altLang="ko-KR" sz="1400" dirty="0"/>
                        <a:t> / </a:t>
                      </a:r>
                      <a:r>
                        <a:rPr lang="ko-KR" altLang="en-US" sz="1400" dirty="0"/>
                        <a:t>비밀번호 찾기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회원가입</a:t>
                      </a:r>
                      <a:r>
                        <a:rPr lang="en-US" altLang="ko-KR" sz="1400" dirty="0"/>
                        <a:t> /</a:t>
                      </a:r>
                      <a:r>
                        <a:rPr lang="ko-KR" altLang="en-US" sz="1400" dirty="0"/>
                        <a:t>회원 탈퇴 화면 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화면 설계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승차권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이용안내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단체예매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페이지 수정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고객안내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공지사항</a:t>
                      </a:r>
                      <a:r>
                        <a:rPr lang="en-US" altLang="ko-KR" sz="1400" dirty="0"/>
                        <a:t>,(</a:t>
                      </a:r>
                      <a:r>
                        <a:rPr lang="ko-KR" altLang="en-US" sz="1400" dirty="0"/>
                        <a:t>검색버튼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페이지 이동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설명 수정</a:t>
                      </a:r>
                      <a:r>
                        <a:rPr lang="en-US" altLang="ko-KR" sz="1400" dirty="0"/>
                        <a:t>), FAQ(</a:t>
                      </a:r>
                      <a:r>
                        <a:rPr lang="ko-KR" altLang="en-US" sz="1400" dirty="0"/>
                        <a:t>열람 페이지 설명 수정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고객안내</a:t>
                      </a:r>
                      <a:r>
                        <a:rPr lang="en-US" altLang="ko-KR" sz="1400" dirty="0"/>
                        <a:t>-Q&amp;A(</a:t>
                      </a:r>
                      <a:r>
                        <a:rPr lang="ko-KR" altLang="en-US" sz="1400" dirty="0"/>
                        <a:t>목록 페이지 설명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삭제 버튼 추가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여행상품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지역별 여행상품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관광 열차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화면 설계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정보 구조도</a:t>
                      </a:r>
                      <a:r>
                        <a:rPr lang="en-US" altLang="ko-KR" sz="1400" dirty="0"/>
                        <a:t>(5</a:t>
                      </a:r>
                      <a:r>
                        <a:rPr lang="ko-KR" altLang="en-US" sz="1400" dirty="0"/>
                        <a:t>조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승차권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이영진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마이페이지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이영진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김의겸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회원번호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비밀번호 찾기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김의겸</a:t>
                      </a:r>
                      <a:r>
                        <a:rPr lang="en-US" altLang="ko-KR" sz="1400" dirty="0"/>
                        <a:t>)</a:t>
                      </a:r>
                      <a:endParaRPr lang="en-US" altLang="ko-KR" sz="1400" noProof="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회원가입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장바구니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김의겸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공지사항</a:t>
                      </a:r>
                      <a:r>
                        <a:rPr lang="en-US" altLang="ko-KR" sz="1400" dirty="0"/>
                        <a:t>, FAQ, Q&amp;A </a:t>
                      </a:r>
                      <a:r>
                        <a:rPr lang="ko-KR" altLang="en-US" sz="1400" dirty="0"/>
                        <a:t>설계 페이지 수정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추승보</a:t>
                      </a:r>
                      <a:r>
                        <a:rPr lang="en-US" altLang="ko-KR" sz="1400" dirty="0"/>
                        <a:t>) 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여행 상품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오동수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13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529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첫 화면으로 돌아간다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367345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Cancel_03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환불완료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42B0B0-4C5B-4921-B637-400EC202B4B3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727007-1138-4C77-8447-1D5C6FADA900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CECBC91-4DF7-44BB-BB52-050FC5C93C73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EBC9281-C1D6-4E39-A350-829ECA63EF7E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AA809C0-879D-4283-8F9D-E185FA10405C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6A2CB97-2105-4623-8A68-DF796F519822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환불하기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43363D3-DFF9-4EAC-8C8B-CAD6A7DB5939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831E3A1-71A6-4CC7-9F02-D9D3D7067700}"/>
              </a:ext>
            </a:extLst>
          </p:cNvPr>
          <p:cNvSpPr txBox="1"/>
          <p:nvPr/>
        </p:nvSpPr>
        <p:spPr>
          <a:xfrm>
            <a:off x="2413559" y="2318815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발권</a:t>
            </a:r>
            <a:r>
              <a:rPr lang="en-US" altLang="ko-KR" sz="900" dirty="0"/>
              <a:t>/</a:t>
            </a:r>
            <a:r>
              <a:rPr lang="ko-KR" altLang="en-US" sz="900" dirty="0"/>
              <a:t>취소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388FB28-FE8F-4FD1-A4C0-30BD81DFC47E}"/>
              </a:ext>
            </a:extLst>
          </p:cNvPr>
          <p:cNvSpPr/>
          <p:nvPr/>
        </p:nvSpPr>
        <p:spPr>
          <a:xfrm>
            <a:off x="3828279" y="2378538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AAB4F9-C016-4C64-A4AA-FC19C7446D57}"/>
              </a:ext>
            </a:extLst>
          </p:cNvPr>
          <p:cNvSpPr txBox="1"/>
          <p:nvPr/>
        </p:nvSpPr>
        <p:spPr>
          <a:xfrm>
            <a:off x="3231769" y="2318809"/>
            <a:ext cx="750317" cy="2307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/>
              <a:t>이용내역</a:t>
            </a:r>
            <a:endParaRPr lang="ko-KR" altLang="en-US" sz="9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0ABFA54-3212-4169-A1FF-1A2A3727AA3C}"/>
              </a:ext>
            </a:extLst>
          </p:cNvPr>
          <p:cNvSpPr/>
          <p:nvPr/>
        </p:nvSpPr>
        <p:spPr>
          <a:xfrm>
            <a:off x="3052269" y="2367015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B89E3B-B520-4854-B082-EB6C692C763B}"/>
              </a:ext>
            </a:extLst>
          </p:cNvPr>
          <p:cNvSpPr txBox="1"/>
          <p:nvPr/>
        </p:nvSpPr>
        <p:spPr>
          <a:xfrm>
            <a:off x="1090593" y="2714017"/>
            <a:ext cx="4300582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000" dirty="0"/>
          </a:p>
          <a:p>
            <a:pPr algn="ctr"/>
            <a:r>
              <a:rPr lang="ko-KR" altLang="en-US" sz="1000" dirty="0"/>
              <a:t>승차권 환불이 완료되었습니다</a:t>
            </a:r>
            <a:r>
              <a:rPr lang="en-US" altLang="ko-KR" sz="1000" dirty="0"/>
              <a:t>.</a:t>
            </a:r>
          </a:p>
          <a:p>
            <a:pPr algn="ctr"/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01DBD-8471-4B90-8B86-386F03922EDE}"/>
              </a:ext>
            </a:extLst>
          </p:cNvPr>
          <p:cNvSpPr txBox="1"/>
          <p:nvPr/>
        </p:nvSpPr>
        <p:spPr>
          <a:xfrm>
            <a:off x="4816975" y="3357969"/>
            <a:ext cx="545573" cy="2462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목 록</a:t>
            </a:r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5C4749E1-C4FB-4654-A2F6-9ABB2156C2E0}"/>
              </a:ext>
            </a:extLst>
          </p:cNvPr>
          <p:cNvSpPr/>
          <p:nvPr/>
        </p:nvSpPr>
        <p:spPr>
          <a:xfrm>
            <a:off x="4693709" y="327600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619072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269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드롭다운 기능으로 년도 선택 가능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드롭다운 기능으로 월 선택 가능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드롭다운 기능으로 일 선택 가능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선택한 해당 날짜를 조회해줌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230199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Uselist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이용내역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42B0B0-4C5B-4921-B637-400EC202B4B3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727007-1138-4C77-8447-1D5C6FADA900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CECBC91-4DF7-44BB-BB52-050FC5C93C73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EBC9281-C1D6-4E39-A350-829ECA63EF7E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AA809C0-879D-4283-8F9D-E185FA10405C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A4842E6-2D7A-4148-9681-3CA36C5E27C2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이용내역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4AFD03E-73D8-4324-BF8F-D00180784BC9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33995A6-0B6F-402A-807C-BC9494DF68DC}"/>
              </a:ext>
            </a:extLst>
          </p:cNvPr>
          <p:cNvSpPr txBox="1"/>
          <p:nvPr/>
        </p:nvSpPr>
        <p:spPr>
          <a:xfrm>
            <a:off x="2413559" y="2318815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발권</a:t>
            </a:r>
            <a:r>
              <a:rPr lang="en-US" altLang="ko-KR" sz="900" dirty="0"/>
              <a:t>/</a:t>
            </a:r>
            <a:r>
              <a:rPr lang="ko-KR" altLang="en-US" sz="900" dirty="0"/>
              <a:t>취소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7C6C834-6079-4141-89D7-8C8B6D91A67E}"/>
              </a:ext>
            </a:extLst>
          </p:cNvPr>
          <p:cNvSpPr/>
          <p:nvPr/>
        </p:nvSpPr>
        <p:spPr>
          <a:xfrm>
            <a:off x="3828279" y="2378538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82A142-1352-4A55-81D8-F05FCEFFDC97}"/>
              </a:ext>
            </a:extLst>
          </p:cNvPr>
          <p:cNvSpPr txBox="1"/>
          <p:nvPr/>
        </p:nvSpPr>
        <p:spPr>
          <a:xfrm>
            <a:off x="3231769" y="2318809"/>
            <a:ext cx="750317" cy="2307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이용내역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6726BE2-B870-4F0A-AA19-66D743232885}"/>
              </a:ext>
            </a:extLst>
          </p:cNvPr>
          <p:cNvSpPr/>
          <p:nvPr/>
        </p:nvSpPr>
        <p:spPr>
          <a:xfrm>
            <a:off x="3052269" y="2367015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EE17E6-29BC-4905-99EC-4435F72BB621}"/>
              </a:ext>
            </a:extLst>
          </p:cNvPr>
          <p:cNvSpPr txBox="1"/>
          <p:nvPr/>
        </p:nvSpPr>
        <p:spPr>
          <a:xfrm>
            <a:off x="1043770" y="2688612"/>
            <a:ext cx="4347405" cy="5770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1050" dirty="0"/>
          </a:p>
          <a:p>
            <a:r>
              <a:rPr lang="en-US" altLang="ko-KR" sz="1050" dirty="0"/>
              <a:t>00</a:t>
            </a:r>
            <a:r>
              <a:rPr lang="ko-KR" altLang="en-US" sz="1050" dirty="0"/>
              <a:t>고객님의 발권 및 환불 내역을 확인하실 수 있습니다</a:t>
            </a:r>
            <a:r>
              <a:rPr lang="en-US" altLang="ko-KR" sz="1050" dirty="0"/>
              <a:t>.</a:t>
            </a:r>
          </a:p>
          <a:p>
            <a:endParaRPr lang="ko-KR" altLang="en-US" sz="1050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D70CF6E-BA7B-4040-B7BA-86DF4B027CD4}"/>
              </a:ext>
            </a:extLst>
          </p:cNvPr>
          <p:cNvGraphicFramePr>
            <a:graphicFrameLocks noGrp="1"/>
          </p:cNvGraphicFramePr>
          <p:nvPr/>
        </p:nvGraphicFramePr>
        <p:xfrm>
          <a:off x="1053023" y="3510413"/>
          <a:ext cx="4338152" cy="361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411">
                  <a:extLst>
                    <a:ext uri="{9D8B030D-6E8A-4147-A177-3AD203B41FA5}">
                      <a16:colId xmlns:a16="http://schemas.microsoft.com/office/drawing/2014/main" val="2819259744"/>
                    </a:ext>
                  </a:extLst>
                </a:gridCol>
                <a:gridCol w="3620741">
                  <a:extLst>
                    <a:ext uri="{9D8B030D-6E8A-4147-A177-3AD203B41FA5}">
                      <a16:colId xmlns:a16="http://schemas.microsoft.com/office/drawing/2014/main" val="3257800910"/>
                    </a:ext>
                  </a:extLst>
                </a:gridCol>
              </a:tblGrid>
              <a:tr h="361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승차일자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년        월        일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~     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년        월        일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          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18574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F3C7AC72-C9C1-4B75-A289-5E9E833DF326}"/>
              </a:ext>
            </a:extLst>
          </p:cNvPr>
          <p:cNvSpPr/>
          <p:nvPr/>
        </p:nvSpPr>
        <p:spPr>
          <a:xfrm>
            <a:off x="1846531" y="3564103"/>
            <a:ext cx="334715" cy="154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7D2FA15-473C-41A5-A840-7C4E54A6144D}"/>
              </a:ext>
            </a:extLst>
          </p:cNvPr>
          <p:cNvSpPr/>
          <p:nvPr/>
        </p:nvSpPr>
        <p:spPr>
          <a:xfrm>
            <a:off x="2419929" y="3560859"/>
            <a:ext cx="251476" cy="154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B312F4E-C59C-4DCB-8DC3-E391F6DFDAF6}"/>
              </a:ext>
            </a:extLst>
          </p:cNvPr>
          <p:cNvSpPr/>
          <p:nvPr/>
        </p:nvSpPr>
        <p:spPr>
          <a:xfrm>
            <a:off x="2893737" y="3551131"/>
            <a:ext cx="276624" cy="154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16D84A9-223E-4A88-8A83-B7021CAB3A05}"/>
              </a:ext>
            </a:extLst>
          </p:cNvPr>
          <p:cNvSpPr/>
          <p:nvPr/>
        </p:nvSpPr>
        <p:spPr>
          <a:xfrm>
            <a:off x="3483022" y="3558178"/>
            <a:ext cx="304286" cy="140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3902B83-F7C7-4E87-9118-330B13D5FABF}"/>
              </a:ext>
            </a:extLst>
          </p:cNvPr>
          <p:cNvSpPr/>
          <p:nvPr/>
        </p:nvSpPr>
        <p:spPr>
          <a:xfrm>
            <a:off x="4031480" y="3554935"/>
            <a:ext cx="251476" cy="140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54CF225-36BB-47F5-A8CE-0181DE1C829A}"/>
              </a:ext>
            </a:extLst>
          </p:cNvPr>
          <p:cNvSpPr/>
          <p:nvPr/>
        </p:nvSpPr>
        <p:spPr>
          <a:xfrm>
            <a:off x="4508136" y="3554936"/>
            <a:ext cx="251476" cy="140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594DD6E6-D467-436A-A834-DBA9317FE59A}"/>
              </a:ext>
            </a:extLst>
          </p:cNvPr>
          <p:cNvSpPr/>
          <p:nvPr/>
        </p:nvSpPr>
        <p:spPr>
          <a:xfrm>
            <a:off x="1723690" y="345325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B7E757C7-1A6C-483B-8CD4-F503BB8EF0FB}"/>
              </a:ext>
            </a:extLst>
          </p:cNvPr>
          <p:cNvSpPr/>
          <p:nvPr/>
        </p:nvSpPr>
        <p:spPr>
          <a:xfrm>
            <a:off x="2307387" y="3421426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id="{507C4175-C909-4795-B8FC-78A38BECDC2D}"/>
              </a:ext>
            </a:extLst>
          </p:cNvPr>
          <p:cNvSpPr/>
          <p:nvPr/>
        </p:nvSpPr>
        <p:spPr>
          <a:xfrm>
            <a:off x="2774866" y="343341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C0DED19-07FD-4BB0-9DD7-0F972776DC93}"/>
              </a:ext>
            </a:extLst>
          </p:cNvPr>
          <p:cNvSpPr txBox="1"/>
          <p:nvPr/>
        </p:nvSpPr>
        <p:spPr>
          <a:xfrm>
            <a:off x="1032165" y="4022977"/>
            <a:ext cx="1422554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조회하기</a:t>
            </a:r>
          </a:p>
        </p:txBody>
      </p:sp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7ED3A797-06B3-4331-8068-11604083321D}"/>
              </a:ext>
            </a:extLst>
          </p:cNvPr>
          <p:cNvSpPr/>
          <p:nvPr/>
        </p:nvSpPr>
        <p:spPr>
          <a:xfrm>
            <a:off x="919355" y="3942383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700FE31C-14AF-44F0-B436-D296BF4EAFE2}"/>
              </a:ext>
            </a:extLst>
          </p:cNvPr>
          <p:cNvGraphicFramePr>
            <a:graphicFrameLocks noGrp="1"/>
          </p:cNvGraphicFramePr>
          <p:nvPr/>
        </p:nvGraphicFramePr>
        <p:xfrm>
          <a:off x="1017607" y="4331372"/>
          <a:ext cx="4373568" cy="4856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5952">
                  <a:extLst>
                    <a:ext uri="{9D8B030D-6E8A-4147-A177-3AD203B41FA5}">
                      <a16:colId xmlns:a16="http://schemas.microsoft.com/office/drawing/2014/main" val="574291250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787285249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2557189023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3342304972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2088089315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3301569728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650306427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2724248217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3289934030"/>
                    </a:ext>
                  </a:extLst>
                </a:gridCol>
              </a:tblGrid>
              <a:tr h="1796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승차일자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열차번호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출발역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도착역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티켓종류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승차자명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반환번호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발권상태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금액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489800461"/>
                  </a:ext>
                </a:extLst>
              </a:tr>
              <a:tr h="272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433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반환번호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발권완료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33.000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746528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5434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328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고객안내에 관한 서비스를 제공받을 수 있는 페이지로 클릭 시 하위 목록인 공지사항 </a:t>
                      </a:r>
                      <a:r>
                        <a:rPr lang="en-US" altLang="ko-KR" sz="1000" dirty="0"/>
                        <a:t>~ </a:t>
                      </a:r>
                      <a:r>
                        <a:rPr lang="ko-KR" altLang="en-US" sz="1000" dirty="0"/>
                        <a:t>유실물 안내 목록이 나와 이동하고자 하는 페이지를 선택할 수 있음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공지사항 페이지로 이동</a:t>
                      </a:r>
                      <a:endParaRPr lang="en-US" altLang="ko-KR" sz="10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1121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자주하는 질문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(FAQ)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1:1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문의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(Q&amp;A)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페이지로 이동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유실물 안내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857687"/>
              </p:ext>
            </p:extLst>
          </p:nvPr>
        </p:nvGraphicFramePr>
        <p:xfrm>
          <a:off x="7091765" y="586734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Notice_01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300" dirty="0"/>
                        <a:t>고객안내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8798" y="1740867"/>
            <a:ext cx="12106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/>
              <a:t>공지사항</a:t>
            </a:r>
          </a:p>
        </p:txBody>
      </p:sp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1824630" y="2668261"/>
          <a:ext cx="30742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글번호</a:t>
                      </a:r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내용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작성일자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61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60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59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57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56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55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54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53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화살표: 오른쪽 8"/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화살표: 오른쪽 37"/>
          <p:cNvSpPr/>
          <p:nvPr/>
        </p:nvSpPr>
        <p:spPr>
          <a:xfrm>
            <a:off x="3870384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"/>
              <a:t>1     2     3     4     5</a:t>
            </a:r>
            <a:endParaRPr lang="ko-KR" altLang="en-US" sz="500"/>
          </a:p>
        </p:txBody>
      </p:sp>
      <p:sp>
        <p:nvSpPr>
          <p:cNvPr id="12" name="직사각형 11"/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algn="ctr">
              <a:defRPr/>
            </a:pPr>
            <a:r>
              <a:rPr lang="ko-KR" altLang="en-US" sz="500"/>
              <a:t>글번호  ▽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84452" y="2467585"/>
            <a:ext cx="611460" cy="15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총 게시글 </a:t>
            </a:r>
            <a:r>
              <a:rPr lang="en-US" altLang="ko-KR" sz="500"/>
              <a:t>: 61</a:t>
            </a:r>
            <a:endParaRPr lang="ko-KR" altLang="en-US" sz="500"/>
          </a:p>
        </p:txBody>
      </p:sp>
      <p:sp>
        <p:nvSpPr>
          <p:cNvPr id="45" name="직사각형 44"/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algn="ctr">
              <a:defRPr/>
            </a:pPr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9DC4FE4C-5F9F-42CD-B4C9-A72B419175F5}"/>
              </a:ext>
            </a:extLst>
          </p:cNvPr>
          <p:cNvSpPr/>
          <p:nvPr/>
        </p:nvSpPr>
        <p:spPr>
          <a:xfrm>
            <a:off x="2753321" y="131444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5AF9B5E-1A7A-4BF3-89B3-79DFC1653EE4}"/>
              </a:ext>
            </a:extLst>
          </p:cNvPr>
          <p:cNvGrpSpPr/>
          <p:nvPr/>
        </p:nvGrpSpPr>
        <p:grpSpPr>
          <a:xfrm>
            <a:off x="2666051" y="1585518"/>
            <a:ext cx="988414" cy="727214"/>
            <a:chOff x="3409184" y="1585518"/>
            <a:chExt cx="988414" cy="727214"/>
          </a:xfrm>
        </p:grpSpPr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ADCB5216-A4C8-4B29-AD1B-65F7007E48DD}"/>
                </a:ext>
              </a:extLst>
            </p:cNvPr>
            <p:cNvCxnSpPr/>
            <p:nvPr/>
          </p:nvCxnSpPr>
          <p:spPr>
            <a:xfrm>
              <a:off x="3466956" y="1585518"/>
              <a:ext cx="682617" cy="0"/>
            </a:xfrm>
            <a:prstGeom prst="line">
              <a:avLst/>
            </a:prstGeom>
            <a:ln w="127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2A76DC6-EBC1-49DA-A241-7FAEA87B5FEF}"/>
                </a:ext>
              </a:extLst>
            </p:cNvPr>
            <p:cNvSpPr txBox="1"/>
            <p:nvPr/>
          </p:nvSpPr>
          <p:spPr>
            <a:xfrm>
              <a:off x="3409184" y="1666401"/>
              <a:ext cx="98841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endParaRPr lang="en-US" altLang="ko-KR" sz="200" dirty="0"/>
            </a:p>
            <a:p>
              <a:r>
                <a:rPr lang="ko-KR" altLang="en-US" sz="700" dirty="0"/>
                <a:t>공지사항</a:t>
              </a:r>
              <a:endParaRPr lang="en-US" altLang="ko-KR" sz="700" dirty="0"/>
            </a:p>
            <a:p>
              <a:endParaRPr lang="en-US" altLang="ko-KR" sz="200" dirty="0"/>
            </a:p>
            <a:p>
              <a:r>
                <a:rPr lang="ko-KR" altLang="en-US" sz="700" dirty="0"/>
                <a:t>자주하는 질문</a:t>
              </a:r>
              <a:r>
                <a:rPr lang="en-US" altLang="ko-KR" sz="700" dirty="0"/>
                <a:t>(FAQ)</a:t>
              </a:r>
            </a:p>
            <a:p>
              <a:endParaRPr lang="en-US" altLang="ko-KR" sz="200" dirty="0"/>
            </a:p>
            <a:p>
              <a:r>
                <a:rPr lang="en-US" altLang="ko-KR" sz="700" dirty="0"/>
                <a:t>1:1</a:t>
              </a:r>
              <a:r>
                <a:rPr lang="ko-KR" altLang="en-US" sz="700" dirty="0"/>
                <a:t>문의</a:t>
              </a:r>
              <a:r>
                <a:rPr lang="en-US" altLang="ko-KR" sz="700" dirty="0"/>
                <a:t>(Q&amp;A)</a:t>
              </a:r>
            </a:p>
            <a:p>
              <a:endParaRPr lang="en-US" altLang="ko-KR" sz="200" dirty="0"/>
            </a:p>
            <a:p>
              <a:r>
                <a:rPr lang="ko-KR" altLang="en-US" sz="700" dirty="0"/>
                <a:t>유실물 안내</a:t>
              </a:r>
            </a:p>
          </p:txBody>
        </p:sp>
      </p:grp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id="{B97A6DBD-530F-4D66-9F29-3F97FE830729}"/>
              </a:ext>
            </a:extLst>
          </p:cNvPr>
          <p:cNvSpPr/>
          <p:nvPr/>
        </p:nvSpPr>
        <p:spPr>
          <a:xfrm>
            <a:off x="2652795" y="1709220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77" name="순서도: 연결자 76">
            <a:extLst>
              <a:ext uri="{FF2B5EF4-FFF2-40B4-BE49-F238E27FC236}">
                <a16:creationId xmlns:a16="http://schemas.microsoft.com/office/drawing/2014/main" id="{E85214DB-C591-4B8E-BFE9-674FCBE216BE}"/>
              </a:ext>
            </a:extLst>
          </p:cNvPr>
          <p:cNvSpPr/>
          <p:nvPr/>
        </p:nvSpPr>
        <p:spPr>
          <a:xfrm>
            <a:off x="2652795" y="1852727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  <p:sp>
        <p:nvSpPr>
          <p:cNvPr id="78" name="순서도: 연결자 77">
            <a:extLst>
              <a:ext uri="{FF2B5EF4-FFF2-40B4-BE49-F238E27FC236}">
                <a16:creationId xmlns:a16="http://schemas.microsoft.com/office/drawing/2014/main" id="{9793C43B-8ED8-49C9-9D84-4E14E0D43384}"/>
              </a:ext>
            </a:extLst>
          </p:cNvPr>
          <p:cNvSpPr/>
          <p:nvPr/>
        </p:nvSpPr>
        <p:spPr>
          <a:xfrm>
            <a:off x="2652795" y="1986401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4</a:t>
            </a:r>
            <a:endParaRPr lang="ko-KR" altLang="en-US" sz="700" dirty="0"/>
          </a:p>
        </p:txBody>
      </p:sp>
      <p:sp>
        <p:nvSpPr>
          <p:cNvPr id="79" name="순서도: 연결자 78">
            <a:extLst>
              <a:ext uri="{FF2B5EF4-FFF2-40B4-BE49-F238E27FC236}">
                <a16:creationId xmlns:a16="http://schemas.microsoft.com/office/drawing/2014/main" id="{612263E2-7D83-4374-80FC-88068384933C}"/>
              </a:ext>
            </a:extLst>
          </p:cNvPr>
          <p:cNvSpPr/>
          <p:nvPr/>
        </p:nvSpPr>
        <p:spPr>
          <a:xfrm>
            <a:off x="2652795" y="2130286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5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342350792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269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드롭다운으로 항목 선택 기능 구현</a:t>
                      </a:r>
                      <a:endParaRPr lang="en-US" altLang="ko-KR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검색할 내용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입력한 내용으로 검색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페이지 번호 선택하여 페이지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884348"/>
              </p:ext>
            </p:extLst>
          </p:nvPr>
        </p:nvGraphicFramePr>
        <p:xfrm>
          <a:off x="7091765" y="586734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Notice_01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300" dirty="0"/>
                        <a:t>공지사항 목록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8798" y="1740867"/>
            <a:ext cx="12106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/>
              <a:t>공지사항</a:t>
            </a:r>
          </a:p>
        </p:txBody>
      </p:sp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1824630" y="2668261"/>
          <a:ext cx="30742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글번호</a:t>
                      </a:r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내용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작성일자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61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60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59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57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56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55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54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53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부정승차 집중단속 시행알림</a:t>
                      </a:r>
                      <a:endParaRPr lang="ko-KR" altLang="en-US" sz="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2024-07-01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화살표: 오른쪽 8"/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화살표: 오른쪽 37"/>
          <p:cNvSpPr/>
          <p:nvPr/>
        </p:nvSpPr>
        <p:spPr>
          <a:xfrm>
            <a:off x="3870384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"/>
              <a:t>1     2     3     4     5</a:t>
            </a:r>
            <a:endParaRPr lang="ko-KR" altLang="en-US" sz="500"/>
          </a:p>
        </p:txBody>
      </p:sp>
      <p:sp>
        <p:nvSpPr>
          <p:cNvPr id="12" name="직사각형 11"/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algn="ctr">
              <a:defRPr/>
            </a:pPr>
            <a:r>
              <a:rPr lang="ko-KR" altLang="en-US" sz="500"/>
              <a:t>글번호  ▽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84452" y="2467585"/>
            <a:ext cx="611460" cy="15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총 게시글 </a:t>
            </a:r>
            <a:r>
              <a:rPr lang="en-US" altLang="ko-KR" sz="500"/>
              <a:t>: 61</a:t>
            </a:r>
            <a:endParaRPr lang="ko-KR" altLang="en-US" sz="500"/>
          </a:p>
        </p:txBody>
      </p:sp>
      <p:sp>
        <p:nvSpPr>
          <p:cNvPr id="45" name="직사각형 44"/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algn="ctr">
              <a:defRPr/>
            </a:pPr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5" name="순서도: 연결자 54"/>
          <p:cNvSpPr/>
          <p:nvPr/>
        </p:nvSpPr>
        <p:spPr>
          <a:xfrm>
            <a:off x="22654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연결자 59"/>
          <p:cNvSpPr/>
          <p:nvPr/>
        </p:nvSpPr>
        <p:spPr>
          <a:xfrm>
            <a:off x="2845339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4" name="순서도: 연결자 53"/>
          <p:cNvSpPr/>
          <p:nvPr/>
        </p:nvSpPr>
        <p:spPr>
          <a:xfrm>
            <a:off x="37831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2" name="순서도: 연결자 61"/>
          <p:cNvSpPr/>
          <p:nvPr/>
        </p:nvSpPr>
        <p:spPr>
          <a:xfrm>
            <a:off x="3186043" y="446207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4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공지사항 등록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23353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Notice_01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공지사항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1728798" y="17408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공지사항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/>
        </p:nvGraphicFramePr>
        <p:xfrm>
          <a:off x="1824630" y="2668261"/>
          <a:ext cx="30742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9526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725974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작성일자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부정승차 집중단속 시행알림</a:t>
                      </a:r>
                      <a:endParaRPr lang="ko-KR" altLang="en-US" sz="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2024-07-01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875669-A15F-416B-A929-CD9075E21F90}"/>
              </a:ext>
            </a:extLst>
          </p:cNvPr>
          <p:cNvSpPr txBox="1"/>
          <p:nvPr/>
        </p:nvSpPr>
        <p:spPr>
          <a:xfrm>
            <a:off x="4612481" y="4699635"/>
            <a:ext cx="271344" cy="1611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글번호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C2BB9-7D20-4977-A318-0D7B6F934768}"/>
              </a:ext>
            </a:extLst>
          </p:cNvPr>
          <p:cNvSpPr txBox="1"/>
          <p:nvPr/>
        </p:nvSpPr>
        <p:spPr>
          <a:xfrm>
            <a:off x="1784452" y="2467585"/>
            <a:ext cx="6114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총 게시글 </a:t>
            </a:r>
            <a:r>
              <a:rPr lang="en-US" altLang="ko-KR" sz="500" dirty="0"/>
              <a:t>: 61</a:t>
            </a:r>
            <a:endParaRPr lang="ko-KR" altLang="en-US" sz="5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978C7366-DC75-43D8-898A-2D32B64B0B93}"/>
              </a:ext>
            </a:extLst>
          </p:cNvPr>
          <p:cNvSpPr/>
          <p:nvPr/>
        </p:nvSpPr>
        <p:spPr>
          <a:xfrm>
            <a:off x="4451050" y="44998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C08C634-BE5B-404B-8D05-0CD8D1E8AF84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FD3B8A-BE59-4D8B-B2EC-B4CACCB874A0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DE3D036-A10E-4107-B143-1DEA0B9535D0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4FB9D70-CB97-4919-989B-F4969B5A6F69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4002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209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파일 선택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클릭하여 파일 첨부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등록 버튼 클릭시 공지사항 등록 완료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 버튼 클릭시 </a:t>
                      </a:r>
                      <a:r>
                        <a:rPr lang="en-US" altLang="ko-KR" sz="1500" dirty="0"/>
                        <a:t>＇</a:t>
                      </a:r>
                      <a:r>
                        <a:rPr lang="ko-KR" altLang="en-US" sz="1500" dirty="0"/>
                        <a:t>공지사항 목록</a:t>
                      </a:r>
                      <a:r>
                        <a:rPr lang="en-US" altLang="ko-KR" sz="1500" dirty="0"/>
                        <a:t>＇</a:t>
                      </a:r>
                      <a:r>
                        <a:rPr lang="ko-KR" altLang="en-US" sz="1500" dirty="0"/>
                        <a:t>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056653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Notice_02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공지사항 등록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24629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317028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내용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2850728"/>
            <a:ext cx="2341438" cy="122332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15AE2D-BDB3-44B2-BD70-223FCDA7D791}"/>
              </a:ext>
            </a:extLst>
          </p:cNvPr>
          <p:cNvSpPr txBox="1"/>
          <p:nvPr/>
        </p:nvSpPr>
        <p:spPr>
          <a:xfrm>
            <a:off x="1878771" y="4074824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첨부파일</a:t>
            </a:r>
            <a:endParaRPr lang="en-US" altLang="ko-KR" sz="7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CE4204C-6662-40B3-AB00-6C3751BF8D16}"/>
              </a:ext>
            </a:extLst>
          </p:cNvPr>
          <p:cNvSpPr/>
          <p:nvPr/>
        </p:nvSpPr>
        <p:spPr>
          <a:xfrm>
            <a:off x="2268319" y="4263174"/>
            <a:ext cx="1031102" cy="10165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400" dirty="0">
                <a:solidFill>
                  <a:schemeClr val="tx1"/>
                </a:solidFill>
              </a:rPr>
              <a:t>선택된 파일이 없습니다</a:t>
            </a:r>
            <a:r>
              <a:rPr lang="en-US" altLang="ko-KR" sz="400" dirty="0">
                <a:solidFill>
                  <a:schemeClr val="tx1"/>
                </a:solidFill>
              </a:rPr>
              <a:t>.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9F668E-F677-4B97-9244-F6D45B3D725C}"/>
              </a:ext>
            </a:extLst>
          </p:cNvPr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19AD2-4B5C-4660-A2A8-497E88561FED}"/>
              </a:ext>
            </a:extLst>
          </p:cNvPr>
          <p:cNvSpPr txBox="1"/>
          <p:nvPr/>
        </p:nvSpPr>
        <p:spPr>
          <a:xfrm>
            <a:off x="2277509" y="4267392"/>
            <a:ext cx="303761" cy="966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/>
              <a:t>파일 선택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35C36FE3-8DFD-4D03-B0C5-BF29D0298330}"/>
              </a:ext>
            </a:extLst>
          </p:cNvPr>
          <p:cNvSpPr/>
          <p:nvPr/>
        </p:nvSpPr>
        <p:spPr>
          <a:xfrm>
            <a:off x="2877991" y="428742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9BB1CC4C-A77B-4B75-9C57-1ACC51BCF80E}"/>
              </a:ext>
            </a:extLst>
          </p:cNvPr>
          <p:cNvSpPr/>
          <p:nvPr/>
        </p:nvSpPr>
        <p:spPr>
          <a:xfrm>
            <a:off x="2221561" y="402289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D9C7FE-7B03-4837-A5B7-ECBCA13AF91D}"/>
              </a:ext>
            </a:extLst>
          </p:cNvPr>
          <p:cNvSpPr txBox="1"/>
          <p:nvPr/>
        </p:nvSpPr>
        <p:spPr>
          <a:xfrm>
            <a:off x="1728798" y="17408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공지사항</a:t>
            </a: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A73E1714-6240-4AD2-A970-71067AB88E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96" y="2765910"/>
            <a:ext cx="2067518" cy="75068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9E50F35B-356E-4D6A-A3AE-A86FDC30D822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6FE3FF9-AEC5-468F-ADE4-C3F3D3A3F50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DC550C5-9829-4686-848F-FB8EA4CD67B4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23C9FCBE-E619-4407-AEB5-DB77A6C016A3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DEFA593-BF6F-4811-8886-3DFFDF6644C6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1494F77-72BE-468E-A510-72CFCF2FDD69}"/>
              </a:ext>
            </a:extLst>
          </p:cNvPr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4" name="순서도: 연결자 93">
            <a:extLst>
              <a:ext uri="{FF2B5EF4-FFF2-40B4-BE49-F238E27FC236}">
                <a16:creationId xmlns:a16="http://schemas.microsoft.com/office/drawing/2014/main" id="{B3554ACE-42A0-4EB7-9CE1-FC3C3378B86A}"/>
              </a:ext>
            </a:extLst>
          </p:cNvPr>
          <p:cNvSpPr/>
          <p:nvPr/>
        </p:nvSpPr>
        <p:spPr>
          <a:xfrm>
            <a:off x="3263059" y="428742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814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>
            <a:extLst>
              <a:ext uri="{FF2B5EF4-FFF2-40B4-BE49-F238E27FC236}">
                <a16:creationId xmlns:a16="http://schemas.microsoft.com/office/drawing/2014/main" id="{62710DDB-607B-406F-941C-D14BAB83B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'</a:t>
                      </a:r>
                      <a:r>
                        <a:rPr lang="ko-KR" altLang="en-US" sz="1500" dirty="0"/>
                        <a:t>공지사항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222001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Notice_03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공지사항 열람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DA3BF6-BF5D-4064-9CC4-B6B206865B88}"/>
              </a:ext>
            </a:extLst>
          </p:cNvPr>
          <p:cNvCxnSpPr>
            <a:cxnSpLocks/>
          </p:cNvCxnSpPr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8ACE645-55B5-4C4B-960A-8D82AD56038D}"/>
              </a:ext>
            </a:extLst>
          </p:cNvPr>
          <p:cNvCxnSpPr>
            <a:cxnSpLocks/>
          </p:cNvCxnSpPr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2E7AF34-92D4-444F-84D3-165290BAFFD2}"/>
              </a:ext>
            </a:extLst>
          </p:cNvPr>
          <p:cNvCxnSpPr>
            <a:cxnSpLocks/>
          </p:cNvCxnSpPr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A949C07-D6CB-4C65-9B63-44DECE77832E}"/>
              </a:ext>
            </a:extLst>
          </p:cNvPr>
          <p:cNvCxnSpPr>
            <a:cxnSpLocks/>
          </p:cNvCxnSpPr>
          <p:nvPr/>
        </p:nvCxnSpPr>
        <p:spPr>
          <a:xfrm>
            <a:off x="2034769" y="26781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BFD28-1990-4DAC-8E56-302D9AF0D6E2}"/>
              </a:ext>
            </a:extLst>
          </p:cNvPr>
          <p:cNvSpPr txBox="1"/>
          <p:nvPr/>
        </p:nvSpPr>
        <p:spPr>
          <a:xfrm>
            <a:off x="1977619" y="2505472"/>
            <a:ext cx="9989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500" b="0" i="0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부정승차 집중단속 시행알림</a:t>
            </a:r>
            <a:endParaRPr lang="ko-KR" altLang="en-US" sz="5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DA417A-9A4C-465D-BD7A-14033E745748}"/>
              </a:ext>
            </a:extLst>
          </p:cNvPr>
          <p:cNvSpPr/>
          <p:nvPr/>
        </p:nvSpPr>
        <p:spPr>
          <a:xfrm>
            <a:off x="3820056" y="250547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939A1-E6FF-4305-8787-909FDCAFBCA5}"/>
              </a:ext>
            </a:extLst>
          </p:cNvPr>
          <p:cNvSpPr txBox="1"/>
          <p:nvPr/>
        </p:nvSpPr>
        <p:spPr>
          <a:xfrm>
            <a:off x="4081988" y="2501180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2024-07-10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F971BA0A-07E6-49DF-BACF-73B7A6FAA88C}"/>
              </a:ext>
            </a:extLst>
          </p:cNvPr>
          <p:cNvCxnSpPr>
            <a:cxnSpLocks/>
          </p:cNvCxnSpPr>
          <p:nvPr/>
        </p:nvCxnSpPr>
        <p:spPr>
          <a:xfrm>
            <a:off x="2034769" y="2859447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FC4A807-1E9C-4592-BD78-C1B634262C46}"/>
              </a:ext>
            </a:extLst>
          </p:cNvPr>
          <p:cNvSpPr txBox="1"/>
          <p:nvPr/>
        </p:nvSpPr>
        <p:spPr>
          <a:xfrm>
            <a:off x="1980904" y="2682420"/>
            <a:ext cx="12346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u="sng" dirty="0">
                <a:solidFill>
                  <a:schemeClr val="accent1"/>
                </a:solidFill>
              </a:rPr>
              <a:t>7</a:t>
            </a:r>
            <a:r>
              <a:rPr lang="ko-KR" altLang="en-US" sz="500" u="sng" dirty="0">
                <a:solidFill>
                  <a:schemeClr val="accent1"/>
                </a:solidFill>
              </a:rPr>
              <a:t>월 부정승차 집중단속 시행알림</a:t>
            </a:r>
            <a:r>
              <a:rPr lang="en-US" altLang="ko-KR" sz="500" u="sng" dirty="0">
                <a:solidFill>
                  <a:schemeClr val="accent1"/>
                </a:solidFill>
              </a:rPr>
              <a:t>.pdt</a:t>
            </a:r>
            <a:endParaRPr lang="ko-KR" altLang="en-US" sz="500" u="sng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36B3C8-8441-447A-B973-A38D967F109D}"/>
              </a:ext>
            </a:extLst>
          </p:cNvPr>
          <p:cNvSpPr txBox="1"/>
          <p:nvPr/>
        </p:nvSpPr>
        <p:spPr>
          <a:xfrm>
            <a:off x="2048201" y="2866911"/>
            <a:ext cx="2532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>
                <a:solidFill>
                  <a:srgbClr val="FF0000"/>
                </a:solidFill>
              </a:rPr>
              <a:t>7</a:t>
            </a:r>
            <a:r>
              <a:rPr lang="ko-KR" altLang="en-US" sz="500" dirty="0">
                <a:solidFill>
                  <a:srgbClr val="FF0000"/>
                </a:solidFill>
              </a:rPr>
              <a:t>월 부정승차 집중단속</a:t>
            </a:r>
            <a:endParaRPr lang="en-US" altLang="ko-KR" sz="500" dirty="0">
              <a:solidFill>
                <a:srgbClr val="FF0000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해당 기간 내 단거리 구간 무임승차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정기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·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회수권 부정사용 등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악의적 의도와 상습적으로 열차를 부정승차하여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공정하게 열차를 이용하는 다른고객에게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피해를 입힐 경우 철도사업법 제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10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조 근거하여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기준운임의 최대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30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배 부가운임을 징수함</a:t>
            </a:r>
            <a:endParaRPr lang="en-US" altLang="ko-KR" sz="500" dirty="0">
              <a:solidFill>
                <a:srgbClr val="333333"/>
              </a:solidFill>
              <a:latin typeface="ng"/>
            </a:endParaRPr>
          </a:p>
          <a:p>
            <a:pPr algn="ctr"/>
            <a:r>
              <a:rPr lang="ko-KR" altLang="en-US" sz="500" b="0" i="0" dirty="0">
                <a:solidFill>
                  <a:srgbClr val="C7187D"/>
                </a:solidFill>
                <a:effectLst/>
                <a:latin typeface="ng"/>
              </a:rPr>
              <a:t>□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 기간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2024. 7. 01.(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월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 ~ 7. 31.(</a:t>
            </a:r>
            <a:r>
              <a:rPr lang="ko-KR" altLang="en-US" sz="500" dirty="0">
                <a:solidFill>
                  <a:srgbClr val="333333"/>
                </a:solidFill>
                <a:latin typeface="ng"/>
              </a:rPr>
              <a:t>수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55BE3D7-9C92-4F3A-BABB-957B23587FD6}"/>
              </a:ext>
            </a:extLst>
          </p:cNvPr>
          <p:cNvCxnSpPr>
            <a:cxnSpLocks/>
          </p:cNvCxnSpPr>
          <p:nvPr/>
        </p:nvCxnSpPr>
        <p:spPr>
          <a:xfrm>
            <a:off x="2047057" y="3972754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543BBD5-84C3-46E4-A228-59E6436F7FCA}"/>
              </a:ext>
            </a:extLst>
          </p:cNvPr>
          <p:cNvSpPr txBox="1"/>
          <p:nvPr/>
        </p:nvSpPr>
        <p:spPr>
          <a:xfrm>
            <a:off x="4400550" y="4009904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>
                <a:solidFill>
                  <a:schemeClr val="bg1"/>
                </a:solidFill>
              </a:rPr>
              <a:t>목록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FF14C9E-B81E-44FD-BA15-867DC03F7DC2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7C112F-DE42-46A9-988E-3F1224C529F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3A43CA7-5C16-4A3D-9E47-371768AF5185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D9C954D-8BA4-444A-ADA1-B9391D9DCD9B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39D8695-3BDB-49AB-A0BC-29E2B1DBEADF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243428E-616D-4263-BA92-476ADA4B7EFE}"/>
              </a:ext>
            </a:extLst>
          </p:cNvPr>
          <p:cNvSpPr txBox="1"/>
          <p:nvPr/>
        </p:nvSpPr>
        <p:spPr>
          <a:xfrm>
            <a:off x="1728798" y="17408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공지사항</a:t>
            </a:r>
          </a:p>
        </p:txBody>
      </p:sp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2FD17399-3FEC-400F-A4EB-662F1ECC2746}"/>
              </a:ext>
            </a:extLst>
          </p:cNvPr>
          <p:cNvSpPr/>
          <p:nvPr/>
        </p:nvSpPr>
        <p:spPr>
          <a:xfrm>
            <a:off x="4240643" y="379445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3443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209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/>
                        <a:t>'</a:t>
                      </a:r>
                      <a:r>
                        <a:rPr lang="ko-KR" altLang="en-US" sz="1500" dirty="0"/>
                        <a:t>공지사항 수정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/>
                        <a:t>등록된 공지사항 삭제 후 </a:t>
                      </a:r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공지사항 목록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공지사항 목록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557820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Notice_03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300" dirty="0"/>
                        <a:t>공지사항 열람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2034769" y="26781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77619" y="2505472"/>
            <a:ext cx="999896" cy="1596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ko-KR" altLang="en-US" sz="500" b="0" i="0" u="none" strike="noStrike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부정승차 집중단속 시행알림</a:t>
            </a:r>
            <a:endParaRPr lang="ko-KR" altLang="en-US" sz="500"/>
          </a:p>
        </p:txBody>
      </p:sp>
      <p:sp>
        <p:nvSpPr>
          <p:cNvPr id="16" name="직사각형 15"/>
          <p:cNvSpPr/>
          <p:nvPr/>
        </p:nvSpPr>
        <p:spPr>
          <a:xfrm>
            <a:off x="3820056" y="250547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81988" y="2501180"/>
            <a:ext cx="52430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2024-07-10</a:t>
            </a:r>
          </a:p>
        </p:txBody>
      </p:sp>
      <p:cxnSp>
        <p:nvCxnSpPr>
          <p:cNvPr id="77" name="직선 연결선 76"/>
          <p:cNvCxnSpPr/>
          <p:nvPr/>
        </p:nvCxnSpPr>
        <p:spPr>
          <a:xfrm>
            <a:off x="2034769" y="2859447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80904" y="2682420"/>
            <a:ext cx="1234633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 u="sng">
                <a:solidFill>
                  <a:schemeClr val="accent1"/>
                </a:solidFill>
              </a:rPr>
              <a:t>7</a:t>
            </a:r>
            <a:r>
              <a:rPr lang="ko-KR" altLang="en-US" sz="500" u="sng">
                <a:solidFill>
                  <a:schemeClr val="accent1"/>
                </a:solidFill>
              </a:rPr>
              <a:t>월 부정승차 집중단속 시행알림</a:t>
            </a:r>
            <a:r>
              <a:rPr lang="en-US" altLang="ko-KR" sz="500" u="sng">
                <a:solidFill>
                  <a:schemeClr val="accent1"/>
                </a:solidFill>
              </a:rPr>
              <a:t>.pdt</a:t>
            </a:r>
            <a:endParaRPr lang="ko-KR" altLang="en-US" sz="500" u="sng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48201" y="2866911"/>
            <a:ext cx="2532711" cy="693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>
                <a:solidFill>
                  <a:srgbClr val="FF0000"/>
                </a:solidFill>
              </a:rPr>
              <a:t>7</a:t>
            </a:r>
            <a:r>
              <a:rPr lang="ko-KR" altLang="en-US" sz="500">
                <a:solidFill>
                  <a:srgbClr val="FF0000"/>
                </a:solidFill>
              </a:rPr>
              <a:t>월 부정승차 집중단속</a:t>
            </a:r>
          </a:p>
          <a:p>
            <a:pPr algn="ctr">
              <a:defRPr/>
            </a:pPr>
            <a:endParaRPr lang="en-US" altLang="ko-KR" sz="5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해당 기간 내 단거리 구간 무임승차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정기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·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회수권 부정사용 등</a:t>
            </a:r>
            <a:br>
              <a:rPr lang="ko-KR" altLang="en-US" sz="500"/>
            </a:b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악의적 의도와 상습적으로 열차를 부정승차하여</a:t>
            </a:r>
            <a:br>
              <a:rPr lang="ko-KR" altLang="en-US" sz="500"/>
            </a:b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공정하게 열차를 이용하는 다른고객에게</a:t>
            </a:r>
            <a:br>
              <a:rPr lang="ko-KR" altLang="en-US" sz="500"/>
            </a:b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피해를 입힐 경우 철도사업법 제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10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조 근거하여</a:t>
            </a:r>
            <a:br>
              <a:rPr lang="ko-KR" altLang="en-US" sz="500"/>
            </a:b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기준운임의 최대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30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배 부가운임을 징수함</a:t>
            </a:r>
          </a:p>
          <a:p>
            <a:pPr algn="ctr">
              <a:defRPr/>
            </a:pPr>
            <a:r>
              <a:rPr lang="ko-KR" altLang="en-US" sz="500" b="0" i="0">
                <a:solidFill>
                  <a:srgbClr val="C7187D"/>
                </a:solidFill>
                <a:effectLst/>
                <a:latin typeface="ng"/>
              </a:rPr>
              <a:t>□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 기간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: 2024. 7. 01.(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월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) ~ 7. 31.(</a:t>
            </a:r>
            <a:r>
              <a:rPr lang="ko-KR" altLang="en-US" sz="500">
                <a:solidFill>
                  <a:srgbClr val="333333"/>
                </a:solidFill>
                <a:latin typeface="ng"/>
              </a:rPr>
              <a:t>수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)</a:t>
            </a:r>
            <a:endParaRPr lang="ko-KR" altLang="en-US" sz="500">
              <a:solidFill>
                <a:schemeClr val="tx1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2047057" y="3972754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400550" y="4009904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28798" y="1740867"/>
            <a:ext cx="12106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/>
              <a:t>공지사항</a:t>
            </a:r>
          </a:p>
        </p:txBody>
      </p:sp>
      <p:sp>
        <p:nvSpPr>
          <p:cNvPr id="119" name="TextBox 59"/>
          <p:cNvSpPr txBox="1"/>
          <p:nvPr/>
        </p:nvSpPr>
        <p:spPr>
          <a:xfrm>
            <a:off x="2318144" y="4016036"/>
            <a:ext cx="199582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120" name="TextBox 62"/>
          <p:cNvSpPr txBox="1"/>
          <p:nvPr/>
        </p:nvSpPr>
        <p:spPr>
          <a:xfrm>
            <a:off x="2058342" y="4016036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121" name="순서도: 연결자 61"/>
          <p:cNvSpPr/>
          <p:nvPr/>
        </p:nvSpPr>
        <p:spPr>
          <a:xfrm>
            <a:off x="2191576" y="379105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2" name="순서도: 연결자 63"/>
          <p:cNvSpPr/>
          <p:nvPr/>
        </p:nvSpPr>
        <p:spPr>
          <a:xfrm>
            <a:off x="1879385" y="380058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24" name="순서도: 연결자 69"/>
          <p:cNvSpPr/>
          <p:nvPr/>
        </p:nvSpPr>
        <p:spPr>
          <a:xfrm>
            <a:off x="4240643" y="379445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209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파일 선택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클릭하여 파일 첨부 및 변경 가능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수정버튼 클릭시 공지사항 수정 완료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취소버튼 클릭시 </a:t>
                      </a:r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공지사항 목록</a:t>
                      </a:r>
                      <a:r>
                        <a:rPr lang="en-US" altLang="ko-KR" sz="1500" dirty="0"/>
                        <a:t>＇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39879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Notice_04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공지사항 수정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24629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600" b="0" i="0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부정승차 집중단속 시행알림</a:t>
            </a:r>
            <a:endParaRPr lang="ko-KR" altLang="en-US" sz="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317028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내용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2850727"/>
            <a:ext cx="2341438" cy="123422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500" dirty="0">
                <a:solidFill>
                  <a:srgbClr val="FF0000"/>
                </a:solidFill>
              </a:rPr>
              <a:t>7</a:t>
            </a:r>
            <a:r>
              <a:rPr lang="ko-KR" altLang="en-US" sz="500" dirty="0">
                <a:solidFill>
                  <a:srgbClr val="FF0000"/>
                </a:solidFill>
              </a:rPr>
              <a:t>월 부정승차 집중단속</a:t>
            </a:r>
            <a:endParaRPr lang="en-US" altLang="ko-KR" sz="500" dirty="0">
              <a:solidFill>
                <a:srgbClr val="FF0000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해당 기간 내 단거리 구간 무임승차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정기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·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회수권 부정사용 등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악의적 의도와 상습적으로 열차를 부정승차하여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공정하게 열차를 이용하는 다른고객에게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피해를 입힐 경우 철도사업법 제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10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조 근거하여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기준운임의 최대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30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배 부가운임을 징수함</a:t>
            </a:r>
            <a:endParaRPr lang="en-US" altLang="ko-KR" sz="500" dirty="0">
              <a:solidFill>
                <a:srgbClr val="333333"/>
              </a:solidFill>
              <a:latin typeface="ng"/>
            </a:endParaRPr>
          </a:p>
          <a:p>
            <a:pPr algn="ctr"/>
            <a:r>
              <a:rPr lang="ko-KR" altLang="en-US" sz="500" b="0" i="0" dirty="0">
                <a:solidFill>
                  <a:srgbClr val="C7187D"/>
                </a:solidFill>
                <a:effectLst/>
                <a:latin typeface="ng"/>
              </a:rPr>
              <a:t>□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 기간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2024. 7. 01.(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월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 ~ 7. 31.(</a:t>
            </a:r>
            <a:r>
              <a:rPr lang="ko-KR" altLang="en-US" sz="500" dirty="0">
                <a:solidFill>
                  <a:srgbClr val="333333"/>
                </a:solidFill>
                <a:latin typeface="ng"/>
              </a:rPr>
              <a:t>수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15AE2D-BDB3-44B2-BD70-223FCDA7D791}"/>
              </a:ext>
            </a:extLst>
          </p:cNvPr>
          <p:cNvSpPr txBox="1"/>
          <p:nvPr/>
        </p:nvSpPr>
        <p:spPr>
          <a:xfrm>
            <a:off x="1878771" y="4093873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첨부파일</a:t>
            </a:r>
            <a:endParaRPr lang="en-US" altLang="ko-KR" sz="7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CE4204C-6662-40B3-AB00-6C3751BF8D16}"/>
              </a:ext>
            </a:extLst>
          </p:cNvPr>
          <p:cNvSpPr/>
          <p:nvPr/>
        </p:nvSpPr>
        <p:spPr>
          <a:xfrm>
            <a:off x="2268319" y="4282223"/>
            <a:ext cx="1309906" cy="10165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400" dirty="0">
                <a:solidFill>
                  <a:schemeClr val="tx1"/>
                </a:solidFill>
              </a:rPr>
              <a:t>7</a:t>
            </a:r>
            <a:r>
              <a:rPr lang="ko-KR" altLang="en-US" sz="400" dirty="0">
                <a:solidFill>
                  <a:schemeClr val="tx1"/>
                </a:solidFill>
              </a:rPr>
              <a:t>월 부정승차 집중단속 시행알림</a:t>
            </a:r>
            <a:r>
              <a:rPr lang="en-US" altLang="ko-KR" sz="400" dirty="0">
                <a:solidFill>
                  <a:schemeClr val="tx1"/>
                </a:solidFill>
              </a:rPr>
              <a:t>.pdt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19AD2-4B5C-4660-A2A8-497E88561FED}"/>
              </a:ext>
            </a:extLst>
          </p:cNvPr>
          <p:cNvSpPr txBox="1"/>
          <p:nvPr/>
        </p:nvSpPr>
        <p:spPr>
          <a:xfrm>
            <a:off x="2277509" y="4286441"/>
            <a:ext cx="303761" cy="966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/>
              <a:t>파일 선택</a:t>
            </a:r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9BB1CC4C-A77B-4B75-9C57-1ACC51BCF80E}"/>
              </a:ext>
            </a:extLst>
          </p:cNvPr>
          <p:cNvSpPr/>
          <p:nvPr/>
        </p:nvSpPr>
        <p:spPr>
          <a:xfrm>
            <a:off x="2160968" y="404834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D9C7FE-7B03-4837-A5B7-ECBCA13AF91D}"/>
              </a:ext>
            </a:extLst>
          </p:cNvPr>
          <p:cNvSpPr txBox="1"/>
          <p:nvPr/>
        </p:nvSpPr>
        <p:spPr>
          <a:xfrm>
            <a:off x="1728798" y="17408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공지사항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4DDDAAC-3AF0-4C67-9296-46131BF13C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96" y="2765910"/>
            <a:ext cx="2067518" cy="7506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033BA7DB-A105-4880-9728-B43573599487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31F2B23-8E50-4095-AE55-CFBD39F54143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47C238-E352-4B97-BEC4-FAC3BD7E3296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3074B10-3091-46AA-B5D1-668E9D4AC259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0F92674C-C48E-47A0-8190-CA38C888AA4A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A1F780E-60B2-4642-9C4A-7B9E0FF55D54}"/>
              </a:ext>
            </a:extLst>
          </p:cNvPr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33F856B-FBD7-4534-B5C8-407B50A49B40}"/>
              </a:ext>
            </a:extLst>
          </p:cNvPr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35C36FE3-8DFD-4D03-B0C5-BF29D0298330}"/>
              </a:ext>
            </a:extLst>
          </p:cNvPr>
          <p:cNvSpPr/>
          <p:nvPr/>
        </p:nvSpPr>
        <p:spPr>
          <a:xfrm>
            <a:off x="2877991" y="428742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9" name="순서도: 연결자 78">
            <a:extLst>
              <a:ext uri="{FF2B5EF4-FFF2-40B4-BE49-F238E27FC236}">
                <a16:creationId xmlns:a16="http://schemas.microsoft.com/office/drawing/2014/main" id="{517EC17F-821B-42D5-A93B-6DED16F6A106}"/>
              </a:ext>
            </a:extLst>
          </p:cNvPr>
          <p:cNvSpPr/>
          <p:nvPr/>
        </p:nvSpPr>
        <p:spPr>
          <a:xfrm>
            <a:off x="3288923" y="428742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94041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269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드롭다운으로 항목 선택 기능 구현</a:t>
                      </a:r>
                      <a:endParaRPr lang="en-US" altLang="ko-KR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검색할 내용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입력한 내용으로 검색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4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페이지 번호 선택하여 페이지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196306"/>
              </p:ext>
            </p:extLst>
          </p:nvPr>
        </p:nvGraphicFramePr>
        <p:xfrm>
          <a:off x="7091765" y="586734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Faq_01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목록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8798" y="1740867"/>
            <a:ext cx="6676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FAQ</a:t>
            </a:r>
            <a:endParaRPr lang="ko-KR" altLang="en-US" sz="2000"/>
          </a:p>
        </p:txBody>
      </p:sp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1824630" y="2668261"/>
          <a:ext cx="30742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글번호</a:t>
                      </a:r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내용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작성일자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61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60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59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57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56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55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54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53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역사 이용</a:t>
                      </a:r>
                      <a:r>
                        <a:rPr lang="en-US" altLang="ko-KR" sz="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역에 수유실이 있나요</a:t>
                      </a:r>
                      <a:r>
                        <a:rPr lang="en-US" altLang="ko-KR" sz="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700" b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2024-07-01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화살표: 오른쪽 8"/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화살표: 오른쪽 37"/>
          <p:cNvSpPr/>
          <p:nvPr/>
        </p:nvSpPr>
        <p:spPr>
          <a:xfrm>
            <a:off x="3870384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"/>
              <a:t>1     2     3     4     5</a:t>
            </a:r>
            <a:endParaRPr lang="ko-KR" altLang="en-US" sz="500"/>
          </a:p>
        </p:txBody>
      </p:sp>
      <p:sp>
        <p:nvSpPr>
          <p:cNvPr id="12" name="직사각형 11"/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algn="ctr">
              <a:defRPr/>
            </a:pPr>
            <a:r>
              <a:rPr lang="ko-KR" altLang="en-US" sz="500"/>
              <a:t>글번호  ▽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84452" y="2467585"/>
            <a:ext cx="611460" cy="15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총 게시글 </a:t>
            </a:r>
            <a:r>
              <a:rPr lang="en-US" altLang="ko-KR" sz="500"/>
              <a:t>: 61</a:t>
            </a:r>
            <a:endParaRPr lang="ko-KR" altLang="en-US" sz="500"/>
          </a:p>
        </p:txBody>
      </p:sp>
      <p:sp>
        <p:nvSpPr>
          <p:cNvPr id="45" name="직사각형 44"/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5" name="순서도: 연결자 54"/>
          <p:cNvSpPr/>
          <p:nvPr/>
        </p:nvSpPr>
        <p:spPr>
          <a:xfrm>
            <a:off x="22654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순서도: 연결자 59"/>
          <p:cNvSpPr/>
          <p:nvPr/>
        </p:nvSpPr>
        <p:spPr>
          <a:xfrm>
            <a:off x="2845339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0" name="순서도: 연결자 53"/>
          <p:cNvSpPr/>
          <p:nvPr/>
        </p:nvSpPr>
        <p:spPr>
          <a:xfrm>
            <a:off x="37831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22" name="순서도: 연결자 61"/>
          <p:cNvSpPr/>
          <p:nvPr/>
        </p:nvSpPr>
        <p:spPr>
          <a:xfrm>
            <a:off x="3186043" y="446207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4B5FF2A-C8D9-4AC0-88BD-7CAFF0D2791F}"/>
              </a:ext>
            </a:extLst>
          </p:cNvPr>
          <p:cNvGrpSpPr/>
          <p:nvPr/>
        </p:nvGrpSpPr>
        <p:grpSpPr>
          <a:xfrm>
            <a:off x="308060" y="372833"/>
            <a:ext cx="1667695" cy="707886"/>
            <a:chOff x="944880" y="2495550"/>
            <a:chExt cx="609600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B261EE-07FB-4AEA-9464-57F916724695}"/>
                </a:ext>
              </a:extLst>
            </p:cNvPr>
            <p:cNvSpPr txBox="1"/>
            <p:nvPr/>
          </p:nvSpPr>
          <p:spPr>
            <a:xfrm>
              <a:off x="944880" y="2495550"/>
              <a:ext cx="609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개정이력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5B458B7-A4FD-4D4B-9448-90913EC10C3D}"/>
                </a:ext>
              </a:extLst>
            </p:cNvPr>
            <p:cNvCxnSpPr/>
            <p:nvPr/>
          </p:nvCxnSpPr>
          <p:spPr>
            <a:xfrm>
              <a:off x="990049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D09AC35-7654-4961-A87C-8CF7B309A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087650"/>
              </p:ext>
            </p:extLst>
          </p:nvPr>
        </p:nvGraphicFramePr>
        <p:xfrm>
          <a:off x="431630" y="966415"/>
          <a:ext cx="11292284" cy="551875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05384">
                  <a:extLst>
                    <a:ext uri="{9D8B030D-6E8A-4147-A177-3AD203B41FA5}">
                      <a16:colId xmlns:a16="http://schemas.microsoft.com/office/drawing/2014/main" val="168634607"/>
                    </a:ext>
                  </a:extLst>
                </a:gridCol>
                <a:gridCol w="1289957">
                  <a:extLst>
                    <a:ext uri="{9D8B030D-6E8A-4147-A177-3AD203B41FA5}">
                      <a16:colId xmlns:a16="http://schemas.microsoft.com/office/drawing/2014/main" val="2299220893"/>
                    </a:ext>
                  </a:extLst>
                </a:gridCol>
                <a:gridCol w="5256302">
                  <a:extLst>
                    <a:ext uri="{9D8B030D-6E8A-4147-A177-3AD203B41FA5}">
                      <a16:colId xmlns:a16="http://schemas.microsoft.com/office/drawing/2014/main" val="3778386208"/>
                    </a:ext>
                  </a:extLst>
                </a:gridCol>
                <a:gridCol w="2940641">
                  <a:extLst>
                    <a:ext uri="{9D8B030D-6E8A-4147-A177-3AD203B41FA5}">
                      <a16:colId xmlns:a16="http://schemas.microsoft.com/office/drawing/2014/main" val="3819283269"/>
                    </a:ext>
                  </a:extLst>
                </a:gridCol>
              </a:tblGrid>
              <a:tr h="1164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Update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Version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작업 및 갱신내용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비고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421182"/>
                  </a:ext>
                </a:extLst>
              </a:tr>
              <a:tr h="21773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2024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07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16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스토리보드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이용안내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서비스 예약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추가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스토리보드 반영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정보 구조도</a:t>
                      </a:r>
                      <a:r>
                        <a:rPr lang="en-US" altLang="ko-KR" sz="1400" dirty="0"/>
                        <a:t>(5</a:t>
                      </a:r>
                      <a:r>
                        <a:rPr lang="ko-KR" altLang="en-US" sz="1400" dirty="0"/>
                        <a:t>조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13044"/>
                  </a:ext>
                </a:extLst>
              </a:tr>
              <a:tr h="21773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2024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07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19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스토리보드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휴리스틱 평가 반영하여 메인페이지 용어 수정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  (</a:t>
                      </a:r>
                      <a:r>
                        <a:rPr lang="ko-KR" altLang="en-US" sz="1400" dirty="0"/>
                        <a:t>예매 → 예매하기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조회 → 예매조회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회의록 반영하여 정보구조도 수정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  (</a:t>
                      </a:r>
                      <a:r>
                        <a:rPr lang="ko-KR" altLang="en-US" sz="1400" dirty="0"/>
                        <a:t>기존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사용자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사업체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관리자 → 변경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사용자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관리자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정보 구조도</a:t>
                      </a:r>
                      <a:r>
                        <a:rPr lang="en-US" altLang="ko-KR" sz="1400" dirty="0"/>
                        <a:t>(5</a:t>
                      </a:r>
                      <a:r>
                        <a:rPr lang="ko-KR" altLang="en-US" sz="1400" dirty="0"/>
                        <a:t>조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수정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908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8956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‘FAQ</a:t>
                      </a:r>
                      <a:r>
                        <a:rPr lang="ko-KR" altLang="en-US" sz="1500" dirty="0"/>
                        <a:t> 등록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169778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1728798" y="1740867"/>
            <a:ext cx="661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FAQ</a:t>
            </a:r>
            <a:endParaRPr lang="ko-KR" altLang="en-US" sz="2000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/>
        </p:nvGraphicFramePr>
        <p:xfrm>
          <a:off x="1824630" y="2668261"/>
          <a:ext cx="30742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9526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725974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작성일자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역사 이용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역에 수유실이 있나요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2024-07-01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글번호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C2BB9-7D20-4977-A318-0D7B6F934768}"/>
              </a:ext>
            </a:extLst>
          </p:cNvPr>
          <p:cNvSpPr txBox="1"/>
          <p:nvPr/>
        </p:nvSpPr>
        <p:spPr>
          <a:xfrm>
            <a:off x="1784452" y="2467585"/>
            <a:ext cx="6114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총 게시글 </a:t>
            </a:r>
            <a:r>
              <a:rPr lang="en-US" altLang="ko-KR" sz="500" dirty="0"/>
              <a:t>: 61</a:t>
            </a:r>
            <a:endParaRPr lang="ko-KR" altLang="en-US" sz="5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C08C634-BE5B-404B-8D05-0CD8D1E8AF84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FD3B8A-BE59-4D8B-B2EC-B4CACCB874A0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DE3D036-A10E-4107-B143-1DEA0B9535D0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4FB9D70-CB97-4919-989B-F4969B5A6F69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D00A4AC-4D98-478E-A403-CC94D2066452}"/>
              </a:ext>
            </a:extLst>
          </p:cNvPr>
          <p:cNvSpPr txBox="1"/>
          <p:nvPr/>
        </p:nvSpPr>
        <p:spPr>
          <a:xfrm>
            <a:off x="4612481" y="4699635"/>
            <a:ext cx="271344" cy="1611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FB6C33EA-D882-4E12-9D8B-646F02073BE4}"/>
              </a:ext>
            </a:extLst>
          </p:cNvPr>
          <p:cNvSpPr/>
          <p:nvPr/>
        </p:nvSpPr>
        <p:spPr>
          <a:xfrm>
            <a:off x="4451050" y="44998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9024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689801"/>
              </p:ext>
            </p:extLst>
          </p:nvPr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등록버튼 </a:t>
                      </a:r>
                      <a:r>
                        <a:rPr lang="ko-KR" altLang="en-US" sz="1500" dirty="0" err="1"/>
                        <a:t>클릭시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작성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취소버튼 </a:t>
                      </a:r>
                      <a:r>
                        <a:rPr lang="ko-KR" altLang="en-US" sz="1500" dirty="0" err="1"/>
                        <a:t>클릭시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US" altLang="ko-KR" sz="1500" dirty="0"/>
                        <a:t>‘FAQ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939799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Faq_02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등록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24629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317028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내용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2850727"/>
            <a:ext cx="2341438" cy="144115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661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FAQ</a:t>
            </a:r>
            <a:endParaRPr lang="ko-KR" altLang="en-US" sz="2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01E178-1DEC-4573-BB71-0AAD921FAF76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28BA70-1B88-475E-8293-06C21E96988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28CF619-B8B1-41A7-8E58-91BDF28F86FD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6721996-3614-4A2A-BFDB-DB45A1A4BE75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FA3885C-4D13-4F2B-B7B0-6D9C81F84F5E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782D6FE-3A6F-4CBB-A50E-5C62CCC07BC9}"/>
              </a:ext>
            </a:extLst>
          </p:cNvPr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EC6BD39-BCC8-4700-BB3F-F618A871A5BD}"/>
              </a:ext>
            </a:extLst>
          </p:cNvPr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A94E7061-69B7-47DB-A009-0F6EE2B83E39}"/>
              </a:ext>
            </a:extLst>
          </p:cNvPr>
          <p:cNvSpPr/>
          <p:nvPr/>
        </p:nvSpPr>
        <p:spPr>
          <a:xfrm>
            <a:off x="2877991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4" name="순서도: 연결자 93">
            <a:extLst>
              <a:ext uri="{FF2B5EF4-FFF2-40B4-BE49-F238E27FC236}">
                <a16:creationId xmlns:a16="http://schemas.microsoft.com/office/drawing/2014/main" id="{B5BF2288-8D5C-4BEC-A924-8D1D695E2044}"/>
              </a:ext>
            </a:extLst>
          </p:cNvPr>
          <p:cNvSpPr/>
          <p:nvPr/>
        </p:nvSpPr>
        <p:spPr>
          <a:xfrm>
            <a:off x="3260477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73821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>
            <a:extLst>
              <a:ext uri="{FF2B5EF4-FFF2-40B4-BE49-F238E27FC236}">
                <a16:creationId xmlns:a16="http://schemas.microsoft.com/office/drawing/2014/main" id="{62710DDB-607B-406F-941C-D14BAB83B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'FAQ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772917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Faq_03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열람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DA3BF6-BF5D-4064-9CC4-B6B206865B88}"/>
              </a:ext>
            </a:extLst>
          </p:cNvPr>
          <p:cNvCxnSpPr>
            <a:cxnSpLocks/>
          </p:cNvCxnSpPr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8ACE645-55B5-4C4B-960A-8D82AD56038D}"/>
              </a:ext>
            </a:extLst>
          </p:cNvPr>
          <p:cNvCxnSpPr>
            <a:cxnSpLocks/>
          </p:cNvCxnSpPr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2E7AF34-92D4-444F-84D3-165290BAFFD2}"/>
              </a:ext>
            </a:extLst>
          </p:cNvPr>
          <p:cNvCxnSpPr>
            <a:cxnSpLocks/>
          </p:cNvCxnSpPr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A949C07-D6CB-4C65-9B63-44DECE77832E}"/>
              </a:ext>
            </a:extLst>
          </p:cNvPr>
          <p:cNvCxnSpPr>
            <a:cxnSpLocks/>
          </p:cNvCxnSpPr>
          <p:nvPr/>
        </p:nvCxnSpPr>
        <p:spPr>
          <a:xfrm>
            <a:off x="2034769" y="26781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BFD28-1990-4DAC-8E56-302D9AF0D6E2}"/>
              </a:ext>
            </a:extLst>
          </p:cNvPr>
          <p:cNvSpPr txBox="1"/>
          <p:nvPr/>
        </p:nvSpPr>
        <p:spPr>
          <a:xfrm>
            <a:off x="1977619" y="2505472"/>
            <a:ext cx="117532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역사 이용</a:t>
            </a:r>
            <a:r>
              <a:rPr lang="en-US" altLang="ko-KR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ko-KR" altLang="en-US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역에 수유실이 있나요</a:t>
            </a:r>
            <a:r>
              <a:rPr lang="en-US" altLang="ko-KR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en-US" sz="500" b="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DA417A-9A4C-465D-BD7A-14033E745748}"/>
              </a:ext>
            </a:extLst>
          </p:cNvPr>
          <p:cNvSpPr/>
          <p:nvPr/>
        </p:nvSpPr>
        <p:spPr>
          <a:xfrm>
            <a:off x="3820056" y="250547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939A1-E6FF-4305-8787-909FDCAFBCA5}"/>
              </a:ext>
            </a:extLst>
          </p:cNvPr>
          <p:cNvSpPr txBox="1"/>
          <p:nvPr/>
        </p:nvSpPr>
        <p:spPr>
          <a:xfrm>
            <a:off x="4081988" y="2501180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2024-07-01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36B3C8-8441-447A-B973-A38D967F109D}"/>
              </a:ext>
            </a:extLst>
          </p:cNvPr>
          <p:cNvSpPr txBox="1"/>
          <p:nvPr/>
        </p:nvSpPr>
        <p:spPr>
          <a:xfrm>
            <a:off x="2048201" y="2681171"/>
            <a:ext cx="25327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화천역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지하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1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층 매표소 오른쪽</a:t>
            </a:r>
          </a:p>
          <a:p>
            <a:pPr algn="l"/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양구역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지하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4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층 매표소 왼쪽</a:t>
            </a:r>
          </a:p>
          <a:p>
            <a:pPr algn="l"/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인제역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지상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2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층 화장실 오른쪽</a:t>
            </a:r>
          </a:p>
          <a:p>
            <a:pPr algn="l"/>
            <a:endParaRPr lang="en-US" altLang="ko-KR" sz="500" b="0" i="0" dirty="0">
              <a:solidFill>
                <a:srgbClr val="333333"/>
              </a:solidFill>
              <a:effectLst/>
              <a:latin typeface="ng"/>
            </a:endParaRPr>
          </a:p>
          <a:p>
            <a:pPr algn="l"/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※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화천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양구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인제역을 제외한 기타 정차역에 대한 자세한 정보는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1005-1005(CRX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고객센터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로 문의 부탁드립니다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.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55BE3D7-9C92-4F3A-BABB-957B23587FD6}"/>
              </a:ext>
            </a:extLst>
          </p:cNvPr>
          <p:cNvCxnSpPr>
            <a:cxnSpLocks/>
          </p:cNvCxnSpPr>
          <p:nvPr/>
        </p:nvCxnSpPr>
        <p:spPr>
          <a:xfrm>
            <a:off x="2047057" y="3972754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543BBD5-84C3-46E4-A228-59E6436F7FCA}"/>
              </a:ext>
            </a:extLst>
          </p:cNvPr>
          <p:cNvSpPr txBox="1"/>
          <p:nvPr/>
        </p:nvSpPr>
        <p:spPr>
          <a:xfrm>
            <a:off x="4400550" y="4009904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>
                <a:solidFill>
                  <a:schemeClr val="bg1"/>
                </a:solidFill>
              </a:rPr>
              <a:t>목록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FF14C9E-B81E-44FD-BA15-867DC03F7DC2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7C112F-DE42-46A9-988E-3F1224C529F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3A43CA7-5C16-4A3D-9E47-371768AF5185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D9C954D-8BA4-444A-ADA1-B9391D9DCD9B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39D8695-3BDB-49AB-A0BC-29E2B1DBEADF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243428E-616D-4263-BA92-476ADA4B7EFE}"/>
              </a:ext>
            </a:extLst>
          </p:cNvPr>
          <p:cNvSpPr txBox="1"/>
          <p:nvPr/>
        </p:nvSpPr>
        <p:spPr>
          <a:xfrm>
            <a:off x="1728798" y="1740867"/>
            <a:ext cx="661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FAQ</a:t>
            </a:r>
            <a:endParaRPr lang="ko-KR" altLang="en-US" sz="2000" dirty="0"/>
          </a:p>
        </p:txBody>
      </p:sp>
      <p:sp>
        <p:nvSpPr>
          <p:cNvPr id="51" name="순서도: 연결자 50">
            <a:extLst>
              <a:ext uri="{FF2B5EF4-FFF2-40B4-BE49-F238E27FC236}">
                <a16:creationId xmlns:a16="http://schemas.microsoft.com/office/drawing/2014/main" id="{AEA78001-2CBD-458E-A7AC-089CCE208EC4}"/>
              </a:ext>
            </a:extLst>
          </p:cNvPr>
          <p:cNvSpPr/>
          <p:nvPr/>
        </p:nvSpPr>
        <p:spPr>
          <a:xfrm>
            <a:off x="4202496" y="380561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835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209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/>
                        <a:t>‘FAQ</a:t>
                      </a:r>
                      <a:r>
                        <a:rPr lang="ko-KR" altLang="en-US" sz="1500" dirty="0"/>
                        <a:t> 수정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/>
                        <a:t>등록된 </a:t>
                      </a:r>
                      <a:r>
                        <a:rPr lang="en-US" altLang="ko-KR" sz="1500" dirty="0"/>
                        <a:t>FAQ</a:t>
                      </a:r>
                      <a:r>
                        <a:rPr lang="ko-KR" altLang="en-US" sz="1500" dirty="0"/>
                        <a:t> 삭제 후 </a:t>
                      </a:r>
                      <a:r>
                        <a:rPr lang="en-US" altLang="ko-KR" sz="1500" dirty="0"/>
                        <a:t>‘FAQ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/>
                        <a:t>‘FAQ 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589352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Faq_03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열람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2034769" y="26781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77619" y="2505472"/>
            <a:ext cx="1175322" cy="1596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500" b="0" i="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500" b="0" i="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역사 이용</a:t>
            </a:r>
            <a:r>
              <a:rPr lang="en-US" altLang="ko-KR" sz="500" b="0" i="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ko-KR" altLang="en-US" sz="500" b="0" i="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역에 수유실이 있나요</a:t>
            </a:r>
            <a:r>
              <a:rPr lang="en-US" altLang="ko-KR" sz="500" b="0" i="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en-US" sz="500" b="0"/>
          </a:p>
        </p:txBody>
      </p:sp>
      <p:sp>
        <p:nvSpPr>
          <p:cNvPr id="16" name="직사각형 15"/>
          <p:cNvSpPr/>
          <p:nvPr/>
        </p:nvSpPr>
        <p:spPr>
          <a:xfrm>
            <a:off x="3820056" y="250547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81988" y="2501180"/>
            <a:ext cx="52430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48201" y="2681171"/>
            <a:ext cx="253271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화천역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지하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1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층 매표소 오른쪽</a:t>
            </a:r>
          </a:p>
          <a:p>
            <a:pPr algn="l">
              <a:defRPr/>
            </a:pP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양구역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지하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4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층 매표소 왼쪽</a:t>
            </a:r>
          </a:p>
          <a:p>
            <a:pPr algn="l">
              <a:defRPr/>
            </a:pP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인제역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지상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2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층 화장실 오른쪽</a:t>
            </a:r>
          </a:p>
          <a:p>
            <a:pPr algn="l">
              <a:defRPr/>
            </a:pPr>
            <a:endParaRPr lang="en-US" altLang="ko-KR" sz="500" b="0" i="0">
              <a:solidFill>
                <a:srgbClr val="333333"/>
              </a:solidFill>
              <a:effectLst/>
              <a:latin typeface="ng"/>
            </a:endParaRPr>
          </a:p>
          <a:p>
            <a:pPr algn="l">
              <a:defRPr/>
            </a:pP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※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화천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양구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인제역을 제외한 기타 정차역에 대한 자세한 정보는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1005-1005(CRX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고객센터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)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로 문의 부탁드립니다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.</a:t>
            </a:r>
          </a:p>
        </p:txBody>
      </p:sp>
      <p:cxnSp>
        <p:nvCxnSpPr>
          <p:cNvPr id="79" name="직선 연결선 78"/>
          <p:cNvCxnSpPr/>
          <p:nvPr/>
        </p:nvCxnSpPr>
        <p:spPr>
          <a:xfrm>
            <a:off x="2047057" y="3972754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400550" y="4009904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28798" y="1740867"/>
            <a:ext cx="6676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FAQ</a:t>
            </a:r>
            <a:endParaRPr lang="ko-KR" altLang="en-US" sz="2000"/>
          </a:p>
        </p:txBody>
      </p:sp>
      <p:sp>
        <p:nvSpPr>
          <p:cNvPr id="119" name="TextBox 59"/>
          <p:cNvSpPr txBox="1"/>
          <p:nvPr/>
        </p:nvSpPr>
        <p:spPr>
          <a:xfrm>
            <a:off x="2318144" y="4016036"/>
            <a:ext cx="199582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120" name="TextBox 62"/>
          <p:cNvSpPr txBox="1"/>
          <p:nvPr/>
        </p:nvSpPr>
        <p:spPr>
          <a:xfrm>
            <a:off x="2058342" y="4016036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121" name="순서도: 연결자 61"/>
          <p:cNvSpPr/>
          <p:nvPr/>
        </p:nvSpPr>
        <p:spPr>
          <a:xfrm>
            <a:off x="2191576" y="379105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2" name="순서도: 연결자 63"/>
          <p:cNvSpPr/>
          <p:nvPr/>
        </p:nvSpPr>
        <p:spPr>
          <a:xfrm>
            <a:off x="1879385" y="380058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23" name="순서도: 연결자 61"/>
          <p:cNvSpPr/>
          <p:nvPr/>
        </p:nvSpPr>
        <p:spPr>
          <a:xfrm>
            <a:off x="4213807" y="379105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253032"/>
              </p:ext>
            </p:extLst>
          </p:nvPr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58894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service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고객센터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고객센터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196928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1030523" y="3709915"/>
            <a:ext cx="4259407" cy="727582"/>
            <a:chOff x="1030523" y="4162921"/>
            <a:chExt cx="4259407" cy="72758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4A777CD-6AFD-4555-8A9A-EC1A041FA16D}"/>
                </a:ext>
              </a:extLst>
            </p:cNvPr>
            <p:cNvSpPr txBox="1"/>
            <p:nvPr/>
          </p:nvSpPr>
          <p:spPr>
            <a:xfrm>
              <a:off x="2872729" y="4162921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소제목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0523" y="4428838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1030523" y="4469018"/>
            <a:ext cx="4259407" cy="973609"/>
            <a:chOff x="1030523" y="3999671"/>
            <a:chExt cx="4259407" cy="963563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C928EEC-62C7-47C5-8B0E-9E5B417F817A}"/>
                </a:ext>
              </a:extLst>
            </p:cNvPr>
            <p:cNvSpPr txBox="1"/>
            <p:nvPr/>
          </p:nvSpPr>
          <p:spPr>
            <a:xfrm>
              <a:off x="2839317" y="3999671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소제목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0523" y="4262652"/>
              <a:ext cx="4259407" cy="70058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42868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269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드롭다운으로 항목 선택 기능 구현</a:t>
                      </a:r>
                      <a:endParaRPr lang="en-US" altLang="ko-KR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검색할 내용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입력한 내용으로 검색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4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페이지 번호 선택하여 페이지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/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Lost_01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/>
                        <a:t>유실물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목록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0681" y="1740867"/>
            <a:ext cx="155683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/>
              <a:t>유실물 안내</a:t>
            </a:r>
          </a:p>
        </p:txBody>
      </p:sp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1824630" y="2668261"/>
          <a:ext cx="307336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8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글번호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품목명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보관장소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접수일</a:t>
                      </a:r>
                      <a:endParaRPr lang="en-US" altLang="ko-KR" sz="7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61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60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59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5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57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56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55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54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청록색 장우산</a:t>
                      </a: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600"/>
                        <a:t>고성유실물센터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600"/>
                        <a:t>2024-07-10</a:t>
                      </a:r>
                      <a:endParaRPr lang="ko-KR" altLang="en-US" sz="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53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7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검정 단우산</a:t>
                      </a:r>
                      <a:r>
                        <a:rPr lang="en-US" altLang="ko-KR" sz="7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(</a:t>
                      </a:r>
                      <a:r>
                        <a:rPr lang="ko-KR" altLang="en-US" sz="7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체크무늬</a:t>
                      </a:r>
                      <a:r>
                        <a:rPr lang="en-US" altLang="ko-KR" sz="7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)</a:t>
                      </a:r>
                      <a:endParaRPr lang="ko-KR" altLang="en-US" sz="700">
                        <a:solidFill>
                          <a:srgbClr val="333333"/>
                        </a:solidFill>
                        <a:effectLst/>
                        <a:latin typeface="ng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600"/>
                        <a:t>양양유실물센터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600"/>
                        <a:t>2024-07-10</a:t>
                      </a:r>
                      <a:endParaRPr lang="ko-KR" altLang="en-US" sz="6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화살표: 오른쪽 8"/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화살표: 오른쪽 37"/>
          <p:cNvSpPr/>
          <p:nvPr/>
        </p:nvSpPr>
        <p:spPr>
          <a:xfrm>
            <a:off x="3870384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"/>
              <a:t>1     2     3     4     5</a:t>
            </a:r>
            <a:endParaRPr lang="ko-KR" altLang="en-US" sz="500"/>
          </a:p>
        </p:txBody>
      </p:sp>
      <p:sp>
        <p:nvSpPr>
          <p:cNvPr id="12" name="직사각형 11"/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algn="ctr">
              <a:defRPr/>
            </a:pPr>
            <a:r>
              <a:rPr lang="ko-KR" altLang="en-US" sz="500"/>
              <a:t>글번호  ▽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84452" y="2467585"/>
            <a:ext cx="611460" cy="15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총 게시글 </a:t>
            </a:r>
            <a:r>
              <a:rPr lang="en-US" altLang="ko-KR" sz="500"/>
              <a:t>: 61</a:t>
            </a:r>
            <a:endParaRPr lang="ko-KR" altLang="en-US" sz="500"/>
          </a:p>
        </p:txBody>
      </p:sp>
      <p:sp>
        <p:nvSpPr>
          <p:cNvPr id="45" name="직사각형 44"/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연결자 67"/>
          <p:cNvSpPr/>
          <p:nvPr/>
        </p:nvSpPr>
        <p:spPr>
          <a:xfrm>
            <a:off x="22654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19" name="순서도: 연결자 59"/>
          <p:cNvSpPr/>
          <p:nvPr/>
        </p:nvSpPr>
        <p:spPr>
          <a:xfrm>
            <a:off x="2845339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0" name="순서도: 연결자 53"/>
          <p:cNvSpPr/>
          <p:nvPr/>
        </p:nvSpPr>
        <p:spPr>
          <a:xfrm>
            <a:off x="37831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21" name="순서도: 연결자 61"/>
          <p:cNvSpPr/>
          <p:nvPr/>
        </p:nvSpPr>
        <p:spPr>
          <a:xfrm>
            <a:off x="3186043" y="446207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2187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유실물 등록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Lost_01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유실물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목록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1750681" y="174086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유실물 안내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/>
        </p:nvGraphicFramePr>
        <p:xfrm>
          <a:off x="1824630" y="2668261"/>
          <a:ext cx="307336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77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6787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  <a:gridCol w="472041">
                  <a:extLst>
                    <a:ext uri="{9D8B030D-6E8A-4147-A177-3AD203B41FA5}">
                      <a16:colId xmlns:a16="http://schemas.microsoft.com/office/drawing/2014/main" val="342831444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품목명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보관장소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접수일</a:t>
                      </a:r>
                      <a:endParaRPr lang="en-US" altLang="ko-KR" sz="7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청록색 장우산</a:t>
                      </a:r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고성유실물센터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검정 단우산</a:t>
                      </a:r>
                      <a:r>
                        <a:rPr lang="en-US" altLang="ko-KR" sz="7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(</a:t>
                      </a:r>
                      <a:r>
                        <a:rPr lang="ko-KR" altLang="en-US" sz="7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체크무늬</a:t>
                      </a:r>
                      <a:r>
                        <a:rPr lang="en-US" altLang="ko-KR" sz="7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)</a:t>
                      </a:r>
                      <a:endParaRPr lang="ko-KR" altLang="en-US" sz="700" dirty="0">
                        <a:solidFill>
                          <a:srgbClr val="333333"/>
                        </a:solidFill>
                        <a:effectLst/>
                        <a:latin typeface="ng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양양유실물센터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글번호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C2BB9-7D20-4977-A318-0D7B6F934768}"/>
              </a:ext>
            </a:extLst>
          </p:cNvPr>
          <p:cNvSpPr txBox="1"/>
          <p:nvPr/>
        </p:nvSpPr>
        <p:spPr>
          <a:xfrm>
            <a:off x="1784452" y="2467585"/>
            <a:ext cx="6114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총 게시글 </a:t>
            </a:r>
            <a:r>
              <a:rPr lang="en-US" altLang="ko-KR" sz="500" dirty="0"/>
              <a:t>: 61</a:t>
            </a:r>
            <a:endParaRPr lang="ko-KR" altLang="en-US" sz="5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1AE8A1E-9A7A-4AA0-9796-AAC7942C62B4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AA73E0-B3BD-4C15-9B8C-AD54194B5626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AF48B96-23B7-4EE4-8B11-659AD815A0AC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13C4E37-908D-4D3B-A975-D5E013D43A6B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FA25395-913D-458C-BC86-CBE866F5C494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5B1EC8A-28FD-4079-96B6-6A7D57FEEDA6}"/>
              </a:ext>
            </a:extLst>
          </p:cNvPr>
          <p:cNvSpPr txBox="1"/>
          <p:nvPr/>
        </p:nvSpPr>
        <p:spPr>
          <a:xfrm>
            <a:off x="4612481" y="4699635"/>
            <a:ext cx="271344" cy="1611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ECDD8E1E-E56F-49B4-8C01-DE3B9071F603}"/>
              </a:ext>
            </a:extLst>
          </p:cNvPr>
          <p:cNvSpPr/>
          <p:nvPr/>
        </p:nvSpPr>
        <p:spPr>
          <a:xfrm>
            <a:off x="4451050" y="44998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7807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269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유실물 보관된 센터 선택</a:t>
                      </a:r>
                      <a:endParaRPr lang="en-US" altLang="ko-KR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유실물 접수된 일자 선택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등록 버튼 클릭시 유실물 안내 등록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 버튼 클릭시 </a:t>
                      </a:r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유실물 목록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Lost_02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유실물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등록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52910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품목명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299883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습득장소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3000612"/>
            <a:ext cx="2341438" cy="13571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유실물 안내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01E178-1DEC-4573-BB71-0AAD921FAF76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28BA70-1B88-475E-8293-06C21E96988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28CF619-B8B1-41A7-8E58-91BDF28F86FD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6721996-3614-4A2A-BFDB-DB45A1A4BE75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FA3885C-4D13-4F2B-B7B0-6D9C81F84F5E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CCE1FD6-2FBF-498E-A7C1-6D2472EF893C}"/>
              </a:ext>
            </a:extLst>
          </p:cNvPr>
          <p:cNvSpPr txBox="1"/>
          <p:nvPr/>
        </p:nvSpPr>
        <p:spPr>
          <a:xfrm>
            <a:off x="1818279" y="2752101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보관장소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9A55FCF-231F-4509-ADE4-0D1D980F1D67}"/>
              </a:ext>
            </a:extLst>
          </p:cNvPr>
          <p:cNvSpPr/>
          <p:nvPr/>
        </p:nvSpPr>
        <p:spPr>
          <a:xfrm>
            <a:off x="2286000" y="2759763"/>
            <a:ext cx="943702" cy="17969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고성유실물센터  ▽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2D6BC7-A587-4AFB-9F1D-67A015A60F3B}"/>
              </a:ext>
            </a:extLst>
          </p:cNvPr>
          <p:cNvSpPr txBox="1"/>
          <p:nvPr/>
        </p:nvSpPr>
        <p:spPr>
          <a:xfrm>
            <a:off x="3474006" y="2758255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접수일자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41413D9-70D8-4BEA-86EF-DB27FAB353B0}"/>
              </a:ext>
            </a:extLst>
          </p:cNvPr>
          <p:cNvSpPr/>
          <p:nvPr/>
        </p:nvSpPr>
        <p:spPr>
          <a:xfrm>
            <a:off x="3906027" y="2759763"/>
            <a:ext cx="720675" cy="17969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2024.07.10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5" name="순서도: 다중 문서 44">
            <a:extLst>
              <a:ext uri="{FF2B5EF4-FFF2-40B4-BE49-F238E27FC236}">
                <a16:creationId xmlns:a16="http://schemas.microsoft.com/office/drawing/2014/main" id="{DBD8A088-45D3-4FF4-91F1-ED7C995A8A17}"/>
              </a:ext>
            </a:extLst>
          </p:cNvPr>
          <p:cNvSpPr/>
          <p:nvPr/>
        </p:nvSpPr>
        <p:spPr>
          <a:xfrm>
            <a:off x="4463402" y="2769010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98B346F-A81C-4F75-8282-ECE826D6A417}"/>
              </a:ext>
            </a:extLst>
          </p:cNvPr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8B9B9B0-82ED-44BF-9EA5-7F7CE063158F}"/>
              </a:ext>
            </a:extLst>
          </p:cNvPr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A94E7061-69B7-47DB-A009-0F6EE2B83E39}"/>
              </a:ext>
            </a:extLst>
          </p:cNvPr>
          <p:cNvSpPr/>
          <p:nvPr/>
        </p:nvSpPr>
        <p:spPr>
          <a:xfrm>
            <a:off x="2906569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3C530482-E3AB-4368-A4A2-4EF22A565CB3}"/>
              </a:ext>
            </a:extLst>
          </p:cNvPr>
          <p:cNvSpPr/>
          <p:nvPr/>
        </p:nvSpPr>
        <p:spPr>
          <a:xfrm>
            <a:off x="3250888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B8DD2A33-003E-4583-9B6C-5B7497E3E283}"/>
              </a:ext>
            </a:extLst>
          </p:cNvPr>
          <p:cNvSpPr/>
          <p:nvPr/>
        </p:nvSpPr>
        <p:spPr>
          <a:xfrm>
            <a:off x="2122586" y="255873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78DE7AA1-3B39-4C23-97D4-7F755CDB7438}"/>
              </a:ext>
            </a:extLst>
          </p:cNvPr>
          <p:cNvSpPr/>
          <p:nvPr/>
        </p:nvSpPr>
        <p:spPr>
          <a:xfrm>
            <a:off x="3728684" y="25582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3732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'</a:t>
                      </a:r>
                      <a:r>
                        <a:rPr lang="ko-KR" altLang="en-US" sz="1500" dirty="0"/>
                        <a:t>유실물 목록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Lost_03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유실물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열람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399569" y="2579157"/>
            <a:ext cx="1286607" cy="140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검정색 단우산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체크무늬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9F668E-F677-4B97-9244-F6D45B3D725C}"/>
              </a:ext>
            </a:extLst>
          </p:cNvPr>
          <p:cNvSpPr txBox="1"/>
          <p:nvPr/>
        </p:nvSpPr>
        <p:spPr>
          <a:xfrm>
            <a:off x="3154324" y="4514742"/>
            <a:ext cx="22881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유실물 안내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01E178-1DEC-4573-BB71-0AAD921FAF76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28BA70-1B88-475E-8293-06C21E96988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28CF619-B8B1-41A7-8E58-91BDF28F86FD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6721996-3614-4A2A-BFDB-DB45A1A4BE75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FA3885C-4D13-4F2B-B7B0-6D9C81F84F5E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7C04E6B-2E27-4CAD-BBFC-B37FB0FBFE41}"/>
              </a:ext>
            </a:extLst>
          </p:cNvPr>
          <p:cNvCxnSpPr>
            <a:cxnSpLocks/>
          </p:cNvCxnSpPr>
          <p:nvPr/>
        </p:nvCxnSpPr>
        <p:spPr>
          <a:xfrm>
            <a:off x="2030012" y="255746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E88A285C-966E-48E3-ACC6-DB9858E04350}"/>
              </a:ext>
            </a:extLst>
          </p:cNvPr>
          <p:cNvCxnSpPr>
            <a:cxnSpLocks/>
          </p:cNvCxnSpPr>
          <p:nvPr/>
        </p:nvCxnSpPr>
        <p:spPr>
          <a:xfrm>
            <a:off x="2030012" y="2732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0821A42-DBDA-4CBE-A1EE-83AB8EC7E98E}"/>
              </a:ext>
            </a:extLst>
          </p:cNvPr>
          <p:cNvSpPr/>
          <p:nvPr/>
        </p:nvSpPr>
        <p:spPr>
          <a:xfrm>
            <a:off x="2030012" y="2562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51B943F-4255-4577-8D96-E888180DEC66}"/>
              </a:ext>
            </a:extLst>
          </p:cNvPr>
          <p:cNvSpPr/>
          <p:nvPr/>
        </p:nvSpPr>
        <p:spPr>
          <a:xfrm>
            <a:off x="2399569" y="2813237"/>
            <a:ext cx="873823" cy="143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양양유실물센터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9128B6BF-0AFB-45A0-B640-462D4E2CD5F0}"/>
              </a:ext>
            </a:extLst>
          </p:cNvPr>
          <p:cNvCxnSpPr>
            <a:cxnSpLocks/>
          </p:cNvCxnSpPr>
          <p:nvPr/>
        </p:nvCxnSpPr>
        <p:spPr>
          <a:xfrm>
            <a:off x="2030012" y="279154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5E8826C8-7EA0-45EC-B8E5-630ED36D6030}"/>
              </a:ext>
            </a:extLst>
          </p:cNvPr>
          <p:cNvCxnSpPr>
            <a:cxnSpLocks/>
          </p:cNvCxnSpPr>
          <p:nvPr/>
        </p:nvCxnSpPr>
        <p:spPr>
          <a:xfrm>
            <a:off x="2030012" y="296653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C84363A-5D1C-4DCC-9A56-03C942D49927}"/>
              </a:ext>
            </a:extLst>
          </p:cNvPr>
          <p:cNvSpPr/>
          <p:nvPr/>
        </p:nvSpPr>
        <p:spPr>
          <a:xfrm>
            <a:off x="2030012" y="279659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보관장소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FE84C56-0128-4B11-80F9-49766DD1DE31}"/>
              </a:ext>
            </a:extLst>
          </p:cNvPr>
          <p:cNvSpPr/>
          <p:nvPr/>
        </p:nvSpPr>
        <p:spPr>
          <a:xfrm>
            <a:off x="3577123" y="279659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85999F4-A3D6-4B79-9958-99D8FAF78A3D}"/>
              </a:ext>
            </a:extLst>
          </p:cNvPr>
          <p:cNvSpPr/>
          <p:nvPr/>
        </p:nvSpPr>
        <p:spPr>
          <a:xfrm>
            <a:off x="3890443" y="2813237"/>
            <a:ext cx="873823" cy="143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2024.07.10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A69CAA8-D75C-4F90-9593-01AFECC58FC8}"/>
              </a:ext>
            </a:extLst>
          </p:cNvPr>
          <p:cNvCxnSpPr>
            <a:cxnSpLocks/>
          </p:cNvCxnSpPr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BD4CDB20-F4D8-4675-82E6-6943C149195B}"/>
              </a:ext>
            </a:extLst>
          </p:cNvPr>
          <p:cNvCxnSpPr>
            <a:cxnSpLocks/>
          </p:cNvCxnSpPr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1FC6EA6-360F-4952-9C45-1AF9FD1DEAB7}"/>
              </a:ext>
            </a:extLst>
          </p:cNvPr>
          <p:cNvSpPr txBox="1"/>
          <p:nvPr/>
        </p:nvSpPr>
        <p:spPr>
          <a:xfrm>
            <a:off x="2030012" y="3076575"/>
            <a:ext cx="2546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0" i="0" dirty="0">
                <a:solidFill>
                  <a:srgbClr val="333333"/>
                </a:solidFill>
                <a:effectLst/>
                <a:latin typeface="ng"/>
              </a:rPr>
              <a:t>1010</a:t>
            </a:r>
            <a:r>
              <a:rPr lang="ko-KR" altLang="en-US" sz="800" b="0" i="0" dirty="0">
                <a:solidFill>
                  <a:srgbClr val="333333"/>
                </a:solidFill>
                <a:effectLst/>
                <a:latin typeface="ng"/>
              </a:rPr>
              <a:t>열차 양양방향 </a:t>
            </a:r>
            <a:r>
              <a:rPr lang="en-US" altLang="ko-KR" sz="800" b="0" i="0" dirty="0">
                <a:solidFill>
                  <a:srgbClr val="333333"/>
                </a:solidFill>
                <a:effectLst/>
                <a:latin typeface="ng"/>
              </a:rPr>
              <a:t>– 3</a:t>
            </a:r>
            <a:r>
              <a:rPr lang="ko-KR" altLang="en-US" sz="800" b="0" i="0" dirty="0">
                <a:solidFill>
                  <a:srgbClr val="333333"/>
                </a:solidFill>
                <a:effectLst/>
                <a:latin typeface="ng"/>
              </a:rPr>
              <a:t>호차 </a:t>
            </a:r>
            <a:r>
              <a:rPr lang="en-US" altLang="ko-KR" sz="800" b="0" i="0" dirty="0">
                <a:solidFill>
                  <a:srgbClr val="333333"/>
                </a:solidFill>
                <a:effectLst/>
                <a:latin typeface="ng"/>
              </a:rPr>
              <a:t>2A </a:t>
            </a:r>
            <a:r>
              <a:rPr lang="ko-KR" altLang="en-US" sz="800" b="0" i="0" dirty="0">
                <a:solidFill>
                  <a:srgbClr val="333333"/>
                </a:solidFill>
                <a:effectLst/>
                <a:latin typeface="ng"/>
              </a:rPr>
              <a:t>객실좌석</a:t>
            </a:r>
            <a:endParaRPr lang="ko-KR" altLang="en-US" sz="700" dirty="0"/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A94E7061-69B7-47DB-A009-0F6EE2B83E39}"/>
              </a:ext>
            </a:extLst>
          </p:cNvPr>
          <p:cNvSpPr/>
          <p:nvPr/>
        </p:nvSpPr>
        <p:spPr>
          <a:xfrm>
            <a:off x="2925423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8425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422309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info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안내사항</a:t>
                      </a:r>
                      <a:endParaRPr lang="ko-KR" altLang="en-US" sz="1000" dirty="0"/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안내사항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196928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1030523" y="3709915"/>
            <a:ext cx="4259407" cy="727582"/>
            <a:chOff x="1030523" y="4162921"/>
            <a:chExt cx="4259407" cy="72758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4A777CD-6AFD-4555-8A9A-EC1A041FA16D}"/>
                </a:ext>
              </a:extLst>
            </p:cNvPr>
            <p:cNvSpPr txBox="1"/>
            <p:nvPr/>
          </p:nvSpPr>
          <p:spPr>
            <a:xfrm>
              <a:off x="2872729" y="4162921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소제목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0523" y="4428838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1030523" y="4469018"/>
            <a:ext cx="4259407" cy="973609"/>
            <a:chOff x="1030523" y="3999671"/>
            <a:chExt cx="4259407" cy="963563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C928EEC-62C7-47C5-8B0E-9E5B417F817A}"/>
                </a:ext>
              </a:extLst>
            </p:cNvPr>
            <p:cNvSpPr txBox="1"/>
            <p:nvPr/>
          </p:nvSpPr>
          <p:spPr>
            <a:xfrm>
              <a:off x="2839317" y="3999671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소제목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0523" y="4262652"/>
              <a:ext cx="4259407" cy="70058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99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3162387" y="2376424"/>
            <a:ext cx="58672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>
                <a:solidFill>
                  <a:schemeClr val="accent6">
                    <a:lumMod val="75000"/>
                  </a:schemeClr>
                </a:solidFill>
              </a:rPr>
              <a:t>정보 구조도</a:t>
            </a:r>
          </a:p>
        </p:txBody>
      </p:sp>
    </p:spTree>
    <p:extLst>
      <p:ext uri="{BB962C8B-B14F-4D97-AF65-F5344CB8AC3E}">
        <p14:creationId xmlns:p14="http://schemas.microsoft.com/office/powerpoint/2010/main" val="6435482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328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드롭다운으로 항목 선택 기능 구현</a:t>
                      </a:r>
                      <a:endParaRPr lang="en-US" altLang="ko-KR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검색할 내용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입력한 내용으로 검색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기본 </a:t>
                      </a:r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답변대기</a:t>
                      </a:r>
                      <a:r>
                        <a:rPr lang="en-US" altLang="ko-KR" sz="1500" dirty="0"/>
                        <a:t>‘ </a:t>
                      </a:r>
                      <a:r>
                        <a:rPr lang="ko-KR" altLang="en-US" sz="1500" dirty="0"/>
                        <a:t>상태에서 답변글 작성시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답변완료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로 변경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5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페이지 번호 선택하여 페이지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81087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Qna_01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목록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Q&amp;A</a:t>
            </a:r>
            <a:endParaRPr lang="ko-KR" altLang="en-US" sz="2000"/>
          </a:p>
        </p:txBody>
      </p:sp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1824630" y="2668261"/>
          <a:ext cx="307336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8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글번호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내용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작성일자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답변상태</a:t>
                      </a:r>
                      <a:endParaRPr lang="en-US" altLang="ko-KR" sz="7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61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답변대기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60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59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5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57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56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55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54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승차권을 환불했는데 결제금액 환불은 언제되나요</a:t>
                      </a:r>
                      <a:r>
                        <a:rPr lang="en-US" altLang="ko-KR" sz="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5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600"/>
                        <a:t>2024-07-10</a:t>
                      </a:r>
                      <a:endParaRPr lang="ko-KR" altLang="en-US" sz="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53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5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온라인 플랫폼에서 구입한 승차권은 어떻게 환불하나요</a:t>
                      </a:r>
                      <a:r>
                        <a:rPr lang="en-US" altLang="ko-KR" sz="5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?</a:t>
                      </a:r>
                      <a:endParaRPr lang="ko-KR" altLang="en-US" sz="500">
                        <a:solidFill>
                          <a:srgbClr val="333333"/>
                        </a:solidFill>
                        <a:effectLst/>
                        <a:latin typeface="ng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600"/>
                        <a:t>2024-07-10</a:t>
                      </a:r>
                      <a:endParaRPr lang="ko-KR" altLang="en-US" sz="6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FF0000"/>
                          </a:solidFill>
                        </a:rPr>
                        <a:t>답변완료</a:t>
                      </a:r>
                      <a:endParaRPr lang="en-US" altLang="ko-KR" sz="70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화살표: 오른쪽 8"/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화살표: 오른쪽 37"/>
          <p:cNvSpPr/>
          <p:nvPr/>
        </p:nvSpPr>
        <p:spPr>
          <a:xfrm>
            <a:off x="3870384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"/>
              <a:t>1     2     3     4     5</a:t>
            </a:r>
            <a:endParaRPr lang="ko-KR" altLang="en-US" sz="500"/>
          </a:p>
        </p:txBody>
      </p:sp>
      <p:sp>
        <p:nvSpPr>
          <p:cNvPr id="12" name="직사각형 11"/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algn="ctr">
              <a:defRPr/>
            </a:pPr>
            <a:r>
              <a:rPr lang="ko-KR" altLang="en-US" sz="500"/>
              <a:t>글번호  ▽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84452" y="2467585"/>
            <a:ext cx="611460" cy="15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총 게시글 </a:t>
            </a:r>
            <a:r>
              <a:rPr lang="en-US" altLang="ko-KR" sz="500"/>
              <a:t>: 61</a:t>
            </a:r>
            <a:endParaRPr lang="ko-KR" altLang="en-US" sz="500"/>
          </a:p>
        </p:txBody>
      </p:sp>
      <p:sp>
        <p:nvSpPr>
          <p:cNvPr id="45" name="직사각형 44"/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5" name="순서도: 연결자 54"/>
          <p:cNvSpPr/>
          <p:nvPr/>
        </p:nvSpPr>
        <p:spPr>
          <a:xfrm>
            <a:off x="4277978" y="269648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연결자 67"/>
          <p:cNvSpPr/>
          <p:nvPr/>
        </p:nvSpPr>
        <p:spPr>
          <a:xfrm>
            <a:off x="22654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19" name="순서도: 연결자 59"/>
          <p:cNvSpPr/>
          <p:nvPr/>
        </p:nvSpPr>
        <p:spPr>
          <a:xfrm>
            <a:off x="2845339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0" name="순서도: 연결자 53"/>
          <p:cNvSpPr/>
          <p:nvPr/>
        </p:nvSpPr>
        <p:spPr>
          <a:xfrm>
            <a:off x="37831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21" name="순서도: 연결자 61"/>
          <p:cNvSpPr/>
          <p:nvPr/>
        </p:nvSpPr>
        <p:spPr>
          <a:xfrm>
            <a:off x="3186043" y="446207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등록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  <a:endParaRPr lang="en-US" altLang="ko-KR" sz="15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009153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Qna_01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목록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Q&amp;A</a:t>
            </a:r>
            <a:endParaRPr lang="ko-KR" altLang="en-US" sz="2000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/>
        </p:nvGraphicFramePr>
        <p:xfrm>
          <a:off x="1824630" y="2668261"/>
          <a:ext cx="307336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77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6787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488036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  <a:gridCol w="587255">
                  <a:extLst>
                    <a:ext uri="{9D8B030D-6E8A-4147-A177-3AD203B41FA5}">
                      <a16:colId xmlns:a16="http://schemas.microsoft.com/office/drawing/2014/main" val="342831444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작성일자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답변상태</a:t>
                      </a:r>
                      <a:endParaRPr lang="en-US" altLang="ko-KR" sz="7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답변대기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승차권을 환불했는데 결제금액 환불은 언제되나요</a:t>
                      </a:r>
                      <a:r>
                        <a:rPr lang="en-US" altLang="ko-KR" sz="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5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온라인 플랫폼에서 구입한 승차권은 어떻게 환불하나요</a:t>
                      </a:r>
                      <a:r>
                        <a:rPr lang="en-US" altLang="ko-KR" sz="5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?</a:t>
                      </a:r>
                      <a:endParaRPr lang="ko-KR" altLang="en-US" sz="500" dirty="0">
                        <a:solidFill>
                          <a:srgbClr val="333333"/>
                        </a:solidFill>
                        <a:effectLst/>
                        <a:latin typeface="ng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FF0000"/>
                          </a:solidFill>
                        </a:rPr>
                        <a:t>답변완료</a:t>
                      </a:r>
                      <a:endParaRPr lang="en-US" altLang="ko-KR" sz="7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글번호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C2BB9-7D20-4977-A318-0D7B6F934768}"/>
              </a:ext>
            </a:extLst>
          </p:cNvPr>
          <p:cNvSpPr txBox="1"/>
          <p:nvPr/>
        </p:nvSpPr>
        <p:spPr>
          <a:xfrm>
            <a:off x="1784452" y="2467585"/>
            <a:ext cx="6114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총 게시글 </a:t>
            </a:r>
            <a:r>
              <a:rPr lang="en-US" altLang="ko-KR" sz="500" dirty="0"/>
              <a:t>: 61</a:t>
            </a:r>
            <a:endParaRPr lang="ko-KR" altLang="en-US" sz="5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1AE8A1E-9A7A-4AA0-9796-AAC7942C62B4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AA73E0-B3BD-4C15-9B8C-AD54194B5626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AF48B96-23B7-4EE4-8B11-659AD815A0AC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13C4E37-908D-4D3B-A975-D5E013D43A6B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FA25395-913D-458C-BC86-CBE866F5C494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0E3CE4D-CC4C-47C3-AEF5-0FB156994674}"/>
              </a:ext>
            </a:extLst>
          </p:cNvPr>
          <p:cNvSpPr txBox="1"/>
          <p:nvPr/>
        </p:nvSpPr>
        <p:spPr>
          <a:xfrm>
            <a:off x="4612481" y="4699635"/>
            <a:ext cx="271344" cy="1611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51BD5DCF-4AB1-4EB8-919E-5D99FE3717DB}"/>
              </a:ext>
            </a:extLst>
          </p:cNvPr>
          <p:cNvSpPr/>
          <p:nvPr/>
        </p:nvSpPr>
        <p:spPr>
          <a:xfrm>
            <a:off x="4451050" y="44998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6404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등록버튼 클릭시 </a:t>
                      </a:r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작성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취소버튼 클릭시 </a:t>
                      </a: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369073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Qna_02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등록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24629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317028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내용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2850727"/>
            <a:ext cx="2341438" cy="144115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Q&amp;A</a:t>
            </a:r>
            <a:endParaRPr lang="ko-KR" altLang="en-US" sz="2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01E178-1DEC-4573-BB71-0AAD921FAF76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28BA70-1B88-475E-8293-06C21E96988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28CF619-B8B1-41A7-8E58-91BDF28F86FD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6721996-3614-4A2A-BFDB-DB45A1A4BE75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FA3885C-4D13-4F2B-B7B0-6D9C81F84F5E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782D6FE-3A6F-4CBB-A50E-5C62CCC07BC9}"/>
              </a:ext>
            </a:extLst>
          </p:cNvPr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EC6BD39-BCC8-4700-BB3F-F618A871A5BD}"/>
              </a:ext>
            </a:extLst>
          </p:cNvPr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A94E7061-69B7-47DB-A009-0F6EE2B83E39}"/>
              </a:ext>
            </a:extLst>
          </p:cNvPr>
          <p:cNvSpPr/>
          <p:nvPr/>
        </p:nvSpPr>
        <p:spPr>
          <a:xfrm>
            <a:off x="2877991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4" name="순서도: 연결자 93">
            <a:extLst>
              <a:ext uri="{FF2B5EF4-FFF2-40B4-BE49-F238E27FC236}">
                <a16:creationId xmlns:a16="http://schemas.microsoft.com/office/drawing/2014/main" id="{B5BF2288-8D5C-4BEC-A924-8D1D695E2044}"/>
              </a:ext>
            </a:extLst>
          </p:cNvPr>
          <p:cNvSpPr/>
          <p:nvPr/>
        </p:nvSpPr>
        <p:spPr>
          <a:xfrm>
            <a:off x="3260477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07834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수정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/>
                        <a:t>‘Q&amp;A</a:t>
                      </a:r>
                      <a:r>
                        <a:rPr lang="ko-KR" altLang="en-US" sz="1500" dirty="0"/>
                        <a:t> 목록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700818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Qna_03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열람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Q&amp;A</a:t>
            </a:r>
            <a:endParaRPr lang="ko-KR" altLang="en-US" sz="2000"/>
          </a:p>
        </p:txBody>
      </p:sp>
      <p:cxnSp>
        <p:nvCxnSpPr>
          <p:cNvPr id="10" name="직선 연결선 9"/>
          <p:cNvCxnSpPr/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767424" y="5081161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2034769" y="268446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77619" y="2505472"/>
            <a:ext cx="1799996" cy="1596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u="none" strike="noStrike">
                <a:solidFill>
                  <a:srgbClr val="333333"/>
                </a:solidFill>
                <a:effectLst/>
                <a:latin typeface="ng"/>
              </a:rPr>
              <a:t>온라인 플랫폼에서 구입한 승차권은 어떻게 환불하나요</a:t>
            </a:r>
            <a:r>
              <a:rPr lang="en-US" altLang="ko-KR" sz="500" u="none" strike="noStrike">
                <a:solidFill>
                  <a:srgbClr val="333333"/>
                </a:solidFill>
                <a:effectLst/>
                <a:latin typeface="ng"/>
              </a:rPr>
              <a:t>?</a:t>
            </a:r>
            <a:endParaRPr lang="ko-KR" altLang="en-US" sz="50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2034769" y="2859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034769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3830906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34518" y="2684758"/>
            <a:ext cx="51917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35543" y="2683735"/>
            <a:ext cx="37702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dirty="0"/>
              <a:t>오동수</a:t>
            </a:r>
          </a:p>
        </p:txBody>
      </p:sp>
      <p:cxnSp>
        <p:nvCxnSpPr>
          <p:cNvPr id="78" name="직선 연결선 77"/>
          <p:cNvCxnSpPr/>
          <p:nvPr/>
        </p:nvCxnSpPr>
        <p:spPr>
          <a:xfrm>
            <a:off x="2047057" y="3748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59301" y="2869460"/>
            <a:ext cx="432834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네이버페이로 구입했는데 환불은 어떻게 하나요</a:t>
            </a:r>
            <a:r>
              <a:rPr lang="en-US" altLang="ko-KR" sz="500"/>
              <a:t>?</a:t>
            </a:r>
            <a:endParaRPr lang="ko-KR" altLang="en-US" sz="500"/>
          </a:p>
        </p:txBody>
      </p:sp>
      <p:cxnSp>
        <p:nvCxnSpPr>
          <p:cNvPr id="79" name="직선 연결선 78"/>
          <p:cNvCxnSpPr/>
          <p:nvPr/>
        </p:nvCxnSpPr>
        <p:spPr>
          <a:xfrm>
            <a:off x="2047057" y="4875613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93" name="직선 연결선 92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2034769" y="4131108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977619" y="3952119"/>
            <a:ext cx="31409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u="none" strike="noStrike">
                <a:solidFill>
                  <a:srgbClr val="333333"/>
                </a:solidFill>
                <a:effectLst/>
                <a:latin typeface="ng"/>
              </a:rPr>
              <a:t>답변</a:t>
            </a:r>
            <a:endParaRPr lang="ko-KR" altLang="en-US" sz="50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2034769" y="4306097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2034769" y="4136159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3830906" y="4136159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334518" y="4131405"/>
            <a:ext cx="51917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2024-07-10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135543" y="4130382"/>
            <a:ext cx="37702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dirty="0"/>
              <a:t>김의겸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78351" y="4317586"/>
            <a:ext cx="2599364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500" i="0">
                <a:effectLst/>
                <a:latin typeface="ng"/>
              </a:rPr>
              <a:t>CTX </a:t>
            </a:r>
            <a:r>
              <a:rPr lang="ko-KR" altLang="en-US" sz="500" i="0">
                <a:effectLst/>
                <a:latin typeface="ng"/>
              </a:rPr>
              <a:t>승차권은 구매한 방법에 따라 환불방법이 다릅니다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모든 승차권은 열차가 출발한 이후에는 역창구에서만 환불이 가능하며</a:t>
            </a:r>
            <a:r>
              <a:rPr lang="en-US" altLang="ko-KR" sz="500" i="0">
                <a:effectLst/>
                <a:latin typeface="ng"/>
              </a:rPr>
              <a:t>,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도착역 도착시각 이후에는 환불하실 수 없습니다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단</a:t>
            </a:r>
            <a:r>
              <a:rPr lang="en-US" altLang="ko-KR" sz="500" i="0">
                <a:effectLst/>
                <a:latin typeface="ng"/>
              </a:rPr>
              <a:t>, SRT</a:t>
            </a:r>
            <a:r>
              <a:rPr lang="ko-KR" altLang="en-US" sz="500" i="0">
                <a:effectLst/>
                <a:latin typeface="ng"/>
              </a:rPr>
              <a:t>앱으로 발권한 승차권은 열차 출발 후 </a:t>
            </a:r>
            <a:r>
              <a:rPr lang="en-US" altLang="ko-KR" sz="500" i="0">
                <a:effectLst/>
                <a:latin typeface="ng"/>
              </a:rPr>
              <a:t>10</a:t>
            </a:r>
            <a:r>
              <a:rPr lang="ko-KR" altLang="en-US" sz="500" i="0">
                <a:effectLst/>
                <a:latin typeface="ng"/>
              </a:rPr>
              <a:t>분까지 </a:t>
            </a:r>
            <a:r>
              <a:rPr lang="en-US" altLang="ko-KR" sz="500" i="0">
                <a:effectLst/>
                <a:latin typeface="ng"/>
              </a:rPr>
              <a:t>SRT</a:t>
            </a:r>
            <a:r>
              <a:rPr lang="ko-KR" altLang="en-US" sz="500" i="0">
                <a:effectLst/>
                <a:latin typeface="ng"/>
              </a:rPr>
              <a:t>앱으로 환불 가능합니다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예약한 열차와 다른 열차에 탑승한 경우 열차 승무원을 통해 해당 승차권 도착역 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도착시각 이전까지 환불가능하며</a:t>
            </a:r>
            <a:r>
              <a:rPr lang="en-US" altLang="ko-KR" sz="500" i="0">
                <a:effectLst/>
                <a:latin typeface="ng"/>
              </a:rPr>
              <a:t>, </a:t>
            </a:r>
            <a:r>
              <a:rPr lang="ko-KR" altLang="en-US" sz="500" i="0">
                <a:effectLst/>
                <a:latin typeface="ng"/>
              </a:rPr>
              <a:t>환불시점에 따른 위약금 발생됩니다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400550" y="4917736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104" name="순서도: 연결자 103"/>
          <p:cNvSpPr/>
          <p:nvPr/>
        </p:nvSpPr>
        <p:spPr>
          <a:xfrm>
            <a:off x="4240643" y="470228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</a:p>
        </p:txBody>
      </p:sp>
      <p:sp>
        <p:nvSpPr>
          <p:cNvPr id="120" name="TextBox 102"/>
          <p:cNvSpPr txBox="1"/>
          <p:nvPr/>
        </p:nvSpPr>
        <p:spPr>
          <a:xfrm>
            <a:off x="4400550" y="3787436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121" name="순서도: 연결자 103"/>
          <p:cNvSpPr/>
          <p:nvPr/>
        </p:nvSpPr>
        <p:spPr>
          <a:xfrm>
            <a:off x="4240643" y="357198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수정버튼 클릭시 </a:t>
                      </a:r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수정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취소버튼 클릭시 </a:t>
                      </a: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열람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046036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Qna_04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수정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24629" y="2554032"/>
            <a:ext cx="460635" cy="187263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>
              <a:defRPr/>
            </a:pPr>
            <a:r>
              <a:rPr lang="ko-KR" altLang="en-US" sz="700"/>
              <a:t>제목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4" anchor="ctr"/>
          <a:lstStyle/>
          <a:p>
            <a:pPr lvl="0">
              <a:defRPr/>
            </a:pPr>
            <a:r>
              <a:rPr lang="ko-KR" altLang="en-US" sz="500" u="none" strike="noStrike">
                <a:solidFill>
                  <a:srgbClr val="333333"/>
                </a:solidFill>
                <a:effectLst/>
                <a:latin typeface="ng"/>
              </a:rPr>
              <a:t>온라인 플랫폼에서 구입한 승차권은 어떻게 환불하나요</a:t>
            </a:r>
            <a:r>
              <a:rPr lang="en-US" altLang="ko-KR" sz="500" u="none" strike="noStrike">
                <a:solidFill>
                  <a:srgbClr val="333333"/>
                </a:solidFill>
                <a:effectLst/>
                <a:latin typeface="ng"/>
              </a:rPr>
              <a:t>?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824629" y="3170280"/>
            <a:ext cx="460635" cy="190140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>
              <a:defRPr/>
            </a:pPr>
            <a:r>
              <a:rPr lang="ko-KR" altLang="en-US" sz="700"/>
              <a:t>내용</a:t>
            </a:r>
            <a:endParaRPr lang="en-US" altLang="ko-KR" sz="700"/>
          </a:p>
        </p:txBody>
      </p:sp>
      <p:sp>
        <p:nvSpPr>
          <p:cNvPr id="55" name="직사각형 54"/>
          <p:cNvSpPr/>
          <p:nvPr/>
        </p:nvSpPr>
        <p:spPr>
          <a:xfrm>
            <a:off x="2285264" y="2850727"/>
            <a:ext cx="2341438" cy="144115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4" tIns="72009" anchor="t" anchorCtr="0"/>
          <a:lstStyle/>
          <a:p>
            <a:pPr lvl="0">
              <a:defRPr/>
            </a:pPr>
            <a:r>
              <a:rPr lang="ko-KR" altLang="en-US" sz="500">
                <a:solidFill>
                  <a:schemeClr val="tx1"/>
                </a:solidFill>
              </a:rPr>
              <a:t>네이버페이로 구입했는데 환불은 어떻게 하나요</a:t>
            </a:r>
            <a:r>
              <a:rPr lang="en-US" altLang="ko-KR" sz="50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Q&amp;A</a:t>
            </a:r>
            <a:endParaRPr lang="ko-KR" altLang="en-US" sz="2000"/>
          </a:p>
        </p:txBody>
      </p:sp>
      <p:sp>
        <p:nvSpPr>
          <p:cNvPr id="75" name="TextBox 74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78" name="직선 연결선 77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1" name="순서도: 연결자 90"/>
          <p:cNvSpPr/>
          <p:nvPr/>
        </p:nvSpPr>
        <p:spPr>
          <a:xfrm>
            <a:off x="2877991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4" name="순서도: 연결자 93"/>
          <p:cNvSpPr/>
          <p:nvPr/>
        </p:nvSpPr>
        <p:spPr>
          <a:xfrm>
            <a:off x="3260477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328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500" dirty="0"/>
                        <a:t>‘Q&amp;A’ </a:t>
                      </a:r>
                      <a:r>
                        <a:rPr lang="ko-KR" altLang="en-US" sz="1500" dirty="0"/>
                        <a:t>삭제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답변수정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/>
                        <a:t>답변 삭제</a:t>
                      </a:r>
                      <a:endParaRPr lang="en-US" altLang="ko-KR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/>
                        <a:t>답변 내용 입력 후 등록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599433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Qna_03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300" dirty="0"/>
                        <a:t>Q&amp;A </a:t>
                      </a:r>
                      <a:r>
                        <a:rPr lang="ko-KR" altLang="en-US" sz="1300" dirty="0"/>
                        <a:t>열람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Q&amp;A</a:t>
            </a:r>
            <a:endParaRPr lang="ko-KR" altLang="en-US" sz="2000"/>
          </a:p>
        </p:txBody>
      </p:sp>
      <p:cxnSp>
        <p:nvCxnSpPr>
          <p:cNvPr id="10" name="직선 연결선 9"/>
          <p:cNvCxnSpPr/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767424" y="5766963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2034769" y="268446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77619" y="2505472"/>
            <a:ext cx="1799996" cy="1596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u="none" strike="noStrike">
                <a:solidFill>
                  <a:srgbClr val="333333"/>
                </a:solidFill>
                <a:effectLst/>
                <a:latin typeface="ng"/>
              </a:rPr>
              <a:t>온라인 플랫폼에서 구입한 승차권은 어떻게 환불하나요</a:t>
            </a:r>
            <a:r>
              <a:rPr lang="en-US" altLang="ko-KR" sz="500" u="none" strike="noStrike">
                <a:solidFill>
                  <a:srgbClr val="333333"/>
                </a:solidFill>
                <a:effectLst/>
                <a:latin typeface="ng"/>
              </a:rPr>
              <a:t>?</a:t>
            </a:r>
            <a:endParaRPr lang="ko-KR" altLang="en-US" sz="50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2034769" y="2859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034769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3830906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34518" y="2684758"/>
            <a:ext cx="51917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35543" y="2683735"/>
            <a:ext cx="37702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dirty="0"/>
              <a:t>오동수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59301" y="2869460"/>
            <a:ext cx="432834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네이버페이로 구입했는데 환불은 어떻게 하나요</a:t>
            </a:r>
            <a:r>
              <a:rPr lang="en-US" altLang="ko-KR" sz="500"/>
              <a:t>?</a:t>
            </a:r>
            <a:endParaRPr lang="ko-KR" altLang="en-US" sz="500"/>
          </a:p>
        </p:txBody>
      </p:sp>
      <p:cxnSp>
        <p:nvCxnSpPr>
          <p:cNvPr id="79" name="직선 연결선 78"/>
          <p:cNvCxnSpPr/>
          <p:nvPr/>
        </p:nvCxnSpPr>
        <p:spPr>
          <a:xfrm>
            <a:off x="2047057" y="4704163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93" name="직선 연결선 92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2034769" y="3959658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977619" y="3780669"/>
            <a:ext cx="31409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u="none" strike="noStrike">
                <a:solidFill>
                  <a:srgbClr val="333333"/>
                </a:solidFill>
                <a:effectLst/>
                <a:latin typeface="ng"/>
              </a:rPr>
              <a:t>답변</a:t>
            </a:r>
            <a:endParaRPr lang="ko-KR" altLang="en-US" sz="50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2034769" y="4134647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2034769" y="3964709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3830906" y="3964709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334518" y="3959955"/>
            <a:ext cx="51917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2024-07-10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135543" y="3958932"/>
            <a:ext cx="37702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dirty="0"/>
              <a:t>김의겸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78351" y="4146136"/>
            <a:ext cx="2599364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500" i="0">
                <a:effectLst/>
                <a:latin typeface="ng"/>
              </a:rPr>
              <a:t>CTX </a:t>
            </a:r>
            <a:r>
              <a:rPr lang="ko-KR" altLang="en-US" sz="500" i="0">
                <a:effectLst/>
                <a:latin typeface="ng"/>
              </a:rPr>
              <a:t>승차권은 구매한 방법에 따라 환불방법이 다릅니다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모든 승차권은 열차가 출발한 이후에는 역창구에서만 환불이 가능하며</a:t>
            </a:r>
            <a:r>
              <a:rPr lang="en-US" altLang="ko-KR" sz="500" i="0">
                <a:effectLst/>
                <a:latin typeface="ng"/>
              </a:rPr>
              <a:t>,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도착역 도착시각 이후에는 환불하실 수 없습니다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단</a:t>
            </a:r>
            <a:r>
              <a:rPr lang="en-US" altLang="ko-KR" sz="500" i="0">
                <a:effectLst/>
                <a:latin typeface="ng"/>
              </a:rPr>
              <a:t>, SRT</a:t>
            </a:r>
            <a:r>
              <a:rPr lang="ko-KR" altLang="en-US" sz="500" i="0">
                <a:effectLst/>
                <a:latin typeface="ng"/>
              </a:rPr>
              <a:t>앱으로 발권한 승차권은 열차 출발 후 </a:t>
            </a:r>
            <a:r>
              <a:rPr lang="en-US" altLang="ko-KR" sz="500" i="0">
                <a:effectLst/>
                <a:latin typeface="ng"/>
              </a:rPr>
              <a:t>10</a:t>
            </a:r>
            <a:r>
              <a:rPr lang="ko-KR" altLang="en-US" sz="500" i="0">
                <a:effectLst/>
                <a:latin typeface="ng"/>
              </a:rPr>
              <a:t>분까지 </a:t>
            </a:r>
            <a:r>
              <a:rPr lang="en-US" altLang="ko-KR" sz="500" i="0">
                <a:effectLst/>
                <a:latin typeface="ng"/>
              </a:rPr>
              <a:t>SRT</a:t>
            </a:r>
            <a:r>
              <a:rPr lang="ko-KR" altLang="en-US" sz="500" i="0">
                <a:effectLst/>
                <a:latin typeface="ng"/>
              </a:rPr>
              <a:t>앱으로 환불 가능합니다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예약한 열차와 다른 열차에 탑승한 경우 열차 승무원을 통해 해당 승차권 도착역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도착시각 이전까지 환불가능하며</a:t>
            </a:r>
            <a:r>
              <a:rPr lang="en-US" altLang="ko-KR" sz="500" i="0">
                <a:effectLst/>
                <a:latin typeface="ng"/>
              </a:rPr>
              <a:t>, </a:t>
            </a:r>
            <a:r>
              <a:rPr lang="ko-KR" altLang="en-US" sz="500" i="0">
                <a:effectLst/>
                <a:latin typeface="ng"/>
              </a:rPr>
              <a:t>환불시점에 따른 위약금 발생됩니다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30845" y="4746286"/>
            <a:ext cx="199582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071043" y="4746286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62" name="순서도: 연결자 61"/>
          <p:cNvSpPr/>
          <p:nvPr/>
        </p:nvSpPr>
        <p:spPr>
          <a:xfrm>
            <a:off x="2185227" y="453083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</a:p>
        </p:txBody>
      </p:sp>
      <p:sp>
        <p:nvSpPr>
          <p:cNvPr id="64" name="순서도: 연결자 63"/>
          <p:cNvSpPr/>
          <p:nvPr/>
        </p:nvSpPr>
        <p:spPr>
          <a:xfrm>
            <a:off x="1911136" y="453083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414813" y="5167147"/>
            <a:ext cx="172449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등록</a:t>
            </a:r>
          </a:p>
        </p:txBody>
      </p:sp>
      <p:cxnSp>
        <p:nvCxnSpPr>
          <p:cNvPr id="107" name="직선 연결선 106"/>
          <p:cNvCxnSpPr/>
          <p:nvPr/>
        </p:nvCxnSpPr>
        <p:spPr>
          <a:xfrm>
            <a:off x="2077264" y="4961538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2047057" y="55301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2053407" y="4982969"/>
            <a:ext cx="2347116" cy="5181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2" name="순서도: 연결자 111"/>
          <p:cNvSpPr/>
          <p:nvPr/>
        </p:nvSpPr>
        <p:spPr>
          <a:xfrm>
            <a:off x="4190730" y="496153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</a:t>
            </a:r>
          </a:p>
        </p:txBody>
      </p:sp>
      <p:sp>
        <p:nvSpPr>
          <p:cNvPr id="119" name="TextBox 102"/>
          <p:cNvSpPr txBox="1"/>
          <p:nvPr/>
        </p:nvSpPr>
        <p:spPr>
          <a:xfrm>
            <a:off x="4400550" y="5567817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120" name="순서도: 연결자 103"/>
          <p:cNvSpPr/>
          <p:nvPr/>
        </p:nvSpPr>
        <p:spPr>
          <a:xfrm>
            <a:off x="4202543" y="5352365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5</a:t>
            </a:r>
          </a:p>
        </p:txBody>
      </p:sp>
      <p:cxnSp>
        <p:nvCxnSpPr>
          <p:cNvPr id="121" name="직선 연결선 77"/>
          <p:cNvCxnSpPr/>
          <p:nvPr/>
        </p:nvCxnSpPr>
        <p:spPr>
          <a:xfrm>
            <a:off x="2047057" y="3624625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02"/>
          <p:cNvSpPr txBox="1"/>
          <p:nvPr/>
        </p:nvSpPr>
        <p:spPr>
          <a:xfrm>
            <a:off x="4400550" y="3663611"/>
            <a:ext cx="199582" cy="13339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123" name="순서도: 연결자 103"/>
          <p:cNvSpPr/>
          <p:nvPr/>
        </p:nvSpPr>
        <p:spPr>
          <a:xfrm>
            <a:off x="4231118" y="342910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572029"/>
              </p:ext>
            </p:extLst>
          </p:nvPr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수정 버튼 클릭시 답변수정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 버튼 클릭시 </a:t>
                      </a: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열람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872601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Qna_05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Q&amp;A</a:t>
                      </a:r>
                      <a:r>
                        <a:rPr lang="ko-KR" altLang="en-US" sz="1300" dirty="0"/>
                        <a:t> 답변수정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9F668E-F677-4B97-9244-F6D45B3D725C}"/>
              </a:ext>
            </a:extLst>
          </p:cNvPr>
          <p:cNvSpPr txBox="1"/>
          <p:nvPr/>
        </p:nvSpPr>
        <p:spPr>
          <a:xfrm>
            <a:off x="4414813" y="3671654"/>
            <a:ext cx="172449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Q&amp;A</a:t>
            </a:r>
            <a:endParaRPr lang="ko-KR" altLang="en-US" sz="20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DA3BF6-BF5D-4064-9CC4-B6B206865B88}"/>
              </a:ext>
            </a:extLst>
          </p:cNvPr>
          <p:cNvCxnSpPr>
            <a:cxnSpLocks/>
          </p:cNvCxnSpPr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8ACE645-55B5-4C4B-960A-8D82AD56038D}"/>
              </a:ext>
            </a:extLst>
          </p:cNvPr>
          <p:cNvCxnSpPr>
            <a:cxnSpLocks/>
          </p:cNvCxnSpPr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2E7AF34-92D4-444F-84D3-165290BAFFD2}"/>
              </a:ext>
            </a:extLst>
          </p:cNvPr>
          <p:cNvCxnSpPr>
            <a:cxnSpLocks/>
          </p:cNvCxnSpPr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A949C07-D6CB-4C65-9B63-44DECE77832E}"/>
              </a:ext>
            </a:extLst>
          </p:cNvPr>
          <p:cNvCxnSpPr>
            <a:cxnSpLocks/>
          </p:cNvCxnSpPr>
          <p:nvPr/>
        </p:nvCxnSpPr>
        <p:spPr>
          <a:xfrm>
            <a:off x="2034769" y="268446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BFD28-1990-4DAC-8E56-302D9AF0D6E2}"/>
              </a:ext>
            </a:extLst>
          </p:cNvPr>
          <p:cNvSpPr txBox="1"/>
          <p:nvPr/>
        </p:nvSpPr>
        <p:spPr>
          <a:xfrm>
            <a:off x="1954759" y="2482612"/>
            <a:ext cx="27045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none" strike="noStrike" dirty="0">
                <a:solidFill>
                  <a:srgbClr val="333333"/>
                </a:solidFill>
                <a:effectLst/>
                <a:latin typeface="ng"/>
              </a:rPr>
              <a:t>온라인 플랫폼에서 구입한 승차권은 어떻게 환불하나요</a:t>
            </a:r>
            <a:r>
              <a:rPr lang="en-US" altLang="ko-KR" sz="800" u="none" strike="noStrike" dirty="0">
                <a:solidFill>
                  <a:srgbClr val="333333"/>
                </a:solidFill>
                <a:effectLst/>
                <a:latin typeface="ng"/>
              </a:rPr>
              <a:t>?</a:t>
            </a:r>
            <a:endParaRPr lang="ko-KR" altLang="en-US" sz="800" dirty="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CC60A34F-72A4-4418-B069-E032B02E99FC}"/>
              </a:ext>
            </a:extLst>
          </p:cNvPr>
          <p:cNvCxnSpPr>
            <a:cxnSpLocks/>
          </p:cNvCxnSpPr>
          <p:nvPr/>
        </p:nvCxnSpPr>
        <p:spPr>
          <a:xfrm>
            <a:off x="2034769" y="2859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DA417A-9A4C-465D-BD7A-14033E745748}"/>
              </a:ext>
            </a:extLst>
          </p:cNvPr>
          <p:cNvSpPr/>
          <p:nvPr/>
        </p:nvSpPr>
        <p:spPr>
          <a:xfrm>
            <a:off x="2034769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885E7E2-650D-46AC-8A97-AA32338B2765}"/>
              </a:ext>
            </a:extLst>
          </p:cNvPr>
          <p:cNvSpPr/>
          <p:nvPr/>
        </p:nvSpPr>
        <p:spPr>
          <a:xfrm>
            <a:off x="3830906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939A1-E6FF-4305-8787-909FDCAFBCA5}"/>
              </a:ext>
            </a:extLst>
          </p:cNvPr>
          <p:cNvSpPr txBox="1"/>
          <p:nvPr/>
        </p:nvSpPr>
        <p:spPr>
          <a:xfrm>
            <a:off x="2326898" y="2661898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2024-07-10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1DB261-0902-4309-93ED-CEE9B4872A1A}"/>
              </a:ext>
            </a:extLst>
          </p:cNvPr>
          <p:cNvSpPr txBox="1"/>
          <p:nvPr/>
        </p:nvSpPr>
        <p:spPr>
          <a:xfrm>
            <a:off x="4127923" y="266849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오동수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7CE8E566-D1D9-4615-B339-531C232FB3C8}"/>
              </a:ext>
            </a:extLst>
          </p:cNvPr>
          <p:cNvCxnSpPr>
            <a:cxnSpLocks/>
          </p:cNvCxnSpPr>
          <p:nvPr/>
        </p:nvCxnSpPr>
        <p:spPr>
          <a:xfrm>
            <a:off x="2047057" y="36468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36B3C8-8441-447A-B973-A38D967F109D}"/>
              </a:ext>
            </a:extLst>
          </p:cNvPr>
          <p:cNvSpPr txBox="1"/>
          <p:nvPr/>
        </p:nvSpPr>
        <p:spPr>
          <a:xfrm>
            <a:off x="1944061" y="2869460"/>
            <a:ext cx="4328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네이버페이로 구입했는데 환불은 어떻게 하나요</a:t>
            </a:r>
            <a:r>
              <a:rPr lang="en-US" altLang="ko-KR" sz="800" dirty="0"/>
              <a:t>?</a:t>
            </a:r>
            <a:endParaRPr lang="ko-KR" altLang="en-US" sz="8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55BE3D7-9C92-4F3A-BABB-957B23587FD6}"/>
              </a:ext>
            </a:extLst>
          </p:cNvPr>
          <p:cNvCxnSpPr>
            <a:cxnSpLocks/>
          </p:cNvCxnSpPr>
          <p:nvPr/>
        </p:nvCxnSpPr>
        <p:spPr>
          <a:xfrm>
            <a:off x="2047057" y="4348993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43C3AF-8EDF-4158-9087-21EA4CC54A49}"/>
              </a:ext>
            </a:extLst>
          </p:cNvPr>
          <p:cNvSpPr/>
          <p:nvPr/>
        </p:nvSpPr>
        <p:spPr>
          <a:xfrm>
            <a:off x="2053407" y="3672291"/>
            <a:ext cx="2347116" cy="65244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l"/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CTX 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승차권은 구매한 방법에 따라 환불방법이 다릅니다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.</a:t>
            </a:r>
            <a:endParaRPr lang="ko-KR" altLang="en-US" sz="500" i="0" dirty="0">
              <a:solidFill>
                <a:schemeClr val="tx1"/>
              </a:solidFill>
              <a:effectLst/>
              <a:latin typeface="ng"/>
            </a:endParaRPr>
          </a:p>
          <a:p>
            <a:pPr algn="l"/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모든 승차권은 열차가 출발한 이후에는 역창구에서만 환불이 가능하며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,</a:t>
            </a:r>
          </a:p>
          <a:p>
            <a:pPr algn="l"/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도착역 도착시각 이후에는 환불하실 수 없습니다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.</a:t>
            </a:r>
          </a:p>
          <a:p>
            <a:pPr algn="l"/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단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, SRT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앱으로 발권한 승차권은 열차 출발 후 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10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분까지 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SRT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앱으로 환불 가능합니다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.</a:t>
            </a:r>
          </a:p>
          <a:p>
            <a:pPr algn="l"/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 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예약한 열차와 다른 열차에 탑승한 경우 열차 승무원을 통해 해당 승차권 도착역</a:t>
            </a:r>
            <a:endParaRPr lang="en-US" altLang="ko-KR" sz="500" i="0" dirty="0">
              <a:solidFill>
                <a:schemeClr val="tx1"/>
              </a:solidFill>
              <a:effectLst/>
              <a:latin typeface="ng"/>
            </a:endParaRPr>
          </a:p>
          <a:p>
            <a:pPr algn="l"/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도착시각 이전까지 환불가능하며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, 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환불시점에 따른 위약금 발생됩니다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.</a:t>
            </a:r>
          </a:p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A002DD3-4D97-42EE-9F9B-3F963A8E2064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0DD4CD-40C1-407F-9372-014A0F5B6CF9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FFAE6B-DDD6-4563-85CF-4B0CA81D5DA7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13A47945-0909-4220-9755-9CE7279A30F6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03A67D17-E919-44CC-B6C1-09B18F7ED653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70446654-9C4A-4B3F-A164-3ECFB373D5D4}"/>
              </a:ext>
            </a:extLst>
          </p:cNvPr>
          <p:cNvSpPr/>
          <p:nvPr/>
        </p:nvSpPr>
        <p:spPr>
          <a:xfrm>
            <a:off x="4200255" y="3485095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EB9D98-C085-4710-9AAB-E620AED18D7E}"/>
              </a:ext>
            </a:extLst>
          </p:cNvPr>
          <p:cNvSpPr txBox="1"/>
          <p:nvPr/>
        </p:nvSpPr>
        <p:spPr>
          <a:xfrm>
            <a:off x="4414813" y="3823182"/>
            <a:ext cx="172449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3ED681E6-2136-41CB-8344-922873840919}"/>
              </a:ext>
            </a:extLst>
          </p:cNvPr>
          <p:cNvSpPr/>
          <p:nvPr/>
        </p:nvSpPr>
        <p:spPr>
          <a:xfrm>
            <a:off x="4530545" y="383251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5649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063834"/>
              </p:ext>
            </p:extLst>
          </p:nvPr>
        </p:nvGraphicFramePr>
        <p:xfrm>
          <a:off x="7091765" y="1109800"/>
          <a:ext cx="4490635" cy="405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81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9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이용안내에 관한 서비스를 제공받을 수 있는 페이지로 클릭 시 하위 목록인 종합이용안내 </a:t>
                      </a:r>
                      <a:r>
                        <a:rPr lang="en-US" altLang="ko-KR" sz="1200" dirty="0"/>
                        <a:t>~ </a:t>
                      </a:r>
                      <a:r>
                        <a:rPr lang="ko-KR" altLang="en-US" sz="1200" dirty="0"/>
                        <a:t>지연배상신청 목록이 나와 이동하고자 하는 페이지를 선택할 수 있음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38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종합이용안내 페이지로 이동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열차서비스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연계교통서비스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휠체어 서비스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5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승차권이용안내 페이지로 이동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승차권 구입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환불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분실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열차지연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운행중지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열차운임 및 시간표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71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정차역이용안내 페이지로 이동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화천역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양구역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인제역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고성역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속초역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양양역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628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지연배상신청 페이지로 이동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열차지연 시 교통비 지급 안내문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지연료 계좌반환 신청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628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서비스 예약 페이지로 이동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사업체 로그인 시 버튼 활성화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507037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814622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Guide_01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이용안내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1165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열차서비스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3496454" y="131444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6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열차서비스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연계교통서비스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휠체어 서비스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50677" cy="763970"/>
            <a:chOff x="944880" y="2495550"/>
            <a:chExt cx="4350677" cy="7639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036150" y="279785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6A7499D-7076-44B2-9181-9EA2C28F9B85}"/>
              </a:ext>
            </a:extLst>
          </p:cNvPr>
          <p:cNvGrpSpPr/>
          <p:nvPr/>
        </p:nvGrpSpPr>
        <p:grpSpPr>
          <a:xfrm>
            <a:off x="944880" y="3535862"/>
            <a:ext cx="4350677" cy="763970"/>
            <a:chOff x="944880" y="3552640"/>
            <a:chExt cx="4350677" cy="763970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DB63B20-2FD7-42E8-BD11-9084F80064A9}"/>
                </a:ext>
              </a:extLst>
            </p:cNvPr>
            <p:cNvGrpSpPr/>
            <p:nvPr/>
          </p:nvGrpSpPr>
          <p:grpSpPr>
            <a:xfrm>
              <a:off x="944880" y="3552640"/>
              <a:ext cx="609600" cy="253916"/>
              <a:chOff x="944880" y="2495550"/>
              <a:chExt cx="609600" cy="25391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4AF1546-0339-44AE-83E2-3AB338AE0C2E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A1B895C-59F1-4A76-81B5-8CA92933F18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C20ECA5-7960-4650-AB26-D4D5577AEEAC}"/>
                </a:ext>
              </a:extLst>
            </p:cNvPr>
            <p:cNvSpPr txBox="1"/>
            <p:nvPr/>
          </p:nvSpPr>
          <p:spPr>
            <a:xfrm>
              <a:off x="1036150" y="385494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554002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1EC11CD-7060-4AD6-B3E2-66BEF27002C3}"/>
              </a:ext>
            </a:extLst>
          </p:cNvPr>
          <p:cNvGrpSpPr/>
          <p:nvPr/>
        </p:nvGrpSpPr>
        <p:grpSpPr>
          <a:xfrm>
            <a:off x="3409184" y="1585518"/>
            <a:ext cx="988414" cy="834936"/>
            <a:chOff x="3409184" y="1585518"/>
            <a:chExt cx="988414" cy="834936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7F9F5F93-17A6-40A8-9256-5B3D9B8E5FCA}"/>
                </a:ext>
              </a:extLst>
            </p:cNvPr>
            <p:cNvCxnSpPr/>
            <p:nvPr/>
          </p:nvCxnSpPr>
          <p:spPr>
            <a:xfrm>
              <a:off x="3466956" y="1585518"/>
              <a:ext cx="682617" cy="0"/>
            </a:xfrm>
            <a:prstGeom prst="line">
              <a:avLst/>
            </a:prstGeom>
            <a:ln w="127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7DC1533-B819-4134-8466-0FE3B500C03E}"/>
                </a:ext>
              </a:extLst>
            </p:cNvPr>
            <p:cNvSpPr txBox="1"/>
            <p:nvPr/>
          </p:nvSpPr>
          <p:spPr>
            <a:xfrm>
              <a:off x="3409184" y="1666401"/>
              <a:ext cx="988414" cy="7540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종합이용안내</a:t>
              </a:r>
              <a:endParaRPr lang="en-US" altLang="ko-KR" sz="700" dirty="0"/>
            </a:p>
            <a:p>
              <a:endParaRPr lang="en-US" altLang="ko-KR" sz="200" dirty="0"/>
            </a:p>
            <a:p>
              <a:r>
                <a:rPr lang="ko-KR" altLang="en-US" sz="700" dirty="0"/>
                <a:t>승차권이용안내</a:t>
              </a:r>
              <a:endParaRPr lang="en-US" altLang="ko-KR" sz="700" dirty="0"/>
            </a:p>
            <a:p>
              <a:endParaRPr lang="en-US" altLang="ko-KR" sz="200" dirty="0"/>
            </a:p>
            <a:p>
              <a:r>
                <a:rPr lang="ko-KR" altLang="en-US" sz="700" dirty="0"/>
                <a:t>정차역이용안내</a:t>
              </a:r>
              <a:endParaRPr lang="en-US" altLang="ko-KR" sz="700" dirty="0"/>
            </a:p>
            <a:p>
              <a:endParaRPr lang="en-US" altLang="ko-KR" sz="200" dirty="0"/>
            </a:p>
            <a:p>
              <a:r>
                <a:rPr lang="ko-KR" altLang="en-US" sz="700" dirty="0"/>
                <a:t>지연배상신청</a:t>
              </a:r>
              <a:endParaRPr lang="en-US" altLang="ko-KR" sz="700" dirty="0"/>
            </a:p>
            <a:p>
              <a:endParaRPr lang="ko-KR" altLang="en-US" sz="200" dirty="0"/>
            </a:p>
            <a:p>
              <a:r>
                <a:rPr lang="ko-KR" altLang="en-US" sz="700" dirty="0"/>
                <a:t>서비스 예약</a:t>
              </a:r>
            </a:p>
          </p:txBody>
        </p:sp>
      </p:grp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7B943961-651F-41E2-8787-EE1CFD830F35}"/>
              </a:ext>
            </a:extLst>
          </p:cNvPr>
          <p:cNvSpPr/>
          <p:nvPr/>
        </p:nvSpPr>
        <p:spPr>
          <a:xfrm>
            <a:off x="3363861" y="1709220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72" name="순서도: 연결자 71">
            <a:extLst>
              <a:ext uri="{FF2B5EF4-FFF2-40B4-BE49-F238E27FC236}">
                <a16:creationId xmlns:a16="http://schemas.microsoft.com/office/drawing/2014/main" id="{B56C25A1-D6B5-47CA-BB4F-6C891773E8EF}"/>
              </a:ext>
            </a:extLst>
          </p:cNvPr>
          <p:cNvSpPr/>
          <p:nvPr/>
        </p:nvSpPr>
        <p:spPr>
          <a:xfrm>
            <a:off x="3363861" y="1852727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B67518CD-8E7A-4386-8C55-6A5468A8B949}"/>
              </a:ext>
            </a:extLst>
          </p:cNvPr>
          <p:cNvSpPr/>
          <p:nvPr/>
        </p:nvSpPr>
        <p:spPr>
          <a:xfrm>
            <a:off x="3363861" y="1986401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4</a:t>
            </a:r>
            <a:endParaRPr lang="ko-KR" altLang="en-US" sz="700" dirty="0"/>
          </a:p>
        </p:txBody>
      </p:sp>
      <p:sp>
        <p:nvSpPr>
          <p:cNvPr id="74" name="순서도: 연결자 73">
            <a:extLst>
              <a:ext uri="{FF2B5EF4-FFF2-40B4-BE49-F238E27FC236}">
                <a16:creationId xmlns:a16="http://schemas.microsoft.com/office/drawing/2014/main" id="{56DF47FA-EA61-4BAF-872E-21759DAD1245}"/>
              </a:ext>
            </a:extLst>
          </p:cNvPr>
          <p:cNvSpPr/>
          <p:nvPr/>
        </p:nvSpPr>
        <p:spPr>
          <a:xfrm>
            <a:off x="3363861" y="2121897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5</a:t>
            </a:r>
            <a:endParaRPr lang="ko-KR" altLang="en-US" sz="7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6DDBC3-71C4-472F-977A-9B777CD1CDD6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86E5E42-32E6-4002-8396-FD1D08E980F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87FE49C-EA98-4CDC-983B-E2BDB6FDBBEB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E10799-878D-401A-907C-C83016F0188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53C60D2-59DA-4A27-812C-6036BCB4558D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E39C5C3-5D43-4ACF-B2E8-BCF12B9E706D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5543B51-AD3C-4585-94C0-F50CECEC14D6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FF2F606C-4FD9-410B-ABFC-CC187DCFD280}"/>
              </a:ext>
            </a:extLst>
          </p:cNvPr>
          <p:cNvSpPr/>
          <p:nvPr/>
        </p:nvSpPr>
        <p:spPr>
          <a:xfrm>
            <a:off x="3363861" y="2255689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6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4771027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상호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주식회사 시알엑스</a:t>
            </a: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대표자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추승보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김의겸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이영진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오동수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사업자등록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000-11-222222</a:t>
            </a:r>
            <a:endParaRPr kumimoji="0" lang="ko-KR" altLang="en-US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통신판매업신고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2024-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대전서구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-1005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호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고객센터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대표전화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예매관리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1:1</a:t>
            </a: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1936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6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열차서비스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연계교통서비스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휠체어 서비스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1F055AB5-5F0B-4059-9DC3-D3FED5F67996}"/>
              </a:ext>
            </a:extLst>
          </p:cNvPr>
          <p:cNvGrpSpPr/>
          <p:nvPr/>
        </p:nvGrpSpPr>
        <p:grpSpPr>
          <a:xfrm>
            <a:off x="944880" y="2495550"/>
            <a:ext cx="4350677" cy="763970"/>
            <a:chOff x="944880" y="2495550"/>
            <a:chExt cx="4350677" cy="7639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3F9FE36-75CD-4F8A-9C40-28450156D654}"/>
                </a:ext>
              </a:extLst>
            </p:cNvPr>
            <p:cNvGrpSpPr/>
            <p:nvPr/>
          </p:nvGrpSpPr>
          <p:grpSpPr>
            <a:xfrm>
              <a:off x="1036150" y="2797855"/>
              <a:ext cx="4259407" cy="461665"/>
              <a:chOff x="1036150" y="2797855"/>
              <a:chExt cx="4259407" cy="46166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5755E2-5B59-471E-8384-4632EF106C7F}"/>
                  </a:ext>
                </a:extLst>
              </p:cNvPr>
              <p:cNvSpPr txBox="1"/>
              <p:nvPr/>
            </p:nvSpPr>
            <p:spPr>
              <a:xfrm>
                <a:off x="1036150" y="2797855"/>
                <a:ext cx="4259407" cy="461665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내 용</a:t>
                </a: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B82FFE4C-307E-4851-926B-C4D5931A0DC1}"/>
                  </a:ext>
                </a:extLst>
              </p:cNvPr>
              <p:cNvSpPr/>
              <p:nvPr/>
            </p:nvSpPr>
            <p:spPr>
              <a:xfrm>
                <a:off x="4815359" y="2874610"/>
                <a:ext cx="404690" cy="326158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500" dirty="0"/>
                  <a:t>이미지</a:t>
                </a:r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BA121D9-27C6-4341-A6F5-30492FA69009}"/>
              </a:ext>
            </a:extLst>
          </p:cNvPr>
          <p:cNvGrpSpPr/>
          <p:nvPr/>
        </p:nvGrpSpPr>
        <p:grpSpPr>
          <a:xfrm>
            <a:off x="944880" y="3552640"/>
            <a:ext cx="4350677" cy="763970"/>
            <a:chOff x="944880" y="3552640"/>
            <a:chExt cx="4350677" cy="763970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DB63B20-2FD7-42E8-BD11-9084F80064A9}"/>
                </a:ext>
              </a:extLst>
            </p:cNvPr>
            <p:cNvGrpSpPr/>
            <p:nvPr/>
          </p:nvGrpSpPr>
          <p:grpSpPr>
            <a:xfrm>
              <a:off x="944880" y="3552640"/>
              <a:ext cx="609600" cy="253916"/>
              <a:chOff x="944880" y="2495550"/>
              <a:chExt cx="609600" cy="25391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4AF1546-0339-44AE-83E2-3AB338AE0C2E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소제목</a:t>
                </a: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A1B895C-59F1-4A76-81B5-8CA92933F18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F6E333A-B64B-4756-9F25-1B20EBC6EA19}"/>
                </a:ext>
              </a:extLst>
            </p:cNvPr>
            <p:cNvGrpSpPr/>
            <p:nvPr/>
          </p:nvGrpSpPr>
          <p:grpSpPr>
            <a:xfrm>
              <a:off x="1036150" y="3854945"/>
              <a:ext cx="4259407" cy="461665"/>
              <a:chOff x="1036150" y="3854945"/>
              <a:chExt cx="4259407" cy="461665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C20ECA5-7960-4650-AB26-D4D5577AEEAC}"/>
                  </a:ext>
                </a:extLst>
              </p:cNvPr>
              <p:cNvSpPr txBox="1"/>
              <p:nvPr/>
            </p:nvSpPr>
            <p:spPr>
              <a:xfrm>
                <a:off x="1036150" y="3854945"/>
                <a:ext cx="4259407" cy="461665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내 용</a:t>
                </a: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E9A515B7-28FE-41D4-B8C1-E8FDECB5745F}"/>
                  </a:ext>
                </a:extLst>
              </p:cNvPr>
              <p:cNvSpPr/>
              <p:nvPr/>
            </p:nvSpPr>
            <p:spPr>
              <a:xfrm>
                <a:off x="4815359" y="3935682"/>
                <a:ext cx="404690" cy="326158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500" dirty="0"/>
                  <a:t>이미지</a:t>
                </a: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4E50BBE-BFEC-4F1B-9D4F-A91A82DBA921}"/>
              </a:ext>
            </a:extLst>
          </p:cNvPr>
          <p:cNvGrpSpPr/>
          <p:nvPr/>
        </p:nvGrpSpPr>
        <p:grpSpPr>
          <a:xfrm>
            <a:off x="944880" y="4554002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74D4AD2-0C01-4638-9681-FA928900849D}"/>
                </a:ext>
              </a:extLst>
            </p:cNvPr>
            <p:cNvGrpSpPr/>
            <p:nvPr/>
          </p:nvGrpSpPr>
          <p:grpSpPr>
            <a:xfrm>
              <a:off x="1036150" y="4856307"/>
              <a:ext cx="4259407" cy="461665"/>
              <a:chOff x="1036150" y="4856307"/>
              <a:chExt cx="4259407" cy="461665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F1DF380-7AED-484B-B712-816BD861994E}"/>
                  </a:ext>
                </a:extLst>
              </p:cNvPr>
              <p:cNvSpPr txBox="1"/>
              <p:nvPr/>
            </p:nvSpPr>
            <p:spPr>
              <a:xfrm>
                <a:off x="1036150" y="4856307"/>
                <a:ext cx="4259407" cy="461665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내 용</a:t>
                </a: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C0B60184-CC6A-411C-B2E2-4B90B01111E7}"/>
                  </a:ext>
                </a:extLst>
              </p:cNvPr>
              <p:cNvSpPr/>
              <p:nvPr/>
            </p:nvSpPr>
            <p:spPr>
              <a:xfrm>
                <a:off x="4815359" y="4938397"/>
                <a:ext cx="404690" cy="326158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500" dirty="0"/>
                  <a:t>이미지</a:t>
                </a:r>
              </a:p>
            </p:txBody>
          </p:sp>
        </p:grp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C1AF1DD0-A53C-4D05-A082-2C51F3952964}"/>
              </a:ext>
            </a:extLst>
          </p:cNvPr>
          <p:cNvSpPr txBox="1"/>
          <p:nvPr/>
        </p:nvSpPr>
        <p:spPr>
          <a:xfrm>
            <a:off x="945082" y="1691458"/>
            <a:ext cx="1165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열차서비스</a:t>
            </a:r>
          </a:p>
        </p:txBody>
      </p:sp>
      <p:graphicFrame>
        <p:nvGraphicFramePr>
          <p:cNvPr id="62" name="표 118">
            <a:extLst>
              <a:ext uri="{FF2B5EF4-FFF2-40B4-BE49-F238E27FC236}">
                <a16:creationId xmlns:a16="http://schemas.microsoft.com/office/drawing/2014/main" id="{A0273152-5653-41C7-ACA4-61C7CC0C2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825724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종합이용안내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열차서비스</a:t>
                      </a:r>
                    </a:p>
                  </a:txBody>
                  <a:tcPr marL="36000" marR="36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1204065" y="2154053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71" name="표 117">
            <a:extLst>
              <a:ext uri="{FF2B5EF4-FFF2-40B4-BE49-F238E27FC236}">
                <a16:creationId xmlns:a16="http://schemas.microsoft.com/office/drawing/2014/main" id="{909BA349-76CB-4D47-9170-6D2DBDAB1F33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열차서비스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3DD0C3BA-9F8B-41E2-8A35-4B3DFB77818C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F789E00-FD68-4DAB-8C07-62540E7A58F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C86E0A41-F13A-47BD-AF10-A117740C2BB2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E6D2042-FEE3-4715-ACEA-B97DD7C12850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65D2FE-6A32-46A2-97ED-AF899C92D334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5F32B26-2A3A-4578-8A0B-822F2B209584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CC382D8-2C5B-4875-8D27-2F3F0A76DEB0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4847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상호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주식회사 시알엑스</a:t>
            </a: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대표자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추승보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김의겸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이영진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오동수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사업자등록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000-11-222222</a:t>
            </a:r>
            <a:endParaRPr kumimoji="0" lang="ko-KR" altLang="en-US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통신판매업신고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2024-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대전서구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-1005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호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고객센터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대표전화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예매관리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1:1</a:t>
            </a: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6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열차서비스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연계교통서비스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휠체어 서비스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28F85613-C0EE-4039-96F4-693151519943}"/>
              </a:ext>
            </a:extLst>
          </p:cNvPr>
          <p:cNvGrpSpPr/>
          <p:nvPr/>
        </p:nvGrpSpPr>
        <p:grpSpPr>
          <a:xfrm>
            <a:off x="944880" y="2495550"/>
            <a:ext cx="609600" cy="253916"/>
            <a:chOff x="944880" y="2495550"/>
            <a:chExt cx="609600" cy="25391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B77644-4904-48A2-9EEA-744323A081E5}"/>
                </a:ext>
              </a:extLst>
            </p:cNvPr>
            <p:cNvSpPr txBox="1"/>
            <p:nvPr/>
          </p:nvSpPr>
          <p:spPr>
            <a:xfrm>
              <a:off x="944880" y="2495550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소제목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BDD506A-589B-4AB2-B2D4-E6A3C4F395FC}"/>
                </a:ext>
              </a:extLst>
            </p:cNvPr>
            <p:cNvCxnSpPr/>
            <p:nvPr/>
          </p:nvCxnSpPr>
          <p:spPr>
            <a:xfrm>
              <a:off x="1043770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AECE7BB6-401E-4F85-9C28-CDAAA587E264}"/>
              </a:ext>
            </a:extLst>
          </p:cNvPr>
          <p:cNvSpPr txBox="1"/>
          <p:nvPr/>
        </p:nvSpPr>
        <p:spPr>
          <a:xfrm>
            <a:off x="944880" y="1691458"/>
            <a:ext cx="1666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연계교통서비스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DAE8C13-6D10-4995-8554-6910C56E2574}"/>
              </a:ext>
            </a:extLst>
          </p:cNvPr>
          <p:cNvGrpSpPr/>
          <p:nvPr/>
        </p:nvGrpSpPr>
        <p:grpSpPr>
          <a:xfrm>
            <a:off x="1036150" y="2797855"/>
            <a:ext cx="4259407" cy="1388128"/>
            <a:chOff x="1036150" y="2797855"/>
            <a:chExt cx="4259407" cy="138812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036150" y="279785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 용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82FFE4C-307E-4851-926B-C4D5931A0DC1}"/>
                </a:ext>
              </a:extLst>
            </p:cNvPr>
            <p:cNvSpPr/>
            <p:nvPr/>
          </p:nvSpPr>
          <p:spPr>
            <a:xfrm>
              <a:off x="1130456" y="2874610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67B3613-10A1-454E-9D11-BE21AAD9CCF9}"/>
                </a:ext>
              </a:extLst>
            </p:cNvPr>
            <p:cNvSpPr txBox="1"/>
            <p:nvPr/>
          </p:nvSpPr>
          <p:spPr>
            <a:xfrm>
              <a:off x="1036150" y="3260296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 용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7996F7A-D769-43B1-BA17-A66C6058A0B0}"/>
                </a:ext>
              </a:extLst>
            </p:cNvPr>
            <p:cNvSpPr txBox="1"/>
            <p:nvPr/>
          </p:nvSpPr>
          <p:spPr>
            <a:xfrm>
              <a:off x="1036150" y="3724318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 용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772098E7-B65B-4FFA-B591-59079658AD50}"/>
                </a:ext>
              </a:extLst>
            </p:cNvPr>
            <p:cNvSpPr/>
            <p:nvPr/>
          </p:nvSpPr>
          <p:spPr>
            <a:xfrm>
              <a:off x="1130456" y="3326546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67F0DFE2-DD14-42F2-88A2-A6CF907B1809}"/>
                </a:ext>
              </a:extLst>
            </p:cNvPr>
            <p:cNvSpPr/>
            <p:nvPr/>
          </p:nvSpPr>
          <p:spPr>
            <a:xfrm>
              <a:off x="1130456" y="3790593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DA8B4E5-21F7-413D-9EF5-50189552FCFE}"/>
              </a:ext>
            </a:extLst>
          </p:cNvPr>
          <p:cNvGrpSpPr/>
          <p:nvPr/>
        </p:nvGrpSpPr>
        <p:grpSpPr>
          <a:xfrm>
            <a:off x="944880" y="4559513"/>
            <a:ext cx="4350677" cy="1226411"/>
            <a:chOff x="944880" y="4559513"/>
            <a:chExt cx="4350677" cy="1226411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86F2473-797B-434E-80CA-909F158B385E}"/>
                </a:ext>
              </a:extLst>
            </p:cNvPr>
            <p:cNvSpPr txBox="1"/>
            <p:nvPr/>
          </p:nvSpPr>
          <p:spPr>
            <a:xfrm>
              <a:off x="944880" y="4559513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소제목</a:t>
              </a: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F7E9099D-08D8-4FB0-A37A-4320AEC3E873}"/>
                </a:ext>
              </a:extLst>
            </p:cNvPr>
            <p:cNvCxnSpPr/>
            <p:nvPr/>
          </p:nvCxnSpPr>
          <p:spPr>
            <a:xfrm>
              <a:off x="1043770" y="4559513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A43E7FE-275A-4D72-9F3B-0E370B171396}"/>
                </a:ext>
              </a:extLst>
            </p:cNvPr>
            <p:cNvSpPr txBox="1"/>
            <p:nvPr/>
          </p:nvSpPr>
          <p:spPr>
            <a:xfrm>
              <a:off x="1036150" y="4861818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 용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93363BBD-DC2C-4BB4-9C6C-83DD8EDD1083}"/>
                </a:ext>
              </a:extLst>
            </p:cNvPr>
            <p:cNvSpPr/>
            <p:nvPr/>
          </p:nvSpPr>
          <p:spPr>
            <a:xfrm>
              <a:off x="1130456" y="4938573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689E3A4-BD8B-4E9A-AC16-3EF5999097FF}"/>
                </a:ext>
              </a:extLst>
            </p:cNvPr>
            <p:cNvSpPr txBox="1"/>
            <p:nvPr/>
          </p:nvSpPr>
          <p:spPr>
            <a:xfrm>
              <a:off x="1036150" y="5324259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 용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9F4F577D-F54B-4E35-A475-12CFDAFED690}"/>
                </a:ext>
              </a:extLst>
            </p:cNvPr>
            <p:cNvSpPr/>
            <p:nvPr/>
          </p:nvSpPr>
          <p:spPr>
            <a:xfrm>
              <a:off x="1130456" y="5390509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</p:grpSp>
      <p:graphicFrame>
        <p:nvGraphicFramePr>
          <p:cNvPr id="54" name="표 118">
            <a:extLst>
              <a:ext uri="{FF2B5EF4-FFF2-40B4-BE49-F238E27FC236}">
                <a16:creationId xmlns:a16="http://schemas.microsoft.com/office/drawing/2014/main" id="{CC835372-59CA-4BF5-9331-0F870DBAA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072868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종합이용안내</a:t>
                      </a:r>
                      <a:r>
                        <a:rPr lang="en-US" altLang="ko-KR" sz="600" dirty="0"/>
                        <a:t>_</a:t>
                      </a:r>
                      <a:r>
                        <a:rPr lang="ko-KR" altLang="en-US" sz="600" dirty="0"/>
                        <a:t>연계교통서비스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2595360" y="2156682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5" name="표 117">
            <a:extLst>
              <a:ext uri="{FF2B5EF4-FFF2-40B4-BE49-F238E27FC236}">
                <a16:creationId xmlns:a16="http://schemas.microsoft.com/office/drawing/2014/main" id="{F8582E32-4CD8-426C-91AB-B2529BC28B0E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연계교통서비스 페이지로 이동</a:t>
                      </a:r>
                    </a:p>
                  </a:txBody>
                  <a:tcPr marR="7200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D7F6BFA8-AE33-46F8-A302-7E220422E0ED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26CAC4-87FA-417C-92A0-6B08DAB56071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C05108C-1338-4BD3-9610-A0E6061418B6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F42A1D1-61D9-4283-A719-C1368A22E564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8F567C2-F070-4E83-A710-0C50AFEEA86A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39EBEC3-CEB6-49ED-BDC5-549818819666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61B18C1-541B-4AC8-A6E2-90BD59C3165C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15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4E7A80CB-BE01-42A8-B088-C76A5F22D6B9}"/>
              </a:ext>
            </a:extLst>
          </p:cNvPr>
          <p:cNvSpPr txBox="1"/>
          <p:nvPr/>
        </p:nvSpPr>
        <p:spPr>
          <a:xfrm>
            <a:off x="231874" y="243434"/>
            <a:ext cx="22370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u="sng" dirty="0">
                <a:ln>
                  <a:solidFill>
                    <a:schemeClr val="accent1"/>
                  </a:solidFill>
                </a:ln>
              </a:rPr>
              <a:t>정보 구조도</a:t>
            </a:r>
            <a:r>
              <a:rPr lang="en-US" altLang="ko-KR" u="sng" dirty="0">
                <a:ln>
                  <a:solidFill>
                    <a:schemeClr val="accent1"/>
                  </a:solidFill>
                </a:ln>
              </a:rPr>
              <a:t>(</a:t>
            </a:r>
            <a:r>
              <a:rPr lang="ko-KR" altLang="en-US" u="sng" dirty="0">
                <a:ln>
                  <a:solidFill>
                    <a:schemeClr val="accent1"/>
                  </a:solidFill>
                </a:ln>
              </a:rPr>
              <a:t>사용자</a:t>
            </a:r>
            <a:r>
              <a:rPr lang="en-US" altLang="ko-KR" u="sng" dirty="0">
                <a:ln>
                  <a:solidFill>
                    <a:schemeClr val="accent1"/>
                  </a:solidFill>
                </a:ln>
              </a:rPr>
              <a:t>)</a:t>
            </a:r>
            <a:endParaRPr lang="ko-KR" altLang="en-US" u="sng" dirty="0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F611055-FA49-427B-85BD-911CA5F3BEE9}"/>
              </a:ext>
            </a:extLst>
          </p:cNvPr>
          <p:cNvSpPr/>
          <p:nvPr/>
        </p:nvSpPr>
        <p:spPr>
          <a:xfrm>
            <a:off x="8929188" y="2366773"/>
            <a:ext cx="1280160" cy="358349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마이페이지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802C29C3-351F-4DBA-BCFE-2C68C87062F3}"/>
              </a:ext>
            </a:extLst>
          </p:cNvPr>
          <p:cNvSpPr/>
          <p:nvPr/>
        </p:nvSpPr>
        <p:spPr>
          <a:xfrm>
            <a:off x="8929188" y="3086031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DE42C85C-C753-416E-BA99-5BA2B2BD1E3D}"/>
              </a:ext>
            </a:extLst>
          </p:cNvPr>
          <p:cNvSpPr/>
          <p:nvPr/>
        </p:nvSpPr>
        <p:spPr>
          <a:xfrm>
            <a:off x="8929188" y="3812362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예매관리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9A3832EF-9E5D-448D-A6DD-8728E9C07AE2}"/>
              </a:ext>
            </a:extLst>
          </p:cNvPr>
          <p:cNvSpPr/>
          <p:nvPr/>
        </p:nvSpPr>
        <p:spPr>
          <a:xfrm>
            <a:off x="8929188" y="4526554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개인정보 수정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29BFD09F-ED67-41CA-B67F-CF008B5DEE83}"/>
              </a:ext>
            </a:extLst>
          </p:cNvPr>
          <p:cNvSpPr/>
          <p:nvPr/>
        </p:nvSpPr>
        <p:spPr>
          <a:xfrm>
            <a:off x="8929188" y="5247334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96DEE33-A022-416C-97DE-B09F0E81270C}"/>
              </a:ext>
            </a:extLst>
          </p:cNvPr>
          <p:cNvSpPr/>
          <p:nvPr/>
        </p:nvSpPr>
        <p:spPr>
          <a:xfrm>
            <a:off x="4672321" y="948832"/>
            <a:ext cx="1280160" cy="358349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로그인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595D45BF-4B04-40F0-A050-3D7061119F8E}"/>
              </a:ext>
            </a:extLst>
          </p:cNvPr>
          <p:cNvSpPr/>
          <p:nvPr/>
        </p:nvSpPr>
        <p:spPr>
          <a:xfrm>
            <a:off x="5387004" y="228769"/>
            <a:ext cx="1280160" cy="35834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메인페이지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C6747564-7F42-413F-9320-0DFDF039673C}"/>
              </a:ext>
            </a:extLst>
          </p:cNvPr>
          <p:cNvSpPr/>
          <p:nvPr/>
        </p:nvSpPr>
        <p:spPr>
          <a:xfrm>
            <a:off x="3014161" y="570340"/>
            <a:ext cx="1280160" cy="358349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회원번호</a:t>
            </a:r>
            <a:r>
              <a:rPr lang="en-US" altLang="ko-KR" sz="900" dirty="0"/>
              <a:t>/</a:t>
            </a:r>
            <a:r>
              <a:rPr lang="ko-KR" altLang="en-US" sz="900" dirty="0"/>
              <a:t>비밀번호</a:t>
            </a:r>
            <a:endParaRPr lang="en-US" altLang="ko-KR" sz="900" dirty="0"/>
          </a:p>
          <a:p>
            <a:pPr algn="ctr"/>
            <a:r>
              <a:rPr lang="ko-KR" altLang="en-US" sz="900" dirty="0"/>
              <a:t>찾기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C9623206-2D8E-47F2-A3E6-94E599A42D55}"/>
              </a:ext>
            </a:extLst>
          </p:cNvPr>
          <p:cNvSpPr/>
          <p:nvPr/>
        </p:nvSpPr>
        <p:spPr>
          <a:xfrm>
            <a:off x="3014161" y="1290403"/>
            <a:ext cx="1280160" cy="35834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회원가입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BC525115-E946-4D25-87C8-E2F3D0F4E94B}"/>
              </a:ext>
            </a:extLst>
          </p:cNvPr>
          <p:cNvSpPr/>
          <p:nvPr/>
        </p:nvSpPr>
        <p:spPr>
          <a:xfrm>
            <a:off x="6101873" y="948832"/>
            <a:ext cx="1280160" cy="35834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비회원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A3DE90A9-E003-4714-A8EA-CAB6179DA6FD}"/>
              </a:ext>
            </a:extLst>
          </p:cNvPr>
          <p:cNvSpPr/>
          <p:nvPr/>
        </p:nvSpPr>
        <p:spPr>
          <a:xfrm>
            <a:off x="7126589" y="2366773"/>
            <a:ext cx="1280160" cy="35834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여행상품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7B497896-8CD6-4747-88DA-29DA20EE7B24}"/>
              </a:ext>
            </a:extLst>
          </p:cNvPr>
          <p:cNvSpPr/>
          <p:nvPr/>
        </p:nvSpPr>
        <p:spPr>
          <a:xfrm>
            <a:off x="7126589" y="3090652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지역별 여행상품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AB327E11-9BFC-4185-8498-C37EC21F814F}"/>
              </a:ext>
            </a:extLst>
          </p:cNvPr>
          <p:cNvSpPr/>
          <p:nvPr/>
        </p:nvSpPr>
        <p:spPr>
          <a:xfrm>
            <a:off x="7129246" y="3810877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관광 열차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E5D28122-2531-4344-98FF-DBAEEA2102B4}"/>
              </a:ext>
            </a:extLst>
          </p:cNvPr>
          <p:cNvSpPr/>
          <p:nvPr/>
        </p:nvSpPr>
        <p:spPr>
          <a:xfrm>
            <a:off x="5319892" y="2366773"/>
            <a:ext cx="1280160" cy="35834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이용안내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7B24E612-7778-4473-9A5A-21AC74AF6808}"/>
              </a:ext>
            </a:extLst>
          </p:cNvPr>
          <p:cNvSpPr/>
          <p:nvPr/>
        </p:nvSpPr>
        <p:spPr>
          <a:xfrm>
            <a:off x="5319892" y="3090652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종합이용안내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A0B2F466-C840-4A61-A043-B2C566FC6655}"/>
              </a:ext>
            </a:extLst>
          </p:cNvPr>
          <p:cNvSpPr/>
          <p:nvPr/>
        </p:nvSpPr>
        <p:spPr>
          <a:xfrm>
            <a:off x="5319892" y="3809455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승차권이용안내</a:t>
            </a: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E1E57247-8C04-416C-8B30-DDA574AB6CFC}"/>
              </a:ext>
            </a:extLst>
          </p:cNvPr>
          <p:cNvSpPr/>
          <p:nvPr/>
        </p:nvSpPr>
        <p:spPr>
          <a:xfrm>
            <a:off x="5319892" y="4523122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정차역이용안내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737A38C1-524D-4D94-924B-9107CBA1491E}"/>
              </a:ext>
            </a:extLst>
          </p:cNvPr>
          <p:cNvSpPr/>
          <p:nvPr/>
        </p:nvSpPr>
        <p:spPr>
          <a:xfrm>
            <a:off x="5319892" y="5243185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지연배상신청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0319145B-1CFC-4147-9F1C-69D5B6A971F1}"/>
              </a:ext>
            </a:extLst>
          </p:cNvPr>
          <p:cNvSpPr/>
          <p:nvPr/>
        </p:nvSpPr>
        <p:spPr>
          <a:xfrm>
            <a:off x="3507481" y="2368516"/>
            <a:ext cx="1280160" cy="35834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고객안내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940374DD-6466-48E5-BFA5-A004F0C88E26}"/>
              </a:ext>
            </a:extLst>
          </p:cNvPr>
          <p:cNvSpPr/>
          <p:nvPr/>
        </p:nvSpPr>
        <p:spPr>
          <a:xfrm>
            <a:off x="3507481" y="3002720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F6260918-FF24-4A4D-BF41-66C5463D9F85}"/>
              </a:ext>
            </a:extLst>
          </p:cNvPr>
          <p:cNvSpPr/>
          <p:nvPr/>
        </p:nvSpPr>
        <p:spPr>
          <a:xfrm>
            <a:off x="3505007" y="3657262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자주하는 질문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5ED195BA-F226-46E0-A0E4-2810FCD0FD80}"/>
              </a:ext>
            </a:extLst>
          </p:cNvPr>
          <p:cNvSpPr/>
          <p:nvPr/>
        </p:nvSpPr>
        <p:spPr>
          <a:xfrm>
            <a:off x="3508839" y="4301249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고객센터</a:t>
            </a: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D6767E58-9808-40C0-9C46-16A428D3BE2D}"/>
              </a:ext>
            </a:extLst>
          </p:cNvPr>
          <p:cNvSpPr/>
          <p:nvPr/>
        </p:nvSpPr>
        <p:spPr>
          <a:xfrm>
            <a:off x="3508839" y="4949309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유실물 안내</a:t>
            </a: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2749A444-59C5-4BFA-B91F-14553CFCDD9A}"/>
              </a:ext>
            </a:extLst>
          </p:cNvPr>
          <p:cNvSpPr/>
          <p:nvPr/>
        </p:nvSpPr>
        <p:spPr>
          <a:xfrm>
            <a:off x="3508839" y="5596651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안내사항</a:t>
            </a: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F773CCE0-126C-4A8C-92BA-3AB2E377BD94}"/>
              </a:ext>
            </a:extLst>
          </p:cNvPr>
          <p:cNvSpPr/>
          <p:nvPr/>
        </p:nvSpPr>
        <p:spPr>
          <a:xfrm>
            <a:off x="3507481" y="6238188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1:1</a:t>
            </a:r>
            <a:r>
              <a:rPr lang="ko-KR" altLang="en-US" sz="1100" dirty="0">
                <a:solidFill>
                  <a:schemeClr val="tx1"/>
                </a:solidFill>
              </a:rPr>
              <a:t>문의</a:t>
            </a: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F3E41E32-302A-4CE0-8F2C-59B20C1C2615}"/>
              </a:ext>
            </a:extLst>
          </p:cNvPr>
          <p:cNvSpPr/>
          <p:nvPr/>
        </p:nvSpPr>
        <p:spPr>
          <a:xfrm>
            <a:off x="1732874" y="2366773"/>
            <a:ext cx="1280160" cy="358349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승차권</a:t>
            </a: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ED7567E0-F6E7-421E-B254-4ED04AFD636E}"/>
              </a:ext>
            </a:extLst>
          </p:cNvPr>
          <p:cNvSpPr/>
          <p:nvPr/>
        </p:nvSpPr>
        <p:spPr>
          <a:xfrm>
            <a:off x="1730071" y="3090652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승차권 예매</a:t>
            </a: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64C7009B-DBCE-484F-B603-919C868B6F84}"/>
              </a:ext>
            </a:extLst>
          </p:cNvPr>
          <p:cNvSpPr/>
          <p:nvPr/>
        </p:nvSpPr>
        <p:spPr>
          <a:xfrm>
            <a:off x="1728191" y="3813305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예매관리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D6909357-DFAA-491B-8043-25577044D52F}"/>
              </a:ext>
            </a:extLst>
          </p:cNvPr>
          <p:cNvSpPr/>
          <p:nvPr/>
        </p:nvSpPr>
        <p:spPr>
          <a:xfrm>
            <a:off x="1728191" y="4526510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결제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09058665-F4A6-437D-8F66-143F610D00D2}"/>
              </a:ext>
            </a:extLst>
          </p:cNvPr>
          <p:cNvCxnSpPr>
            <a:stCxn id="90" idx="2"/>
            <a:endCxn id="89" idx="0"/>
          </p:cNvCxnSpPr>
          <p:nvPr/>
        </p:nvCxnSpPr>
        <p:spPr>
          <a:xfrm rot="5400000">
            <a:off x="5488886" y="410634"/>
            <a:ext cx="361714" cy="714683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F0AA3731-A06C-4C1D-BD01-0753103AD031}"/>
              </a:ext>
            </a:extLst>
          </p:cNvPr>
          <p:cNvCxnSpPr>
            <a:stCxn id="90" idx="2"/>
            <a:endCxn id="93" idx="0"/>
          </p:cNvCxnSpPr>
          <p:nvPr/>
        </p:nvCxnSpPr>
        <p:spPr>
          <a:xfrm rot="16200000" flipH="1">
            <a:off x="6203661" y="410540"/>
            <a:ext cx="361714" cy="714869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A11D56EA-072A-4800-AAED-D88AC3F882DD}"/>
              </a:ext>
            </a:extLst>
          </p:cNvPr>
          <p:cNvCxnSpPr>
            <a:stCxn id="89" idx="2"/>
            <a:endCxn id="111" idx="0"/>
          </p:cNvCxnSpPr>
          <p:nvPr/>
        </p:nvCxnSpPr>
        <p:spPr>
          <a:xfrm rot="5400000">
            <a:off x="3312882" y="367254"/>
            <a:ext cx="1059592" cy="2939447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7030E940-AA05-4E73-9110-3E8A2563DC7D}"/>
              </a:ext>
            </a:extLst>
          </p:cNvPr>
          <p:cNvCxnSpPr>
            <a:stCxn id="89" idx="2"/>
            <a:endCxn id="104" idx="0"/>
          </p:cNvCxnSpPr>
          <p:nvPr/>
        </p:nvCxnSpPr>
        <p:spPr>
          <a:xfrm rot="5400000">
            <a:off x="4199314" y="1255428"/>
            <a:ext cx="1061335" cy="1164840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88BD5F3-27C5-4493-B994-EC2B28405B0F}"/>
              </a:ext>
            </a:extLst>
          </p:cNvPr>
          <p:cNvCxnSpPr>
            <a:stCxn id="89" idx="2"/>
            <a:endCxn id="99" idx="0"/>
          </p:cNvCxnSpPr>
          <p:nvPr/>
        </p:nvCxnSpPr>
        <p:spPr>
          <a:xfrm rot="16200000" flipH="1">
            <a:off x="5106390" y="1513191"/>
            <a:ext cx="1059592" cy="647571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62448D4D-0E6B-4CA8-9E03-E51B6770C173}"/>
              </a:ext>
            </a:extLst>
          </p:cNvPr>
          <p:cNvCxnSpPr>
            <a:stCxn id="89" idx="2"/>
            <a:endCxn id="94" idx="0"/>
          </p:cNvCxnSpPr>
          <p:nvPr/>
        </p:nvCxnSpPr>
        <p:spPr>
          <a:xfrm rot="16200000" flipH="1">
            <a:off x="6009739" y="609843"/>
            <a:ext cx="1059592" cy="2454268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CC48DD05-C176-4EA7-99B7-F238D2F48215}"/>
              </a:ext>
            </a:extLst>
          </p:cNvPr>
          <p:cNvCxnSpPr>
            <a:stCxn id="89" idx="2"/>
            <a:endCxn id="2" idx="0"/>
          </p:cNvCxnSpPr>
          <p:nvPr/>
        </p:nvCxnSpPr>
        <p:spPr>
          <a:xfrm rot="16200000" flipH="1">
            <a:off x="6911038" y="-291457"/>
            <a:ext cx="1059592" cy="4256867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FC8FFBE1-C1F0-4EBA-BC2C-94086E4E95FD}"/>
              </a:ext>
            </a:extLst>
          </p:cNvPr>
          <p:cNvCxnSpPr>
            <a:stCxn id="89" idx="1"/>
            <a:endCxn id="91" idx="3"/>
          </p:cNvCxnSpPr>
          <p:nvPr/>
        </p:nvCxnSpPr>
        <p:spPr>
          <a:xfrm rot="10800000">
            <a:off x="4294321" y="749515"/>
            <a:ext cx="378000" cy="378492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34CB7AC9-0876-4512-9EB0-B05750C24F47}"/>
              </a:ext>
            </a:extLst>
          </p:cNvPr>
          <p:cNvCxnSpPr>
            <a:stCxn id="89" idx="1"/>
            <a:endCxn id="92" idx="3"/>
          </p:cNvCxnSpPr>
          <p:nvPr/>
        </p:nvCxnSpPr>
        <p:spPr>
          <a:xfrm rot="10800000" flipV="1">
            <a:off x="4294321" y="1128006"/>
            <a:ext cx="378000" cy="341571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CFB1207-31EE-4D60-9B6F-1151BF0945A1}"/>
              </a:ext>
            </a:extLst>
          </p:cNvPr>
          <p:cNvCxnSpPr>
            <a:stCxn id="111" idx="2"/>
            <a:endCxn id="112" idx="0"/>
          </p:cNvCxnSpPr>
          <p:nvPr/>
        </p:nvCxnSpPr>
        <p:spPr>
          <a:xfrm flipH="1">
            <a:off x="2370151" y="2725122"/>
            <a:ext cx="2803" cy="3655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3CDAA46-2726-400B-9FDC-F0F3186FEEA1}"/>
              </a:ext>
            </a:extLst>
          </p:cNvPr>
          <p:cNvCxnSpPr>
            <a:stCxn id="112" idx="2"/>
            <a:endCxn id="114" idx="0"/>
          </p:cNvCxnSpPr>
          <p:nvPr/>
        </p:nvCxnSpPr>
        <p:spPr>
          <a:xfrm flipH="1">
            <a:off x="2368271" y="3449001"/>
            <a:ext cx="1880" cy="36430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30F098B-A869-41DB-B5D5-CF350B141B7C}"/>
              </a:ext>
            </a:extLst>
          </p:cNvPr>
          <p:cNvCxnSpPr>
            <a:stCxn id="114" idx="2"/>
            <a:endCxn id="120" idx="0"/>
          </p:cNvCxnSpPr>
          <p:nvPr/>
        </p:nvCxnSpPr>
        <p:spPr>
          <a:xfrm>
            <a:off x="2368271" y="4171654"/>
            <a:ext cx="0" cy="3548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6C7C74C-864D-4391-9419-B9958DAC7C8F}"/>
              </a:ext>
            </a:extLst>
          </p:cNvPr>
          <p:cNvCxnSpPr>
            <a:stCxn id="104" idx="2"/>
            <a:endCxn id="105" idx="0"/>
          </p:cNvCxnSpPr>
          <p:nvPr/>
        </p:nvCxnSpPr>
        <p:spPr>
          <a:xfrm>
            <a:off x="4147561" y="2726865"/>
            <a:ext cx="0" cy="27585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231106E-73A1-460A-B41D-4106EA19725F}"/>
              </a:ext>
            </a:extLst>
          </p:cNvPr>
          <p:cNvCxnSpPr>
            <a:stCxn id="105" idx="2"/>
            <a:endCxn id="106" idx="0"/>
          </p:cNvCxnSpPr>
          <p:nvPr/>
        </p:nvCxnSpPr>
        <p:spPr>
          <a:xfrm flipH="1">
            <a:off x="4145087" y="3361069"/>
            <a:ext cx="2474" cy="29619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FB5F57C-01BB-4B21-A463-3D62C23CB925}"/>
              </a:ext>
            </a:extLst>
          </p:cNvPr>
          <p:cNvCxnSpPr>
            <a:stCxn id="106" idx="2"/>
            <a:endCxn id="107" idx="0"/>
          </p:cNvCxnSpPr>
          <p:nvPr/>
        </p:nvCxnSpPr>
        <p:spPr>
          <a:xfrm>
            <a:off x="4145087" y="4015611"/>
            <a:ext cx="3832" cy="28563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9899B80-6323-42A8-A457-FF96C1A88B1F}"/>
              </a:ext>
            </a:extLst>
          </p:cNvPr>
          <p:cNvCxnSpPr>
            <a:stCxn id="107" idx="2"/>
            <a:endCxn id="108" idx="0"/>
          </p:cNvCxnSpPr>
          <p:nvPr/>
        </p:nvCxnSpPr>
        <p:spPr>
          <a:xfrm>
            <a:off x="4148919" y="4659598"/>
            <a:ext cx="0" cy="28971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AB047CF-B099-4C76-8BCD-14A898FC7B4B}"/>
              </a:ext>
            </a:extLst>
          </p:cNvPr>
          <p:cNvCxnSpPr>
            <a:stCxn id="108" idx="2"/>
            <a:endCxn id="109" idx="0"/>
          </p:cNvCxnSpPr>
          <p:nvPr/>
        </p:nvCxnSpPr>
        <p:spPr>
          <a:xfrm>
            <a:off x="4148919" y="5307658"/>
            <a:ext cx="0" cy="28899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8E0AC75-DA56-4BFE-89C6-2D1A53B76D63}"/>
              </a:ext>
            </a:extLst>
          </p:cNvPr>
          <p:cNvCxnSpPr>
            <a:stCxn id="109" idx="2"/>
            <a:endCxn id="110" idx="0"/>
          </p:cNvCxnSpPr>
          <p:nvPr/>
        </p:nvCxnSpPr>
        <p:spPr>
          <a:xfrm flipH="1">
            <a:off x="4147561" y="5955000"/>
            <a:ext cx="1358" cy="2831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A1EDCBC-9C56-4CE4-88EC-B8D5748C5AAF}"/>
              </a:ext>
            </a:extLst>
          </p:cNvPr>
          <p:cNvCxnSpPr>
            <a:stCxn id="99" idx="2"/>
            <a:endCxn id="100" idx="0"/>
          </p:cNvCxnSpPr>
          <p:nvPr/>
        </p:nvCxnSpPr>
        <p:spPr>
          <a:xfrm>
            <a:off x="5959972" y="2725122"/>
            <a:ext cx="0" cy="36553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0C0ED7D2-460C-4566-B1EC-F4EEDCD018EB}"/>
              </a:ext>
            </a:extLst>
          </p:cNvPr>
          <p:cNvCxnSpPr>
            <a:stCxn id="100" idx="2"/>
            <a:endCxn id="101" idx="0"/>
          </p:cNvCxnSpPr>
          <p:nvPr/>
        </p:nvCxnSpPr>
        <p:spPr>
          <a:xfrm>
            <a:off x="5959972" y="3449001"/>
            <a:ext cx="0" cy="36045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5B3ACD30-3D62-4224-A25A-C9CE0DF9FF1A}"/>
              </a:ext>
            </a:extLst>
          </p:cNvPr>
          <p:cNvCxnSpPr>
            <a:stCxn id="101" idx="2"/>
            <a:endCxn id="102" idx="0"/>
          </p:cNvCxnSpPr>
          <p:nvPr/>
        </p:nvCxnSpPr>
        <p:spPr>
          <a:xfrm>
            <a:off x="5959972" y="4167804"/>
            <a:ext cx="0" cy="35531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F2A973DF-B440-4880-B2EA-CA2471F7DBA7}"/>
              </a:ext>
            </a:extLst>
          </p:cNvPr>
          <p:cNvCxnSpPr>
            <a:stCxn id="102" idx="2"/>
            <a:endCxn id="103" idx="0"/>
          </p:cNvCxnSpPr>
          <p:nvPr/>
        </p:nvCxnSpPr>
        <p:spPr>
          <a:xfrm>
            <a:off x="5959972" y="4881471"/>
            <a:ext cx="0" cy="36171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914AF2D7-3B37-4781-9438-29F8C04371C8}"/>
              </a:ext>
            </a:extLst>
          </p:cNvPr>
          <p:cNvCxnSpPr>
            <a:stCxn id="94" idx="2"/>
            <a:endCxn id="95" idx="0"/>
          </p:cNvCxnSpPr>
          <p:nvPr/>
        </p:nvCxnSpPr>
        <p:spPr>
          <a:xfrm>
            <a:off x="7766669" y="2725122"/>
            <a:ext cx="0" cy="36553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0B8A22CA-B509-4209-87AD-101918583515}"/>
              </a:ext>
            </a:extLst>
          </p:cNvPr>
          <p:cNvCxnSpPr>
            <a:stCxn id="95" idx="2"/>
            <a:endCxn id="96" idx="0"/>
          </p:cNvCxnSpPr>
          <p:nvPr/>
        </p:nvCxnSpPr>
        <p:spPr>
          <a:xfrm>
            <a:off x="7766669" y="3449001"/>
            <a:ext cx="2657" cy="361876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D1CD6248-89C2-4AE6-8DCB-3BFEA8BEF6F6}"/>
              </a:ext>
            </a:extLst>
          </p:cNvPr>
          <p:cNvCxnSpPr>
            <a:stCxn id="2" idx="2"/>
            <a:endCxn id="77" idx="0"/>
          </p:cNvCxnSpPr>
          <p:nvPr/>
        </p:nvCxnSpPr>
        <p:spPr>
          <a:xfrm>
            <a:off x="9569268" y="2725122"/>
            <a:ext cx="0" cy="36090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B0DC387C-6609-4899-8833-853280CA3670}"/>
              </a:ext>
            </a:extLst>
          </p:cNvPr>
          <p:cNvCxnSpPr>
            <a:stCxn id="78" idx="2"/>
            <a:endCxn id="83" idx="0"/>
          </p:cNvCxnSpPr>
          <p:nvPr/>
        </p:nvCxnSpPr>
        <p:spPr>
          <a:xfrm>
            <a:off x="9569268" y="4170711"/>
            <a:ext cx="0" cy="3558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B1578B5A-C275-4AE3-8E4A-30D3B2481D2D}"/>
              </a:ext>
            </a:extLst>
          </p:cNvPr>
          <p:cNvCxnSpPr>
            <a:stCxn id="83" idx="2"/>
          </p:cNvCxnSpPr>
          <p:nvPr/>
        </p:nvCxnSpPr>
        <p:spPr>
          <a:xfrm>
            <a:off x="9569268" y="4884903"/>
            <a:ext cx="0" cy="35828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643225F3-40D5-43D8-B96C-3981F6DBE566}"/>
              </a:ext>
            </a:extLst>
          </p:cNvPr>
          <p:cNvCxnSpPr>
            <a:stCxn id="77" idx="2"/>
            <a:endCxn id="78" idx="0"/>
          </p:cNvCxnSpPr>
          <p:nvPr/>
        </p:nvCxnSpPr>
        <p:spPr>
          <a:xfrm>
            <a:off x="9569268" y="3444380"/>
            <a:ext cx="0" cy="36798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BFB52261-BD55-4BE3-A642-B83A8B0B9EC3}"/>
              </a:ext>
            </a:extLst>
          </p:cNvPr>
          <p:cNvCxnSpPr>
            <a:stCxn id="93" idx="2"/>
            <a:endCxn id="94" idx="0"/>
          </p:cNvCxnSpPr>
          <p:nvPr/>
        </p:nvCxnSpPr>
        <p:spPr>
          <a:xfrm rot="16200000" flipH="1">
            <a:off x="6724515" y="1324619"/>
            <a:ext cx="1059592" cy="1024716"/>
          </a:xfrm>
          <a:prstGeom prst="bentConnector3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044AEDD5-0A63-4F84-A2A9-A6B3E74CF50B}"/>
              </a:ext>
            </a:extLst>
          </p:cNvPr>
          <p:cNvCxnSpPr>
            <a:stCxn id="93" idx="2"/>
            <a:endCxn id="99" idx="0"/>
          </p:cNvCxnSpPr>
          <p:nvPr/>
        </p:nvCxnSpPr>
        <p:spPr>
          <a:xfrm rot="5400000">
            <a:off x="5821167" y="1445987"/>
            <a:ext cx="1059592" cy="781981"/>
          </a:xfrm>
          <a:prstGeom prst="bentConnector3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E5A57ED7-8AAA-4FAB-B1DC-D887D09527A9}"/>
              </a:ext>
            </a:extLst>
          </p:cNvPr>
          <p:cNvCxnSpPr>
            <a:stCxn id="93" idx="2"/>
            <a:endCxn id="104" idx="0"/>
          </p:cNvCxnSpPr>
          <p:nvPr/>
        </p:nvCxnSpPr>
        <p:spPr>
          <a:xfrm rot="5400000">
            <a:off x="4914090" y="540652"/>
            <a:ext cx="1061335" cy="2594392"/>
          </a:xfrm>
          <a:prstGeom prst="bentConnector3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327852B9-559A-4CFF-8F0B-3A7554702110}"/>
              </a:ext>
            </a:extLst>
          </p:cNvPr>
          <p:cNvSpPr/>
          <p:nvPr/>
        </p:nvSpPr>
        <p:spPr>
          <a:xfrm>
            <a:off x="7774160" y="947088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챗봇문의</a:t>
            </a:r>
          </a:p>
        </p:txBody>
      </p: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41B2CECB-69E5-47B2-B83A-3768913A4A02}"/>
              </a:ext>
            </a:extLst>
          </p:cNvPr>
          <p:cNvCxnSpPr>
            <a:stCxn id="93" idx="3"/>
            <a:endCxn id="190" idx="1"/>
          </p:cNvCxnSpPr>
          <p:nvPr/>
        </p:nvCxnSpPr>
        <p:spPr>
          <a:xfrm flipV="1">
            <a:off x="7382033" y="1126263"/>
            <a:ext cx="392127" cy="174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7439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상호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주식회사 시알엑스</a:t>
            </a: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대표자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추승보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김의겸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이영진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오동수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사업자등록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000-11-222222</a:t>
            </a:r>
            <a:endParaRPr kumimoji="0" lang="ko-KR" altLang="en-US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통신판매업신고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2024-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대전서구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-1005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호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고객센터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대표전화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예매관리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1:1</a:t>
            </a: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6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열차서비스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연계교통서비스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휠체어 서비스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28F85613-C0EE-4039-96F4-693151519943}"/>
              </a:ext>
            </a:extLst>
          </p:cNvPr>
          <p:cNvGrpSpPr/>
          <p:nvPr/>
        </p:nvGrpSpPr>
        <p:grpSpPr>
          <a:xfrm>
            <a:off x="944880" y="2495550"/>
            <a:ext cx="609600" cy="253916"/>
            <a:chOff x="944880" y="2495550"/>
            <a:chExt cx="609600" cy="25391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B77644-4904-48A2-9EEA-744323A081E5}"/>
                </a:ext>
              </a:extLst>
            </p:cNvPr>
            <p:cNvSpPr txBox="1"/>
            <p:nvPr/>
          </p:nvSpPr>
          <p:spPr>
            <a:xfrm>
              <a:off x="944880" y="2495550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소제목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BDD506A-589B-4AB2-B2D4-E6A3C4F395FC}"/>
                </a:ext>
              </a:extLst>
            </p:cNvPr>
            <p:cNvCxnSpPr/>
            <p:nvPr/>
          </p:nvCxnSpPr>
          <p:spPr>
            <a:xfrm>
              <a:off x="1043770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AECE7BB6-401E-4F85-9C28-CDAAA587E264}"/>
              </a:ext>
            </a:extLst>
          </p:cNvPr>
          <p:cNvSpPr txBox="1"/>
          <p:nvPr/>
        </p:nvSpPr>
        <p:spPr>
          <a:xfrm>
            <a:off x="944880" y="1691458"/>
            <a:ext cx="1666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휠체어 서비스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DA8B4E5-21F7-413D-9EF5-50189552FCFE}"/>
              </a:ext>
            </a:extLst>
          </p:cNvPr>
          <p:cNvGrpSpPr/>
          <p:nvPr/>
        </p:nvGrpSpPr>
        <p:grpSpPr>
          <a:xfrm>
            <a:off x="1036150" y="2936162"/>
            <a:ext cx="4259407" cy="1200329"/>
            <a:chOff x="1036150" y="5324259"/>
            <a:chExt cx="4259407" cy="1200329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689E3A4-BD8B-4E9A-AC16-3EF5999097FF}"/>
                </a:ext>
              </a:extLst>
            </p:cNvPr>
            <p:cNvSpPr txBox="1"/>
            <p:nvPr/>
          </p:nvSpPr>
          <p:spPr>
            <a:xfrm>
              <a:off x="1036150" y="5324259"/>
              <a:ext cx="4259407" cy="1200329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EB2B6B4E-114B-4A1D-8DF3-394A8B4AC274}"/>
                </a:ext>
              </a:extLst>
            </p:cNvPr>
            <p:cNvSpPr/>
            <p:nvPr/>
          </p:nvSpPr>
          <p:spPr>
            <a:xfrm>
              <a:off x="2942196" y="5771428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2E3A86F-4101-466E-802E-93FD994A05F7}"/>
                </a:ext>
              </a:extLst>
            </p:cNvPr>
            <p:cNvSpPr/>
            <p:nvPr/>
          </p:nvSpPr>
          <p:spPr>
            <a:xfrm>
              <a:off x="2180594" y="5771428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A7FE783E-8DEF-479C-A07E-428A678C6006}"/>
                </a:ext>
              </a:extLst>
            </p:cNvPr>
            <p:cNvSpPr/>
            <p:nvPr/>
          </p:nvSpPr>
          <p:spPr>
            <a:xfrm>
              <a:off x="1462770" y="5771428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BC94C75D-6ECA-4BD4-9B4E-606948250E2E}"/>
                </a:ext>
              </a:extLst>
            </p:cNvPr>
            <p:cNvSpPr/>
            <p:nvPr/>
          </p:nvSpPr>
          <p:spPr>
            <a:xfrm>
              <a:off x="3692414" y="5771428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EF51B601-8A67-4396-90B7-7CB88B182A21}"/>
                </a:ext>
              </a:extLst>
            </p:cNvPr>
            <p:cNvSpPr/>
            <p:nvPr/>
          </p:nvSpPr>
          <p:spPr>
            <a:xfrm>
              <a:off x="4418780" y="5771428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</p:grpSp>
      <p:graphicFrame>
        <p:nvGraphicFramePr>
          <p:cNvPr id="54" name="표 118">
            <a:extLst>
              <a:ext uri="{FF2B5EF4-FFF2-40B4-BE49-F238E27FC236}">
                <a16:creationId xmlns:a16="http://schemas.microsoft.com/office/drawing/2014/main" id="{CC835372-59CA-4BF5-9331-0F870DBAA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573142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종합이용안내</a:t>
                      </a:r>
                      <a:r>
                        <a:rPr lang="en-US" altLang="ko-KR" sz="600" dirty="0"/>
                        <a:t>_</a:t>
                      </a:r>
                      <a:r>
                        <a:rPr lang="ko-KR" altLang="en-US" sz="600" dirty="0"/>
                        <a:t>휠체어 서비스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4122320" y="2156682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5" name="표 117">
            <a:extLst>
              <a:ext uri="{FF2B5EF4-FFF2-40B4-BE49-F238E27FC236}">
                <a16:creationId xmlns:a16="http://schemas.microsoft.com/office/drawing/2014/main" id="{F8582E32-4CD8-426C-91AB-B2529BC28B0E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휠체어 서비스 페이지로 이동</a:t>
                      </a:r>
                    </a:p>
                  </a:txBody>
                  <a:tcPr marR="7200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D7F6BFA8-AE33-46F8-A302-7E220422E0ED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26CAC4-87FA-417C-92A0-6B08DAB56071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C05108C-1338-4BD3-9610-A0E6061418B6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F42A1D1-61D9-4283-A719-C1368A22E564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8F567C2-F070-4E83-A710-0C50AFEEA86A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39EBEC3-CEB6-49ED-BDC5-549818819666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61B18C1-541B-4AC8-A6E2-90BD59C3165C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861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승차권 구입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환불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분실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57220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승차권이용안내</a:t>
                      </a:r>
                      <a:r>
                        <a:rPr lang="en-US" altLang="ko-KR" sz="700" dirty="0"/>
                        <a:t>_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승차권 구입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환불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분실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052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승차권 구입</a:t>
            </a:r>
            <a:r>
              <a:rPr lang="en-US" altLang="ko-KR" sz="1400" dirty="0"/>
              <a:t>/</a:t>
            </a:r>
            <a:r>
              <a:rPr lang="ko-KR" altLang="en-US" sz="1400" dirty="0"/>
              <a:t>환불</a:t>
            </a:r>
            <a:r>
              <a:rPr lang="en-US" altLang="ko-KR" sz="1400" dirty="0"/>
              <a:t>/</a:t>
            </a:r>
            <a:r>
              <a:rPr lang="ko-KR" altLang="en-US" sz="1400" dirty="0"/>
              <a:t>분실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61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7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승차권 구입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환불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분실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열차지연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운행중지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열차운임 및 시간표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28F85613-C0EE-4039-96F4-693151519943}"/>
              </a:ext>
            </a:extLst>
          </p:cNvPr>
          <p:cNvGrpSpPr/>
          <p:nvPr/>
        </p:nvGrpSpPr>
        <p:grpSpPr>
          <a:xfrm>
            <a:off x="944880" y="2495550"/>
            <a:ext cx="609600" cy="253916"/>
            <a:chOff x="944880" y="2495550"/>
            <a:chExt cx="609600" cy="25391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B77644-4904-48A2-9EEA-744323A081E5}"/>
                </a:ext>
              </a:extLst>
            </p:cNvPr>
            <p:cNvSpPr txBox="1"/>
            <p:nvPr/>
          </p:nvSpPr>
          <p:spPr>
            <a:xfrm>
              <a:off x="944880" y="2495550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소제목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BDD506A-589B-4AB2-B2D4-E6A3C4F395FC}"/>
                </a:ext>
              </a:extLst>
            </p:cNvPr>
            <p:cNvCxnSpPr/>
            <p:nvPr/>
          </p:nvCxnSpPr>
          <p:spPr>
            <a:xfrm>
              <a:off x="1043770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797855"/>
            <a:ext cx="4259407" cy="70788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내 용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6A7499D-7076-44B2-9181-9EA2C28F9B85}"/>
              </a:ext>
            </a:extLst>
          </p:cNvPr>
          <p:cNvGrpSpPr/>
          <p:nvPr/>
        </p:nvGrpSpPr>
        <p:grpSpPr>
          <a:xfrm>
            <a:off x="944880" y="3771715"/>
            <a:ext cx="4350677" cy="763970"/>
            <a:chOff x="944880" y="3552640"/>
            <a:chExt cx="4350677" cy="763970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DB63B20-2FD7-42E8-BD11-9084F80064A9}"/>
                </a:ext>
              </a:extLst>
            </p:cNvPr>
            <p:cNvGrpSpPr/>
            <p:nvPr/>
          </p:nvGrpSpPr>
          <p:grpSpPr>
            <a:xfrm>
              <a:off x="944880" y="3552640"/>
              <a:ext cx="609600" cy="253916"/>
              <a:chOff x="944880" y="2495550"/>
              <a:chExt cx="609600" cy="25391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4AF1546-0339-44AE-83E2-3AB338AE0C2E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A1B895C-59F1-4A76-81B5-8CA92933F18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C20ECA5-7960-4650-AB26-D4D5577AEEAC}"/>
                </a:ext>
              </a:extLst>
            </p:cNvPr>
            <p:cNvSpPr txBox="1"/>
            <p:nvPr/>
          </p:nvSpPr>
          <p:spPr>
            <a:xfrm>
              <a:off x="1036150" y="385494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773077"/>
            <a:ext cx="4350677" cy="1010191"/>
            <a:chOff x="944880" y="4554002"/>
            <a:chExt cx="4350677" cy="1010191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70788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1023259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7629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열차지연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운행중지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해당 버튼 클릭 시 지연배상신청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408931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003987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승차권이용안내</a:t>
                      </a:r>
                      <a:r>
                        <a:rPr lang="en-US" altLang="ko-KR" sz="700" dirty="0"/>
                        <a:t>_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열차지연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운행중지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3656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열차지연</a:t>
            </a:r>
            <a:r>
              <a:rPr lang="en-US" altLang="ko-KR" sz="1400" dirty="0"/>
              <a:t>/</a:t>
            </a:r>
            <a:r>
              <a:rPr lang="ko-KR" altLang="en-US" sz="1400" dirty="0"/>
              <a:t>운행중지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61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7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승차권 구입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환불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분실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열차지연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운행중지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열차운임 및 시간표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50677" cy="763970"/>
            <a:chOff x="944880" y="2495550"/>
            <a:chExt cx="4350677" cy="7639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036150" y="279785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782602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2540577" y="2150605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85063C-615F-4D89-A211-944A3DC64C56}"/>
              </a:ext>
            </a:extLst>
          </p:cNvPr>
          <p:cNvGrpSpPr/>
          <p:nvPr/>
        </p:nvGrpSpPr>
        <p:grpSpPr>
          <a:xfrm>
            <a:off x="944880" y="3505015"/>
            <a:ext cx="4350677" cy="1010191"/>
            <a:chOff x="944880" y="3552640"/>
            <a:chExt cx="4350677" cy="1010191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DB63B20-2FD7-42E8-BD11-9084F80064A9}"/>
                </a:ext>
              </a:extLst>
            </p:cNvPr>
            <p:cNvGrpSpPr/>
            <p:nvPr/>
          </p:nvGrpSpPr>
          <p:grpSpPr>
            <a:xfrm>
              <a:off x="944880" y="3552640"/>
              <a:ext cx="609600" cy="253916"/>
              <a:chOff x="944880" y="2495550"/>
              <a:chExt cx="609600" cy="25391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4AF1546-0339-44AE-83E2-3AB338AE0C2E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A1B895C-59F1-4A76-81B5-8CA92933F18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C20ECA5-7960-4650-AB26-D4D5577AEEAC}"/>
                </a:ext>
              </a:extLst>
            </p:cNvPr>
            <p:cNvSpPr txBox="1"/>
            <p:nvPr/>
          </p:nvSpPr>
          <p:spPr>
            <a:xfrm>
              <a:off x="1036150" y="3854945"/>
              <a:ext cx="4259407" cy="70788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233414A-B9C0-4871-AC35-8E6190D3A70D}"/>
                </a:ext>
              </a:extLst>
            </p:cNvPr>
            <p:cNvSpPr txBox="1"/>
            <p:nvPr/>
          </p:nvSpPr>
          <p:spPr>
            <a:xfrm>
              <a:off x="4114859" y="4322231"/>
              <a:ext cx="1152385" cy="20005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ko-KR" altLang="en-US" sz="700" dirty="0">
                  <a:solidFill>
                    <a:schemeClr val="bg1"/>
                  </a:solidFill>
                </a:rPr>
                <a:t>계좌이체 신청 바로가기</a:t>
              </a:r>
            </a:p>
          </p:txBody>
        </p:sp>
        <p:sp>
          <p:nvSpPr>
            <p:cNvPr id="60" name="순서도: 연결자 59">
              <a:extLst>
                <a:ext uri="{FF2B5EF4-FFF2-40B4-BE49-F238E27FC236}">
                  <a16:creationId xmlns:a16="http://schemas.microsoft.com/office/drawing/2014/main" id="{E200C17E-42CE-4BE5-B986-A1059DF5A14D}"/>
                </a:ext>
              </a:extLst>
            </p:cNvPr>
            <p:cNvSpPr/>
            <p:nvPr/>
          </p:nvSpPr>
          <p:spPr>
            <a:xfrm>
              <a:off x="4008817" y="4341355"/>
              <a:ext cx="164563" cy="154842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49431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209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열차운임 및 시간표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해당 버튼 클릭 시 운임표 다운로드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1812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해당 버튼 클릭 시 시간표 다운로드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092998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268882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승차권이용안내</a:t>
                      </a:r>
                      <a:r>
                        <a:rPr lang="en-US" altLang="ko-KR" sz="700" dirty="0"/>
                        <a:t>_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열차운임 및 시간표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열차운임 및 시간표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61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7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승차권 구입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환불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분실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열차지연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운행중지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열차운임 및 시간표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50677" cy="763970"/>
            <a:chOff x="944880" y="2495550"/>
            <a:chExt cx="4350677" cy="7639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036150" y="279785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6A7499D-7076-44B2-9181-9EA2C28F9B85}"/>
              </a:ext>
            </a:extLst>
          </p:cNvPr>
          <p:cNvGrpSpPr/>
          <p:nvPr/>
        </p:nvGrpSpPr>
        <p:grpSpPr>
          <a:xfrm>
            <a:off x="944880" y="3552640"/>
            <a:ext cx="4350677" cy="763970"/>
            <a:chOff x="944880" y="3552640"/>
            <a:chExt cx="4350677" cy="763970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DB63B20-2FD7-42E8-BD11-9084F80064A9}"/>
                </a:ext>
              </a:extLst>
            </p:cNvPr>
            <p:cNvGrpSpPr/>
            <p:nvPr/>
          </p:nvGrpSpPr>
          <p:grpSpPr>
            <a:xfrm>
              <a:off x="944880" y="3552640"/>
              <a:ext cx="609600" cy="253916"/>
              <a:chOff x="944880" y="2495550"/>
              <a:chExt cx="609600" cy="25391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4AF1546-0339-44AE-83E2-3AB338AE0C2E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A1B895C-59F1-4A76-81B5-8CA92933F18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C20ECA5-7960-4650-AB26-D4D5577AEEAC}"/>
                </a:ext>
              </a:extLst>
            </p:cNvPr>
            <p:cNvSpPr txBox="1"/>
            <p:nvPr/>
          </p:nvSpPr>
          <p:spPr>
            <a:xfrm>
              <a:off x="1036150" y="385494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554002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4017254" y="2152538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C576CF1-725B-4388-82AB-51AE0163AC6F}"/>
              </a:ext>
            </a:extLst>
          </p:cNvPr>
          <p:cNvSpPr txBox="1"/>
          <p:nvPr/>
        </p:nvSpPr>
        <p:spPr>
          <a:xfrm>
            <a:off x="2705159" y="3998381"/>
            <a:ext cx="1152385" cy="200055"/>
          </a:xfrm>
          <a:prstGeom prst="rect">
            <a:avLst/>
          </a:prstGeom>
          <a:solidFill>
            <a:srgbClr val="70AD47"/>
          </a:solidFill>
          <a:ln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운임표 다운로드</a:t>
            </a:r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3F5E5D94-468B-4B41-A6C1-A13F3773E337}"/>
              </a:ext>
            </a:extLst>
          </p:cNvPr>
          <p:cNvSpPr/>
          <p:nvPr/>
        </p:nvSpPr>
        <p:spPr>
          <a:xfrm>
            <a:off x="2750119" y="4025894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D5B29F-40D5-45FC-AAEF-DB40F7FE8930}"/>
              </a:ext>
            </a:extLst>
          </p:cNvPr>
          <p:cNvSpPr txBox="1"/>
          <p:nvPr/>
        </p:nvSpPr>
        <p:spPr>
          <a:xfrm>
            <a:off x="2705159" y="5001166"/>
            <a:ext cx="1152385" cy="200055"/>
          </a:xfrm>
          <a:prstGeom prst="rect">
            <a:avLst/>
          </a:prstGeom>
          <a:solidFill>
            <a:srgbClr val="70AD47"/>
          </a:solidFill>
          <a:ln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시간표 다운로드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5276119F-B193-4150-B0B1-8C40B2680C84}"/>
              </a:ext>
            </a:extLst>
          </p:cNvPr>
          <p:cNvSpPr/>
          <p:nvPr/>
        </p:nvSpPr>
        <p:spPr>
          <a:xfrm>
            <a:off x="2750119" y="5028679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338284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화천역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073135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화천역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화천역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978352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912449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양구역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214166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guide_08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양구역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양구역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1716584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18520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인제역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871136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guide_09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인제역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인제역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2463205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88768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고성역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066290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guide_10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고성역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고성역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3201437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094969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속초역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078771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guide_11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속초역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속초역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3948058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96027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양양역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68662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guide_12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양양역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양양역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4694679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35822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4E7A80CB-BE01-42A8-B088-C76A5F22D6B9}"/>
              </a:ext>
            </a:extLst>
          </p:cNvPr>
          <p:cNvSpPr txBox="1"/>
          <p:nvPr/>
        </p:nvSpPr>
        <p:spPr>
          <a:xfrm>
            <a:off x="231874" y="243434"/>
            <a:ext cx="22370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u="sng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정보 구조도</a:t>
            </a:r>
            <a:r>
              <a:rPr lang="en-US" altLang="ko-KR" u="sng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(</a:t>
            </a:r>
            <a:r>
              <a:rPr lang="ko-KR" altLang="en-US" u="sng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관리자</a:t>
            </a:r>
            <a:r>
              <a:rPr lang="en-US" altLang="ko-KR" u="sng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)</a:t>
            </a:r>
            <a:endParaRPr lang="ko-KR" altLang="en-US" u="sng" dirty="0">
              <a:ln>
                <a:solidFill>
                  <a:schemeClr val="accent2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96DEE33-A022-416C-97DE-B09F0E81270C}"/>
              </a:ext>
            </a:extLst>
          </p:cNvPr>
          <p:cNvSpPr/>
          <p:nvPr/>
        </p:nvSpPr>
        <p:spPr>
          <a:xfrm>
            <a:off x="5316536" y="1582175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595D45BF-4B04-40F0-A050-3D7061119F8E}"/>
              </a:ext>
            </a:extLst>
          </p:cNvPr>
          <p:cNvSpPr/>
          <p:nvPr/>
        </p:nvSpPr>
        <p:spPr>
          <a:xfrm>
            <a:off x="5316536" y="950390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메인페이지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A3DE90A9-E003-4714-A8EA-CAB6179DA6FD}"/>
              </a:ext>
            </a:extLst>
          </p:cNvPr>
          <p:cNvSpPr/>
          <p:nvPr/>
        </p:nvSpPr>
        <p:spPr>
          <a:xfrm>
            <a:off x="7117465" y="2657091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여행상품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7B497896-8CD6-4747-88DA-29DA20EE7B24}"/>
              </a:ext>
            </a:extLst>
          </p:cNvPr>
          <p:cNvSpPr/>
          <p:nvPr/>
        </p:nvSpPr>
        <p:spPr>
          <a:xfrm>
            <a:off x="7117465" y="3380970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관광열차 등록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E5D28122-2531-4344-98FF-DBAEEA2102B4}"/>
              </a:ext>
            </a:extLst>
          </p:cNvPr>
          <p:cNvSpPr/>
          <p:nvPr/>
        </p:nvSpPr>
        <p:spPr>
          <a:xfrm>
            <a:off x="5323809" y="2657089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이용안내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7B24E612-7778-4473-9A5A-21AC74AF6808}"/>
              </a:ext>
            </a:extLst>
          </p:cNvPr>
          <p:cNvSpPr/>
          <p:nvPr/>
        </p:nvSpPr>
        <p:spPr>
          <a:xfrm>
            <a:off x="5323809" y="3380968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서비스 예약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0319145B-1CFC-4147-9F1C-69D5B6A971F1}"/>
              </a:ext>
            </a:extLst>
          </p:cNvPr>
          <p:cNvSpPr/>
          <p:nvPr/>
        </p:nvSpPr>
        <p:spPr>
          <a:xfrm>
            <a:off x="3498357" y="2658834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고객안내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940374DD-6466-48E5-BFA5-A004F0C88E26}"/>
              </a:ext>
            </a:extLst>
          </p:cNvPr>
          <p:cNvSpPr/>
          <p:nvPr/>
        </p:nvSpPr>
        <p:spPr>
          <a:xfrm>
            <a:off x="3498357" y="3379301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공지사항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등록</a:t>
            </a:r>
            <a:r>
              <a:rPr lang="en-US" altLang="ko-KR" sz="1100" dirty="0">
                <a:solidFill>
                  <a:schemeClr val="bg1"/>
                </a:solidFill>
              </a:rPr>
              <a:t>/</a:t>
            </a:r>
            <a:r>
              <a:rPr lang="ko-KR" altLang="en-US" sz="11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F6260918-FF24-4A4D-BF41-66C5463D9F85}"/>
              </a:ext>
            </a:extLst>
          </p:cNvPr>
          <p:cNvSpPr/>
          <p:nvPr/>
        </p:nvSpPr>
        <p:spPr>
          <a:xfrm>
            <a:off x="3495883" y="4094227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유실물 등록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5ED195BA-F226-46E0-A0E4-2810FCD0FD80}"/>
              </a:ext>
            </a:extLst>
          </p:cNvPr>
          <p:cNvSpPr/>
          <p:nvPr/>
        </p:nvSpPr>
        <p:spPr>
          <a:xfrm>
            <a:off x="3499715" y="4815848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1:1</a:t>
            </a:r>
            <a:r>
              <a:rPr lang="ko-KR" altLang="en-US" sz="1050" dirty="0">
                <a:solidFill>
                  <a:schemeClr val="bg1"/>
                </a:solidFill>
              </a:rPr>
              <a:t>문의 답변등록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6C7C74C-864D-4391-9419-B9958DAC7C8F}"/>
              </a:ext>
            </a:extLst>
          </p:cNvPr>
          <p:cNvCxnSpPr>
            <a:stCxn id="104" idx="2"/>
            <a:endCxn id="105" idx="0"/>
          </p:cNvCxnSpPr>
          <p:nvPr/>
        </p:nvCxnSpPr>
        <p:spPr>
          <a:xfrm>
            <a:off x="4138437" y="3017183"/>
            <a:ext cx="0" cy="36211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231106E-73A1-460A-B41D-4106EA19725F}"/>
              </a:ext>
            </a:extLst>
          </p:cNvPr>
          <p:cNvCxnSpPr>
            <a:stCxn id="105" idx="2"/>
            <a:endCxn id="106" idx="0"/>
          </p:cNvCxnSpPr>
          <p:nvPr/>
        </p:nvCxnSpPr>
        <p:spPr>
          <a:xfrm flipH="1">
            <a:off x="4135963" y="3737650"/>
            <a:ext cx="2474" cy="356577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FB5F57C-01BB-4B21-A463-3D62C23CB925}"/>
              </a:ext>
            </a:extLst>
          </p:cNvPr>
          <p:cNvCxnSpPr>
            <a:stCxn id="106" idx="2"/>
            <a:endCxn id="107" idx="0"/>
          </p:cNvCxnSpPr>
          <p:nvPr/>
        </p:nvCxnSpPr>
        <p:spPr>
          <a:xfrm>
            <a:off x="4135963" y="4452576"/>
            <a:ext cx="3832" cy="36327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A1EDCBC-9C56-4CE4-88EC-B8D5748C5AAF}"/>
              </a:ext>
            </a:extLst>
          </p:cNvPr>
          <p:cNvCxnSpPr>
            <a:stCxn id="99" idx="2"/>
            <a:endCxn id="100" idx="0"/>
          </p:cNvCxnSpPr>
          <p:nvPr/>
        </p:nvCxnSpPr>
        <p:spPr>
          <a:xfrm>
            <a:off x="5963889" y="3015438"/>
            <a:ext cx="0" cy="36553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914AF2D7-3B37-4781-9438-29F8C04371C8}"/>
              </a:ext>
            </a:extLst>
          </p:cNvPr>
          <p:cNvCxnSpPr>
            <a:stCxn id="94" idx="2"/>
            <a:endCxn id="95" idx="0"/>
          </p:cNvCxnSpPr>
          <p:nvPr/>
        </p:nvCxnSpPr>
        <p:spPr>
          <a:xfrm>
            <a:off x="7757545" y="3015440"/>
            <a:ext cx="0" cy="36553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8A4FCB7-FA00-4FEB-BCCA-FBA050FD795E}"/>
              </a:ext>
            </a:extLst>
          </p:cNvPr>
          <p:cNvCxnSpPr>
            <a:stCxn id="90" idx="2"/>
            <a:endCxn id="89" idx="0"/>
          </p:cNvCxnSpPr>
          <p:nvPr/>
        </p:nvCxnSpPr>
        <p:spPr>
          <a:xfrm>
            <a:off x="5956616" y="1308739"/>
            <a:ext cx="0" cy="273436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D5ACFFCB-E1C6-4254-94A7-8B61DF431DC5}"/>
              </a:ext>
            </a:extLst>
          </p:cNvPr>
          <p:cNvSpPr/>
          <p:nvPr/>
        </p:nvSpPr>
        <p:spPr>
          <a:xfrm>
            <a:off x="8911122" y="2657089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관리자 권한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A99BE5BA-C83B-4E80-BB1A-3A1EF8611EFB}"/>
              </a:ext>
            </a:extLst>
          </p:cNvPr>
          <p:cNvSpPr/>
          <p:nvPr/>
        </p:nvSpPr>
        <p:spPr>
          <a:xfrm>
            <a:off x="8911122" y="3385117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직원 등록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79890D35-43D3-4872-8C95-8BF16E843808}"/>
              </a:ext>
            </a:extLst>
          </p:cNvPr>
          <p:cNvSpPr/>
          <p:nvPr/>
        </p:nvSpPr>
        <p:spPr>
          <a:xfrm>
            <a:off x="8911122" y="4099023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직원등급 관리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F31154C-72B9-4B22-BADB-570A39C41E3E}"/>
              </a:ext>
            </a:extLst>
          </p:cNvPr>
          <p:cNvCxnSpPr>
            <a:stCxn id="97" idx="2"/>
            <a:endCxn id="98" idx="0"/>
          </p:cNvCxnSpPr>
          <p:nvPr/>
        </p:nvCxnSpPr>
        <p:spPr>
          <a:xfrm>
            <a:off x="9551202" y="3015438"/>
            <a:ext cx="0" cy="36967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6EA67A6-C518-42D7-83DB-E667A03E999E}"/>
              </a:ext>
            </a:extLst>
          </p:cNvPr>
          <p:cNvCxnSpPr>
            <a:stCxn id="98" idx="2"/>
            <a:endCxn id="113" idx="0"/>
          </p:cNvCxnSpPr>
          <p:nvPr/>
        </p:nvCxnSpPr>
        <p:spPr>
          <a:xfrm>
            <a:off x="9551202" y="3743466"/>
            <a:ext cx="0" cy="355557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4DD6B615-78F4-489D-9E76-0C82E6B3978A}"/>
              </a:ext>
            </a:extLst>
          </p:cNvPr>
          <p:cNvSpPr/>
          <p:nvPr/>
        </p:nvSpPr>
        <p:spPr>
          <a:xfrm>
            <a:off x="8911122" y="4817338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부서 조회</a:t>
            </a: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F3A0DB3E-0281-47C1-847F-EFBAFBD476C9}"/>
              </a:ext>
            </a:extLst>
          </p:cNvPr>
          <p:cNvCxnSpPr>
            <a:endCxn id="115" idx="0"/>
          </p:cNvCxnSpPr>
          <p:nvPr/>
        </p:nvCxnSpPr>
        <p:spPr>
          <a:xfrm>
            <a:off x="9551202" y="4461781"/>
            <a:ext cx="0" cy="355557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BC4EF8F6-8590-4029-ACDC-EC05A9038BF9}"/>
              </a:ext>
            </a:extLst>
          </p:cNvPr>
          <p:cNvSpPr/>
          <p:nvPr/>
        </p:nvSpPr>
        <p:spPr>
          <a:xfrm>
            <a:off x="1685947" y="2658834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결제관리</a:t>
            </a: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696E8FF7-69E8-4112-8D7A-11B1B577F291}"/>
              </a:ext>
            </a:extLst>
          </p:cNvPr>
          <p:cNvSpPr/>
          <p:nvPr/>
        </p:nvSpPr>
        <p:spPr>
          <a:xfrm>
            <a:off x="1685947" y="3374702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결제 취소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6A57BF6-D021-4395-B712-F2679492865A}"/>
              </a:ext>
            </a:extLst>
          </p:cNvPr>
          <p:cNvCxnSpPr>
            <a:stCxn id="117" idx="2"/>
            <a:endCxn id="118" idx="0"/>
          </p:cNvCxnSpPr>
          <p:nvPr/>
        </p:nvCxnSpPr>
        <p:spPr>
          <a:xfrm>
            <a:off x="2326027" y="3017183"/>
            <a:ext cx="0" cy="3575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D9203FA-BC0D-45B5-897E-CBE5B216B10B}"/>
              </a:ext>
            </a:extLst>
          </p:cNvPr>
          <p:cNvCxnSpPr>
            <a:stCxn id="89" idx="2"/>
            <a:endCxn id="99" idx="0"/>
          </p:cNvCxnSpPr>
          <p:nvPr/>
        </p:nvCxnSpPr>
        <p:spPr>
          <a:xfrm>
            <a:off x="5956616" y="1940524"/>
            <a:ext cx="7273" cy="71656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6325B156-10EC-4EFB-BC84-C3D684B2A8AD}"/>
              </a:ext>
            </a:extLst>
          </p:cNvPr>
          <p:cNvCxnSpPr>
            <a:stCxn id="89" idx="2"/>
            <a:endCxn id="117" idx="0"/>
          </p:cNvCxnSpPr>
          <p:nvPr/>
        </p:nvCxnSpPr>
        <p:spPr>
          <a:xfrm rot="5400000">
            <a:off x="3782167" y="484385"/>
            <a:ext cx="718310" cy="3630589"/>
          </a:xfrm>
          <a:prstGeom prst="bentConnector3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E32CBFBF-1D1F-4F2C-8F01-1F9000CBA07B}"/>
              </a:ext>
            </a:extLst>
          </p:cNvPr>
          <p:cNvCxnSpPr>
            <a:stCxn id="89" idx="2"/>
            <a:endCxn id="104" idx="0"/>
          </p:cNvCxnSpPr>
          <p:nvPr/>
        </p:nvCxnSpPr>
        <p:spPr>
          <a:xfrm rot="5400000">
            <a:off x="4688372" y="1390590"/>
            <a:ext cx="718310" cy="1818179"/>
          </a:xfrm>
          <a:prstGeom prst="bentConnector3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7073D369-8D08-4F96-8F92-8AF6F67F9EE7}"/>
              </a:ext>
            </a:extLst>
          </p:cNvPr>
          <p:cNvCxnSpPr>
            <a:stCxn id="89" idx="2"/>
            <a:endCxn id="94" idx="0"/>
          </p:cNvCxnSpPr>
          <p:nvPr/>
        </p:nvCxnSpPr>
        <p:spPr>
          <a:xfrm rot="16200000" flipH="1">
            <a:off x="6498797" y="1398342"/>
            <a:ext cx="716567" cy="1800929"/>
          </a:xfrm>
          <a:prstGeom prst="bentConnector3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7D590C99-253E-4FA0-B084-9DE0A4E4C4A3}"/>
              </a:ext>
            </a:extLst>
          </p:cNvPr>
          <p:cNvCxnSpPr>
            <a:stCxn id="89" idx="2"/>
            <a:endCxn id="97" idx="0"/>
          </p:cNvCxnSpPr>
          <p:nvPr/>
        </p:nvCxnSpPr>
        <p:spPr>
          <a:xfrm rot="16200000" flipH="1">
            <a:off x="7395627" y="501513"/>
            <a:ext cx="716565" cy="3594586"/>
          </a:xfrm>
          <a:prstGeom prst="bentConnector3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19880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열차지연 시 교통비 지급 안내문</a:t>
                      </a:r>
                      <a:r>
                        <a:rPr lang="ko-KR" altLang="en-US" sz="1000" dirty="0"/>
                        <a:t>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805998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guide_13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지연배상신청</a:t>
                      </a:r>
                      <a:r>
                        <a:rPr lang="en-US" altLang="ko-KR" sz="600" dirty="0"/>
                        <a:t>_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열차지연 시 교통비 지급 안내문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3286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열차지연 시 교통비 지급 안내문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379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2231379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열차지연 시 교통비 지급 안내문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지연료 계좌반환 신청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120769" y="2797855"/>
            <a:ext cx="3996254" cy="169277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1120769" y="2157543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2AF451A-AE22-4B10-A762-0F71F2F311C5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CB4E76-846B-448A-B353-40B6D8928D9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CFE01B7-3E17-431C-922B-0A6174871324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C673943-5AA2-4756-9F3B-92D9F2E8647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D6461E3-BA1B-422D-B0F2-CAC71F00C467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9045FD6-503A-4315-8BC7-B5226CA1FB2C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D2B80F6-AB2A-413B-9F15-1666A6901A49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95341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212939"/>
              </p:ext>
            </p:extLst>
          </p:nvPr>
        </p:nvGraphicFramePr>
        <p:xfrm>
          <a:off x="7091765" y="1109798"/>
          <a:ext cx="4490635" cy="5181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098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지연료 계좌반환 신청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이름을 입력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704876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휴대폰번호를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956564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반환번호를 입력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496614"/>
                  </a:ext>
                </a:extLst>
              </a:tr>
              <a:tr h="531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입력한 반환번호가 유효하면 승차권 인증완료</a:t>
                      </a:r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296842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계좌주를 입력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9312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해당하는 은행명을 선택</a:t>
                      </a:r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162110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계좌번호를 입력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484574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입력한 계좌번호가 유효하면 계좌 인증완료</a:t>
                      </a:r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24864"/>
                  </a:ext>
                </a:extLst>
              </a:tr>
              <a:tr h="531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확인버튼 클릭 시 입력한 값들이 전송되고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이후 교통비 지급 안내문 페이지로 이동</a:t>
                      </a:r>
                    </a:p>
                  </a:txBody>
                  <a:tcPr marR="7200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98953"/>
                  </a:ext>
                </a:extLst>
              </a:tr>
              <a:tr h="531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취소 버튼 클릭 시 열차지연 시 교통비 지급 안내문 페이지로 이동</a:t>
                      </a:r>
                    </a:p>
                  </a:txBody>
                  <a:tcPr marR="72000" anchor="ctr"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1227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019888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guide_14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지연배상신청</a:t>
                      </a:r>
                      <a:r>
                        <a:rPr lang="en-US" altLang="ko-KR" sz="700" dirty="0"/>
                        <a:t>_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지연료 계좌반환 신청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64721" y="1691458"/>
            <a:ext cx="2490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지연료 계좌반환 신청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379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2231379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열차지연 시 교통비 지급 안내문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지연료 계좌반환 신청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23205"/>
            <a:ext cx="4259407" cy="4001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600" dirty="0"/>
          </a:p>
          <a:p>
            <a:pPr algn="ctr"/>
            <a:r>
              <a:rPr lang="ko-KR" altLang="en-US" sz="800" dirty="0"/>
              <a:t>내 용</a:t>
            </a:r>
            <a:endParaRPr lang="en-US" altLang="ko-KR" sz="800" dirty="0"/>
          </a:p>
          <a:p>
            <a:endParaRPr lang="en-US" altLang="ko-KR" sz="6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20ECA5-7960-4650-AB26-D4D5577AEEAC}"/>
              </a:ext>
            </a:extLst>
          </p:cNvPr>
          <p:cNvSpPr txBox="1"/>
          <p:nvPr/>
        </p:nvSpPr>
        <p:spPr>
          <a:xfrm>
            <a:off x="1036150" y="2925305"/>
            <a:ext cx="4259407" cy="70788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내 용</a:t>
            </a:r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F1DF380-7AED-484B-B712-816BD861994E}"/>
              </a:ext>
            </a:extLst>
          </p:cNvPr>
          <p:cNvSpPr txBox="1"/>
          <p:nvPr/>
        </p:nvSpPr>
        <p:spPr>
          <a:xfrm>
            <a:off x="1036150" y="3732357"/>
            <a:ext cx="4259407" cy="206210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3588892" y="2157543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2AF451A-AE22-4B10-A762-0F71F2F311C5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CB4E76-846B-448A-B353-40B6D8928D9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CFE01B7-3E17-431C-922B-0A6174871324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C673943-5AA2-4756-9F3B-92D9F2E8647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D6461E3-BA1B-422D-B0F2-CAC71F00C467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9045FD6-503A-4315-8BC7-B5226CA1FB2C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D2B80F6-AB2A-413B-9F15-1666A6901A49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D6692AC-8E4C-42A9-A009-3608BC16A0B6}"/>
              </a:ext>
            </a:extLst>
          </p:cNvPr>
          <p:cNvSpPr txBox="1"/>
          <p:nvPr/>
        </p:nvSpPr>
        <p:spPr>
          <a:xfrm>
            <a:off x="1211579" y="3958590"/>
            <a:ext cx="214659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 dirty="0"/>
              <a:t>이름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2DBECA-1BF3-46AE-838E-5CD04D1AEE14}"/>
              </a:ext>
            </a:extLst>
          </p:cNvPr>
          <p:cNvSpPr txBox="1"/>
          <p:nvPr/>
        </p:nvSpPr>
        <p:spPr>
          <a:xfrm>
            <a:off x="1434178" y="3952240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B9A7859-A1A1-4791-B299-0BE3D056D74F}"/>
              </a:ext>
            </a:extLst>
          </p:cNvPr>
          <p:cNvSpPr txBox="1"/>
          <p:nvPr/>
        </p:nvSpPr>
        <p:spPr>
          <a:xfrm>
            <a:off x="1027429" y="4174974"/>
            <a:ext cx="400051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 dirty="0"/>
              <a:t>휴대폰번호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C81E46-7DC8-4B53-8BCB-5651D623C193}"/>
              </a:ext>
            </a:extLst>
          </p:cNvPr>
          <p:cNvSpPr txBox="1"/>
          <p:nvPr/>
        </p:nvSpPr>
        <p:spPr>
          <a:xfrm>
            <a:off x="1434178" y="4168623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AF37E31-0F01-4F24-8BEB-A7AF7D194526}"/>
              </a:ext>
            </a:extLst>
          </p:cNvPr>
          <p:cNvSpPr txBox="1"/>
          <p:nvPr/>
        </p:nvSpPr>
        <p:spPr>
          <a:xfrm>
            <a:off x="1027429" y="4393775"/>
            <a:ext cx="400051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 dirty="0"/>
              <a:t>반환번호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28122E7-3FE5-4C8D-968D-A335CD7D38AD}"/>
              </a:ext>
            </a:extLst>
          </p:cNvPr>
          <p:cNvSpPr txBox="1"/>
          <p:nvPr/>
        </p:nvSpPr>
        <p:spPr>
          <a:xfrm>
            <a:off x="1434178" y="4387424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F64859-5923-4CF0-A47E-A800C2AC6776}"/>
              </a:ext>
            </a:extLst>
          </p:cNvPr>
          <p:cNvSpPr txBox="1"/>
          <p:nvPr/>
        </p:nvSpPr>
        <p:spPr>
          <a:xfrm>
            <a:off x="1043770" y="3739511"/>
            <a:ext cx="4248840" cy="169277"/>
          </a:xfrm>
          <a:prstGeom prst="rect">
            <a:avLst/>
          </a:prstGeom>
          <a:solidFill>
            <a:srgbClr val="E2F0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승차권 정보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E3971D-A01B-41BE-9F25-4C688C948C28}"/>
              </a:ext>
            </a:extLst>
          </p:cNvPr>
          <p:cNvSpPr txBox="1"/>
          <p:nvPr/>
        </p:nvSpPr>
        <p:spPr>
          <a:xfrm>
            <a:off x="1090593" y="4821098"/>
            <a:ext cx="335645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/>
              <a:t>계좌주</a:t>
            </a:r>
            <a:endParaRPr lang="ko-KR" altLang="en-US" sz="5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BBDEA11-FC5F-4775-9803-55D34E494775}"/>
              </a:ext>
            </a:extLst>
          </p:cNvPr>
          <p:cNvSpPr txBox="1"/>
          <p:nvPr/>
        </p:nvSpPr>
        <p:spPr>
          <a:xfrm>
            <a:off x="1434178" y="4814748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36C7441-2D2E-4581-8C44-25BE93E979E7}"/>
              </a:ext>
            </a:extLst>
          </p:cNvPr>
          <p:cNvSpPr txBox="1"/>
          <p:nvPr/>
        </p:nvSpPr>
        <p:spPr>
          <a:xfrm>
            <a:off x="1027429" y="5037482"/>
            <a:ext cx="400051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 dirty="0"/>
              <a:t>은행명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324F788-AED4-4B2C-81DD-09639088E87C}"/>
              </a:ext>
            </a:extLst>
          </p:cNvPr>
          <p:cNvSpPr txBox="1"/>
          <p:nvPr/>
        </p:nvSpPr>
        <p:spPr>
          <a:xfrm>
            <a:off x="1434178" y="5031131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A84439F-5199-4CA4-8078-793CA95DC8C4}"/>
              </a:ext>
            </a:extLst>
          </p:cNvPr>
          <p:cNvSpPr txBox="1"/>
          <p:nvPr/>
        </p:nvSpPr>
        <p:spPr>
          <a:xfrm>
            <a:off x="1027429" y="5256283"/>
            <a:ext cx="400051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 dirty="0"/>
              <a:t>계좌번호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5BA88A2-7660-4D0A-82A9-664C8ED129D0}"/>
              </a:ext>
            </a:extLst>
          </p:cNvPr>
          <p:cNvSpPr txBox="1"/>
          <p:nvPr/>
        </p:nvSpPr>
        <p:spPr>
          <a:xfrm>
            <a:off x="1434178" y="5249932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5C13D3-20C4-4771-B196-C36F54F87B13}"/>
              </a:ext>
            </a:extLst>
          </p:cNvPr>
          <p:cNvSpPr txBox="1"/>
          <p:nvPr/>
        </p:nvSpPr>
        <p:spPr>
          <a:xfrm>
            <a:off x="1043770" y="4602019"/>
            <a:ext cx="4248840" cy="169277"/>
          </a:xfrm>
          <a:prstGeom prst="rect">
            <a:avLst/>
          </a:prstGeom>
          <a:solidFill>
            <a:srgbClr val="E2F0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환불계좌 정보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30D9D43-5CE8-44CC-81BE-DA19BA198825}"/>
              </a:ext>
            </a:extLst>
          </p:cNvPr>
          <p:cNvSpPr txBox="1"/>
          <p:nvPr/>
        </p:nvSpPr>
        <p:spPr>
          <a:xfrm>
            <a:off x="2420086" y="4402665"/>
            <a:ext cx="346239" cy="134258"/>
          </a:xfrm>
          <a:prstGeom prst="rect">
            <a:avLst/>
          </a:prstGeom>
          <a:solidFill>
            <a:srgbClr val="70AD47"/>
          </a:solidFill>
          <a:ln>
            <a:solidFill>
              <a:srgbClr val="92D050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400" dirty="0">
                <a:solidFill>
                  <a:schemeClr val="bg1"/>
                </a:solidFill>
              </a:rPr>
              <a:t>승차권</a:t>
            </a:r>
            <a:r>
              <a:rPr lang="ko-KR" altLang="en-US" sz="400" dirty="0"/>
              <a:t> </a:t>
            </a:r>
            <a:r>
              <a:rPr lang="ko-KR" altLang="en-US" sz="400" dirty="0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47A7F13-65B7-4974-8DA7-410071A7D763}"/>
              </a:ext>
            </a:extLst>
          </p:cNvPr>
          <p:cNvSpPr txBox="1"/>
          <p:nvPr/>
        </p:nvSpPr>
        <p:spPr>
          <a:xfrm>
            <a:off x="2420086" y="5268313"/>
            <a:ext cx="346239" cy="134258"/>
          </a:xfrm>
          <a:prstGeom prst="rect">
            <a:avLst/>
          </a:prstGeom>
          <a:solidFill>
            <a:srgbClr val="70AD47"/>
          </a:solidFill>
          <a:ln>
            <a:solidFill>
              <a:srgbClr val="92D050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400" dirty="0">
                <a:solidFill>
                  <a:schemeClr val="bg1"/>
                </a:solidFill>
              </a:rPr>
              <a:t>계좌 인증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3A3D98-8B45-4B47-999F-87EFA6C23677}"/>
              </a:ext>
            </a:extLst>
          </p:cNvPr>
          <p:cNvSpPr txBox="1"/>
          <p:nvPr/>
        </p:nvSpPr>
        <p:spPr>
          <a:xfrm>
            <a:off x="1472279" y="5076204"/>
            <a:ext cx="249842" cy="769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500" dirty="0"/>
              <a:t>은행명</a:t>
            </a:r>
            <a:endParaRPr lang="ko-KR" altLang="en-US" sz="9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14EC0F7-88C9-42F2-AD86-7C9F8AFCA1C2}"/>
              </a:ext>
            </a:extLst>
          </p:cNvPr>
          <p:cNvSpPr txBox="1"/>
          <p:nvPr/>
        </p:nvSpPr>
        <p:spPr>
          <a:xfrm>
            <a:off x="2724886" y="5564491"/>
            <a:ext cx="346239" cy="134258"/>
          </a:xfrm>
          <a:prstGeom prst="rect">
            <a:avLst/>
          </a:prstGeom>
          <a:solidFill>
            <a:srgbClr val="70AD47"/>
          </a:solidFill>
          <a:ln>
            <a:solidFill>
              <a:srgbClr val="92D050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4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F1FDF63-F12A-495B-A652-97DC7E1F5300}"/>
              </a:ext>
            </a:extLst>
          </p:cNvPr>
          <p:cNvSpPr txBox="1"/>
          <p:nvPr/>
        </p:nvSpPr>
        <p:spPr>
          <a:xfrm>
            <a:off x="3207980" y="5564491"/>
            <a:ext cx="346239" cy="134258"/>
          </a:xfrm>
          <a:prstGeom prst="rect">
            <a:avLst/>
          </a:prstGeom>
          <a:solidFill>
            <a:srgbClr val="BFBFBF"/>
          </a:solidFill>
          <a:ln>
            <a:solidFill>
              <a:srgbClr val="92D050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4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FAB35A-E123-47E2-8BFB-C022E56B0A38}"/>
              </a:ext>
            </a:extLst>
          </p:cNvPr>
          <p:cNvSpPr txBox="1"/>
          <p:nvPr/>
        </p:nvSpPr>
        <p:spPr>
          <a:xfrm>
            <a:off x="2253613" y="5054525"/>
            <a:ext cx="195831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ko-KR" altLang="en-US" sz="800" b="1" dirty="0"/>
              <a:t>∨</a:t>
            </a:r>
            <a:endParaRPr lang="ko-KR" altLang="en-US" sz="800" dirty="0"/>
          </a:p>
        </p:txBody>
      </p:sp>
      <p:sp>
        <p:nvSpPr>
          <p:cNvPr id="97" name="순서도: 연결자 96">
            <a:extLst>
              <a:ext uri="{FF2B5EF4-FFF2-40B4-BE49-F238E27FC236}">
                <a16:creationId xmlns:a16="http://schemas.microsoft.com/office/drawing/2014/main" id="{C498EE2A-FF28-4D09-955D-9BEAB5A13A22}"/>
              </a:ext>
            </a:extLst>
          </p:cNvPr>
          <p:cNvSpPr/>
          <p:nvPr/>
        </p:nvSpPr>
        <p:spPr>
          <a:xfrm>
            <a:off x="1062558" y="3938632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98" name="순서도: 연결자 97">
            <a:extLst>
              <a:ext uri="{FF2B5EF4-FFF2-40B4-BE49-F238E27FC236}">
                <a16:creationId xmlns:a16="http://schemas.microsoft.com/office/drawing/2014/main" id="{C04B00D7-BE5E-46F1-9FCE-1D822975ADF7}"/>
              </a:ext>
            </a:extLst>
          </p:cNvPr>
          <p:cNvSpPr/>
          <p:nvPr/>
        </p:nvSpPr>
        <p:spPr>
          <a:xfrm>
            <a:off x="883930" y="417315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99" name="순서도: 연결자 98">
            <a:extLst>
              <a:ext uri="{FF2B5EF4-FFF2-40B4-BE49-F238E27FC236}">
                <a16:creationId xmlns:a16="http://schemas.microsoft.com/office/drawing/2014/main" id="{89416B6C-2EFF-469A-9E59-C92AD25FEB1A}"/>
              </a:ext>
            </a:extLst>
          </p:cNvPr>
          <p:cNvSpPr/>
          <p:nvPr/>
        </p:nvSpPr>
        <p:spPr>
          <a:xfrm>
            <a:off x="940382" y="4394097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100" name="순서도: 연결자 99">
            <a:extLst>
              <a:ext uri="{FF2B5EF4-FFF2-40B4-BE49-F238E27FC236}">
                <a16:creationId xmlns:a16="http://schemas.microsoft.com/office/drawing/2014/main" id="{F711DDA4-DD09-4FCB-BDA0-8710A88352E7}"/>
              </a:ext>
            </a:extLst>
          </p:cNvPr>
          <p:cNvSpPr/>
          <p:nvPr/>
        </p:nvSpPr>
        <p:spPr>
          <a:xfrm>
            <a:off x="2275746" y="4394097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101" name="순서도: 연결자 100">
            <a:extLst>
              <a:ext uri="{FF2B5EF4-FFF2-40B4-BE49-F238E27FC236}">
                <a16:creationId xmlns:a16="http://schemas.microsoft.com/office/drawing/2014/main" id="{44F4F6E2-D0BE-458C-9138-CED925162584}"/>
              </a:ext>
            </a:extLst>
          </p:cNvPr>
          <p:cNvSpPr/>
          <p:nvPr/>
        </p:nvSpPr>
        <p:spPr>
          <a:xfrm>
            <a:off x="1005921" y="4825530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6</a:t>
            </a:r>
            <a:endParaRPr lang="ko-KR" altLang="en-US" sz="800" dirty="0"/>
          </a:p>
        </p:txBody>
      </p:sp>
      <p:sp>
        <p:nvSpPr>
          <p:cNvPr id="102" name="순서도: 연결자 101">
            <a:extLst>
              <a:ext uri="{FF2B5EF4-FFF2-40B4-BE49-F238E27FC236}">
                <a16:creationId xmlns:a16="http://schemas.microsoft.com/office/drawing/2014/main" id="{D3F10C0A-D4F8-4AC3-AB25-ADF104BB22C3}"/>
              </a:ext>
            </a:extLst>
          </p:cNvPr>
          <p:cNvSpPr/>
          <p:nvPr/>
        </p:nvSpPr>
        <p:spPr>
          <a:xfrm>
            <a:off x="1005921" y="5035057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103" name="순서도: 연결자 102">
            <a:extLst>
              <a:ext uri="{FF2B5EF4-FFF2-40B4-BE49-F238E27FC236}">
                <a16:creationId xmlns:a16="http://schemas.microsoft.com/office/drawing/2014/main" id="{462F3CC2-956D-4BBB-B713-8BB4AAF55B80}"/>
              </a:ext>
            </a:extLst>
          </p:cNvPr>
          <p:cNvSpPr/>
          <p:nvPr/>
        </p:nvSpPr>
        <p:spPr>
          <a:xfrm>
            <a:off x="948771" y="5255492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104" name="순서도: 연결자 103">
            <a:extLst>
              <a:ext uri="{FF2B5EF4-FFF2-40B4-BE49-F238E27FC236}">
                <a16:creationId xmlns:a16="http://schemas.microsoft.com/office/drawing/2014/main" id="{E5DF308F-7967-4C83-B271-C0CAC70175C1}"/>
              </a:ext>
            </a:extLst>
          </p:cNvPr>
          <p:cNvSpPr/>
          <p:nvPr/>
        </p:nvSpPr>
        <p:spPr>
          <a:xfrm>
            <a:off x="2273758" y="5263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9</a:t>
            </a:r>
            <a:endParaRPr lang="ko-KR" altLang="en-US" sz="800" dirty="0"/>
          </a:p>
        </p:txBody>
      </p:sp>
      <p:sp>
        <p:nvSpPr>
          <p:cNvPr id="106" name="순서도: 연결자 105">
            <a:extLst>
              <a:ext uri="{FF2B5EF4-FFF2-40B4-BE49-F238E27FC236}">
                <a16:creationId xmlns:a16="http://schemas.microsoft.com/office/drawing/2014/main" id="{7729A00E-19CC-411A-ADCA-D97D6B6DA0C8}"/>
              </a:ext>
            </a:extLst>
          </p:cNvPr>
          <p:cNvSpPr/>
          <p:nvPr/>
        </p:nvSpPr>
        <p:spPr>
          <a:xfrm>
            <a:off x="3066051" y="555151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/>
              <a:t>11</a:t>
            </a:r>
            <a:endParaRPr lang="ko-KR" altLang="en-US" sz="600" dirty="0"/>
          </a:p>
        </p:txBody>
      </p:sp>
      <p:sp>
        <p:nvSpPr>
          <p:cNvPr id="107" name="순서도: 연결자 106">
            <a:extLst>
              <a:ext uri="{FF2B5EF4-FFF2-40B4-BE49-F238E27FC236}">
                <a16:creationId xmlns:a16="http://schemas.microsoft.com/office/drawing/2014/main" id="{C4499694-154E-426C-8355-A2D7907EC074}"/>
              </a:ext>
            </a:extLst>
          </p:cNvPr>
          <p:cNvSpPr/>
          <p:nvPr/>
        </p:nvSpPr>
        <p:spPr>
          <a:xfrm>
            <a:off x="2577209" y="555151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/>
              <a:t>10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42535984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696468"/>
              </p:ext>
            </p:extLst>
          </p:nvPr>
        </p:nvGraphicFramePr>
        <p:xfrm>
          <a:off x="7091765" y="1109798"/>
          <a:ext cx="4490635" cy="387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제목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 선택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의자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에어컨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등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02997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내용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994688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파일 첨부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0354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전송 버튼 클릭 시 </a:t>
                      </a:r>
                      <a:r>
                        <a:rPr lang="en-US" altLang="ko-KR" sz="1000" dirty="0"/>
                        <a:t>alert</a:t>
                      </a:r>
                      <a:r>
                        <a:rPr lang="ko-KR" altLang="en-US" sz="1000" dirty="0"/>
                        <a:t>로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메시지 출력 후 현재 페이지 위치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91281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취소 버튼 클릭 시 현재 페이지 리셋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4579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513235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guide_15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서비스 예약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3286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서비스 예약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258327"/>
              </p:ext>
            </p:extLst>
          </p:nvPr>
        </p:nvGraphicFramePr>
        <p:xfrm>
          <a:off x="1610686" y="2122805"/>
          <a:ext cx="3796952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6952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625500" y="3036821"/>
            <a:ext cx="3782137" cy="169277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1642279" y="2151478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2AF451A-AE22-4B10-A762-0F71F2F311C5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CB4E76-846B-448A-B353-40B6D8928D9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CFE01B7-3E17-431C-922B-0A6174871324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C673943-5AA2-4756-9F3B-92D9F2E8647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D6461E3-BA1B-422D-B0F2-CAC71F00C467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9045FD6-503A-4315-8BC7-B5226CA1FB2C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D2B80F6-AB2A-413B-9F15-1666A6901A49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0525D00-E759-4CEC-8C5D-5C97BFE35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224922"/>
              </p:ext>
            </p:extLst>
          </p:nvPr>
        </p:nvGraphicFramePr>
        <p:xfrm>
          <a:off x="967782" y="2122805"/>
          <a:ext cx="62970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70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제 목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42" name="타원 41">
            <a:extLst>
              <a:ext uri="{FF2B5EF4-FFF2-40B4-BE49-F238E27FC236}">
                <a16:creationId xmlns:a16="http://schemas.microsoft.com/office/drawing/2014/main" id="{9CD68F56-4D8B-4639-B68B-19303433B09A}"/>
              </a:ext>
            </a:extLst>
          </p:cNvPr>
          <p:cNvSpPr/>
          <p:nvPr/>
        </p:nvSpPr>
        <p:spPr>
          <a:xfrm>
            <a:off x="954286" y="2421603"/>
            <a:ext cx="629707" cy="507509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ko-KR" altLang="en-US" sz="500" dirty="0"/>
              <a:t>품  목</a:t>
            </a:r>
            <a:endParaRPr lang="en-US" altLang="ko-KR" sz="500" dirty="0"/>
          </a:p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2AA6460-29FD-4EC7-9028-1E593897761B}"/>
              </a:ext>
            </a:extLst>
          </p:cNvPr>
          <p:cNvSpPr/>
          <p:nvPr/>
        </p:nvSpPr>
        <p:spPr>
          <a:xfrm>
            <a:off x="1706470" y="2421603"/>
            <a:ext cx="629707" cy="507509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ko-KR" altLang="en-US" sz="500" dirty="0"/>
              <a:t>품  목</a:t>
            </a:r>
            <a:endParaRPr lang="en-US" altLang="ko-KR" sz="500" dirty="0"/>
          </a:p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35B42AF-D740-4720-9BD9-F132FCF67EEE}"/>
              </a:ext>
            </a:extLst>
          </p:cNvPr>
          <p:cNvSpPr/>
          <p:nvPr/>
        </p:nvSpPr>
        <p:spPr>
          <a:xfrm>
            <a:off x="2475432" y="2421603"/>
            <a:ext cx="629707" cy="507509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ko-KR" altLang="en-US" sz="500" dirty="0"/>
              <a:t>품  목</a:t>
            </a:r>
            <a:endParaRPr lang="en-US" altLang="ko-KR" sz="500" dirty="0"/>
          </a:p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D4266B9-32EC-4D91-8AAB-69344E4DE46E}"/>
              </a:ext>
            </a:extLst>
          </p:cNvPr>
          <p:cNvSpPr/>
          <p:nvPr/>
        </p:nvSpPr>
        <p:spPr>
          <a:xfrm>
            <a:off x="3246855" y="2421603"/>
            <a:ext cx="629707" cy="507509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ko-KR" altLang="en-US" sz="500" dirty="0"/>
              <a:t>품  목</a:t>
            </a:r>
            <a:endParaRPr lang="en-US" altLang="ko-KR" sz="500" dirty="0"/>
          </a:p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CE4837F-8332-46C0-9F9C-2F85D5E7B457}"/>
              </a:ext>
            </a:extLst>
          </p:cNvPr>
          <p:cNvSpPr/>
          <p:nvPr/>
        </p:nvSpPr>
        <p:spPr>
          <a:xfrm>
            <a:off x="4030384" y="2421603"/>
            <a:ext cx="629707" cy="507509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ko-KR" altLang="en-US" sz="500" dirty="0"/>
              <a:t>품  목</a:t>
            </a:r>
            <a:endParaRPr lang="en-US" altLang="ko-KR" sz="500" dirty="0"/>
          </a:p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35E14A5-6CAE-4A7C-9EFA-C3CE0BA0A092}"/>
              </a:ext>
            </a:extLst>
          </p:cNvPr>
          <p:cNvSpPr/>
          <p:nvPr/>
        </p:nvSpPr>
        <p:spPr>
          <a:xfrm>
            <a:off x="4777931" y="2421603"/>
            <a:ext cx="629707" cy="507509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ko-KR" altLang="en-US" sz="500" dirty="0"/>
              <a:t>품  목</a:t>
            </a:r>
            <a:endParaRPr lang="en-US" altLang="ko-KR" sz="500" dirty="0"/>
          </a:p>
          <a:p>
            <a:pPr algn="ctr"/>
            <a:r>
              <a:rPr lang="ko-KR" altLang="en-US" sz="500" dirty="0"/>
              <a:t>이미지</a:t>
            </a: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637BAA64-8D16-445C-943E-3E9F361F8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433760"/>
              </p:ext>
            </p:extLst>
          </p:nvPr>
        </p:nvGraphicFramePr>
        <p:xfrm>
          <a:off x="967782" y="3035441"/>
          <a:ext cx="62970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70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내 용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BD43D926-698E-4D39-ABA1-6E46CC7A6BEB}"/>
              </a:ext>
            </a:extLst>
          </p:cNvPr>
          <p:cNvSpPr/>
          <p:nvPr/>
        </p:nvSpPr>
        <p:spPr>
          <a:xfrm>
            <a:off x="835391" y="241865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F7816F94-05D2-4770-ADEC-5F081F2797C3}"/>
              </a:ext>
            </a:extLst>
          </p:cNvPr>
          <p:cNvSpPr/>
          <p:nvPr/>
        </p:nvSpPr>
        <p:spPr>
          <a:xfrm>
            <a:off x="1659057" y="3085984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D8693CC4-7A3E-49D6-9AAC-B01F97251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968090"/>
              </p:ext>
            </p:extLst>
          </p:nvPr>
        </p:nvGraphicFramePr>
        <p:xfrm>
          <a:off x="967782" y="4826698"/>
          <a:ext cx="62970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70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파일 첨부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C33983B3-0931-4444-98AA-1A8D351C438A}"/>
              </a:ext>
            </a:extLst>
          </p:cNvPr>
          <p:cNvSpPr txBox="1"/>
          <p:nvPr/>
        </p:nvSpPr>
        <p:spPr>
          <a:xfrm>
            <a:off x="1625501" y="4828912"/>
            <a:ext cx="3782136" cy="21544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58FBF7E9-DE99-426B-8EAC-97372DD2E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368275"/>
              </p:ext>
            </p:extLst>
          </p:nvPr>
        </p:nvGraphicFramePr>
        <p:xfrm>
          <a:off x="2627342" y="5505138"/>
          <a:ext cx="62970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70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전송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B42DEA07-79E0-4294-8486-0A1395E9C097}"/>
              </a:ext>
            </a:extLst>
          </p:cNvPr>
          <p:cNvSpPr/>
          <p:nvPr/>
        </p:nvSpPr>
        <p:spPr>
          <a:xfrm>
            <a:off x="1660721" y="4866032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</a:t>
            </a:r>
            <a:endParaRPr lang="ko-KR" altLang="en-US" sz="800" dirty="0"/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DA92A33E-FD69-42F1-B495-0C0313084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601212"/>
              </p:ext>
            </p:extLst>
          </p:nvPr>
        </p:nvGraphicFramePr>
        <p:xfrm>
          <a:off x="3393499" y="5505138"/>
          <a:ext cx="62970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70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취소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6BBFEC7D-A499-4FC5-9DA4-FA3FD7641581}"/>
              </a:ext>
            </a:extLst>
          </p:cNvPr>
          <p:cNvSpPr/>
          <p:nvPr/>
        </p:nvSpPr>
        <p:spPr>
          <a:xfrm>
            <a:off x="2652583" y="5538473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72" name="순서도: 연결자 71">
            <a:extLst>
              <a:ext uri="{FF2B5EF4-FFF2-40B4-BE49-F238E27FC236}">
                <a16:creationId xmlns:a16="http://schemas.microsoft.com/office/drawing/2014/main" id="{D3C27A09-3D8C-47BB-9D59-30188859517A}"/>
              </a:ext>
            </a:extLst>
          </p:cNvPr>
          <p:cNvSpPr/>
          <p:nvPr/>
        </p:nvSpPr>
        <p:spPr>
          <a:xfrm>
            <a:off x="3426880" y="5538473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6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7434884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896171"/>
              </p:ext>
            </p:extLst>
          </p:nvPr>
        </p:nvGraphicFramePr>
        <p:xfrm>
          <a:off x="7091765" y="1109800"/>
          <a:ext cx="4490635" cy="2172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81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9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여행상품에 관한 서비스를 확인할 수 있는 페이지로 기본 설정된 지역별 여행상품 페이지로 이동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지역별 여행상품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관광 열차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38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지역별 여행상품 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5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관광 열차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311753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Goods_01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여행상품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153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지역별 여행상품</a:t>
            </a:r>
            <a:endParaRPr lang="ko-KR" altLang="en-US" sz="14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33899" cy="3016341"/>
            <a:chOff x="944880" y="2495550"/>
            <a:chExt cx="4333899" cy="3016341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807851" y="2797855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E188548-BBA3-4CB1-B043-8298746C51E6}"/>
                </a:ext>
              </a:extLst>
            </p:cNvPr>
            <p:cNvSpPr txBox="1"/>
            <p:nvPr/>
          </p:nvSpPr>
          <p:spPr>
            <a:xfrm>
              <a:off x="1053856" y="2797855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1CE2387-6FE6-4965-BD6A-BFE1B0DBFAE0}"/>
                </a:ext>
              </a:extLst>
            </p:cNvPr>
            <p:cNvSpPr txBox="1"/>
            <p:nvPr/>
          </p:nvSpPr>
          <p:spPr>
            <a:xfrm>
              <a:off x="1807851" y="3536881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2585588-876E-4107-BDBA-CC5ABA0555E0}"/>
                </a:ext>
              </a:extLst>
            </p:cNvPr>
            <p:cNvSpPr txBox="1"/>
            <p:nvPr/>
          </p:nvSpPr>
          <p:spPr>
            <a:xfrm>
              <a:off x="1053856" y="3536881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F4A16-41FD-46EF-AA13-273A896C78AB}"/>
                </a:ext>
              </a:extLst>
            </p:cNvPr>
            <p:cNvSpPr txBox="1"/>
            <p:nvPr/>
          </p:nvSpPr>
          <p:spPr>
            <a:xfrm>
              <a:off x="1807851" y="4305598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44144EF-3F8B-4CA9-81F8-6796DE86D377}"/>
                </a:ext>
              </a:extLst>
            </p:cNvPr>
            <p:cNvSpPr txBox="1"/>
            <p:nvPr/>
          </p:nvSpPr>
          <p:spPr>
            <a:xfrm>
              <a:off x="1053856" y="4305598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3A482C8-BE2D-4253-8D17-47BF15513E93}"/>
                </a:ext>
              </a:extLst>
            </p:cNvPr>
            <p:cNvSpPr txBox="1"/>
            <p:nvPr/>
          </p:nvSpPr>
          <p:spPr>
            <a:xfrm>
              <a:off x="1807851" y="5050226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AE91D18-B4E4-42AB-B058-E4DC4A4C8DEB}"/>
                </a:ext>
              </a:extLst>
            </p:cNvPr>
            <p:cNvSpPr txBox="1"/>
            <p:nvPr/>
          </p:nvSpPr>
          <p:spPr>
            <a:xfrm>
              <a:off x="1053856" y="5050226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D76DDBC3-71C4-472F-977A-9B777CD1CDD6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86E5E42-32E6-4002-8396-FD1D08E980F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87FE49C-EA98-4CDC-983B-E2BDB6FDBBEB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E10799-878D-401A-907C-C83016F0188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53C60D2-59DA-4A27-812C-6036BCB4558D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E39C5C3-5D43-4ACF-B2E8-BCF12B9E706D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5543B51-AD3C-4585-94C0-F50CECEC14D6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C3F7313C-C225-49EA-B7D3-86A1B64BA8AE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75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지역별 여행상품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6D495433-5D80-41C5-8B0C-D981C1FF8369}"/>
              </a:ext>
            </a:extLst>
          </p:cNvPr>
          <p:cNvSpPr/>
          <p:nvPr/>
        </p:nvSpPr>
        <p:spPr>
          <a:xfrm>
            <a:off x="4293409" y="131444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83D5CEB-1B64-4A89-87AB-F8A1D1E7CD1B}"/>
              </a:ext>
            </a:extLst>
          </p:cNvPr>
          <p:cNvGrpSpPr/>
          <p:nvPr/>
        </p:nvGrpSpPr>
        <p:grpSpPr>
          <a:xfrm>
            <a:off x="4206139" y="1585518"/>
            <a:ext cx="988414" cy="419437"/>
            <a:chOff x="3409184" y="1585518"/>
            <a:chExt cx="988414" cy="419437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F077BF10-4572-448F-9ACB-6A0BA690BAB4}"/>
                </a:ext>
              </a:extLst>
            </p:cNvPr>
            <p:cNvCxnSpPr/>
            <p:nvPr/>
          </p:nvCxnSpPr>
          <p:spPr>
            <a:xfrm>
              <a:off x="3466956" y="1585518"/>
              <a:ext cx="682617" cy="0"/>
            </a:xfrm>
            <a:prstGeom prst="line">
              <a:avLst/>
            </a:prstGeom>
            <a:ln w="127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75E0B0B-D6CA-453A-906E-6C3F2023A0D8}"/>
                </a:ext>
              </a:extLst>
            </p:cNvPr>
            <p:cNvSpPr txBox="1"/>
            <p:nvPr/>
          </p:nvSpPr>
          <p:spPr>
            <a:xfrm>
              <a:off x="3409184" y="1666401"/>
              <a:ext cx="98841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지역별 여행상품</a:t>
              </a:r>
              <a:endParaRPr lang="en-US" altLang="ko-KR" sz="700" dirty="0"/>
            </a:p>
            <a:p>
              <a:endParaRPr lang="en-US" altLang="ko-KR" sz="200" dirty="0"/>
            </a:p>
            <a:p>
              <a:r>
                <a:rPr lang="ko-KR" altLang="en-US" sz="700" dirty="0"/>
                <a:t>관광 열차</a:t>
              </a:r>
            </a:p>
          </p:txBody>
        </p:sp>
      </p:grp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9C06C957-64D5-41DF-BE6A-C0CC7CCF7CFA}"/>
              </a:ext>
            </a:extLst>
          </p:cNvPr>
          <p:cNvSpPr/>
          <p:nvPr/>
        </p:nvSpPr>
        <p:spPr>
          <a:xfrm>
            <a:off x="4160816" y="1709220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A3448599-0596-4CFF-9DFA-F9FBBBCB2367}"/>
              </a:ext>
            </a:extLst>
          </p:cNvPr>
          <p:cNvSpPr/>
          <p:nvPr/>
        </p:nvSpPr>
        <p:spPr>
          <a:xfrm>
            <a:off x="4160816" y="1852727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45274735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169001"/>
              </p:ext>
            </p:extLst>
          </p:nvPr>
        </p:nvGraphicFramePr>
        <p:xfrm>
          <a:off x="7091765" y="1109800"/>
          <a:ext cx="4490635" cy="2172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81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9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지역별 여행상품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38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상품명으로 해당되는 상품 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5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내용으로 상품명과 동일하게 해당되는 상품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525763"/>
              </p:ext>
            </p:extLst>
          </p:nvPr>
        </p:nvGraphicFramePr>
        <p:xfrm>
          <a:off x="7091765" y="577307"/>
          <a:ext cx="44906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goods_01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여행상품</a:t>
                      </a:r>
                      <a:r>
                        <a:rPr lang="en-US" altLang="ko-KR" sz="800" dirty="0"/>
                        <a:t>_</a:t>
                      </a:r>
                    </a:p>
                    <a:p>
                      <a:pPr algn="ctr" latinLnBrk="1"/>
                      <a:r>
                        <a:rPr lang="ko-KR" altLang="en-US" sz="800" dirty="0"/>
                        <a:t>지역별 여행상품</a:t>
                      </a:r>
                      <a:endParaRPr lang="ko-KR" altLang="en-US" sz="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153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지역별 여행상품</a:t>
            </a:r>
            <a:endParaRPr lang="ko-KR" altLang="en-US" sz="14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33899" cy="3016341"/>
            <a:chOff x="944880" y="2495550"/>
            <a:chExt cx="4333899" cy="3016341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807851" y="2797855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E188548-BBA3-4CB1-B043-8298746C51E6}"/>
                </a:ext>
              </a:extLst>
            </p:cNvPr>
            <p:cNvSpPr txBox="1"/>
            <p:nvPr/>
          </p:nvSpPr>
          <p:spPr>
            <a:xfrm>
              <a:off x="1053856" y="2797855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1CE2387-6FE6-4965-BD6A-BFE1B0DBFAE0}"/>
                </a:ext>
              </a:extLst>
            </p:cNvPr>
            <p:cNvSpPr txBox="1"/>
            <p:nvPr/>
          </p:nvSpPr>
          <p:spPr>
            <a:xfrm>
              <a:off x="1807851" y="3536881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2585588-876E-4107-BDBA-CC5ABA0555E0}"/>
                </a:ext>
              </a:extLst>
            </p:cNvPr>
            <p:cNvSpPr txBox="1"/>
            <p:nvPr/>
          </p:nvSpPr>
          <p:spPr>
            <a:xfrm>
              <a:off x="1053856" y="3536881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F4A16-41FD-46EF-AA13-273A896C78AB}"/>
                </a:ext>
              </a:extLst>
            </p:cNvPr>
            <p:cNvSpPr txBox="1"/>
            <p:nvPr/>
          </p:nvSpPr>
          <p:spPr>
            <a:xfrm>
              <a:off x="1807851" y="4305598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44144EF-3F8B-4CA9-81F8-6796DE86D377}"/>
                </a:ext>
              </a:extLst>
            </p:cNvPr>
            <p:cNvSpPr txBox="1"/>
            <p:nvPr/>
          </p:nvSpPr>
          <p:spPr>
            <a:xfrm>
              <a:off x="1053856" y="4305598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3A482C8-BE2D-4253-8D17-47BF15513E93}"/>
                </a:ext>
              </a:extLst>
            </p:cNvPr>
            <p:cNvSpPr txBox="1"/>
            <p:nvPr/>
          </p:nvSpPr>
          <p:spPr>
            <a:xfrm>
              <a:off x="1807851" y="5050226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AE91D18-B4E4-42AB-B058-E4DC4A4C8DEB}"/>
                </a:ext>
              </a:extLst>
            </p:cNvPr>
            <p:cNvSpPr txBox="1"/>
            <p:nvPr/>
          </p:nvSpPr>
          <p:spPr>
            <a:xfrm>
              <a:off x="1053856" y="5050226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D76DDBC3-71C4-472F-977A-9B777CD1CDD6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86E5E42-32E6-4002-8396-FD1D08E980F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87FE49C-EA98-4CDC-983B-E2BDB6FDBBEB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E10799-878D-401A-907C-C83016F0188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53C60D2-59DA-4A27-812C-6036BCB4558D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E39C5C3-5D43-4ACF-B2E8-BCF12B9E706D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5543B51-AD3C-4585-94C0-F50CECEC14D6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C3F7313C-C225-49EA-B7D3-86A1B64BA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758191"/>
              </p:ext>
            </p:extLst>
          </p:nvPr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75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지역별 여행상품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314F8DB7-1222-4F04-81D8-7CBF25D27EC0}"/>
              </a:ext>
            </a:extLst>
          </p:cNvPr>
          <p:cNvSpPr/>
          <p:nvPr/>
        </p:nvSpPr>
        <p:spPr>
          <a:xfrm>
            <a:off x="2639869" y="218312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31E327F2-FDFB-4E4A-B3B5-AB5D00C94006}"/>
              </a:ext>
            </a:extLst>
          </p:cNvPr>
          <p:cNvSpPr/>
          <p:nvPr/>
        </p:nvSpPr>
        <p:spPr>
          <a:xfrm>
            <a:off x="1024429" y="296798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99" name="순서도: 연결자 98">
            <a:extLst>
              <a:ext uri="{FF2B5EF4-FFF2-40B4-BE49-F238E27FC236}">
                <a16:creationId xmlns:a16="http://schemas.microsoft.com/office/drawing/2014/main" id="{465A3DCA-0699-4D70-B0D1-6E02F456BB81}"/>
              </a:ext>
            </a:extLst>
          </p:cNvPr>
          <p:cNvSpPr/>
          <p:nvPr/>
        </p:nvSpPr>
        <p:spPr>
          <a:xfrm>
            <a:off x="3236674" y="296798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15224243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800"/>
          <a:ext cx="4490635" cy="2172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81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9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관광 열차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38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상품명 이미지 버튼 클릭 시 해당되는 상품 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5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내용으로 상품명과 동일하게 해당되는 상품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387938"/>
              </p:ext>
            </p:extLst>
          </p:nvPr>
        </p:nvGraphicFramePr>
        <p:xfrm>
          <a:off x="7091765" y="577307"/>
          <a:ext cx="44906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goods_02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여행상품</a:t>
                      </a:r>
                      <a:r>
                        <a:rPr lang="en-US" altLang="ko-KR" sz="800" dirty="0"/>
                        <a:t>_</a:t>
                      </a:r>
                      <a:r>
                        <a:rPr lang="ko-KR" altLang="en-US" sz="800" dirty="0"/>
                        <a:t>관광열차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상세페이지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3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153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관광 열차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33899" cy="3016341"/>
            <a:chOff x="944880" y="2495550"/>
            <a:chExt cx="4333899" cy="3016341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807851" y="2797855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E188548-BBA3-4CB1-B043-8298746C51E6}"/>
                </a:ext>
              </a:extLst>
            </p:cNvPr>
            <p:cNvSpPr txBox="1"/>
            <p:nvPr/>
          </p:nvSpPr>
          <p:spPr>
            <a:xfrm>
              <a:off x="1053856" y="2797855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1CE2387-6FE6-4965-BD6A-BFE1B0DBFAE0}"/>
                </a:ext>
              </a:extLst>
            </p:cNvPr>
            <p:cNvSpPr txBox="1"/>
            <p:nvPr/>
          </p:nvSpPr>
          <p:spPr>
            <a:xfrm>
              <a:off x="1807851" y="3536881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2585588-876E-4107-BDBA-CC5ABA0555E0}"/>
                </a:ext>
              </a:extLst>
            </p:cNvPr>
            <p:cNvSpPr txBox="1"/>
            <p:nvPr/>
          </p:nvSpPr>
          <p:spPr>
            <a:xfrm>
              <a:off x="1053856" y="3536881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F4A16-41FD-46EF-AA13-273A896C78AB}"/>
                </a:ext>
              </a:extLst>
            </p:cNvPr>
            <p:cNvSpPr txBox="1"/>
            <p:nvPr/>
          </p:nvSpPr>
          <p:spPr>
            <a:xfrm>
              <a:off x="1807851" y="4305598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44144EF-3F8B-4CA9-81F8-6796DE86D377}"/>
                </a:ext>
              </a:extLst>
            </p:cNvPr>
            <p:cNvSpPr txBox="1"/>
            <p:nvPr/>
          </p:nvSpPr>
          <p:spPr>
            <a:xfrm>
              <a:off x="1053856" y="4305598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3A482C8-BE2D-4253-8D17-47BF15513E93}"/>
                </a:ext>
              </a:extLst>
            </p:cNvPr>
            <p:cNvSpPr txBox="1"/>
            <p:nvPr/>
          </p:nvSpPr>
          <p:spPr>
            <a:xfrm>
              <a:off x="1807851" y="5050226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AE91D18-B4E4-42AB-B058-E4DC4A4C8DEB}"/>
                </a:ext>
              </a:extLst>
            </p:cNvPr>
            <p:cNvSpPr txBox="1"/>
            <p:nvPr/>
          </p:nvSpPr>
          <p:spPr>
            <a:xfrm>
              <a:off x="1053856" y="5050226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D76DDBC3-71C4-472F-977A-9B777CD1CDD6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86E5E42-32E6-4002-8396-FD1D08E980F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87FE49C-EA98-4CDC-983B-E2BDB6FDBBEB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E10799-878D-401A-907C-C83016F0188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53C60D2-59DA-4A27-812C-6036BCB4558D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E39C5C3-5D43-4ACF-B2E8-BCF12B9E706D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5543B51-AD3C-4585-94C0-F50CECEC14D6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C3F7313C-C225-49EA-B7D3-86A1B64BA8AE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75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관광 열차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314F8DB7-1222-4F04-81D8-7CBF25D27EC0}"/>
              </a:ext>
            </a:extLst>
          </p:cNvPr>
          <p:cNvSpPr/>
          <p:nvPr/>
        </p:nvSpPr>
        <p:spPr>
          <a:xfrm>
            <a:off x="2790871" y="218312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31E327F2-FDFB-4E4A-B3B5-AB5D00C94006}"/>
              </a:ext>
            </a:extLst>
          </p:cNvPr>
          <p:cNvSpPr/>
          <p:nvPr/>
        </p:nvSpPr>
        <p:spPr>
          <a:xfrm>
            <a:off x="1024429" y="296798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99" name="순서도: 연결자 98">
            <a:extLst>
              <a:ext uri="{FF2B5EF4-FFF2-40B4-BE49-F238E27FC236}">
                <a16:creationId xmlns:a16="http://schemas.microsoft.com/office/drawing/2014/main" id="{465A3DCA-0699-4D70-B0D1-6E02F456BB81}"/>
              </a:ext>
            </a:extLst>
          </p:cNvPr>
          <p:cNvSpPr/>
          <p:nvPr/>
        </p:nvSpPr>
        <p:spPr>
          <a:xfrm>
            <a:off x="3236674" y="296798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9851522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35" y="576692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169014"/>
              </p:ext>
            </p:extLst>
          </p:nvPr>
        </p:nvGraphicFramePr>
        <p:xfrm>
          <a:off x="7091765" y="1109800"/>
          <a:ext cx="4490635" cy="2172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81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9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관광 열차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38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원하는 일자를 선택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5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선택한 일자로 예매 진행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562432"/>
              </p:ext>
            </p:extLst>
          </p:nvPr>
        </p:nvGraphicFramePr>
        <p:xfrm>
          <a:off x="7091765" y="577307"/>
          <a:ext cx="44906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goods_03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여행상품</a:t>
                      </a:r>
                      <a:r>
                        <a:rPr lang="en-US" altLang="ko-KR" sz="800" dirty="0"/>
                        <a:t>_</a:t>
                      </a:r>
                      <a:r>
                        <a:rPr lang="ko-KR" altLang="en-US" sz="800" dirty="0"/>
                        <a:t>관광열차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상세페이지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3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153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관광 열차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59066" cy="3286577"/>
            <a:chOff x="944880" y="2495550"/>
            <a:chExt cx="4359066" cy="3286577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상품명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053855" y="3720056"/>
              <a:ext cx="4239596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E188548-BBA3-4CB1-B043-8298746C51E6}"/>
                </a:ext>
              </a:extLst>
            </p:cNvPr>
            <p:cNvSpPr txBox="1"/>
            <p:nvPr/>
          </p:nvSpPr>
          <p:spPr>
            <a:xfrm>
              <a:off x="1053855" y="2797855"/>
              <a:ext cx="4239597" cy="707886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9A837EA-017F-4A77-906A-054A99112A34}"/>
                </a:ext>
              </a:extLst>
            </p:cNvPr>
            <p:cNvSpPr txBox="1"/>
            <p:nvPr/>
          </p:nvSpPr>
          <p:spPr>
            <a:xfrm>
              <a:off x="4702774" y="5566683"/>
              <a:ext cx="601172" cy="215444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예매하기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C67C607-5C23-4BA8-9B5C-90789FA01C9E}"/>
                </a:ext>
              </a:extLst>
            </p:cNvPr>
            <p:cNvSpPr txBox="1"/>
            <p:nvPr/>
          </p:nvSpPr>
          <p:spPr>
            <a:xfrm>
              <a:off x="1053855" y="4417984"/>
              <a:ext cx="4239596" cy="107721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＜ </a:t>
              </a:r>
              <a:r>
                <a:rPr lang="en-US" altLang="ko-KR" sz="800" dirty="0"/>
                <a:t>2024</a:t>
              </a:r>
              <a:r>
                <a:rPr lang="ko-KR" altLang="en-US" sz="800" dirty="0"/>
                <a:t>년 </a:t>
              </a:r>
              <a:r>
                <a:rPr lang="en-US" altLang="ko-KR" sz="800" dirty="0"/>
                <a:t>07</a:t>
              </a:r>
              <a:r>
                <a:rPr lang="ko-KR" altLang="en-US" sz="800" dirty="0"/>
                <a:t>월 ＞</a:t>
              </a:r>
              <a:endParaRPr lang="en-US" altLang="ko-KR" sz="800" dirty="0"/>
            </a:p>
            <a:p>
              <a:pPr algn="dist"/>
              <a:r>
                <a:rPr lang="ko-KR" altLang="en-US" sz="800" dirty="0"/>
                <a:t>일 월 화 수 목 금 토</a:t>
              </a:r>
              <a:endParaRPr lang="en-US" altLang="ko-KR" sz="800" dirty="0"/>
            </a:p>
            <a:p>
              <a:pPr algn="dist"/>
              <a:endParaRPr lang="en-US" altLang="ko-KR" sz="800" dirty="0"/>
            </a:p>
            <a:p>
              <a:pPr algn="dist"/>
              <a:r>
                <a:rPr lang="en-US" altLang="ko-KR" sz="800" dirty="0">
                  <a:solidFill>
                    <a:schemeClr val="bg1"/>
                  </a:solidFill>
                </a:rPr>
                <a:t>0</a:t>
              </a:r>
              <a:r>
                <a:rPr lang="en-US" altLang="ko-KR" sz="800" dirty="0"/>
                <a:t> 1 2 3 4 5 6</a:t>
              </a:r>
            </a:p>
            <a:p>
              <a:pPr algn="dist"/>
              <a:endParaRPr lang="en-US" altLang="ko-KR" sz="800" dirty="0"/>
            </a:p>
            <a:p>
              <a:pPr marL="228600" indent="-228600">
                <a:buAutoNum type="arabicPlain" startAt="7"/>
              </a:pPr>
              <a:r>
                <a:rPr lang="en-US" altLang="ko-KR" sz="800" dirty="0"/>
                <a:t>            8                 9                10               11               12              13</a:t>
              </a:r>
            </a:p>
            <a:p>
              <a:pPr marL="228600" indent="-228600">
                <a:buAutoNum type="arabicPlain" startAt="7"/>
              </a:pPr>
              <a:endParaRPr lang="en-US" altLang="ko-KR" sz="800" dirty="0"/>
            </a:p>
            <a:p>
              <a:r>
                <a:rPr lang="en-US" altLang="ko-KR" sz="800" dirty="0"/>
                <a:t>14               15               16               17               18               19              20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D76DDBC3-71C4-472F-977A-9B777CD1CDD6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86E5E42-32E6-4002-8396-FD1D08E980F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87FE49C-EA98-4CDC-983B-E2BDB6FDBBEB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E10799-878D-401A-907C-C83016F0188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53C60D2-59DA-4A27-812C-6036BCB4558D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E39C5C3-5D43-4ACF-B2E8-BCF12B9E706D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5543B51-AD3C-4585-94C0-F50CECEC14D6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C3F7313C-C225-49EA-B7D3-86A1B64BA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765239"/>
              </p:ext>
            </p:extLst>
          </p:nvPr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75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관광 열차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314F8DB7-1222-4F04-81D8-7CBF25D27EC0}"/>
              </a:ext>
            </a:extLst>
          </p:cNvPr>
          <p:cNvSpPr/>
          <p:nvPr/>
        </p:nvSpPr>
        <p:spPr>
          <a:xfrm>
            <a:off x="2790871" y="218312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99" name="순서도: 연결자 98">
            <a:extLst>
              <a:ext uri="{FF2B5EF4-FFF2-40B4-BE49-F238E27FC236}">
                <a16:creationId xmlns:a16="http://schemas.microsoft.com/office/drawing/2014/main" id="{465A3DCA-0699-4D70-B0D1-6E02F456BB81}"/>
              </a:ext>
            </a:extLst>
          </p:cNvPr>
          <p:cNvSpPr/>
          <p:nvPr/>
        </p:nvSpPr>
        <p:spPr>
          <a:xfrm>
            <a:off x="4649612" y="5611264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56DF1096-00E7-4B34-A483-167A196A7BD9}"/>
              </a:ext>
            </a:extLst>
          </p:cNvPr>
          <p:cNvSpPr/>
          <p:nvPr/>
        </p:nvSpPr>
        <p:spPr>
          <a:xfrm>
            <a:off x="2571796" y="4469999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51582212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3162387" y="2376424"/>
            <a:ext cx="6162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accent6">
                    <a:lumMod val="75000"/>
                  </a:schemeClr>
                </a:solidFill>
              </a:rPr>
              <a:t>감사합니다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D20E533-266C-4780-9D3A-78D8D90EC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649286"/>
            <a:ext cx="4777715" cy="238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8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-1.39596 0.3391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805" y="1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3162387" y="2376424"/>
            <a:ext cx="5867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6">
                    <a:lumMod val="75000"/>
                  </a:schemeClr>
                </a:solidFill>
              </a:rPr>
              <a:t>Main layout </a:t>
            </a:r>
            <a:r>
              <a:rPr lang="ko-KR" altLang="en-US" sz="5400" b="1" dirty="0">
                <a:solidFill>
                  <a:schemeClr val="accent6">
                    <a:lumMod val="75000"/>
                  </a:schemeClr>
                </a:solidFill>
              </a:rPr>
              <a:t>정의</a:t>
            </a:r>
          </a:p>
        </p:txBody>
      </p:sp>
    </p:spTree>
    <p:extLst>
      <p:ext uri="{BB962C8B-B14F-4D97-AF65-F5344CB8AC3E}">
        <p14:creationId xmlns:p14="http://schemas.microsoft.com/office/powerpoint/2010/main" val="2967293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</TotalTime>
  <Words>10029</Words>
  <Application>Microsoft Office PowerPoint</Application>
  <PresentationFormat>와이드스크린</PresentationFormat>
  <Paragraphs>4208</Paragraphs>
  <Slides>87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87</vt:i4>
      </vt:variant>
    </vt:vector>
  </HeadingPairs>
  <TitlesOfParts>
    <vt:vector size="93" baseType="lpstr">
      <vt:lpstr>ng</vt:lpstr>
      <vt:lpstr>맑은 고딕</vt:lpstr>
      <vt:lpstr>한컴 고딕</vt:lpstr>
      <vt:lpstr>Arial</vt:lpstr>
      <vt:lpstr>Magneto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381</cp:revision>
  <dcterms:created xsi:type="dcterms:W3CDTF">2024-07-09T06:32:35Z</dcterms:created>
  <dcterms:modified xsi:type="dcterms:W3CDTF">2024-07-19T03:00:00Z</dcterms:modified>
</cp:coreProperties>
</file>