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5" r:id="rId4"/>
    <p:sldId id="258" r:id="rId5"/>
    <p:sldId id="259" r:id="rId6"/>
    <p:sldId id="264" r:id="rId7"/>
    <p:sldId id="267" r:id="rId8"/>
    <p:sldId id="262" r:id="rId9"/>
    <p:sldId id="271" r:id="rId10"/>
    <p:sldId id="272" r:id="rId11"/>
    <p:sldId id="274" r:id="rId12"/>
    <p:sldId id="273" r:id="rId13"/>
    <p:sldId id="260" r:id="rId14"/>
    <p:sldId id="266" r:id="rId15"/>
    <p:sldId id="261" r:id="rId16"/>
    <p:sldId id="263" r:id="rId17"/>
    <p:sldId id="269" r:id="rId18"/>
    <p:sldId id="268" r:id="rId19"/>
    <p:sldId id="283" r:id="rId20"/>
    <p:sldId id="289" r:id="rId21"/>
    <p:sldId id="285" r:id="rId22"/>
    <p:sldId id="29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22" autoAdjust="0"/>
    <p:restoredTop sz="94660"/>
  </p:normalViewPr>
  <p:slideViewPr>
    <p:cSldViewPr snapToGrid="0">
      <p:cViewPr>
        <p:scale>
          <a:sx n="75" d="100"/>
          <a:sy n="75" d="100"/>
        </p:scale>
        <p:origin x="1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D1253-7C29-4AC3-A4F6-98FF0148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D51CF-86A7-4631-ACCC-4069B102F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258D7-D923-4641-B98C-DA86F8C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06D00-4AE4-40D2-ABDE-B2A0483C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E2C61-9024-480B-8F1A-DD1C99CB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3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EC982-CAC6-406C-8854-F19F6EB8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DA3A-160E-48D9-8AC2-B93E3C46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45595-7440-4005-AB10-514A06DD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8B580-3D32-425B-9461-BE941E57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50F04-4D19-4171-BE41-0C5D56DD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3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8330B1-F726-4EF3-B61F-A3B63C611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D1A52-7537-4A15-8E40-BDDD2CA25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3F05D-E894-4635-82BE-751C00F8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DECDA-92C9-4C7E-9F0A-70FCE5FF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9253B-E249-44C5-9353-9F4DF112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A653-D3BC-4BDB-81AC-2D048704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E2342-39FF-4EAB-A714-D7E6B510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FF47F-CBD4-484C-BCE5-11A5234C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A4346-061C-401D-9441-BB1DA97B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323F7-227D-487E-9735-4B3B8629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0C1AB-6603-49FF-8D5E-E77D7531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2C5FA-C565-40CE-BE21-28011E906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8FA05-54DC-4853-A90D-2B211D31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AD2E1-8D36-4E12-905F-8786862C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A4C38-2571-4B5E-AAD6-E67EC438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7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C2E3-DE35-4CD0-81B9-0F9FD432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04916-ABA6-4159-8BAB-EE8AFDEA8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F0AA3-BAB4-4F85-A520-49D1999C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373AB-EACE-4C74-A05F-B15C7ECD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B8559-CC71-4464-A0BC-FB3B1575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B6190-B255-4B91-8FEC-46ACD5F8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2019B-6FC1-4061-8772-2FB8E025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51A3D-12AF-4B27-8566-8EF4AE76F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8FEE8-5DFA-478E-B5E4-5D5365191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6E4606-5C27-430E-A543-0FB9089F3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940677-8E0C-42C3-BD17-0D843199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007C90-0A61-435F-893E-F40B3195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AD8F2A-8BEE-4E26-981A-371FB325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5F8928-E454-459A-8722-492A1A10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0ADE9-F44A-4F68-A84E-0B493D0D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B5E65-7541-48C8-BEC7-3971DE99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F9880F-F01B-4802-BE31-61D1C83B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8BC809-BBBF-4A9A-9D13-3AFF5EEA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0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4B2910-AFCA-4F56-84EC-0457B1E8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E41B88-738C-4D65-88DF-41116738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D032C-8CE3-40BE-872F-1123302B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4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1F36B-8424-4866-98DA-9685E816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637D4-70B5-4D5F-99DB-7BDAE034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ABADF-DE4C-4598-BC55-BE4877946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F02B4-1455-4613-B057-6325D456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CF295-4BB3-4311-A689-EBA50733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2C274-FC68-4A29-98F0-1C579AA0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8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3831C-0B21-4892-9E30-D8E0859C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17792-6E36-459A-8501-B972D5711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DED10-B695-42AB-89A4-34B9C8A5C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F4AE7-40B6-4BD5-BDB2-DC67128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53151-56EB-46E7-99DA-AF2D32FB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7755C-D304-47CE-87C8-DC30B82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B5E196-E509-4396-AB1B-AAA3E2A1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06340-23AE-4CDF-816E-E8E64DB2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0D774-779C-47A3-919B-FA8A04734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E9EEE-0C8E-4C88-A57D-8E211920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8BA13-FE82-4700-B218-1C2673D8F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</p:spTree>
    <p:extLst>
      <p:ext uri="{BB962C8B-B14F-4D97-AF65-F5344CB8AC3E}">
        <p14:creationId xmlns:p14="http://schemas.microsoft.com/office/powerpoint/2010/main" val="353940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191951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‘FAQ</a:t>
                      </a:r>
                      <a:r>
                        <a:rPr lang="ko-KR" altLang="en-US" sz="1500" dirty="0"/>
                        <a:t> 등록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48425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28798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44459"/>
              </p:ext>
            </p:extLst>
          </p:nvPr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역사 이용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역에 수유실이 있나요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2024-07-01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08C634-BE5B-404B-8D05-0CD8D1E8AF84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FD3B8A-BE59-4D8B-B2EC-B4CACCB874A0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E3D036-A10E-4107-B143-1DEA0B9535D0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4FB9D70-CB97-4919-989B-F4969B5A6F69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D00A4AC-4D98-478E-A403-CC94D2066452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B6C33EA-D882-4E12-9D8B-646F02073BE4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90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62710DDB-607B-406F-941C-D14BAB83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089582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087459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열람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77619" y="2505472"/>
            <a:ext cx="11753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역사 이용</a:t>
            </a:r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역에 수유실이 있나요</a:t>
            </a:r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500" b="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4081988" y="2501180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2048201" y="2681171"/>
            <a:ext cx="2532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화천역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매표소 오른쪽</a:t>
            </a: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양구역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4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매표소 왼쪽</a:t>
            </a: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인제역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지상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2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화장실 오른쪽</a:t>
            </a:r>
          </a:p>
          <a:p>
            <a:pPr algn="l"/>
            <a:endParaRPr lang="en-US" altLang="ko-KR" sz="500" b="0" i="0" dirty="0">
              <a:solidFill>
                <a:srgbClr val="333333"/>
              </a:solidFill>
              <a:effectLst/>
              <a:latin typeface="ng"/>
            </a:endParaRP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※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화천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양구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인제역을 제외한 기타 정차역에 대한 자세한 정보는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1005-1005(CRX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고객센터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로 문의 부탁드립니다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.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43BBD5-84C3-46E4-A228-59E6436F7FCA}"/>
              </a:ext>
            </a:extLst>
          </p:cNvPr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>
                <a:solidFill>
                  <a:schemeClr val="bg1"/>
                </a:solidFill>
              </a:rPr>
              <a:t>목록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F14C9E-B81E-44FD-BA15-867DC03F7DC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7C112F-DE42-46A9-988E-3F1224C529F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A43CA7-5C16-4A3D-9E47-371768AF5185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D9C954D-8BA4-444A-ADA1-B9391D9DCD9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39D8695-3BDB-49AB-A0BC-29E2B1DBEADF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243428E-616D-4263-BA92-476ADA4B7EFE}"/>
              </a:ext>
            </a:extLst>
          </p:cNvPr>
          <p:cNvSpPr txBox="1"/>
          <p:nvPr/>
        </p:nvSpPr>
        <p:spPr>
          <a:xfrm>
            <a:off x="1728798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AEA78001-2CBD-458E-A7AC-089CCE208EC4}"/>
              </a:ext>
            </a:extLst>
          </p:cNvPr>
          <p:cNvSpPr/>
          <p:nvPr/>
        </p:nvSpPr>
        <p:spPr>
          <a:xfrm>
            <a:off x="4202496" y="380561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8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62710DDB-607B-406F-941C-D14BAB83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48362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삭제</a:t>
                      </a:r>
                      <a:endParaRPr lang="en-US" altLang="ko-KR" sz="15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26392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열람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77619" y="2505472"/>
            <a:ext cx="11753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역사 이용</a:t>
            </a:r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역에 수유실이 있나요</a:t>
            </a:r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500" b="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4081988" y="2501180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2048201" y="2681171"/>
            <a:ext cx="2532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화천역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매표소 오른쪽</a:t>
            </a: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양구역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4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매표소 왼쪽</a:t>
            </a: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인제역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지상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2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화장실 오른쪽</a:t>
            </a:r>
          </a:p>
          <a:p>
            <a:pPr algn="l"/>
            <a:endParaRPr lang="en-US" altLang="ko-KR" sz="500" b="0" i="0" dirty="0">
              <a:solidFill>
                <a:srgbClr val="333333"/>
              </a:solidFill>
              <a:effectLst/>
              <a:latin typeface="ng"/>
            </a:endParaRP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※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화천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양구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인제역을 제외한 기타 정차역에 대한 자세한 정보는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1005-1005(CRX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고객센터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로 문의 부탁드립니다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.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43BBD5-84C3-46E4-A228-59E6436F7FCA}"/>
              </a:ext>
            </a:extLst>
          </p:cNvPr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F14C9E-B81E-44FD-BA15-867DC03F7DC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7C112F-DE42-46A9-988E-3F1224C529F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A43CA7-5C16-4A3D-9E47-371768AF5185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D9C954D-8BA4-444A-ADA1-B9391D9DCD9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39D8695-3BDB-49AB-A0BC-29E2B1DBEADF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243428E-616D-4263-BA92-476ADA4B7EFE}"/>
              </a:ext>
            </a:extLst>
          </p:cNvPr>
          <p:cNvSpPr txBox="1"/>
          <p:nvPr/>
        </p:nvSpPr>
        <p:spPr>
          <a:xfrm>
            <a:off x="1728798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C400DB0-7EFC-4915-A0EF-36FBFB81B6BB}"/>
              </a:ext>
            </a:extLst>
          </p:cNvPr>
          <p:cNvSpPr txBox="1"/>
          <p:nvPr/>
        </p:nvSpPr>
        <p:spPr>
          <a:xfrm>
            <a:off x="4141858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AEA78001-2CBD-458E-A7AC-089CCE208EC4}"/>
              </a:ext>
            </a:extLst>
          </p:cNvPr>
          <p:cNvSpPr/>
          <p:nvPr/>
        </p:nvSpPr>
        <p:spPr>
          <a:xfrm>
            <a:off x="3968027" y="380561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48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489595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기본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답변대기</a:t>
                      </a:r>
                      <a:r>
                        <a:rPr lang="en-US" altLang="ko-KR" sz="1500" dirty="0"/>
                        <a:t>‘ </a:t>
                      </a:r>
                      <a:r>
                        <a:rPr lang="ko-KR" altLang="en-US" sz="1500" dirty="0"/>
                        <a:t>상태에서 답변글 작성시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답변완료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로 변경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1713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목록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957384"/>
              </p:ext>
            </p:extLst>
          </p:nvPr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488036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  <a:gridCol w="587255">
                  <a:extLst>
                    <a:ext uri="{9D8B030D-6E8A-4147-A177-3AD203B41FA5}">
                      <a16:colId xmlns:a16="http://schemas.microsoft.com/office/drawing/2014/main" val="342831444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답변상태</a:t>
                      </a:r>
                      <a:endParaRPr lang="en-US" altLang="ko-KR" sz="7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답변대기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승차권을 환불했는데 결제금액 환불은 언제되나요</a:t>
                      </a:r>
                      <a:r>
                        <a:rPr lang="en-US" altLang="ko-KR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5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온라인 플랫폼에서 구입한 승차권은 어떻게 환불하나요</a:t>
                      </a:r>
                      <a:r>
                        <a:rPr lang="en-US" altLang="ko-KR" sz="5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?</a:t>
                      </a:r>
                      <a:endParaRPr lang="ko-KR" altLang="en-US" sz="500" dirty="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답변완료</a:t>
                      </a:r>
                      <a:endParaRPr lang="en-US" altLang="ko-KR" sz="7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860CCB67-DA58-44B7-8ABD-D31C436EECBD}"/>
              </a:ext>
            </a:extLst>
          </p:cNvPr>
          <p:cNvSpPr/>
          <p:nvPr/>
        </p:nvSpPr>
        <p:spPr>
          <a:xfrm>
            <a:off x="4277978" y="269648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AE8A1E-9A7A-4AA0-9796-AAC7942C62B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AA73E0-B3BD-4C15-9B8C-AD54194B5626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F48B96-23B7-4EE4-8B11-659AD815A0AC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C4E37-908D-4D3B-A975-D5E013D43A6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A25395-913D-458C-BC86-CBE866F5C494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BDFDA84F-AAF5-49AE-B68A-EB1A882215D5}"/>
              </a:ext>
            </a:extLst>
          </p:cNvPr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252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03304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등록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  <a:endParaRPr lang="en-US" altLang="ko-KR" sz="15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07523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321385"/>
              </p:ext>
            </p:extLst>
          </p:nvPr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488036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  <a:gridCol w="587255">
                  <a:extLst>
                    <a:ext uri="{9D8B030D-6E8A-4147-A177-3AD203B41FA5}">
                      <a16:colId xmlns:a16="http://schemas.microsoft.com/office/drawing/2014/main" val="342831444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답변상태</a:t>
                      </a:r>
                      <a:endParaRPr lang="en-US" altLang="ko-KR" sz="7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답변대기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승차권을 환불했는데 결제금액 환불은 언제되나요</a:t>
                      </a:r>
                      <a:r>
                        <a:rPr lang="en-US" altLang="ko-KR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5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온라인 플랫폼에서 구입한 승차권은 어떻게 환불하나요</a:t>
                      </a:r>
                      <a:r>
                        <a:rPr lang="en-US" altLang="ko-KR" sz="5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?</a:t>
                      </a:r>
                      <a:endParaRPr lang="ko-KR" altLang="en-US" sz="500" dirty="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답변완료</a:t>
                      </a:r>
                      <a:endParaRPr lang="en-US" altLang="ko-KR" sz="7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AE8A1E-9A7A-4AA0-9796-AAC7942C62B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AA73E0-B3BD-4C15-9B8C-AD54194B5626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F48B96-23B7-4EE4-8B11-659AD815A0AC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C4E37-908D-4D3B-A975-D5E013D43A6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A25395-913D-458C-BC86-CBE866F5C494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0E3CE4D-CC4C-47C3-AEF5-0FB156994674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1BD5DCF-4AB1-4EB8-919E-5D99FE3717DB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640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205733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등록버튼 클릭시 </a:t>
                      </a: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작성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취소버튼 클릭시 </a:t>
                      </a: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698795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4411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782D6FE-3A6F-4CBB-A50E-5C62CCC07BC9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EC6BD39-BCC8-4700-BB3F-F618A871A5BD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877991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5BF2288-8D5C-4BEC-A924-8D1D695E2044}"/>
              </a:ext>
            </a:extLst>
          </p:cNvPr>
          <p:cNvSpPr/>
          <p:nvPr/>
        </p:nvSpPr>
        <p:spPr>
          <a:xfrm>
            <a:off x="3260477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783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820842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362635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열람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5081161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77619" y="2505472"/>
            <a:ext cx="176202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u="none" strike="noStrike" dirty="0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 dirty="0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500" dirty="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C60A34F-72A4-4418-B069-E032B02E99FC}"/>
              </a:ext>
            </a:extLst>
          </p:cNvPr>
          <p:cNvCxnSpPr>
            <a:cxnSpLocks/>
          </p:cNvCxnSpPr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885E7E2-650D-46AC-8A97-AA32338B2765}"/>
              </a:ext>
            </a:extLst>
          </p:cNvPr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2334518" y="2684758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1DB261-0902-4309-93ED-CEE9B4872A1A}"/>
              </a:ext>
            </a:extLst>
          </p:cNvPr>
          <p:cNvSpPr txBox="1"/>
          <p:nvPr/>
        </p:nvSpPr>
        <p:spPr>
          <a:xfrm>
            <a:off x="4135543" y="2683735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오동수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CE8E566-D1D9-4615-B339-531C232FB3C8}"/>
              </a:ext>
            </a:extLst>
          </p:cNvPr>
          <p:cNvCxnSpPr>
            <a:cxnSpLocks/>
          </p:cNvCxnSpPr>
          <p:nvPr/>
        </p:nvCxnSpPr>
        <p:spPr>
          <a:xfrm>
            <a:off x="2047057" y="3777025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1959301" y="2869460"/>
            <a:ext cx="43283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네이버페이로 구입했는데 환불은 어떻게 하나요</a:t>
            </a:r>
            <a:r>
              <a:rPr lang="en-US" altLang="ko-KR" sz="500" dirty="0"/>
              <a:t>?</a:t>
            </a:r>
            <a:endParaRPr lang="ko-KR" altLang="en-US" sz="5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470416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A002DD3-4D97-42EE-9F9B-3F963A8E206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0DD4CD-40C1-407F-9372-014A0F5B6CF9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FFAE6B-DDD6-4563-85CF-4B0CA81D5DA7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3A47945-0909-4220-9755-9CE7279A30F6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3A67D17-E919-44CC-B6C1-09B18F7ED653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203BBD7-F838-41AB-B9CD-7A332B9F5C73}"/>
              </a:ext>
            </a:extLst>
          </p:cNvPr>
          <p:cNvCxnSpPr>
            <a:cxnSpLocks/>
          </p:cNvCxnSpPr>
          <p:nvPr/>
        </p:nvCxnSpPr>
        <p:spPr>
          <a:xfrm>
            <a:off x="2034769" y="395965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DF37DEC-EEC3-49D0-B870-3CA15E4C4B49}"/>
              </a:ext>
            </a:extLst>
          </p:cNvPr>
          <p:cNvSpPr txBox="1"/>
          <p:nvPr/>
        </p:nvSpPr>
        <p:spPr>
          <a:xfrm>
            <a:off x="1977619" y="3780669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u="none" strike="noStrike" dirty="0">
                <a:solidFill>
                  <a:srgbClr val="333333"/>
                </a:solidFill>
                <a:effectLst/>
                <a:latin typeface="ng"/>
              </a:rPr>
              <a:t>답변</a:t>
            </a:r>
            <a:endParaRPr lang="ko-KR" altLang="en-US" sz="500" dirty="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27D08CE9-60A5-4E21-B485-FBE808B94453}"/>
              </a:ext>
            </a:extLst>
          </p:cNvPr>
          <p:cNvCxnSpPr>
            <a:cxnSpLocks/>
          </p:cNvCxnSpPr>
          <p:nvPr/>
        </p:nvCxnSpPr>
        <p:spPr>
          <a:xfrm>
            <a:off x="2034769" y="41346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7621FD6-7019-488D-8319-D6C3B92E9981}"/>
              </a:ext>
            </a:extLst>
          </p:cNvPr>
          <p:cNvSpPr/>
          <p:nvPr/>
        </p:nvSpPr>
        <p:spPr>
          <a:xfrm>
            <a:off x="2034769" y="396470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5FC7932-186B-41E6-B84B-3E3C5C573FEB}"/>
              </a:ext>
            </a:extLst>
          </p:cNvPr>
          <p:cNvSpPr/>
          <p:nvPr/>
        </p:nvSpPr>
        <p:spPr>
          <a:xfrm>
            <a:off x="3830906" y="396470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2ABB932-FBF2-4B0F-815B-A54911CE2BCC}"/>
              </a:ext>
            </a:extLst>
          </p:cNvPr>
          <p:cNvSpPr txBox="1"/>
          <p:nvPr/>
        </p:nvSpPr>
        <p:spPr>
          <a:xfrm>
            <a:off x="2334518" y="3959955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2024-07-10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28E5149-B33A-46FE-93BF-E5CD9EE8F4F5}"/>
              </a:ext>
            </a:extLst>
          </p:cNvPr>
          <p:cNvSpPr txBox="1"/>
          <p:nvPr/>
        </p:nvSpPr>
        <p:spPr>
          <a:xfrm>
            <a:off x="4135543" y="3958932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김의겸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C0157F-9816-4111-962E-945F77D858E7}"/>
              </a:ext>
            </a:extLst>
          </p:cNvPr>
          <p:cNvSpPr txBox="1"/>
          <p:nvPr/>
        </p:nvSpPr>
        <p:spPr>
          <a:xfrm>
            <a:off x="1978351" y="4146136"/>
            <a:ext cx="24737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500" i="0" dirty="0">
                <a:effectLst/>
                <a:latin typeface="ng"/>
              </a:rPr>
              <a:t>CTX </a:t>
            </a:r>
            <a:r>
              <a:rPr lang="ko-KR" altLang="en-US" sz="500" i="0" dirty="0"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 dirty="0">
                <a:effectLst/>
                <a:latin typeface="ng"/>
              </a:rPr>
              <a:t>.</a:t>
            </a:r>
            <a:endParaRPr lang="ko-KR" altLang="en-US" sz="500" i="0" dirty="0">
              <a:effectLst/>
              <a:latin typeface="ng"/>
            </a:endParaRPr>
          </a:p>
          <a:p>
            <a:pPr algn="l"/>
            <a:r>
              <a:rPr lang="ko-KR" altLang="en-US" sz="500" i="0" dirty="0"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 dirty="0">
                <a:effectLst/>
                <a:latin typeface="ng"/>
              </a:rPr>
              <a:t>,</a:t>
            </a:r>
          </a:p>
          <a:p>
            <a:pPr algn="l"/>
            <a:r>
              <a:rPr lang="ko-KR" altLang="en-US" sz="500" i="0" dirty="0"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 dirty="0">
                <a:effectLst/>
                <a:latin typeface="ng"/>
              </a:rPr>
              <a:t>.</a:t>
            </a:r>
          </a:p>
          <a:p>
            <a:pPr algn="l"/>
            <a:r>
              <a:rPr lang="ko-KR" altLang="en-US" sz="500" i="0" dirty="0">
                <a:effectLst/>
                <a:latin typeface="ng"/>
              </a:rPr>
              <a:t>단</a:t>
            </a:r>
            <a:r>
              <a:rPr lang="en-US" altLang="ko-KR" sz="500" i="0" dirty="0">
                <a:effectLst/>
                <a:latin typeface="ng"/>
              </a:rPr>
              <a:t>, SRT</a:t>
            </a:r>
            <a:r>
              <a:rPr lang="ko-KR" altLang="en-US" sz="500" i="0" dirty="0">
                <a:effectLst/>
                <a:latin typeface="ng"/>
              </a:rPr>
              <a:t>앱으로 발권한 승차권은 열차 출발 후 </a:t>
            </a:r>
            <a:r>
              <a:rPr lang="en-US" altLang="ko-KR" sz="500" i="0" dirty="0">
                <a:effectLst/>
                <a:latin typeface="ng"/>
              </a:rPr>
              <a:t>10</a:t>
            </a:r>
            <a:r>
              <a:rPr lang="ko-KR" altLang="en-US" sz="500" i="0" dirty="0">
                <a:effectLst/>
                <a:latin typeface="ng"/>
              </a:rPr>
              <a:t>분까지 </a:t>
            </a:r>
            <a:r>
              <a:rPr lang="en-US" altLang="ko-KR" sz="500" i="0" dirty="0">
                <a:effectLst/>
                <a:latin typeface="ng"/>
              </a:rPr>
              <a:t>SRT</a:t>
            </a:r>
            <a:r>
              <a:rPr lang="ko-KR" altLang="en-US" sz="500" i="0" dirty="0">
                <a:effectLst/>
                <a:latin typeface="ng"/>
              </a:rPr>
              <a:t>앱으로 환불 가능합니다</a:t>
            </a:r>
            <a:r>
              <a:rPr lang="en-US" altLang="ko-KR" sz="500" i="0" dirty="0">
                <a:effectLst/>
                <a:latin typeface="ng"/>
              </a:rPr>
              <a:t>.</a:t>
            </a:r>
          </a:p>
          <a:p>
            <a:pPr algn="l"/>
            <a:r>
              <a:rPr lang="ko-KR" altLang="en-US" sz="500" i="0" dirty="0">
                <a:effectLst/>
                <a:latin typeface="ng"/>
              </a:rPr>
              <a:t>예약한 열차와 다른 열차에 탑승한 경우 열차 승무원을 통해 해당 승차권 도착역 </a:t>
            </a:r>
            <a:endParaRPr lang="en-US" altLang="ko-KR" sz="500" i="0" dirty="0">
              <a:effectLst/>
              <a:latin typeface="ng"/>
            </a:endParaRPr>
          </a:p>
          <a:p>
            <a:pPr algn="l"/>
            <a:r>
              <a:rPr lang="ko-KR" altLang="en-US" sz="500" i="0" dirty="0">
                <a:effectLst/>
                <a:latin typeface="ng"/>
              </a:rPr>
              <a:t>도착시각 이전까지 환불가능하며</a:t>
            </a:r>
            <a:r>
              <a:rPr lang="en-US" altLang="ko-KR" sz="500" i="0" dirty="0">
                <a:effectLst/>
                <a:latin typeface="ng"/>
              </a:rPr>
              <a:t>, </a:t>
            </a:r>
            <a:r>
              <a:rPr lang="ko-KR" altLang="en-US" sz="500" i="0" dirty="0">
                <a:effectLst/>
                <a:latin typeface="ng"/>
              </a:rPr>
              <a:t>환불시점에 따른 위약금 발생됩니다</a:t>
            </a:r>
            <a:r>
              <a:rPr lang="en-US" altLang="ko-KR" sz="500" i="0" dirty="0">
                <a:effectLst/>
                <a:latin typeface="ng"/>
              </a:rPr>
              <a:t>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2C3E524-0E36-447A-A9D8-E55301826F3F}"/>
              </a:ext>
            </a:extLst>
          </p:cNvPr>
          <p:cNvSpPr txBox="1"/>
          <p:nvPr/>
        </p:nvSpPr>
        <p:spPr>
          <a:xfrm>
            <a:off x="4400550" y="474628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104" name="순서도: 연결자 103">
            <a:extLst>
              <a:ext uri="{FF2B5EF4-FFF2-40B4-BE49-F238E27FC236}">
                <a16:creationId xmlns:a16="http://schemas.microsoft.com/office/drawing/2014/main" id="{8B0A29D3-090B-40EC-8538-D828256E36E9}"/>
              </a:ext>
            </a:extLst>
          </p:cNvPr>
          <p:cNvSpPr/>
          <p:nvPr/>
        </p:nvSpPr>
        <p:spPr>
          <a:xfrm>
            <a:off x="4240643" y="453083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96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258333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수정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  <a:endParaRPr lang="en-US" altLang="ko-KR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답변 삭제</a:t>
                      </a:r>
                      <a:endParaRPr lang="en-US" altLang="ko-KR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답변 입력 후 등록</a:t>
                      </a:r>
                      <a:endParaRPr lang="en-US" altLang="ko-KR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718984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Q&amp;A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/>
                        <a:t>화면이름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Q&amp;A </a:t>
                      </a:r>
                      <a:r>
                        <a:rPr lang="ko-KR" altLang="en-US" sz="1300" dirty="0"/>
                        <a:t>열람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5766963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77619" y="2505472"/>
            <a:ext cx="176202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u="none" strike="noStrike" dirty="0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 dirty="0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500" dirty="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C60A34F-72A4-4418-B069-E032B02E99FC}"/>
              </a:ext>
            </a:extLst>
          </p:cNvPr>
          <p:cNvCxnSpPr>
            <a:cxnSpLocks/>
          </p:cNvCxnSpPr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885E7E2-650D-46AC-8A97-AA32338B2765}"/>
              </a:ext>
            </a:extLst>
          </p:cNvPr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2334518" y="2684758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1DB261-0902-4309-93ED-CEE9B4872A1A}"/>
              </a:ext>
            </a:extLst>
          </p:cNvPr>
          <p:cNvSpPr txBox="1"/>
          <p:nvPr/>
        </p:nvSpPr>
        <p:spPr>
          <a:xfrm>
            <a:off x="4135543" y="2683735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오동수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CE8E566-D1D9-4615-B339-531C232FB3C8}"/>
              </a:ext>
            </a:extLst>
          </p:cNvPr>
          <p:cNvCxnSpPr>
            <a:cxnSpLocks/>
          </p:cNvCxnSpPr>
          <p:nvPr/>
        </p:nvCxnSpPr>
        <p:spPr>
          <a:xfrm>
            <a:off x="2047057" y="3777025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1959301" y="2869460"/>
            <a:ext cx="43283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네이버페이로 구입했는데 환불은 어떻게 하나요</a:t>
            </a:r>
            <a:r>
              <a:rPr lang="en-US" altLang="ko-KR" sz="500" dirty="0"/>
              <a:t>?</a:t>
            </a:r>
            <a:endParaRPr lang="ko-KR" altLang="en-US" sz="5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470416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A002DD3-4D97-42EE-9F9B-3F963A8E206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0DD4CD-40C1-407F-9372-014A0F5B6CF9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FFAE6B-DDD6-4563-85CF-4B0CA81D5DA7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3A47945-0909-4220-9755-9CE7279A30F6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3A67D17-E919-44CC-B6C1-09B18F7ED653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203BBD7-F838-41AB-B9CD-7A332B9F5C73}"/>
              </a:ext>
            </a:extLst>
          </p:cNvPr>
          <p:cNvCxnSpPr>
            <a:cxnSpLocks/>
          </p:cNvCxnSpPr>
          <p:nvPr/>
        </p:nvCxnSpPr>
        <p:spPr>
          <a:xfrm>
            <a:off x="2034769" y="395965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DF37DEC-EEC3-49D0-B870-3CA15E4C4B49}"/>
              </a:ext>
            </a:extLst>
          </p:cNvPr>
          <p:cNvSpPr txBox="1"/>
          <p:nvPr/>
        </p:nvSpPr>
        <p:spPr>
          <a:xfrm>
            <a:off x="1977619" y="3780669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u="none" strike="noStrike" dirty="0">
                <a:solidFill>
                  <a:srgbClr val="333333"/>
                </a:solidFill>
                <a:effectLst/>
                <a:latin typeface="ng"/>
              </a:rPr>
              <a:t>답변</a:t>
            </a:r>
            <a:endParaRPr lang="ko-KR" altLang="en-US" sz="500" dirty="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27D08CE9-60A5-4E21-B485-FBE808B94453}"/>
              </a:ext>
            </a:extLst>
          </p:cNvPr>
          <p:cNvCxnSpPr>
            <a:cxnSpLocks/>
          </p:cNvCxnSpPr>
          <p:nvPr/>
        </p:nvCxnSpPr>
        <p:spPr>
          <a:xfrm>
            <a:off x="2034769" y="41346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7621FD6-7019-488D-8319-D6C3B92E9981}"/>
              </a:ext>
            </a:extLst>
          </p:cNvPr>
          <p:cNvSpPr/>
          <p:nvPr/>
        </p:nvSpPr>
        <p:spPr>
          <a:xfrm>
            <a:off x="2034769" y="396470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5FC7932-186B-41E6-B84B-3E3C5C573FEB}"/>
              </a:ext>
            </a:extLst>
          </p:cNvPr>
          <p:cNvSpPr/>
          <p:nvPr/>
        </p:nvSpPr>
        <p:spPr>
          <a:xfrm>
            <a:off x="3830906" y="396470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2ABB932-FBF2-4B0F-815B-A54911CE2BCC}"/>
              </a:ext>
            </a:extLst>
          </p:cNvPr>
          <p:cNvSpPr txBox="1"/>
          <p:nvPr/>
        </p:nvSpPr>
        <p:spPr>
          <a:xfrm>
            <a:off x="2334518" y="3959955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2024-07-10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28E5149-B33A-46FE-93BF-E5CD9EE8F4F5}"/>
              </a:ext>
            </a:extLst>
          </p:cNvPr>
          <p:cNvSpPr txBox="1"/>
          <p:nvPr/>
        </p:nvSpPr>
        <p:spPr>
          <a:xfrm>
            <a:off x="4135543" y="3958932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김의겸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C0157F-9816-4111-962E-945F77D858E7}"/>
              </a:ext>
            </a:extLst>
          </p:cNvPr>
          <p:cNvSpPr txBox="1"/>
          <p:nvPr/>
        </p:nvSpPr>
        <p:spPr>
          <a:xfrm>
            <a:off x="1978351" y="4146136"/>
            <a:ext cx="24737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500" i="0" dirty="0">
                <a:effectLst/>
                <a:latin typeface="ng"/>
              </a:rPr>
              <a:t>CTX </a:t>
            </a:r>
            <a:r>
              <a:rPr lang="ko-KR" altLang="en-US" sz="500" i="0" dirty="0"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 dirty="0">
                <a:effectLst/>
                <a:latin typeface="ng"/>
              </a:rPr>
              <a:t>.</a:t>
            </a:r>
            <a:endParaRPr lang="ko-KR" altLang="en-US" sz="500" i="0" dirty="0">
              <a:effectLst/>
              <a:latin typeface="ng"/>
            </a:endParaRPr>
          </a:p>
          <a:p>
            <a:pPr algn="l"/>
            <a:r>
              <a:rPr lang="ko-KR" altLang="en-US" sz="500" i="0" dirty="0"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 dirty="0">
                <a:effectLst/>
                <a:latin typeface="ng"/>
              </a:rPr>
              <a:t>,</a:t>
            </a:r>
          </a:p>
          <a:p>
            <a:pPr algn="l"/>
            <a:r>
              <a:rPr lang="ko-KR" altLang="en-US" sz="500" i="0" dirty="0"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 dirty="0">
                <a:effectLst/>
                <a:latin typeface="ng"/>
              </a:rPr>
              <a:t>.</a:t>
            </a:r>
          </a:p>
          <a:p>
            <a:pPr algn="l"/>
            <a:r>
              <a:rPr lang="ko-KR" altLang="en-US" sz="500" i="0" dirty="0">
                <a:effectLst/>
                <a:latin typeface="ng"/>
              </a:rPr>
              <a:t>단</a:t>
            </a:r>
            <a:r>
              <a:rPr lang="en-US" altLang="ko-KR" sz="500" i="0" dirty="0">
                <a:effectLst/>
                <a:latin typeface="ng"/>
              </a:rPr>
              <a:t>, SRT</a:t>
            </a:r>
            <a:r>
              <a:rPr lang="ko-KR" altLang="en-US" sz="500" i="0" dirty="0">
                <a:effectLst/>
                <a:latin typeface="ng"/>
              </a:rPr>
              <a:t>앱으로 발권한 승차권은 열차 출발 후 </a:t>
            </a:r>
            <a:r>
              <a:rPr lang="en-US" altLang="ko-KR" sz="500" i="0" dirty="0">
                <a:effectLst/>
                <a:latin typeface="ng"/>
              </a:rPr>
              <a:t>10</a:t>
            </a:r>
            <a:r>
              <a:rPr lang="ko-KR" altLang="en-US" sz="500" i="0" dirty="0">
                <a:effectLst/>
                <a:latin typeface="ng"/>
              </a:rPr>
              <a:t>분까지 </a:t>
            </a:r>
            <a:r>
              <a:rPr lang="en-US" altLang="ko-KR" sz="500" i="0" dirty="0">
                <a:effectLst/>
                <a:latin typeface="ng"/>
              </a:rPr>
              <a:t>SRT</a:t>
            </a:r>
            <a:r>
              <a:rPr lang="ko-KR" altLang="en-US" sz="500" i="0" dirty="0">
                <a:effectLst/>
                <a:latin typeface="ng"/>
              </a:rPr>
              <a:t>앱으로 환불 가능합니다</a:t>
            </a:r>
            <a:r>
              <a:rPr lang="en-US" altLang="ko-KR" sz="500" i="0" dirty="0">
                <a:effectLst/>
                <a:latin typeface="ng"/>
              </a:rPr>
              <a:t>.</a:t>
            </a:r>
          </a:p>
          <a:p>
            <a:pPr algn="l"/>
            <a:r>
              <a:rPr lang="ko-KR" altLang="en-US" sz="500" i="0" dirty="0">
                <a:effectLst/>
                <a:latin typeface="ng"/>
              </a:rPr>
              <a:t>예약한 열차와 다른 열차에 탑승한 경우 열차 승무원을 통해 해당 승차권 도착역</a:t>
            </a:r>
            <a:endParaRPr lang="en-US" altLang="ko-KR" sz="500" i="0" dirty="0">
              <a:effectLst/>
              <a:latin typeface="ng"/>
            </a:endParaRPr>
          </a:p>
          <a:p>
            <a:pPr algn="l"/>
            <a:r>
              <a:rPr lang="ko-KR" altLang="en-US" sz="500" i="0" dirty="0">
                <a:effectLst/>
                <a:latin typeface="ng"/>
              </a:rPr>
              <a:t>도착시각 이전까지 환불가능하며</a:t>
            </a:r>
            <a:r>
              <a:rPr lang="en-US" altLang="ko-KR" sz="500" i="0" dirty="0">
                <a:effectLst/>
                <a:latin typeface="ng"/>
              </a:rPr>
              <a:t>, </a:t>
            </a:r>
            <a:r>
              <a:rPr lang="ko-KR" altLang="en-US" sz="500" i="0" dirty="0">
                <a:effectLst/>
                <a:latin typeface="ng"/>
              </a:rPr>
              <a:t>환불시점에 따른 위약금 발생됩니다</a:t>
            </a:r>
            <a:r>
              <a:rPr lang="en-US" altLang="ko-KR" sz="500" i="0" dirty="0">
                <a:effectLst/>
                <a:latin typeface="ng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CE1199-2E06-4DA3-B5E5-3B7D7415891B}"/>
              </a:ext>
            </a:extLst>
          </p:cNvPr>
          <p:cNvSpPr txBox="1"/>
          <p:nvPr/>
        </p:nvSpPr>
        <p:spPr>
          <a:xfrm>
            <a:off x="2330845" y="4746286"/>
            <a:ext cx="199582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D8FDFF9-7235-43D0-B6FA-6A6F229FDFE2}"/>
              </a:ext>
            </a:extLst>
          </p:cNvPr>
          <p:cNvSpPr txBox="1"/>
          <p:nvPr/>
        </p:nvSpPr>
        <p:spPr>
          <a:xfrm>
            <a:off x="2071043" y="474628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A855EEFC-BB36-4C39-AE27-D74387AED4B6}"/>
              </a:ext>
            </a:extLst>
          </p:cNvPr>
          <p:cNvSpPr/>
          <p:nvPr/>
        </p:nvSpPr>
        <p:spPr>
          <a:xfrm>
            <a:off x="2185227" y="453083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2BCF9643-BEFB-4DA0-A5B3-9120903757DB}"/>
              </a:ext>
            </a:extLst>
          </p:cNvPr>
          <p:cNvSpPr/>
          <p:nvPr/>
        </p:nvSpPr>
        <p:spPr>
          <a:xfrm>
            <a:off x="1911136" y="453083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95595FD-3974-4011-B5C0-6475F9ACAEEE}"/>
              </a:ext>
            </a:extLst>
          </p:cNvPr>
          <p:cNvSpPr txBox="1"/>
          <p:nvPr/>
        </p:nvSpPr>
        <p:spPr>
          <a:xfrm>
            <a:off x="4414813" y="5167147"/>
            <a:ext cx="172449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677863A-1CB7-47C6-BAD3-0C3413AF186B}"/>
              </a:ext>
            </a:extLst>
          </p:cNvPr>
          <p:cNvCxnSpPr>
            <a:cxnSpLocks/>
          </p:cNvCxnSpPr>
          <p:nvPr/>
        </p:nvCxnSpPr>
        <p:spPr>
          <a:xfrm>
            <a:off x="2047057" y="4958182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193C4661-E4D5-4B54-922D-94536524888B}"/>
              </a:ext>
            </a:extLst>
          </p:cNvPr>
          <p:cNvCxnSpPr>
            <a:cxnSpLocks/>
          </p:cNvCxnSpPr>
          <p:nvPr/>
        </p:nvCxnSpPr>
        <p:spPr>
          <a:xfrm>
            <a:off x="2047057" y="55301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38051CA-E33E-4176-BBB4-6AE4CE1ECBE7}"/>
              </a:ext>
            </a:extLst>
          </p:cNvPr>
          <p:cNvSpPr/>
          <p:nvPr/>
        </p:nvSpPr>
        <p:spPr>
          <a:xfrm>
            <a:off x="2053407" y="4982969"/>
            <a:ext cx="2347116" cy="5181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순서도: 연결자 111">
            <a:extLst>
              <a:ext uri="{FF2B5EF4-FFF2-40B4-BE49-F238E27FC236}">
                <a16:creationId xmlns:a16="http://schemas.microsoft.com/office/drawing/2014/main" id="{8D75F8BF-DD08-4ECA-AFD2-1FC5F7F46547}"/>
              </a:ext>
            </a:extLst>
          </p:cNvPr>
          <p:cNvSpPr/>
          <p:nvPr/>
        </p:nvSpPr>
        <p:spPr>
          <a:xfrm>
            <a:off x="4200255" y="498058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15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494489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수정 버튼 클릭시 답변수정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열람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916512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Q&amp;A</a:t>
                      </a:r>
                      <a:r>
                        <a:rPr lang="ko-KR" altLang="en-US" sz="1300" dirty="0"/>
                        <a:t> 답변수정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4414813" y="3671654"/>
            <a:ext cx="172449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54759" y="2482612"/>
            <a:ext cx="2704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none" strike="noStrike" dirty="0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800" u="none" strike="noStrike" dirty="0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800" dirty="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C60A34F-72A4-4418-B069-E032B02E99FC}"/>
              </a:ext>
            </a:extLst>
          </p:cNvPr>
          <p:cNvCxnSpPr>
            <a:cxnSpLocks/>
          </p:cNvCxnSpPr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885E7E2-650D-46AC-8A97-AA32338B2765}"/>
              </a:ext>
            </a:extLst>
          </p:cNvPr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2326898" y="2661898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2024-07-10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1DB261-0902-4309-93ED-CEE9B4872A1A}"/>
              </a:ext>
            </a:extLst>
          </p:cNvPr>
          <p:cNvSpPr txBox="1"/>
          <p:nvPr/>
        </p:nvSpPr>
        <p:spPr>
          <a:xfrm>
            <a:off x="4127923" y="266849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오동수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CE8E566-D1D9-4615-B339-531C232FB3C8}"/>
              </a:ext>
            </a:extLst>
          </p:cNvPr>
          <p:cNvCxnSpPr>
            <a:cxnSpLocks/>
          </p:cNvCxnSpPr>
          <p:nvPr/>
        </p:nvCxnSpPr>
        <p:spPr>
          <a:xfrm>
            <a:off x="2047057" y="36468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1944061" y="2869460"/>
            <a:ext cx="4328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네이버페이로 구입했는데 환불은 어떻게 하나요</a:t>
            </a:r>
            <a:r>
              <a:rPr lang="en-US" altLang="ko-KR" sz="800" dirty="0"/>
              <a:t>?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434899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43C3AF-8EDF-4158-9087-21EA4CC54A49}"/>
              </a:ext>
            </a:extLst>
          </p:cNvPr>
          <p:cNvSpPr/>
          <p:nvPr/>
        </p:nvSpPr>
        <p:spPr>
          <a:xfrm>
            <a:off x="2053407" y="3672291"/>
            <a:ext cx="2347116" cy="65244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l"/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CTX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  <a:endParaRPr lang="ko-KR" altLang="en-US" sz="500" i="0" dirty="0">
              <a:solidFill>
                <a:schemeClr val="tx1"/>
              </a:solidFill>
              <a:effectLst/>
              <a:latin typeface="ng"/>
            </a:endParaRP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</a:t>
            </a: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단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 SRT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앱으로 발권한 승차권은 열차 출발 후 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10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분까지 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SRT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앱으로 환불 가능합니다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l"/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예약한 열차와 다른 열차에 탑승한 경우 열차 승무원을 통해 해당 승차권 도착역</a:t>
            </a:r>
            <a:endParaRPr lang="en-US" altLang="ko-KR" sz="500" i="0" dirty="0">
              <a:solidFill>
                <a:schemeClr val="tx1"/>
              </a:solidFill>
              <a:effectLst/>
              <a:latin typeface="ng"/>
            </a:endParaRP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도착시각 이전까지 환불가능하며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환불시점에 따른 위약금 발생됩니다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A002DD3-4D97-42EE-9F9B-3F963A8E206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0DD4CD-40C1-407F-9372-014A0F5B6CF9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FFAE6B-DDD6-4563-85CF-4B0CA81D5DA7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3A47945-0909-4220-9755-9CE7279A30F6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3A67D17-E919-44CC-B6C1-09B18F7ED653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70446654-9C4A-4B3F-A164-3ECFB373D5D4}"/>
              </a:ext>
            </a:extLst>
          </p:cNvPr>
          <p:cNvSpPr/>
          <p:nvPr/>
        </p:nvSpPr>
        <p:spPr>
          <a:xfrm>
            <a:off x="4200255" y="348509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EB9D98-C085-4710-9AAB-E620AED18D7E}"/>
              </a:ext>
            </a:extLst>
          </p:cNvPr>
          <p:cNvSpPr txBox="1"/>
          <p:nvPr/>
        </p:nvSpPr>
        <p:spPr>
          <a:xfrm>
            <a:off x="4414813" y="3823182"/>
            <a:ext cx="172449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ED681E6-2136-41CB-8344-922873840919}"/>
              </a:ext>
            </a:extLst>
          </p:cNvPr>
          <p:cNvSpPr/>
          <p:nvPr/>
        </p:nvSpPr>
        <p:spPr>
          <a:xfrm>
            <a:off x="4530545" y="383251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564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기본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답변대기</a:t>
                      </a:r>
                      <a:r>
                        <a:rPr lang="en-US" altLang="ko-KR" sz="1500" dirty="0"/>
                        <a:t>‘ </a:t>
                      </a:r>
                      <a:r>
                        <a:rPr lang="ko-KR" altLang="en-US" sz="1500" dirty="0"/>
                        <a:t>상태에서 답변글 작성시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답변완료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로 변경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2851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205402"/>
              </p:ext>
            </p:extLst>
          </p:nvPr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  <a:gridCol w="472041">
                  <a:extLst>
                    <a:ext uri="{9D8B030D-6E8A-4147-A177-3AD203B41FA5}">
                      <a16:colId xmlns:a16="http://schemas.microsoft.com/office/drawing/2014/main" val="342831444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품목명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보관장소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접수일</a:t>
                      </a:r>
                      <a:endParaRPr lang="en-US" altLang="ko-KR" sz="7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청록색 장우산</a:t>
                      </a:r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고성유실물센터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검정 단우산</a:t>
                      </a:r>
                      <a:r>
                        <a:rPr lang="en-US" altLang="ko-KR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(</a:t>
                      </a:r>
                      <a:r>
                        <a:rPr lang="ko-KR" altLang="en-US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체크무늬</a:t>
                      </a:r>
                      <a:r>
                        <a:rPr lang="en-US" altLang="ko-KR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)</a:t>
                      </a:r>
                      <a:endParaRPr lang="ko-KR" altLang="en-US" sz="700" dirty="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양양유실물센터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AE8A1E-9A7A-4AA0-9796-AAC7942C62B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AA73E0-B3BD-4C15-9B8C-AD54194B5626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F48B96-23B7-4EE4-8B11-659AD815A0AC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C4E37-908D-4D3B-A975-D5E013D43A6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A25395-913D-458C-BC86-CBE866F5C494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BDFDA84F-AAF5-49AE-B68A-EB1A882215D5}"/>
              </a:ext>
            </a:extLst>
          </p:cNvPr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08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6CE4CF6-032E-42E1-B413-D6A542A099C9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53AD7-9541-4DCB-860A-9BBEF4F62FE6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16EFB4-ED14-4962-A497-2C5BF81BBF57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7D251E-9281-4E20-B7CC-DCAFEE292E86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72C10A-C5B7-405C-AB13-35FC410420AE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80C3E7-D9F3-40BB-83D1-1BC7EAE9006E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6CC81B-3208-4CB8-ADEB-8439B08C901B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37C959-7B12-4780-B079-09DA272AF8C0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34A6F3-FE0C-4E1F-AB94-6953AAEFA0C0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E42BBB-3A88-41C2-9129-441E81DC9C65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A7830E-C46A-4F86-B75A-47954D1429F1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21DB8E-89F1-4221-AD75-6218B7C65570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D6ACF6-DDA5-4416-AB54-04BF7AC87468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9D1ABC1-B9C4-4D2A-8C9C-F99D132CC32C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3918977-ADD3-4CE1-96B7-79B808CB70C0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다중 문서 28">
            <a:extLst>
              <a:ext uri="{FF2B5EF4-FFF2-40B4-BE49-F238E27FC236}">
                <a16:creationId xmlns:a16="http://schemas.microsoft.com/office/drawing/2014/main" id="{6D534A5F-7C93-490F-9A83-EF45225BEDDA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01DC7CA-3A8C-4389-8B83-D4B6AC4FFAC3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51FE057-C5D1-4018-8600-FEBF4D34E76E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64E0CCB-6285-4BAF-95DC-07D9B3CD7A01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02498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314434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695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21316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유실물 등록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799592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519747"/>
              </p:ext>
            </p:extLst>
          </p:nvPr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  <a:gridCol w="472041">
                  <a:extLst>
                    <a:ext uri="{9D8B030D-6E8A-4147-A177-3AD203B41FA5}">
                      <a16:colId xmlns:a16="http://schemas.microsoft.com/office/drawing/2014/main" val="342831444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품목명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보관장소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접수일</a:t>
                      </a:r>
                      <a:endParaRPr lang="en-US" altLang="ko-KR" sz="7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청록색 장우산</a:t>
                      </a:r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고성유실물센터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검정 단우산</a:t>
                      </a:r>
                      <a:r>
                        <a:rPr lang="en-US" altLang="ko-KR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(</a:t>
                      </a:r>
                      <a:r>
                        <a:rPr lang="ko-KR" altLang="en-US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체크무늬</a:t>
                      </a:r>
                      <a:r>
                        <a:rPr lang="en-US" altLang="ko-KR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)</a:t>
                      </a:r>
                      <a:endParaRPr lang="ko-KR" altLang="en-US" sz="700" dirty="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양양유실물센터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AE8A1E-9A7A-4AA0-9796-AAC7942C62B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AA73E0-B3BD-4C15-9B8C-AD54194B5626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F48B96-23B7-4EE4-8B11-659AD815A0AC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C4E37-908D-4D3B-A975-D5E013D43A6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A25395-913D-458C-BC86-CBE866F5C494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5B1EC8A-28FD-4079-96B6-6A7D57FEEDA6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ECDD8E1E-E56F-49B4-8C01-DE3B9071F603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694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00392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유실물 보관된 센터 선택</a:t>
                      </a:r>
                      <a:endParaRPr lang="en-US" altLang="ko-KR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유실물 접수된 일자 선택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 버튼 클릭시 유실물 안내 등록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유실물 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754846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52910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품목명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299883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습득장소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3000612"/>
            <a:ext cx="2341438" cy="13571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CE1FD6-2FBF-498E-A7C1-6D2472EF893C}"/>
              </a:ext>
            </a:extLst>
          </p:cNvPr>
          <p:cNvSpPr txBox="1"/>
          <p:nvPr/>
        </p:nvSpPr>
        <p:spPr>
          <a:xfrm>
            <a:off x="1818279" y="2752101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보관장소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9A55FCF-231F-4509-ADE4-0D1D980F1D67}"/>
              </a:ext>
            </a:extLst>
          </p:cNvPr>
          <p:cNvSpPr/>
          <p:nvPr/>
        </p:nvSpPr>
        <p:spPr>
          <a:xfrm>
            <a:off x="2286000" y="2759763"/>
            <a:ext cx="943702" cy="17969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고성유실물센터  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2D6BC7-A587-4AFB-9F1D-67A015A60F3B}"/>
              </a:ext>
            </a:extLst>
          </p:cNvPr>
          <p:cNvSpPr txBox="1"/>
          <p:nvPr/>
        </p:nvSpPr>
        <p:spPr>
          <a:xfrm>
            <a:off x="3474006" y="2758255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접수일자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1413D9-70D8-4BEA-86EF-DB27FAB353B0}"/>
              </a:ext>
            </a:extLst>
          </p:cNvPr>
          <p:cNvSpPr/>
          <p:nvPr/>
        </p:nvSpPr>
        <p:spPr>
          <a:xfrm>
            <a:off x="3906027" y="2759763"/>
            <a:ext cx="720675" cy="17969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5" name="순서도: 다중 문서 44">
            <a:extLst>
              <a:ext uri="{FF2B5EF4-FFF2-40B4-BE49-F238E27FC236}">
                <a16:creationId xmlns:a16="http://schemas.microsoft.com/office/drawing/2014/main" id="{DBD8A088-45D3-4FF4-91F1-ED7C995A8A17}"/>
              </a:ext>
            </a:extLst>
          </p:cNvPr>
          <p:cNvSpPr/>
          <p:nvPr/>
        </p:nvSpPr>
        <p:spPr>
          <a:xfrm>
            <a:off x="4463402" y="2769010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8B346F-A81C-4F75-8282-ECE826D6A417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B9B9B0-82ED-44BF-9EA5-7F7CE063158F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906569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C530482-E3AB-4368-A4A2-4EF22A565CB3}"/>
              </a:ext>
            </a:extLst>
          </p:cNvPr>
          <p:cNvSpPr/>
          <p:nvPr/>
        </p:nvSpPr>
        <p:spPr>
          <a:xfrm>
            <a:off x="3250888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B8DD2A33-003E-4583-9B6C-5B7497E3E283}"/>
              </a:ext>
            </a:extLst>
          </p:cNvPr>
          <p:cNvSpPr/>
          <p:nvPr/>
        </p:nvSpPr>
        <p:spPr>
          <a:xfrm>
            <a:off x="2122586" y="255873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78DE7AA1-3B39-4C23-97D4-7F755CDB7438}"/>
              </a:ext>
            </a:extLst>
          </p:cNvPr>
          <p:cNvSpPr/>
          <p:nvPr/>
        </p:nvSpPr>
        <p:spPr>
          <a:xfrm>
            <a:off x="3728684" y="25582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081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221443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</a:t>
                      </a:r>
                      <a:r>
                        <a:rPr lang="ko-KR" altLang="en-US" sz="1500" dirty="0"/>
                        <a:t>유실물 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399569" y="2579157"/>
            <a:ext cx="1286607" cy="140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검정색 단우산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체크무늬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3154324" y="4514742"/>
            <a:ext cx="22881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7C04E6B-2E27-4CAD-BBFC-B37FB0FBFE41}"/>
              </a:ext>
            </a:extLst>
          </p:cNvPr>
          <p:cNvCxnSpPr>
            <a:cxnSpLocks/>
          </p:cNvCxnSpPr>
          <p:nvPr/>
        </p:nvCxnSpPr>
        <p:spPr>
          <a:xfrm>
            <a:off x="2030012" y="2557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88A285C-966E-48E3-ACC6-DB9858E04350}"/>
              </a:ext>
            </a:extLst>
          </p:cNvPr>
          <p:cNvCxnSpPr>
            <a:cxnSpLocks/>
          </p:cNvCxnSpPr>
          <p:nvPr/>
        </p:nvCxnSpPr>
        <p:spPr>
          <a:xfrm>
            <a:off x="2030012" y="2732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0821A42-DBDA-4CBE-A1EE-83AB8EC7E98E}"/>
              </a:ext>
            </a:extLst>
          </p:cNvPr>
          <p:cNvSpPr/>
          <p:nvPr/>
        </p:nvSpPr>
        <p:spPr>
          <a:xfrm>
            <a:off x="2030012" y="2562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51B943F-4255-4577-8D96-E888180DEC66}"/>
              </a:ext>
            </a:extLst>
          </p:cNvPr>
          <p:cNvSpPr/>
          <p:nvPr/>
        </p:nvSpPr>
        <p:spPr>
          <a:xfrm>
            <a:off x="2399569" y="2813237"/>
            <a:ext cx="873823" cy="143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양양유실물센터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128B6BF-0AFB-45A0-B640-462D4E2CD5F0}"/>
              </a:ext>
            </a:extLst>
          </p:cNvPr>
          <p:cNvCxnSpPr>
            <a:cxnSpLocks/>
          </p:cNvCxnSpPr>
          <p:nvPr/>
        </p:nvCxnSpPr>
        <p:spPr>
          <a:xfrm>
            <a:off x="2030012" y="279154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E8826C8-7EA0-45EC-B8E5-630ED36D6030}"/>
              </a:ext>
            </a:extLst>
          </p:cNvPr>
          <p:cNvCxnSpPr>
            <a:cxnSpLocks/>
          </p:cNvCxnSpPr>
          <p:nvPr/>
        </p:nvCxnSpPr>
        <p:spPr>
          <a:xfrm>
            <a:off x="2030012" y="296653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C84363A-5D1C-4DCC-9A56-03C942D49927}"/>
              </a:ext>
            </a:extLst>
          </p:cNvPr>
          <p:cNvSpPr/>
          <p:nvPr/>
        </p:nvSpPr>
        <p:spPr>
          <a:xfrm>
            <a:off x="2030012" y="279659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보관장소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FE84C56-0128-4B11-80F9-49766DD1DE31}"/>
              </a:ext>
            </a:extLst>
          </p:cNvPr>
          <p:cNvSpPr/>
          <p:nvPr/>
        </p:nvSpPr>
        <p:spPr>
          <a:xfrm>
            <a:off x="3577123" y="279659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85999F4-A3D6-4B79-9958-99D8FAF78A3D}"/>
              </a:ext>
            </a:extLst>
          </p:cNvPr>
          <p:cNvSpPr/>
          <p:nvPr/>
        </p:nvSpPr>
        <p:spPr>
          <a:xfrm>
            <a:off x="3890443" y="2813237"/>
            <a:ext cx="873823" cy="143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A69CAA8-D75C-4F90-9593-01AFECC58FC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BD4CDB20-F4D8-4675-82E6-6943C149195B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FC6EA6-360F-4952-9C45-1AF9FD1DEAB7}"/>
              </a:ext>
            </a:extLst>
          </p:cNvPr>
          <p:cNvSpPr txBox="1"/>
          <p:nvPr/>
        </p:nvSpPr>
        <p:spPr>
          <a:xfrm>
            <a:off x="2030012" y="3076575"/>
            <a:ext cx="2546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1010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열차 양양방향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– 3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호차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2A 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객실좌석</a:t>
            </a:r>
            <a:endParaRPr lang="ko-KR" altLang="en-US" sz="700" dirty="0"/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925423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0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680884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입력한 내용으로 검색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선택한 페이지로 이동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171778"/>
              </p:ext>
            </p:extLst>
          </p:nvPr>
        </p:nvGraphicFramePr>
        <p:xfrm>
          <a:off x="7091765" y="586734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목록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부정승차 집중단속 시행알림</a:t>
                      </a:r>
                      <a:endParaRPr lang="ko-KR" altLang="en-US" sz="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2024-07-01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860CCB67-DA58-44B7-8ABD-D31C436EECBD}"/>
              </a:ext>
            </a:extLst>
          </p:cNvPr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08C634-BE5B-404B-8D05-0CD8D1E8AF84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FD3B8A-BE59-4D8B-B2EC-B4CACCB874A0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E3D036-A10E-4107-B143-1DEA0B9535D0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4FB9D70-CB97-4919-989B-F4969B5A6F69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DF61C229-6AD1-4737-8FBB-45C7954C08EF}"/>
              </a:ext>
            </a:extLst>
          </p:cNvPr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44AC295C-3E01-4F54-BA08-5D1261F22596}"/>
              </a:ext>
            </a:extLst>
          </p:cNvPr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D4902E72-469D-4979-9652-6C159AE206AC}"/>
              </a:ext>
            </a:extLst>
          </p:cNvPr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66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10637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등록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932759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공지사항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55259"/>
              </p:ext>
            </p:extLst>
          </p:nvPr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부정승차 집중단속 시행알림</a:t>
                      </a:r>
                      <a:endParaRPr lang="ko-KR" altLang="en-US" sz="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2024-07-01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75669-A15F-416B-A929-CD9075E21F90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978C7366-DC75-43D8-898A-2D32B64B0B93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08C634-BE5B-404B-8D05-0CD8D1E8AF84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FD3B8A-BE59-4D8B-B2EC-B4CACCB874A0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E3D036-A10E-4107-B143-1DEA0B9535D0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4FB9D70-CB97-4919-989B-F4969B5A6F69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60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009731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파일 선택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클릭하여 파일 첨부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 버튼 클릭시 공지사항 등록 완료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＇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＇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815113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등록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8"/>
            <a:ext cx="2341438" cy="122332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15AE2D-BDB3-44B2-BD70-223FCDA7D791}"/>
              </a:ext>
            </a:extLst>
          </p:cNvPr>
          <p:cNvSpPr txBox="1"/>
          <p:nvPr/>
        </p:nvSpPr>
        <p:spPr>
          <a:xfrm>
            <a:off x="1878771" y="4074824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첨부파일</a:t>
            </a:r>
            <a:endParaRPr lang="en-US" altLang="ko-KR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CE4204C-6662-40B3-AB00-6C3751BF8D16}"/>
              </a:ext>
            </a:extLst>
          </p:cNvPr>
          <p:cNvSpPr/>
          <p:nvPr/>
        </p:nvSpPr>
        <p:spPr>
          <a:xfrm>
            <a:off x="2268319" y="4263174"/>
            <a:ext cx="1031102" cy="10165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400" dirty="0">
                <a:solidFill>
                  <a:schemeClr val="tx1"/>
                </a:solidFill>
              </a:rPr>
              <a:t>선택된 파일이 없습니다</a:t>
            </a:r>
            <a:r>
              <a:rPr lang="en-US" altLang="ko-KR" sz="400" dirty="0">
                <a:solidFill>
                  <a:schemeClr val="tx1"/>
                </a:solidFill>
              </a:rPr>
              <a:t>.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19AD2-4B5C-4660-A2A8-497E88561FED}"/>
              </a:ext>
            </a:extLst>
          </p:cNvPr>
          <p:cNvSpPr txBox="1"/>
          <p:nvPr/>
        </p:nvSpPr>
        <p:spPr>
          <a:xfrm>
            <a:off x="2277509" y="4267392"/>
            <a:ext cx="303761" cy="96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파일 선택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5C36FE3-8DFD-4D03-B0C5-BF29D0298330}"/>
              </a:ext>
            </a:extLst>
          </p:cNvPr>
          <p:cNvSpPr/>
          <p:nvPr/>
        </p:nvSpPr>
        <p:spPr>
          <a:xfrm>
            <a:off x="2877991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9BB1CC4C-A77B-4B75-9C57-1ACC51BCF80E}"/>
              </a:ext>
            </a:extLst>
          </p:cNvPr>
          <p:cNvSpPr/>
          <p:nvPr/>
        </p:nvSpPr>
        <p:spPr>
          <a:xfrm>
            <a:off x="2221561" y="402289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D9C7FE-7B03-4837-A5B7-ECBCA13AF91D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73E1714-6240-4AD2-A970-71067AB88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96" y="2765910"/>
            <a:ext cx="2067518" cy="7506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E50F35B-356E-4D6A-A3AE-A86FDC30D82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FE3FF9-AEC5-468F-ADE4-C3F3D3A3F50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DC550C5-9829-4686-848F-FB8EA4CD67B4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3C9FCBE-E619-4407-AEB5-DB77A6C016A3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DEFA593-BF6F-4811-8886-3DFFDF6644C6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1494F77-72BE-468E-A510-72CFCF2FDD69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3554ACE-42A0-4EB7-9CE1-FC3C3378B86A}"/>
              </a:ext>
            </a:extLst>
          </p:cNvPr>
          <p:cNvSpPr/>
          <p:nvPr/>
        </p:nvSpPr>
        <p:spPr>
          <a:xfrm>
            <a:off x="3263059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8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62710DDB-607B-406F-941C-D14BAB83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18171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</a:t>
                      </a:r>
                      <a:r>
                        <a:rPr lang="ko-KR" altLang="en-US" sz="1500" dirty="0"/>
                        <a:t>공지사항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093247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열람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77619" y="2505472"/>
            <a:ext cx="9989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5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5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4081988" y="2501180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2024-07-10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971BA0A-07E6-49DF-BACF-73B7A6FAA88C}"/>
              </a:ext>
            </a:extLst>
          </p:cNvPr>
          <p:cNvCxnSpPr>
            <a:cxnSpLocks/>
          </p:cNvCxnSpPr>
          <p:nvPr/>
        </p:nvCxnSpPr>
        <p:spPr>
          <a:xfrm>
            <a:off x="2034769" y="28594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C4A807-1E9C-4592-BD78-C1B634262C46}"/>
              </a:ext>
            </a:extLst>
          </p:cNvPr>
          <p:cNvSpPr txBox="1"/>
          <p:nvPr/>
        </p:nvSpPr>
        <p:spPr>
          <a:xfrm>
            <a:off x="1980904" y="2682420"/>
            <a:ext cx="12346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u="sng" dirty="0">
                <a:solidFill>
                  <a:schemeClr val="accent1"/>
                </a:solidFill>
              </a:rPr>
              <a:t>7</a:t>
            </a:r>
            <a:r>
              <a:rPr lang="ko-KR" altLang="en-US" sz="500" u="sng" dirty="0">
                <a:solidFill>
                  <a:schemeClr val="accent1"/>
                </a:solidFill>
              </a:rPr>
              <a:t>월 부정승차 집중단속 시행알림</a:t>
            </a:r>
            <a:r>
              <a:rPr lang="en-US" altLang="ko-KR" sz="500" u="sng" dirty="0">
                <a:solidFill>
                  <a:schemeClr val="accent1"/>
                </a:solidFill>
              </a:rPr>
              <a:t>.pdt</a:t>
            </a:r>
            <a:endParaRPr lang="ko-KR" altLang="en-US" sz="500" u="sng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2048201" y="2866911"/>
            <a:ext cx="253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7</a:t>
            </a:r>
            <a:r>
              <a:rPr lang="ko-KR" altLang="en-US" sz="500" dirty="0">
                <a:solidFill>
                  <a:srgbClr val="FF0000"/>
                </a:solidFill>
              </a:rPr>
              <a:t>월 부정승차 집중단속</a:t>
            </a:r>
            <a:endParaRPr lang="en-US" altLang="ko-KR" sz="500" dirty="0">
              <a:solidFill>
                <a:srgbClr val="FF0000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  <a:endParaRPr lang="en-US" altLang="ko-KR" sz="500" dirty="0">
              <a:solidFill>
                <a:srgbClr val="333333"/>
              </a:solidFill>
              <a:latin typeface="ng"/>
            </a:endParaRPr>
          </a:p>
          <a:p>
            <a:pPr algn="ctr"/>
            <a:r>
              <a:rPr lang="ko-KR" altLang="en-US" sz="500" b="0" i="0" dirty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2024. 7. 01.(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 ~ 7. 31.(</a:t>
            </a:r>
            <a:r>
              <a:rPr lang="ko-KR" altLang="en-US" sz="500" dirty="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43BBD5-84C3-46E4-A228-59E6436F7FCA}"/>
              </a:ext>
            </a:extLst>
          </p:cNvPr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>
                <a:solidFill>
                  <a:schemeClr val="bg1"/>
                </a:solidFill>
              </a:rPr>
              <a:t>목록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F14C9E-B81E-44FD-BA15-867DC03F7DC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7C112F-DE42-46A9-988E-3F1224C529F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A43CA7-5C16-4A3D-9E47-371768AF5185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D9C954D-8BA4-444A-ADA1-B9391D9DCD9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39D8695-3BDB-49AB-A0BC-29E2B1DBEADF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243428E-616D-4263-BA92-476ADA4B7EFE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2FD17399-3FEC-400F-A4EB-662F1ECC2746}"/>
              </a:ext>
            </a:extLst>
          </p:cNvPr>
          <p:cNvSpPr/>
          <p:nvPr/>
        </p:nvSpPr>
        <p:spPr>
          <a:xfrm>
            <a:off x="4240643" y="379445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34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62710DDB-607B-406F-941C-D14BAB83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12785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</a:t>
                      </a:r>
                      <a:r>
                        <a:rPr lang="ko-KR" altLang="en-US" sz="1500" dirty="0"/>
                        <a:t>공지사항 수정</a:t>
                      </a:r>
                      <a:r>
                        <a:rPr lang="en-US" altLang="ko-KR" sz="1500" dirty="0"/>
                        <a:t>＇</a:t>
                      </a:r>
                      <a:r>
                        <a:rPr lang="ko-KR" altLang="en-US" sz="1500" dirty="0"/>
                        <a:t>페이지로 이동</a:t>
                      </a:r>
                      <a:endParaRPr lang="en-US" altLang="ko-KR" sz="15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429724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등록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77619" y="2505472"/>
            <a:ext cx="9989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5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5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4081988" y="2501180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2024-07-10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971BA0A-07E6-49DF-BACF-73B7A6FAA88C}"/>
              </a:ext>
            </a:extLst>
          </p:cNvPr>
          <p:cNvCxnSpPr>
            <a:cxnSpLocks/>
          </p:cNvCxnSpPr>
          <p:nvPr/>
        </p:nvCxnSpPr>
        <p:spPr>
          <a:xfrm>
            <a:off x="2034769" y="28594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C4A807-1E9C-4592-BD78-C1B634262C46}"/>
              </a:ext>
            </a:extLst>
          </p:cNvPr>
          <p:cNvSpPr txBox="1"/>
          <p:nvPr/>
        </p:nvSpPr>
        <p:spPr>
          <a:xfrm>
            <a:off x="1980904" y="2682420"/>
            <a:ext cx="12346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u="sng" dirty="0">
                <a:solidFill>
                  <a:schemeClr val="accent1"/>
                </a:solidFill>
              </a:rPr>
              <a:t>7</a:t>
            </a:r>
            <a:r>
              <a:rPr lang="ko-KR" altLang="en-US" sz="500" u="sng" dirty="0">
                <a:solidFill>
                  <a:schemeClr val="accent1"/>
                </a:solidFill>
              </a:rPr>
              <a:t>월 부정승차 집중단속 시행알림</a:t>
            </a:r>
            <a:r>
              <a:rPr lang="en-US" altLang="ko-KR" sz="500" u="sng" dirty="0">
                <a:solidFill>
                  <a:schemeClr val="accent1"/>
                </a:solidFill>
              </a:rPr>
              <a:t>.pdt</a:t>
            </a:r>
            <a:endParaRPr lang="ko-KR" altLang="en-US" sz="500" u="sng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2048201" y="2866911"/>
            <a:ext cx="253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7</a:t>
            </a:r>
            <a:r>
              <a:rPr lang="ko-KR" altLang="en-US" sz="500" dirty="0">
                <a:solidFill>
                  <a:srgbClr val="FF0000"/>
                </a:solidFill>
              </a:rPr>
              <a:t>월 부정승차 집중단속</a:t>
            </a:r>
            <a:endParaRPr lang="en-US" altLang="ko-KR" sz="500" dirty="0">
              <a:solidFill>
                <a:srgbClr val="FF0000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  <a:endParaRPr lang="en-US" altLang="ko-KR" sz="500" dirty="0">
              <a:solidFill>
                <a:srgbClr val="333333"/>
              </a:solidFill>
              <a:latin typeface="ng"/>
            </a:endParaRPr>
          </a:p>
          <a:p>
            <a:pPr algn="ctr"/>
            <a:r>
              <a:rPr lang="ko-KR" altLang="en-US" sz="500" b="0" i="0" dirty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2024. 7. 01.(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 ~ 7. 31.(</a:t>
            </a:r>
            <a:r>
              <a:rPr lang="ko-KR" altLang="en-US" sz="500" dirty="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43BBD5-84C3-46E4-A228-59E6436F7FCA}"/>
              </a:ext>
            </a:extLst>
          </p:cNvPr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F14C9E-B81E-44FD-BA15-867DC03F7DC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7C112F-DE42-46A9-988E-3F1224C529F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A43CA7-5C16-4A3D-9E47-371768AF5185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D9C954D-8BA4-444A-ADA1-B9391D9DCD9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39D8695-3BDB-49AB-A0BC-29E2B1DBEADF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243428E-616D-4263-BA92-476ADA4B7EFE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C400DB0-7EFC-4915-A0EF-36FBFB81B6BB}"/>
              </a:ext>
            </a:extLst>
          </p:cNvPr>
          <p:cNvSpPr txBox="1"/>
          <p:nvPr/>
        </p:nvSpPr>
        <p:spPr>
          <a:xfrm>
            <a:off x="4141858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AEA78001-2CBD-458E-A7AC-089CCE208EC4}"/>
              </a:ext>
            </a:extLst>
          </p:cNvPr>
          <p:cNvSpPr/>
          <p:nvPr/>
        </p:nvSpPr>
        <p:spPr>
          <a:xfrm>
            <a:off x="3968027" y="380561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45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35302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파일 선택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클릭하여 파일 첨부 및 변경 가능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수정버튼 클릭시 공지사항 수정 완료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취소버튼 클릭시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＇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879826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수정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6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23422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7</a:t>
            </a:r>
            <a:r>
              <a:rPr lang="ko-KR" altLang="en-US" sz="500" dirty="0">
                <a:solidFill>
                  <a:srgbClr val="FF0000"/>
                </a:solidFill>
              </a:rPr>
              <a:t>월 부정승차 집중단속</a:t>
            </a:r>
            <a:endParaRPr lang="en-US" altLang="ko-KR" sz="500" dirty="0">
              <a:solidFill>
                <a:srgbClr val="FF0000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  <a:endParaRPr lang="en-US" altLang="ko-KR" sz="500" dirty="0">
              <a:solidFill>
                <a:srgbClr val="333333"/>
              </a:solidFill>
              <a:latin typeface="ng"/>
            </a:endParaRPr>
          </a:p>
          <a:p>
            <a:pPr algn="ctr"/>
            <a:r>
              <a:rPr lang="ko-KR" altLang="en-US" sz="500" b="0" i="0" dirty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2024. 7. 01.(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 ~ 7. 31.(</a:t>
            </a:r>
            <a:r>
              <a:rPr lang="ko-KR" altLang="en-US" sz="500" dirty="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15AE2D-BDB3-44B2-BD70-223FCDA7D791}"/>
              </a:ext>
            </a:extLst>
          </p:cNvPr>
          <p:cNvSpPr txBox="1"/>
          <p:nvPr/>
        </p:nvSpPr>
        <p:spPr>
          <a:xfrm>
            <a:off x="1878771" y="4093873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첨부파일</a:t>
            </a:r>
            <a:endParaRPr lang="en-US" altLang="ko-KR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CE4204C-6662-40B3-AB00-6C3751BF8D16}"/>
              </a:ext>
            </a:extLst>
          </p:cNvPr>
          <p:cNvSpPr/>
          <p:nvPr/>
        </p:nvSpPr>
        <p:spPr>
          <a:xfrm>
            <a:off x="2268319" y="4282223"/>
            <a:ext cx="1309906" cy="10165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400" dirty="0">
                <a:solidFill>
                  <a:schemeClr val="tx1"/>
                </a:solidFill>
              </a:rPr>
              <a:t>7</a:t>
            </a:r>
            <a:r>
              <a:rPr lang="ko-KR" altLang="en-US" sz="400" dirty="0">
                <a:solidFill>
                  <a:schemeClr val="tx1"/>
                </a:solidFill>
              </a:rPr>
              <a:t>월 부정승차 집중단속 시행알림</a:t>
            </a:r>
            <a:r>
              <a:rPr lang="en-US" altLang="ko-KR" sz="400" dirty="0">
                <a:solidFill>
                  <a:schemeClr val="tx1"/>
                </a:solidFill>
              </a:rPr>
              <a:t>.pdt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19AD2-4B5C-4660-A2A8-497E88561FED}"/>
              </a:ext>
            </a:extLst>
          </p:cNvPr>
          <p:cNvSpPr txBox="1"/>
          <p:nvPr/>
        </p:nvSpPr>
        <p:spPr>
          <a:xfrm>
            <a:off x="2277509" y="4286441"/>
            <a:ext cx="303761" cy="96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파일 선택</a:t>
            </a: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9BB1CC4C-A77B-4B75-9C57-1ACC51BCF80E}"/>
              </a:ext>
            </a:extLst>
          </p:cNvPr>
          <p:cNvSpPr/>
          <p:nvPr/>
        </p:nvSpPr>
        <p:spPr>
          <a:xfrm>
            <a:off x="2160968" y="404834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D9C7FE-7B03-4837-A5B7-ECBCA13AF91D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DDDAAC-3AF0-4C67-9296-46131BF13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96" y="2765910"/>
            <a:ext cx="2067518" cy="7506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33BA7DB-A105-4880-9728-B43573599487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1F2B23-8E50-4095-AE55-CFBD39F54143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47C238-E352-4B97-BEC4-FAC3BD7E3296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3074B10-3091-46AA-B5D1-668E9D4AC259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F92674C-C48E-47A0-8190-CA38C888AA4A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A1F780E-60B2-4642-9C4A-7B9E0FF55D54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3F856B-FBD7-4534-B5C8-407B50A49B40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5C36FE3-8DFD-4D03-B0C5-BF29D0298330}"/>
              </a:ext>
            </a:extLst>
          </p:cNvPr>
          <p:cNvSpPr/>
          <p:nvPr/>
        </p:nvSpPr>
        <p:spPr>
          <a:xfrm>
            <a:off x="2877991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517EC17F-821B-42D5-A93B-6DED16F6A106}"/>
              </a:ext>
            </a:extLst>
          </p:cNvPr>
          <p:cNvSpPr/>
          <p:nvPr/>
        </p:nvSpPr>
        <p:spPr>
          <a:xfrm>
            <a:off x="3288923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40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557707"/>
              </p:ext>
            </p:extLst>
          </p:nvPr>
        </p:nvGraphicFramePr>
        <p:xfrm>
          <a:off x="7091765" y="586734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목록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28798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778355"/>
              </p:ext>
            </p:extLst>
          </p:nvPr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역사 이용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역에 수유실이 있나요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2024-07-01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860CCB67-DA58-44B7-8ABD-D31C436EECBD}"/>
              </a:ext>
            </a:extLst>
          </p:cNvPr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08C634-BE5B-404B-8D05-0CD8D1E8AF84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FD3B8A-BE59-4D8B-B2EC-B4CACCB874A0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E3D036-A10E-4107-B143-1DEA0B9535D0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4FB9D70-CB97-4919-989B-F4969B5A6F69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05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2813</Words>
  <Application>Microsoft Office PowerPoint</Application>
  <PresentationFormat>와이드스크린</PresentationFormat>
  <Paragraphs>1097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ng</vt:lpstr>
      <vt:lpstr>맑은 고딕</vt:lpstr>
      <vt:lpstr>한컴 고딕</vt:lpstr>
      <vt:lpstr>Arial</vt:lpstr>
      <vt:lpstr>Magneto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50</cp:revision>
  <dcterms:created xsi:type="dcterms:W3CDTF">2024-07-09T06:32:35Z</dcterms:created>
  <dcterms:modified xsi:type="dcterms:W3CDTF">2024-07-11T08:39:43Z</dcterms:modified>
</cp:coreProperties>
</file>