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77" r:id="rId2"/>
    <p:sldId id="370" r:id="rId3"/>
    <p:sldId id="372" r:id="rId4"/>
    <p:sldId id="373" r:id="rId5"/>
    <p:sldId id="331" r:id="rId6"/>
    <p:sldId id="363" r:id="rId7"/>
    <p:sldId id="378" r:id="rId8"/>
    <p:sldId id="414" r:id="rId9"/>
    <p:sldId id="415" r:id="rId10"/>
    <p:sldId id="382" r:id="rId11"/>
    <p:sldId id="379" r:id="rId12"/>
    <p:sldId id="388" r:id="rId13"/>
    <p:sldId id="385" r:id="rId14"/>
    <p:sldId id="380" r:id="rId15"/>
    <p:sldId id="386" r:id="rId16"/>
    <p:sldId id="389" r:id="rId17"/>
    <p:sldId id="390" r:id="rId18"/>
    <p:sldId id="391" r:id="rId19"/>
    <p:sldId id="392" r:id="rId20"/>
    <p:sldId id="393" r:id="rId21"/>
    <p:sldId id="394" r:id="rId22"/>
    <p:sldId id="381" r:id="rId23"/>
    <p:sldId id="387" r:id="rId24"/>
    <p:sldId id="395" r:id="rId25"/>
    <p:sldId id="397" r:id="rId26"/>
    <p:sldId id="396" r:id="rId27"/>
    <p:sldId id="398" r:id="rId28"/>
    <p:sldId id="399" r:id="rId29"/>
    <p:sldId id="400" r:id="rId30"/>
    <p:sldId id="401" r:id="rId31"/>
    <p:sldId id="402" r:id="rId32"/>
    <p:sldId id="405" r:id="rId33"/>
    <p:sldId id="406" r:id="rId34"/>
    <p:sldId id="407" r:id="rId35"/>
    <p:sldId id="408" r:id="rId36"/>
    <p:sldId id="409" r:id="rId37"/>
    <p:sldId id="410" r:id="rId38"/>
    <p:sldId id="411" r:id="rId39"/>
    <p:sldId id="412" r:id="rId40"/>
    <p:sldId id="413" r:id="rId41"/>
    <p:sldId id="360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1E9"/>
    <a:srgbClr val="D5E3CF"/>
    <a:srgbClr val="C5E0B4"/>
    <a:srgbClr val="70AD47"/>
    <a:srgbClr val="D6E3CF"/>
    <a:srgbClr val="E2F0D9"/>
    <a:srgbClr val="FFF2CC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48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B931D-F39A-4089-89F8-FEC4EF6371E8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316D6-AC87-458A-BAD4-68D52989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93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D1253-7C29-4AC3-A4F6-98FF0148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D51CF-86A7-4631-ACCC-4069B102F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258D7-D923-4641-B98C-DA86F8C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06D00-4AE4-40D2-ABDE-B2A0483C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E2C61-9024-480B-8F1A-DD1C99CB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3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EC982-CAC6-406C-8854-F19F6EB8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DA3A-160E-48D9-8AC2-B93E3C46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45595-7440-4005-AB10-514A06DD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8B580-3D32-425B-9461-BE941E57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50F04-4D19-4171-BE41-0C5D56DD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3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8330B1-F726-4EF3-B61F-A3B63C611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D1A52-7537-4A15-8E40-BDDD2CA25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3F05D-E894-4635-82BE-751C00F8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DECDA-92C9-4C7E-9F0A-70FCE5FF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9253B-E249-44C5-9353-9F4DF112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A653-D3BC-4BDB-81AC-2D048704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E2342-39FF-4EAB-A714-D7E6B510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FF47F-CBD4-484C-BCE5-11A5234C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A4346-061C-401D-9441-BB1DA97B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323F7-227D-487E-9735-4B3B8629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0C1AB-6603-49FF-8D5E-E77D7531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2C5FA-C565-40CE-BE21-28011E906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8FA05-54DC-4853-A90D-2B211D31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AD2E1-8D36-4E12-905F-8786862C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A4C38-2571-4B5E-AAD6-E67EC438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7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C2E3-DE35-4CD0-81B9-0F9FD432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04916-ABA6-4159-8BAB-EE8AFDEA8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F0AA3-BAB4-4F85-A520-49D1999C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373AB-EACE-4C74-A05F-B15C7ECD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B8559-CC71-4464-A0BC-FB3B1575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B6190-B255-4B91-8FEC-46ACD5F8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2019B-6FC1-4061-8772-2FB8E025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51A3D-12AF-4B27-8566-8EF4AE76F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8FEE8-5DFA-478E-B5E4-5D5365191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6E4606-5C27-430E-A543-0FB9089F3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940677-8E0C-42C3-BD17-0D843199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007C90-0A61-435F-893E-F40B3195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AD8F2A-8BEE-4E26-981A-371FB325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5F8928-E454-459A-8722-492A1A10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0ADE9-F44A-4F68-A84E-0B493D0D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B5E65-7541-48C8-BEC7-3971DE99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F9880F-F01B-4802-BE31-61D1C83B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8BC809-BBBF-4A9A-9D13-3AFF5EEA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0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4B2910-AFCA-4F56-84EC-0457B1E8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E41B88-738C-4D65-88DF-41116738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D032C-8CE3-40BE-872F-1123302B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4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1F36B-8424-4866-98DA-9685E816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637D4-70B5-4D5F-99DB-7BDAE034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ABADF-DE4C-4598-BC55-BE4877946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F02B4-1455-4613-B057-6325D456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CF295-4BB3-4311-A689-EBA50733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2C274-FC68-4A29-98F0-1C579AA0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8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3831C-0B21-4892-9E30-D8E0859C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17792-6E36-459A-8501-B972D5711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DED10-B695-42AB-89A4-34B9C8A5C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F4AE7-40B6-4BD5-BDB2-DC67128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53151-56EB-46E7-99DA-AF2D32FB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7755C-D304-47CE-87C8-DC30B82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B5E196-E509-4396-AB1B-AAA3E2A1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06340-23AE-4CDF-816E-E8E64DB2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0D774-779C-47A3-919B-FA8A04734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D8DF-4FC6-4971-9918-F7638C273F2D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E9EEE-0C8E-4C88-A57D-8E211920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8BA13-FE82-4700-B218-1C2673D8F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9EF9E455-BBEB-450E-ABB5-3CDDAF69AE59}"/>
              </a:ext>
            </a:extLst>
          </p:cNvPr>
          <p:cNvSpPr txBox="1"/>
          <p:nvPr/>
        </p:nvSpPr>
        <p:spPr>
          <a:xfrm>
            <a:off x="1161142" y="1099152"/>
            <a:ext cx="4553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E4A3B-88C7-4BC1-9D36-2A81B5DFE63D}"/>
              </a:ext>
            </a:extLst>
          </p:cNvPr>
          <p:cNvSpPr txBox="1"/>
          <p:nvPr/>
        </p:nvSpPr>
        <p:spPr>
          <a:xfrm>
            <a:off x="6176736" y="4784881"/>
            <a:ext cx="55904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6">
                    <a:lumMod val="50000"/>
                  </a:schemeClr>
                </a:solidFill>
              </a:rPr>
              <a:t>5</a:t>
            </a:r>
            <a:r>
              <a:rPr lang="ko-KR" altLang="en-US" sz="2500" b="1" dirty="0">
                <a:solidFill>
                  <a:schemeClr val="accent6">
                    <a:lumMod val="50000"/>
                  </a:schemeClr>
                </a:solidFill>
              </a:rPr>
              <a:t>조 추승보｜김의겸｜이영진｜오동수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7791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2006367" y="2376424"/>
            <a:ext cx="8179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25457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2006367" y="2376424"/>
            <a:ext cx="8179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72218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개체 틀 6">
            <a:extLst>
              <a:ext uri="{FF2B5EF4-FFF2-40B4-BE49-F238E27FC236}">
                <a16:creationId xmlns:a16="http://schemas.microsoft.com/office/drawing/2014/main" id="{BB00C84D-96AE-4584-8393-36CA82159B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206980"/>
              </p:ext>
            </p:extLst>
          </p:nvPr>
        </p:nvGraphicFramePr>
        <p:xfrm>
          <a:off x="518714" y="1183048"/>
          <a:ext cx="11194313" cy="1947958"/>
        </p:xfrm>
        <a:graphic>
          <a:graphicData uri="http://schemas.openxmlformats.org/drawingml/2006/table">
            <a:tbl>
              <a:tblPr firstRow="1" bandRow="1"/>
              <a:tblGrid>
                <a:gridCol w="1746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8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31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600" b="0" dirty="0"/>
                        <a:t>운영체제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600" dirty="0"/>
                        <a:t>Window 10</a:t>
                      </a:r>
                      <a:endParaRPr lang="ko-KR" altLang="en-US" sz="1600" dirty="0"/>
                    </a:p>
                  </a:txBody>
                  <a:tcPr marL="18000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213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IDE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dirty="0"/>
                        <a:t>Spring Tool Suite 4</a:t>
                      </a:r>
                      <a:endParaRPr lang="ko-KR" altLang="en-US" sz="1600" dirty="0"/>
                    </a:p>
                  </a:txBody>
                  <a:tcPr marL="18000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213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웹 서버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dirty="0"/>
                        <a:t>Chrome, Web Socket</a:t>
                      </a:r>
                      <a:endParaRPr lang="ko-KR" altLang="en-US" sz="1600" dirty="0"/>
                    </a:p>
                  </a:txBody>
                  <a:tcPr marL="18000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949225"/>
                  </a:ext>
                </a:extLst>
              </a:tr>
              <a:tr h="514213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데이터베이스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dirty="0"/>
                        <a:t>MySQL Server 8.0</a:t>
                      </a:r>
                      <a:endParaRPr lang="ko-KR" altLang="en-US" sz="1600" dirty="0"/>
                    </a:p>
                  </a:txBody>
                  <a:tcPr marL="18000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883647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DDB9D39-F427-4190-A819-4E6BC5024D60}"/>
              </a:ext>
            </a:extLst>
          </p:cNvPr>
          <p:cNvSpPr txBox="1"/>
          <p:nvPr/>
        </p:nvSpPr>
        <p:spPr>
          <a:xfrm>
            <a:off x="433869" y="737647"/>
            <a:ext cx="86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공통</a:t>
            </a:r>
          </a:p>
        </p:txBody>
      </p:sp>
      <p:graphicFrame>
        <p:nvGraphicFramePr>
          <p:cNvPr id="11" name="표 개체 틀 6">
            <a:extLst>
              <a:ext uri="{FF2B5EF4-FFF2-40B4-BE49-F238E27FC236}">
                <a16:creationId xmlns:a16="http://schemas.microsoft.com/office/drawing/2014/main" id="{868953BD-28D7-4778-8D94-410E760A72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04423"/>
              </p:ext>
            </p:extLst>
          </p:nvPr>
        </p:nvGraphicFramePr>
        <p:xfrm>
          <a:off x="511460" y="3586525"/>
          <a:ext cx="11201567" cy="1299409"/>
        </p:xfrm>
        <a:graphic>
          <a:graphicData uri="http://schemas.openxmlformats.org/drawingml/2006/table">
            <a:tbl>
              <a:tblPr firstRow="1" bandRow="1"/>
              <a:tblGrid>
                <a:gridCol w="1747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76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600" dirty="0"/>
                        <a:t>Language</a:t>
                      </a:r>
                      <a:endParaRPr lang="ko-KR" altLang="en-US" sz="1600" dirty="0"/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600" dirty="0"/>
                        <a:t>HTML5, CSS3, JavaScript</a:t>
                      </a:r>
                      <a:endParaRPr lang="ko-KR" altLang="en-US" sz="1600" dirty="0"/>
                    </a:p>
                  </a:txBody>
                  <a:tcPr marL="18000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645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Framework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dirty="0"/>
                        <a:t>JQuery, Ajax, JSON</a:t>
                      </a:r>
                      <a:endParaRPr lang="ko-KR" altLang="en-US" sz="1600" dirty="0"/>
                    </a:p>
                  </a:txBody>
                  <a:tcPr marL="18000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8EAFD25-A037-4C0E-A13F-538875BD2ECC}"/>
              </a:ext>
            </a:extLst>
          </p:cNvPr>
          <p:cNvSpPr txBox="1"/>
          <p:nvPr/>
        </p:nvSpPr>
        <p:spPr>
          <a:xfrm>
            <a:off x="470156" y="3213695"/>
            <a:ext cx="86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Front</a:t>
            </a:r>
            <a:endParaRPr lang="ko-KR" altLang="en-US" b="1" dirty="0"/>
          </a:p>
        </p:txBody>
      </p:sp>
      <p:graphicFrame>
        <p:nvGraphicFramePr>
          <p:cNvPr id="18" name="표 개체 틀 6">
            <a:extLst>
              <a:ext uri="{FF2B5EF4-FFF2-40B4-BE49-F238E27FC236}">
                <a16:creationId xmlns:a16="http://schemas.microsoft.com/office/drawing/2014/main" id="{575559FF-C813-4A06-A961-5C65621784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2468087"/>
              </p:ext>
            </p:extLst>
          </p:nvPr>
        </p:nvGraphicFramePr>
        <p:xfrm>
          <a:off x="511460" y="5370481"/>
          <a:ext cx="11201567" cy="1299409"/>
        </p:xfrm>
        <a:graphic>
          <a:graphicData uri="http://schemas.openxmlformats.org/drawingml/2006/table">
            <a:tbl>
              <a:tblPr firstRow="1" bandRow="1"/>
              <a:tblGrid>
                <a:gridCol w="1747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76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600" dirty="0"/>
                        <a:t>Language</a:t>
                      </a:r>
                      <a:endParaRPr lang="ko-KR" altLang="en-US" sz="1600" dirty="0"/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600" dirty="0"/>
                        <a:t>Java 17, Spring Boot, JSP</a:t>
                      </a:r>
                      <a:endParaRPr lang="ko-KR" altLang="en-US" sz="1600" dirty="0"/>
                    </a:p>
                  </a:txBody>
                  <a:tcPr marL="18000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645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Framework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dirty="0"/>
                        <a:t>MyBatis 3.0.3,  mail, Lombok, </a:t>
                      </a:r>
                      <a:endParaRPr lang="ko-KR" altLang="en-US" sz="1600" dirty="0"/>
                    </a:p>
                  </a:txBody>
                  <a:tcPr marL="18000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776730E-974A-4BA0-9B5B-372952E25C44}"/>
              </a:ext>
            </a:extLst>
          </p:cNvPr>
          <p:cNvSpPr txBox="1"/>
          <p:nvPr/>
        </p:nvSpPr>
        <p:spPr>
          <a:xfrm>
            <a:off x="470156" y="4997651"/>
            <a:ext cx="86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Back</a:t>
            </a:r>
            <a:endParaRPr lang="ko-KR" altLang="en-US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74848C9-EC1B-4E2F-A759-013AD2098F3A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4545EE-3A48-4353-81A9-8167C53A27D7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개발환경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AF835BE-4A98-464B-AC95-B56C6A9E2974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00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개체 틀 6">
            <a:extLst>
              <a:ext uri="{FF2B5EF4-FFF2-40B4-BE49-F238E27FC236}">
                <a16:creationId xmlns:a16="http://schemas.microsoft.com/office/drawing/2014/main" id="{82E7F255-392C-48C9-A0DF-19372D09CD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2635221"/>
              </p:ext>
            </p:extLst>
          </p:nvPr>
        </p:nvGraphicFramePr>
        <p:xfrm>
          <a:off x="533229" y="1397588"/>
          <a:ext cx="11208827" cy="4683898"/>
        </p:xfrm>
        <a:graphic>
          <a:graphicData uri="http://schemas.openxmlformats.org/drawingml/2006/table">
            <a:tbl>
              <a:tblPr firstRow="1" bandRow="1"/>
              <a:tblGrid>
                <a:gridCol w="1259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216">
                  <a:extLst>
                    <a:ext uri="{9D8B030D-6E8A-4147-A177-3AD203B41FA5}">
                      <a16:colId xmlns:a16="http://schemas.microsoft.com/office/drawing/2014/main" val="2055169302"/>
                    </a:ext>
                  </a:extLst>
                </a:gridCol>
              </a:tblGrid>
              <a:tr h="468389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dirty="0"/>
                        <a:t>API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b="1" dirty="0"/>
                        <a:t>KAKAO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로그인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지도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주소검색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en-US" altLang="ko-KR" b="1" dirty="0"/>
                        <a:t>NAVER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지도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en-US" altLang="ko-KR" b="1" dirty="0"/>
                        <a:t>Cool SMS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인증번호 문자 발송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en-US" altLang="ko-KR" b="1" dirty="0"/>
                        <a:t>KG</a:t>
                      </a:r>
                      <a:r>
                        <a:rPr lang="ko-KR" altLang="en-US" b="1" dirty="0"/>
                        <a:t>이니시스</a:t>
                      </a:r>
                      <a:endParaRPr lang="en-US" altLang="ko-KR" b="1" dirty="0"/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결제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endParaRPr lang="en-US" altLang="ko-KR" dirty="0"/>
                    </a:p>
                  </a:txBody>
                  <a:tcPr marL="360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b="1" dirty="0"/>
                        <a:t>ODSAY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반경 내 버스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지하철 조회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실시간 버스 도착정보 조회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버스 노선 조회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endParaRPr lang="en-US" altLang="ko-KR" b="1" dirty="0"/>
                    </a:p>
                    <a:p>
                      <a:pPr algn="l">
                        <a:defRPr/>
                      </a:pPr>
                      <a:r>
                        <a:rPr lang="ko-KR" altLang="en-US" b="1" dirty="0"/>
                        <a:t>공공데이터</a:t>
                      </a:r>
                      <a:endParaRPr lang="en-US" altLang="ko-KR" b="1" dirty="0"/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열차 정보 조회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ko-KR" altLang="en-US" b="1" dirty="0"/>
                        <a:t>서울 열린데이터 광장</a:t>
                      </a:r>
                      <a:endParaRPr lang="en-US" altLang="ko-KR" b="1" dirty="0"/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버스 정류소 위치정보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역사마스터 정보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지하철 실시간 열차 위치정보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지하철 실시간 도착정보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역간 거리 및 소요시간 정보</a:t>
                      </a:r>
                      <a:endParaRPr lang="en-US" altLang="ko-KR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86110A1-F3A3-47F6-80FE-676BD0963DCE}"/>
              </a:ext>
            </a:extLst>
          </p:cNvPr>
          <p:cNvSpPr txBox="1"/>
          <p:nvPr/>
        </p:nvSpPr>
        <p:spPr>
          <a:xfrm>
            <a:off x="542725" y="952188"/>
            <a:ext cx="85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API</a:t>
            </a:r>
            <a:endParaRPr lang="ko-KR" altLang="en-US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2CBE03E-A290-468A-B6B4-91B9383F6E4E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47F496-CF31-4ECE-AF08-A3EE771AC706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개발환경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0CDA32F-1E7E-40A7-8517-AA844320F682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6675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2006367" y="2376424"/>
            <a:ext cx="8179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accent6">
                    <a:lumMod val="75000"/>
                  </a:schemeClr>
                </a:solidFill>
              </a:rPr>
              <a:t>ER </a:t>
            </a:r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925722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4C45CA3-1929-485D-B3CC-DB792995C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2943"/>
            <a:ext cx="12191999" cy="6085057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BE1374D0-6231-40D2-8920-75F0FB87B641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C4CFA8-AE89-4ED4-A865-781444586DFD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ER </a:t>
              </a: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다이어그램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E3CAC32-7916-4C85-9F64-960EA31E274E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9995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4DB19A-2502-415F-894A-88932F5AA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89" y="714887"/>
            <a:ext cx="2760511" cy="61431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A07A56-6340-4BBB-B0CF-77B545B5D466}"/>
              </a:ext>
            </a:extLst>
          </p:cNvPr>
          <p:cNvSpPr/>
          <p:nvPr/>
        </p:nvSpPr>
        <p:spPr>
          <a:xfrm>
            <a:off x="5117432" y="456142"/>
            <a:ext cx="6705600" cy="602486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Station</a:t>
            </a:r>
            <a:r>
              <a:rPr lang="en-US" altLang="ko-KR" sz="2000" b="1" dirty="0">
                <a:solidFill>
                  <a:schemeClr val="tx1"/>
                </a:solidFill>
              </a:rPr>
              <a:t>(5)</a:t>
            </a:r>
            <a:endParaRPr lang="ko-KR" altLang="en-US" sz="2000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train_trainno(PK, FK)</a:t>
            </a:r>
            <a:r>
              <a:rPr lang="en-US" altLang="ko-KR" dirty="0">
                <a:solidFill>
                  <a:schemeClr val="tx1"/>
                </a:solidFill>
              </a:rPr>
              <a:t>, startname, endname, starttime, endtime</a:t>
            </a: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Train</a:t>
            </a:r>
            <a:r>
              <a:rPr lang="en-US" altLang="ko-KR" sz="2000" b="1" dirty="0">
                <a:solidFill>
                  <a:schemeClr val="tx1"/>
                </a:solidFill>
              </a:rPr>
              <a:t>(3)</a:t>
            </a:r>
            <a:endParaRPr lang="ko-KR" altLang="en-US" sz="2000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trainno(PK)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carno, traingradename</a:t>
            </a: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Car</a:t>
            </a:r>
            <a:r>
              <a:rPr lang="en-US" altLang="ko-KR" sz="2000" b="1" dirty="0">
                <a:solidFill>
                  <a:schemeClr val="tx1"/>
                </a:solidFill>
              </a:rPr>
              <a:t>(4)</a:t>
            </a:r>
            <a:endParaRPr lang="ko-KR" altLang="en-US" sz="2000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carno(PK)</a:t>
            </a:r>
            <a:r>
              <a:rPr lang="en-US" altLang="ko-KR" dirty="0">
                <a:solidFill>
                  <a:schemeClr val="tx1"/>
                </a:solidFill>
              </a:rPr>
              <a:t>, seat, seatstatus, </a:t>
            </a:r>
            <a:r>
              <a:rPr lang="en-US" altLang="ko-KR" dirty="0">
                <a:solidFill>
                  <a:srgbClr val="0070C0"/>
                </a:solidFill>
              </a:rPr>
              <a:t>train_trainno(FK)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Train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Station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* </a:t>
            </a:r>
            <a:r>
              <a:rPr lang="en-US" altLang="ko-KR" dirty="0">
                <a:solidFill>
                  <a:schemeClr val="tx1"/>
                </a:solidFill>
              </a:rPr>
              <a:t>Train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Car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* </a:t>
            </a:r>
            <a:r>
              <a:rPr lang="en-US" altLang="ko-KR" dirty="0">
                <a:solidFill>
                  <a:schemeClr val="tx1"/>
                </a:solidFill>
              </a:rPr>
              <a:t>Train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Reservation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5394263-D83B-4782-B26B-5D157E8DA18F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84A8D6-EC74-42C4-BA12-9F7DDBDFCCB9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ER </a:t>
              </a: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다이어그램</a:t>
              </a: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(Station ~ Car)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2AD687B-EFA2-4D53-8C75-1F316D407A2B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1777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1AE239-0C69-4071-BE6D-3BC4E974DC59}"/>
              </a:ext>
            </a:extLst>
          </p:cNvPr>
          <p:cNvSpPr/>
          <p:nvPr/>
        </p:nvSpPr>
        <p:spPr>
          <a:xfrm>
            <a:off x="7459577" y="256721"/>
            <a:ext cx="4461665" cy="638471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Reservation</a:t>
            </a:r>
            <a:r>
              <a:rPr lang="en-US" altLang="ko-KR" sz="2000" b="1" dirty="0">
                <a:solidFill>
                  <a:schemeClr val="tx1"/>
                </a:solidFill>
              </a:rPr>
              <a:t>(10)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reservno(PK)</a:t>
            </a:r>
            <a:r>
              <a:rPr lang="en-US" altLang="ko-KR" dirty="0">
                <a:solidFill>
                  <a:schemeClr val="tx1"/>
                </a:solidFill>
              </a:rPr>
              <a:t>, startdate, adultcount, childcount, reservage, price, reservtime, </a:t>
            </a:r>
            <a:r>
              <a:rPr lang="en-US" altLang="ko-KR" dirty="0">
                <a:solidFill>
                  <a:srgbClr val="0070C0"/>
                </a:solidFill>
              </a:rPr>
              <a:t>user_userid(FK), train_trainno(FK), pay_payno(FK)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Tourreserv</a:t>
            </a:r>
            <a:r>
              <a:rPr lang="en-US" altLang="ko-KR" sz="2000" b="1" dirty="0">
                <a:solidFill>
                  <a:schemeClr val="tx1"/>
                </a:solidFill>
              </a:rPr>
              <a:t>(11)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reservno(PK)</a:t>
            </a:r>
            <a:r>
              <a:rPr lang="en-US" altLang="ko-KR" dirty="0">
                <a:solidFill>
                  <a:schemeClr val="tx1"/>
                </a:solidFill>
              </a:rPr>
              <a:t>, tourtitle, tourno, tourname, tourcount, tourdate, totalcoin, reservtime, </a:t>
            </a:r>
            <a:r>
              <a:rPr lang="en-US" altLang="ko-KR" dirty="0">
                <a:solidFill>
                  <a:srgbClr val="0070C0"/>
                </a:solidFill>
              </a:rPr>
              <a:t>user_userid(FK), tour_tournum(FK), pay_payno(FK)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Tour</a:t>
            </a:r>
            <a:r>
              <a:rPr lang="en-US" altLang="ko-KR" sz="2000" b="1" dirty="0">
                <a:solidFill>
                  <a:schemeClr val="tx1"/>
                </a:solidFill>
              </a:rPr>
              <a:t>(12)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tournum(PK)</a:t>
            </a:r>
            <a:r>
              <a:rPr lang="en-US" altLang="ko-KR" dirty="0">
                <a:solidFill>
                  <a:schemeClr val="tx1"/>
                </a:solidFill>
              </a:rPr>
              <a:t>, tourname, tourno, tourcoin, tourtitle, tourcomment, tourcontent, tourcost, tournoted,file1, file2, file3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Pay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Reservation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Pay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Tourreserv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Tour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Tourreserv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User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Reservation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7E1B47-AFBD-4872-A851-5013856A6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6" y="1398797"/>
            <a:ext cx="7026868" cy="406040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5351594-2EC3-4DD0-89B4-134A05D1A826}"/>
              </a:ext>
            </a:extLst>
          </p:cNvPr>
          <p:cNvGrpSpPr/>
          <p:nvPr/>
        </p:nvGrpSpPr>
        <p:grpSpPr>
          <a:xfrm>
            <a:off x="159996" y="256721"/>
            <a:ext cx="4461664" cy="458166"/>
            <a:chOff x="971613" y="2452008"/>
            <a:chExt cx="748282" cy="4581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C65728-1C4D-4D6E-AAB3-DAD9EA8EEC7C}"/>
                </a:ext>
              </a:extLst>
            </p:cNvPr>
            <p:cNvSpPr txBox="1"/>
            <p:nvPr/>
          </p:nvSpPr>
          <p:spPr>
            <a:xfrm>
              <a:off x="971613" y="2510064"/>
              <a:ext cx="7482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ER </a:t>
              </a: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다이어그램</a:t>
              </a: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(Reservation ~ Tour)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EA0F87A-ED99-4EF4-B5A9-F58D99FC5F1B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7098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1AE239-0C69-4071-BE6D-3BC4E974DC59}"/>
              </a:ext>
            </a:extLst>
          </p:cNvPr>
          <p:cNvSpPr/>
          <p:nvPr/>
        </p:nvSpPr>
        <p:spPr>
          <a:xfrm>
            <a:off x="5117432" y="456142"/>
            <a:ext cx="6705600" cy="602486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Pay</a:t>
            </a:r>
            <a:r>
              <a:rPr lang="en-US" altLang="ko-KR" sz="2000" b="1" dirty="0">
                <a:solidFill>
                  <a:schemeClr val="tx1"/>
                </a:solidFill>
              </a:rPr>
              <a:t>(6)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payno(PK)</a:t>
            </a:r>
            <a:r>
              <a:rPr lang="en-US" altLang="ko-KR" dirty="0">
                <a:solidFill>
                  <a:schemeClr val="tx1"/>
                </a:solidFill>
              </a:rPr>
              <a:t>, paydate, storied, payamount, cardno, </a:t>
            </a:r>
            <a:r>
              <a:rPr lang="en-US" altLang="ko-KR" dirty="0">
                <a:solidFill>
                  <a:srgbClr val="0070C0"/>
                </a:solidFill>
              </a:rPr>
              <a:t>user_userid(FK)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Trainpay</a:t>
            </a:r>
            <a:r>
              <a:rPr lang="en-US" altLang="ko-KR" sz="2000" b="1" dirty="0">
                <a:solidFill>
                  <a:schemeClr val="tx1"/>
                </a:solidFill>
              </a:rPr>
              <a:t>(8)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pay_payno(PK, FK)</a:t>
            </a:r>
            <a:r>
              <a:rPr lang="en-US" altLang="ko-KR" dirty="0">
                <a:solidFill>
                  <a:schemeClr val="tx1"/>
                </a:solidFill>
              </a:rPr>
              <a:t>, trainno, startname, endname, startdate, starttime, endtime, paystatus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Tourpay</a:t>
            </a:r>
            <a:r>
              <a:rPr lang="en-US" altLang="ko-KR" sz="2000" b="1" dirty="0">
                <a:solidFill>
                  <a:schemeClr val="tx1"/>
                </a:solidFill>
              </a:rPr>
              <a:t>(7)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pay_payno(PK, FK)</a:t>
            </a:r>
            <a:r>
              <a:rPr lang="en-US" altLang="ko-KR" dirty="0">
                <a:solidFill>
                  <a:schemeClr val="tx1"/>
                </a:solidFill>
              </a:rPr>
              <a:t>, tourno, tourtitle, tourname, startdate, totalcoin, paystatus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Pay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Trainpay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Pay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Tourpay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User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Pay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B0E0E2-C649-4F55-AAC8-0F90832C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772942"/>
            <a:ext cx="3866148" cy="5853559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986E8947-9A3E-4FEB-B22B-1899BC018D32}"/>
              </a:ext>
            </a:extLst>
          </p:cNvPr>
          <p:cNvGrpSpPr/>
          <p:nvPr/>
        </p:nvGrpSpPr>
        <p:grpSpPr>
          <a:xfrm>
            <a:off x="159996" y="256721"/>
            <a:ext cx="4461664" cy="458166"/>
            <a:chOff x="971613" y="2452008"/>
            <a:chExt cx="748282" cy="4581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2D9B1F-82A3-492D-9CC5-7B43E53D1891}"/>
                </a:ext>
              </a:extLst>
            </p:cNvPr>
            <p:cNvSpPr txBox="1"/>
            <p:nvPr/>
          </p:nvSpPr>
          <p:spPr>
            <a:xfrm>
              <a:off x="971613" y="2510064"/>
              <a:ext cx="7482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ER </a:t>
              </a: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다이어그램</a:t>
              </a: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(Pay ~ Tourpay)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BACB33A-4A8A-4A34-A8F8-45C687E3BBB9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1745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1AE239-0C69-4071-BE6D-3BC4E974DC59}"/>
              </a:ext>
            </a:extLst>
          </p:cNvPr>
          <p:cNvSpPr/>
          <p:nvPr/>
        </p:nvSpPr>
        <p:spPr>
          <a:xfrm>
            <a:off x="5117432" y="456142"/>
            <a:ext cx="6705600" cy="602486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User</a:t>
            </a:r>
            <a:r>
              <a:rPr lang="en-US" altLang="ko-KR" sz="2000" b="1" dirty="0">
                <a:solidFill>
                  <a:schemeClr val="tx1"/>
                </a:solidFill>
              </a:rPr>
              <a:t>(11)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userid(PK)</a:t>
            </a:r>
            <a:r>
              <a:rPr lang="en-US" altLang="ko-KR" dirty="0">
                <a:solidFill>
                  <a:schemeClr val="tx1"/>
                </a:solidFill>
              </a:rPr>
              <a:t>, userpwd, username, usermail, usertel, parenttel, usergender, userbirth, useradd, userpost, level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Qna</a:t>
            </a:r>
            <a:r>
              <a:rPr lang="en-US" altLang="ko-KR" sz="2000" b="1" dirty="0">
                <a:solidFill>
                  <a:schemeClr val="tx1"/>
                </a:solidFill>
              </a:rPr>
              <a:t>(6)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qno(PK)</a:t>
            </a:r>
            <a:r>
              <a:rPr lang="en-US" altLang="ko-KR" dirty="0">
                <a:solidFill>
                  <a:schemeClr val="tx1"/>
                </a:solidFill>
              </a:rPr>
              <a:t>, qtitle, qcontent, qdate, qstatus, </a:t>
            </a:r>
            <a:r>
              <a:rPr lang="en-US" altLang="ko-KR" dirty="0">
                <a:solidFill>
                  <a:srgbClr val="0070C0"/>
                </a:solidFill>
              </a:rPr>
              <a:t>user_userid(FK)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Reply</a:t>
            </a:r>
            <a:r>
              <a:rPr lang="en-US" altLang="ko-KR" sz="2000" b="1" dirty="0">
                <a:solidFill>
                  <a:schemeClr val="tx1"/>
                </a:solidFill>
              </a:rPr>
              <a:t>(6)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rno(PK)</a:t>
            </a:r>
            <a:r>
              <a:rPr lang="en-US" altLang="ko-KR" dirty="0">
                <a:solidFill>
                  <a:schemeClr val="tx1"/>
                </a:solidFill>
              </a:rPr>
              <a:t>, rtitle, rcontent, rdate, 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member_memid(FK), qna_qno(FK)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User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Member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User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Qna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Qna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Reply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Member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Reply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536905-2D2C-4C08-A3CD-7C0BF300E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1" y="740858"/>
            <a:ext cx="4461664" cy="579842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C932226-9795-4141-8196-3794A435E606}"/>
              </a:ext>
            </a:extLst>
          </p:cNvPr>
          <p:cNvGrpSpPr/>
          <p:nvPr/>
        </p:nvGrpSpPr>
        <p:grpSpPr>
          <a:xfrm>
            <a:off x="159996" y="256721"/>
            <a:ext cx="4461664" cy="458166"/>
            <a:chOff x="971613" y="2452008"/>
            <a:chExt cx="748282" cy="4581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5A9FC8-B321-425A-9050-2B4907C7EA9A}"/>
                </a:ext>
              </a:extLst>
            </p:cNvPr>
            <p:cNvSpPr txBox="1"/>
            <p:nvPr/>
          </p:nvSpPr>
          <p:spPr>
            <a:xfrm>
              <a:off x="971613" y="2510064"/>
              <a:ext cx="7482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ER </a:t>
              </a: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다이어그램</a:t>
              </a: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(User ~ Reply)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24E8E22-F493-4FB5-A821-F5B56D9F9A0A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190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540042" y="2376424"/>
            <a:ext cx="9127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프로젝트 기획 의도</a:t>
            </a:r>
          </a:p>
        </p:txBody>
      </p:sp>
    </p:spTree>
    <p:extLst>
      <p:ext uri="{BB962C8B-B14F-4D97-AF65-F5344CB8AC3E}">
        <p14:creationId xmlns:p14="http://schemas.microsoft.com/office/powerpoint/2010/main" val="1270047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1AE239-0C69-4071-BE6D-3BC4E974DC59}"/>
              </a:ext>
            </a:extLst>
          </p:cNvPr>
          <p:cNvSpPr/>
          <p:nvPr/>
        </p:nvSpPr>
        <p:spPr>
          <a:xfrm>
            <a:off x="5117432" y="456142"/>
            <a:ext cx="6705600" cy="602486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Notice</a:t>
            </a:r>
            <a:r>
              <a:rPr lang="en-US" altLang="ko-KR" sz="2000" b="1" dirty="0">
                <a:solidFill>
                  <a:schemeClr val="tx1"/>
                </a:solidFill>
              </a:rPr>
              <a:t>(7)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nono(PK)</a:t>
            </a:r>
            <a:r>
              <a:rPr lang="en-US" altLang="ko-KR" dirty="0">
                <a:solidFill>
                  <a:schemeClr val="tx1"/>
                </a:solidFill>
              </a:rPr>
              <a:t>, notitle, nocontent, nodate, nofile, nohit, </a:t>
            </a:r>
            <a:r>
              <a:rPr lang="en-US" altLang="ko-KR" dirty="0">
                <a:solidFill>
                  <a:srgbClr val="0070C0"/>
                </a:solidFill>
              </a:rPr>
              <a:t>member_memid(FK)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Repair</a:t>
            </a:r>
            <a:r>
              <a:rPr lang="en-US" altLang="ko-KR" sz="2000" b="1" dirty="0">
                <a:solidFill>
                  <a:schemeClr val="tx1"/>
                </a:solidFill>
              </a:rPr>
              <a:t>(7)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reno(PK)</a:t>
            </a:r>
            <a:r>
              <a:rPr lang="en-US" altLang="ko-KR" dirty="0">
                <a:solidFill>
                  <a:schemeClr val="tx1"/>
                </a:solidFill>
              </a:rPr>
              <a:t>, retitle, recontent, reitem, redate, refile, </a:t>
            </a:r>
            <a:r>
              <a:rPr lang="en-US" altLang="ko-KR" dirty="0">
                <a:solidFill>
                  <a:srgbClr val="0070C0"/>
                </a:solidFill>
              </a:rPr>
              <a:t>member_memid(FK)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Member</a:t>
            </a:r>
            <a:r>
              <a:rPr lang="en-US" altLang="ko-KR" sz="2000" b="1" dirty="0">
                <a:solidFill>
                  <a:schemeClr val="tx1"/>
                </a:solidFill>
              </a:rPr>
              <a:t>(13)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memid(PK)</a:t>
            </a:r>
            <a:r>
              <a:rPr lang="en-US" altLang="ko-KR" dirty="0">
                <a:solidFill>
                  <a:schemeClr val="tx1"/>
                </a:solidFill>
              </a:rPr>
              <a:t>, mempwd, memname, memmail, memtel, memdate, memgender, membirth, memgrade, memadd, mempost, </a:t>
            </a:r>
            <a:r>
              <a:rPr lang="en-US" altLang="ko-KR" dirty="0">
                <a:solidFill>
                  <a:srgbClr val="0070C0"/>
                </a:solidFill>
              </a:rPr>
              <a:t>user_userid(FK), division_divno(FK)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Member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Notice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Member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Repair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E164AB-224C-419E-80EC-2E772424D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93" y="714887"/>
            <a:ext cx="3638512" cy="583778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2BA339C-4566-4533-AE30-7D0234BFC572}"/>
              </a:ext>
            </a:extLst>
          </p:cNvPr>
          <p:cNvGrpSpPr/>
          <p:nvPr/>
        </p:nvGrpSpPr>
        <p:grpSpPr>
          <a:xfrm>
            <a:off x="159996" y="256721"/>
            <a:ext cx="4461664" cy="458166"/>
            <a:chOff x="971613" y="2452008"/>
            <a:chExt cx="748282" cy="4581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8B05AE-C2E1-40FC-B56F-896763F7C06D}"/>
                </a:ext>
              </a:extLst>
            </p:cNvPr>
            <p:cNvSpPr txBox="1"/>
            <p:nvPr/>
          </p:nvSpPr>
          <p:spPr>
            <a:xfrm>
              <a:off x="971613" y="2510064"/>
              <a:ext cx="7482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ER </a:t>
              </a: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다이어그램</a:t>
              </a: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(Notice ~ Member)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B1FFD0C-669C-44D3-BE0A-8E1088878443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7983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1AE239-0C69-4071-BE6D-3BC4E974DC59}"/>
              </a:ext>
            </a:extLst>
          </p:cNvPr>
          <p:cNvSpPr/>
          <p:nvPr/>
        </p:nvSpPr>
        <p:spPr>
          <a:xfrm>
            <a:off x="5117432" y="456142"/>
            <a:ext cx="6705600" cy="602486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Division</a:t>
            </a:r>
            <a:r>
              <a:rPr lang="en-US" altLang="ko-KR" sz="2000" b="1" dirty="0">
                <a:solidFill>
                  <a:schemeClr val="tx1"/>
                </a:solidFill>
              </a:rPr>
              <a:t>(2)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divno(PK)</a:t>
            </a:r>
            <a:r>
              <a:rPr lang="en-US" altLang="ko-KR" dirty="0">
                <a:solidFill>
                  <a:schemeClr val="tx1"/>
                </a:solidFill>
              </a:rPr>
              <a:t>, divname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Faq</a:t>
            </a:r>
            <a:r>
              <a:rPr lang="en-US" altLang="ko-KR" sz="2000" b="1" dirty="0">
                <a:solidFill>
                  <a:schemeClr val="tx1"/>
                </a:solidFill>
              </a:rPr>
              <a:t>(5)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faqno(PK)</a:t>
            </a:r>
            <a:r>
              <a:rPr lang="en-US" altLang="ko-KR" dirty="0">
                <a:solidFill>
                  <a:schemeClr val="tx1"/>
                </a:solidFill>
              </a:rPr>
              <a:t>, faqtitle, faqcontent, faqdate,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member_memid(FK)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□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Lost</a:t>
            </a:r>
            <a:r>
              <a:rPr lang="en-US" altLang="ko-KR" sz="2000" b="1" dirty="0">
                <a:solidFill>
                  <a:schemeClr val="tx1"/>
                </a:solidFill>
              </a:rPr>
              <a:t>(6)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lostno(PK)</a:t>
            </a:r>
            <a:r>
              <a:rPr lang="en-US" altLang="ko-KR" dirty="0">
                <a:solidFill>
                  <a:schemeClr val="tx1"/>
                </a:solidFill>
              </a:rPr>
              <a:t>, losttitle, lostcontent, lostdate, lostplace, 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member_memid(FK)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Division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Member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Member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Faq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* Member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Lost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1D3F7D-0C6E-494F-9F17-049ACF923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29" y="714887"/>
            <a:ext cx="2228217" cy="606029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6F076400-495D-4389-9711-3F086BCE65E6}"/>
              </a:ext>
            </a:extLst>
          </p:cNvPr>
          <p:cNvGrpSpPr/>
          <p:nvPr/>
        </p:nvGrpSpPr>
        <p:grpSpPr>
          <a:xfrm>
            <a:off x="159996" y="256721"/>
            <a:ext cx="4461664" cy="458166"/>
            <a:chOff x="971613" y="2452008"/>
            <a:chExt cx="748282" cy="4581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C72E94-E2BA-4F58-A748-0FD9533E5887}"/>
                </a:ext>
              </a:extLst>
            </p:cNvPr>
            <p:cNvSpPr txBox="1"/>
            <p:nvPr/>
          </p:nvSpPr>
          <p:spPr>
            <a:xfrm>
              <a:off x="971613" y="2510064"/>
              <a:ext cx="7482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ER </a:t>
              </a: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다이어그램</a:t>
              </a: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(Division ~ Lost)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7783DA2-5E7C-4BF8-AD80-F1E07ABCC4A0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0947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2006367" y="2376424"/>
            <a:ext cx="8179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테이블 명세서</a:t>
            </a:r>
          </a:p>
        </p:txBody>
      </p:sp>
    </p:spTree>
    <p:extLst>
      <p:ext uri="{BB962C8B-B14F-4D97-AF65-F5344CB8AC3E}">
        <p14:creationId xmlns:p14="http://schemas.microsoft.com/office/powerpoint/2010/main" val="1392693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503160"/>
              </p:ext>
            </p:extLst>
          </p:nvPr>
        </p:nvGraphicFramePr>
        <p:xfrm>
          <a:off x="546168" y="896126"/>
          <a:ext cx="11064195" cy="30860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408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Station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rgbClr val="0070C0"/>
                          </a:solidFill>
                        </a:rPr>
                        <a:t>열차 정보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train_trainno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startname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endname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starttime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출발시각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318191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endtime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도착시각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722902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3D363540-19ED-4149-BDFC-8256624BC9A5}"/>
              </a:ext>
            </a:extLst>
          </p:cNvPr>
          <p:cNvGrpSpPr/>
          <p:nvPr/>
        </p:nvGrpSpPr>
        <p:grpSpPr>
          <a:xfrm>
            <a:off x="159996" y="256721"/>
            <a:ext cx="4461664" cy="458166"/>
            <a:chOff x="971613" y="2452008"/>
            <a:chExt cx="748282" cy="4581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3C622E-E09F-428C-8D12-57DDF7AB2587}"/>
                </a:ext>
              </a:extLst>
            </p:cNvPr>
            <p:cNvSpPr txBox="1"/>
            <p:nvPr/>
          </p:nvSpPr>
          <p:spPr>
            <a:xfrm>
              <a:off x="971613" y="2510064"/>
              <a:ext cx="7482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테이블 명세서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687F000-0DA9-4824-BB2A-D20CF6DF23B3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7043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77110"/>
              </p:ext>
            </p:extLst>
          </p:nvPr>
        </p:nvGraphicFramePr>
        <p:xfrm>
          <a:off x="546168" y="896126"/>
          <a:ext cx="11064195" cy="22043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408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Train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일반열차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trainno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carno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traingradename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열차종류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VARCHAR(30)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934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983449"/>
              </p:ext>
            </p:extLst>
          </p:nvPr>
        </p:nvGraphicFramePr>
        <p:xfrm>
          <a:off x="546168" y="896126"/>
          <a:ext cx="11064195" cy="26451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408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Car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열차 좌석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carno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좌석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VARCHAR(30)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seatstatus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좌석상태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VARCHAR(30)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예매가능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예매완료</a:t>
                      </a: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train_trainno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288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548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45671"/>
              </p:ext>
            </p:extLst>
          </p:nvPr>
        </p:nvGraphicFramePr>
        <p:xfrm>
          <a:off x="546168" y="896126"/>
          <a:ext cx="11064195" cy="52903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408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Reservation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일반열차 예매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reservno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예매번호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AI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startdate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출발일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adultcount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인원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성인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childcount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인원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아동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288328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reservage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0811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708616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reservtime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예매시간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DATETIME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686790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user_userid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사용자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733505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train_trainno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91254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pay_payno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결제번호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VARCHAR(255)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019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140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986616"/>
              </p:ext>
            </p:extLst>
          </p:nvPr>
        </p:nvGraphicFramePr>
        <p:xfrm>
          <a:off x="546168" y="896126"/>
          <a:ext cx="11064195" cy="56470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343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Tourreserv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관광열차 예매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reservno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예매번호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AI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tourtitle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글제목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VARCHAR(100)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상품번호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tourname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288328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tourcount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인원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08119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예매일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708616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totalcoin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686790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reservtime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예매시간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DATETIME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733505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user_userid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사용자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91254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tour_tournum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019544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pay_payno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결제번호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VARCHAR(255)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226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817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16737"/>
              </p:ext>
            </p:extLst>
          </p:nvPr>
        </p:nvGraphicFramePr>
        <p:xfrm>
          <a:off x="546168" y="896126"/>
          <a:ext cx="11064195" cy="56470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033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Tour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관광열차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03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03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tournum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AI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03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tourname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03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상품번호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  <a:tr h="403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tourcoin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VARCHAR(255)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288328"/>
                  </a:ext>
                </a:extLst>
              </a:tr>
              <a:tr h="403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tourtitle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글제목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VARCHAR(100)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08119"/>
                  </a:ext>
                </a:extLst>
              </a:tr>
              <a:tr h="403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tourcomment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간단설명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VARCHAR(100)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708616"/>
                  </a:ext>
                </a:extLst>
              </a:tr>
              <a:tr h="403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tourcontent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LONGTEXT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686790"/>
                  </a:ext>
                </a:extLst>
              </a:tr>
              <a:tr h="403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tourcost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요금안내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LONGTEXT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733505"/>
                  </a:ext>
                </a:extLst>
              </a:tr>
              <a:tr h="403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tournoted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참고사항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LONGTEXT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91254"/>
                  </a:ext>
                </a:extLst>
              </a:tr>
              <a:tr h="403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file1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VARCHAR(1000)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019544"/>
                  </a:ext>
                </a:extLst>
              </a:tr>
              <a:tr h="403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file2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VARCHAR(1000)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226515"/>
                  </a:ext>
                </a:extLst>
              </a:tr>
              <a:tr h="403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fiile3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VARCHAR(1000)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864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343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432910"/>
              </p:ext>
            </p:extLst>
          </p:nvPr>
        </p:nvGraphicFramePr>
        <p:xfrm>
          <a:off x="546168" y="896126"/>
          <a:ext cx="11064195" cy="3526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408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rgbClr val="0070C0"/>
                          </a:solidFill>
                        </a:rPr>
                        <a:t>Pay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rgbClr val="0070C0"/>
                          </a:solidFill>
                        </a:rPr>
                        <a:t>결제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payno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결제번호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VARCHAR(255)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paydate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결제일시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storeid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상점 아이디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VARCHAR(255)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payamount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288328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cardno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카드번호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0811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user_userid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사용자 아이디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708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4B5FF2A-C8D9-4AC0-88BD-7CAFF0D2791F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B261EE-07FB-4AEA-9464-57F916724695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기획 의도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B458B7-A4FD-4D4B-9448-90913EC10C3D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52BC89-FAC0-4D33-A072-AE299604B0B6}"/>
              </a:ext>
            </a:extLst>
          </p:cNvPr>
          <p:cNvSpPr/>
          <p:nvPr/>
        </p:nvSpPr>
        <p:spPr>
          <a:xfrm>
            <a:off x="1106906" y="1010652"/>
            <a:ext cx="9962148" cy="498909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ko-KR" altLang="en-US" sz="4400" b="1" dirty="0">
                <a:solidFill>
                  <a:schemeClr val="accent6">
                    <a:lumMod val="75000"/>
                  </a:schemeClr>
                </a:solidFill>
              </a:rPr>
              <a:t>기차 예매 및 실시간 환승 정보를 </a:t>
            </a:r>
          </a:p>
          <a:p>
            <a:pPr algn="ctr"/>
            <a:r>
              <a:rPr lang="ko-KR" altLang="en-US" sz="4400" b="1" dirty="0">
                <a:solidFill>
                  <a:schemeClr val="accent6">
                    <a:lumMod val="75000"/>
                  </a:schemeClr>
                </a:solidFill>
              </a:rPr>
              <a:t>제공하여 여행 커뮤니티 활성화</a:t>
            </a:r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</a:p>
          <a:p>
            <a:pPr algn="ctr"/>
            <a:r>
              <a:rPr lang="ko-KR" altLang="en-US" sz="4400" b="1" dirty="0">
                <a:solidFill>
                  <a:schemeClr val="accent6">
                    <a:lumMod val="75000"/>
                  </a:schemeClr>
                </a:solidFill>
              </a:rPr>
              <a:t>다양한 지역에 대한 접근성 증대</a:t>
            </a:r>
            <a:endParaRPr lang="en-US" altLang="ko-KR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453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934459"/>
              </p:ext>
            </p:extLst>
          </p:nvPr>
        </p:nvGraphicFramePr>
        <p:xfrm>
          <a:off x="546168" y="896126"/>
          <a:ext cx="11064195" cy="44086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408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Trainpay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일반열차 결제내역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pay_payno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결제번호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VARCHAR(255)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trainno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VARCHAR(255)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startname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endname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288328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startdate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출발일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0811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starttime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출발시각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708616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endtime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도착시각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35877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paystatus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결제상태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결제완료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환불완료</a:t>
                      </a: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211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591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15434"/>
              </p:ext>
            </p:extLst>
          </p:nvPr>
        </p:nvGraphicFramePr>
        <p:xfrm>
          <a:off x="546168" y="896126"/>
          <a:ext cx="11064195" cy="39677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408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Tourpay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관광열차 결제내역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pay_payno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결제번호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VARCHAR(255)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상품번호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tourtitle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글제목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VARCHAR(100)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tourname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288328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startdate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출발일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0811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totalcoin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708616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paystatus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결제상태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결제완료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환불완료</a:t>
                      </a: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358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878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639744"/>
              </p:ext>
            </p:extLst>
          </p:nvPr>
        </p:nvGraphicFramePr>
        <p:xfrm>
          <a:off x="546168" y="896126"/>
          <a:ext cx="11064195" cy="56470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343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User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AI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userpwd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usermail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VARCHAR(100)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288328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usertel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VARCHAR(50)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08119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parenttel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보호자 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VARCHAR(50)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708616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usergender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VARCHAR(20)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686790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userbirth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VARCHAR(45)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733505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useradd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VARCHAR(100)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91254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userpost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VARCHAR(10)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019544"/>
                  </a:ext>
                </a:extLst>
              </a:tr>
              <a:tr h="43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level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VARCHAR(20)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user, member, admin, master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226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552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345458"/>
              </p:ext>
            </p:extLst>
          </p:nvPr>
        </p:nvGraphicFramePr>
        <p:xfrm>
          <a:off x="546168" y="896126"/>
          <a:ext cx="11064195" cy="3526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408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Qna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Q&amp;A(</a:t>
                      </a:r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질문</a:t>
                      </a:r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qno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질문번호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AI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qtitle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qcontent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VARCHAR(1000)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qdate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288328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qstatus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답변대기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0811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user_userid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사용자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708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891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62786"/>
              </p:ext>
            </p:extLst>
          </p:nvPr>
        </p:nvGraphicFramePr>
        <p:xfrm>
          <a:off x="546168" y="896126"/>
          <a:ext cx="11064195" cy="3526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408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Reply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Q&amp;A(</a:t>
                      </a:r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답변</a:t>
                      </a:r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답변번호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AI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rtitle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rcontent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VARCHAR(1000)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288328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member_memid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사원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0811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qna_qno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질문번호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708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094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935752"/>
              </p:ext>
            </p:extLst>
          </p:nvPr>
        </p:nvGraphicFramePr>
        <p:xfrm>
          <a:off x="546168" y="896126"/>
          <a:ext cx="11064195" cy="39677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408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Notice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AI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notitle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nocontent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VARCHAR(1000)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288328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nofile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첨부파일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VARCHAR(255)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0811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nohit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708616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member_memid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사원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358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074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504912"/>
              </p:ext>
            </p:extLst>
          </p:nvPr>
        </p:nvGraphicFramePr>
        <p:xfrm>
          <a:off x="546168" y="896126"/>
          <a:ext cx="11064195" cy="39677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408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Repair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고장접수</a:t>
                      </a:r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서비스 예약</a:t>
                      </a:r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reno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접수번호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AI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retitle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recontent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VARCHAR(1000)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reitem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288328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redate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접수일자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08119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refile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첨부파일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VARCHAR(255)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708616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member_memid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사원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358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284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953710"/>
              </p:ext>
            </p:extLst>
          </p:nvPr>
        </p:nvGraphicFramePr>
        <p:xfrm>
          <a:off x="546168" y="896126"/>
          <a:ext cx="11064195" cy="5705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3803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Member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사원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38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38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사원번호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38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mempwd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38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memname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  <a:tr h="38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memmail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VARCHAR(100)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288328"/>
                  </a:ext>
                </a:extLst>
              </a:tr>
              <a:tr h="38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memtel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08119"/>
                  </a:ext>
                </a:extLst>
              </a:tr>
              <a:tr h="38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입사일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708616"/>
                  </a:ext>
                </a:extLst>
              </a:tr>
              <a:tr h="38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memgender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686790"/>
                  </a:ext>
                </a:extLst>
              </a:tr>
              <a:tr h="38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membirth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VARCHAR(45)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733505"/>
                  </a:ext>
                </a:extLst>
              </a:tr>
              <a:tr h="38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memgrade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91254"/>
                  </a:ext>
                </a:extLst>
              </a:tr>
              <a:tr h="38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memadd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VARCHAR(100)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019544"/>
                  </a:ext>
                </a:extLst>
              </a:tr>
              <a:tr h="38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mempost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VARCHAR(10)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226515"/>
                  </a:ext>
                </a:extLst>
              </a:tr>
              <a:tr h="38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user_userid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사용자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864307"/>
                  </a:ext>
                </a:extLst>
              </a:tr>
              <a:tr h="38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division_divno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부서번호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VARCHAR(10)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227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525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642972"/>
              </p:ext>
            </p:extLst>
          </p:nvPr>
        </p:nvGraphicFramePr>
        <p:xfrm>
          <a:off x="546168" y="896126"/>
          <a:ext cx="11064195" cy="17634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408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Division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divno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부서번호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VARCHAR(10)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divname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부서명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443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01011"/>
              </p:ext>
            </p:extLst>
          </p:nvPr>
        </p:nvGraphicFramePr>
        <p:xfrm>
          <a:off x="546168" y="896126"/>
          <a:ext cx="11064195" cy="30860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408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Faq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FAQ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faqno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AI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faqtitle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faqcontent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VARCHAR(1000)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900621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faqdate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944723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member_memid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사원번호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410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46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2006367" y="2376424"/>
            <a:ext cx="8179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서비스 개요</a:t>
            </a:r>
          </a:p>
        </p:txBody>
      </p:sp>
    </p:spTree>
    <p:extLst>
      <p:ext uri="{BB962C8B-B14F-4D97-AF65-F5344CB8AC3E}">
        <p14:creationId xmlns:p14="http://schemas.microsoft.com/office/powerpoint/2010/main" val="1627069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172C2-9125-499E-BDD4-F9901FD426BD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EFFD-6D68-4BD7-9A2B-D9C784B7E172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38BC78-B85F-4D25-98D7-DF8C3CA4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75ABD-14C0-4E57-B632-B2B2EB7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920648"/>
              </p:ext>
            </p:extLst>
          </p:nvPr>
        </p:nvGraphicFramePr>
        <p:xfrm>
          <a:off x="546168" y="896126"/>
          <a:ext cx="11064195" cy="3526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3792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4408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Lost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유실물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lostno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AI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losttitle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lostcontent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VARCHAR(1000)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900621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lostdate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접수일자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944723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lostplace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보관장소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VARCHAR(30)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410516"/>
                  </a:ext>
                </a:extLst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member_memid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사원번호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520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017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6162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3568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F611055-FA49-427B-85BD-911CA5F3BEE9}"/>
              </a:ext>
            </a:extLst>
          </p:cNvPr>
          <p:cNvSpPr/>
          <p:nvPr/>
        </p:nvSpPr>
        <p:spPr>
          <a:xfrm>
            <a:off x="9130817" y="2400329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마이페이지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02C29C3-351F-4DBA-BCFE-2C68C87062F3}"/>
              </a:ext>
            </a:extLst>
          </p:cNvPr>
          <p:cNvSpPr/>
          <p:nvPr/>
        </p:nvSpPr>
        <p:spPr>
          <a:xfrm>
            <a:off x="9130817" y="3119587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E42C85C-C753-416E-BA99-5BA2B2BD1E3D}"/>
              </a:ext>
            </a:extLst>
          </p:cNvPr>
          <p:cNvSpPr/>
          <p:nvPr/>
        </p:nvSpPr>
        <p:spPr>
          <a:xfrm>
            <a:off x="9130817" y="3845918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예매관리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9A3832EF-9E5D-448D-A6DD-8728E9C07AE2}"/>
              </a:ext>
            </a:extLst>
          </p:cNvPr>
          <p:cNvSpPr/>
          <p:nvPr/>
        </p:nvSpPr>
        <p:spPr>
          <a:xfrm>
            <a:off x="9130817" y="4560110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개인정보 수정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9BFD09F-ED67-41CA-B67F-CF008B5DEE83}"/>
              </a:ext>
            </a:extLst>
          </p:cNvPr>
          <p:cNvSpPr/>
          <p:nvPr/>
        </p:nvSpPr>
        <p:spPr>
          <a:xfrm>
            <a:off x="9130817" y="5280890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96DEE33-A022-416C-97DE-B09F0E81270C}"/>
              </a:ext>
            </a:extLst>
          </p:cNvPr>
          <p:cNvSpPr/>
          <p:nvPr/>
        </p:nvSpPr>
        <p:spPr>
          <a:xfrm>
            <a:off x="4873950" y="982388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로그인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95D45BF-4B04-40F0-A050-3D7061119F8E}"/>
              </a:ext>
            </a:extLst>
          </p:cNvPr>
          <p:cNvSpPr/>
          <p:nvPr/>
        </p:nvSpPr>
        <p:spPr>
          <a:xfrm>
            <a:off x="5588633" y="262325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메인페이지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C6747564-7F42-413F-9320-0DFDF039673C}"/>
              </a:ext>
            </a:extLst>
          </p:cNvPr>
          <p:cNvSpPr/>
          <p:nvPr/>
        </p:nvSpPr>
        <p:spPr>
          <a:xfrm>
            <a:off x="3215790" y="603896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회원번호</a:t>
            </a:r>
            <a:r>
              <a:rPr lang="en-US" altLang="ko-KR" sz="900" dirty="0"/>
              <a:t>/</a:t>
            </a:r>
            <a:r>
              <a:rPr lang="ko-KR" altLang="en-US" sz="900" dirty="0"/>
              <a:t>비밀번호</a:t>
            </a:r>
            <a:endParaRPr lang="en-US" altLang="ko-KR" sz="900" dirty="0"/>
          </a:p>
          <a:p>
            <a:pPr algn="ctr"/>
            <a:r>
              <a:rPr lang="ko-KR" altLang="en-US" sz="900" dirty="0"/>
              <a:t>찾기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9623206-2D8E-47F2-A3E6-94E599A42D55}"/>
              </a:ext>
            </a:extLst>
          </p:cNvPr>
          <p:cNvSpPr/>
          <p:nvPr/>
        </p:nvSpPr>
        <p:spPr>
          <a:xfrm>
            <a:off x="3215790" y="1323959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회원가입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C525115-E946-4D25-87C8-E2F3D0F4E94B}"/>
              </a:ext>
            </a:extLst>
          </p:cNvPr>
          <p:cNvSpPr/>
          <p:nvPr/>
        </p:nvSpPr>
        <p:spPr>
          <a:xfrm>
            <a:off x="6303502" y="982388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비회원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3DE90A9-E003-4714-A8EA-CAB6179DA6FD}"/>
              </a:ext>
            </a:extLst>
          </p:cNvPr>
          <p:cNvSpPr/>
          <p:nvPr/>
        </p:nvSpPr>
        <p:spPr>
          <a:xfrm>
            <a:off x="7328218" y="2400329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여행상품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B497896-8CD6-4747-88DA-29DA20EE7B24}"/>
              </a:ext>
            </a:extLst>
          </p:cNvPr>
          <p:cNvSpPr/>
          <p:nvPr/>
        </p:nvSpPr>
        <p:spPr>
          <a:xfrm>
            <a:off x="7328218" y="3124208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지역별 여행상품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AB327E11-9BFC-4185-8498-C37EC21F814F}"/>
              </a:ext>
            </a:extLst>
          </p:cNvPr>
          <p:cNvSpPr/>
          <p:nvPr/>
        </p:nvSpPr>
        <p:spPr>
          <a:xfrm>
            <a:off x="7330875" y="3844433"/>
            <a:ext cx="1280160" cy="35834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관광 열차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5D28122-2531-4344-98FF-DBAEEA2102B4}"/>
              </a:ext>
            </a:extLst>
          </p:cNvPr>
          <p:cNvSpPr/>
          <p:nvPr/>
        </p:nvSpPr>
        <p:spPr>
          <a:xfrm>
            <a:off x="5521521" y="2400329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이용안내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B24E612-7778-4473-9A5A-21AC74AF6808}"/>
              </a:ext>
            </a:extLst>
          </p:cNvPr>
          <p:cNvSpPr/>
          <p:nvPr/>
        </p:nvSpPr>
        <p:spPr>
          <a:xfrm>
            <a:off x="5521521" y="3124208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종합이용안내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0B2F466-C840-4A61-A043-B2C566FC6655}"/>
              </a:ext>
            </a:extLst>
          </p:cNvPr>
          <p:cNvSpPr/>
          <p:nvPr/>
        </p:nvSpPr>
        <p:spPr>
          <a:xfrm>
            <a:off x="5521521" y="3843011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승차권이용안내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1E57247-8C04-416C-8B30-DDA574AB6CFC}"/>
              </a:ext>
            </a:extLst>
          </p:cNvPr>
          <p:cNvSpPr/>
          <p:nvPr/>
        </p:nvSpPr>
        <p:spPr>
          <a:xfrm>
            <a:off x="5521521" y="4556678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정차역이용안내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737A38C1-524D-4D94-924B-9107CBA1491E}"/>
              </a:ext>
            </a:extLst>
          </p:cNvPr>
          <p:cNvSpPr/>
          <p:nvPr/>
        </p:nvSpPr>
        <p:spPr>
          <a:xfrm>
            <a:off x="5521521" y="5276741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지연배상신청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0319145B-1CFC-4147-9F1C-69D5B6A971F1}"/>
              </a:ext>
            </a:extLst>
          </p:cNvPr>
          <p:cNvSpPr/>
          <p:nvPr/>
        </p:nvSpPr>
        <p:spPr>
          <a:xfrm>
            <a:off x="3709110" y="2402072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고객안내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40374DD-6466-48E5-BFA5-A004F0C88E26}"/>
              </a:ext>
            </a:extLst>
          </p:cNvPr>
          <p:cNvSpPr/>
          <p:nvPr/>
        </p:nvSpPr>
        <p:spPr>
          <a:xfrm>
            <a:off x="3709110" y="3036276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6260918-FF24-4A4D-BF41-66C5463D9F85}"/>
              </a:ext>
            </a:extLst>
          </p:cNvPr>
          <p:cNvSpPr/>
          <p:nvPr/>
        </p:nvSpPr>
        <p:spPr>
          <a:xfrm>
            <a:off x="3706636" y="3690818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FAQ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ED195BA-F226-46E0-A0E4-2810FCD0FD80}"/>
              </a:ext>
            </a:extLst>
          </p:cNvPr>
          <p:cNvSpPr/>
          <p:nvPr/>
        </p:nvSpPr>
        <p:spPr>
          <a:xfrm>
            <a:off x="3710468" y="4334805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6767E58-9808-40C0-9C46-16A428D3BE2D}"/>
              </a:ext>
            </a:extLst>
          </p:cNvPr>
          <p:cNvSpPr/>
          <p:nvPr/>
        </p:nvSpPr>
        <p:spPr>
          <a:xfrm>
            <a:off x="3710468" y="4982865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유실물 안내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2749A444-59C5-4BFA-B91F-14553CFCDD9A}"/>
              </a:ext>
            </a:extLst>
          </p:cNvPr>
          <p:cNvSpPr/>
          <p:nvPr/>
        </p:nvSpPr>
        <p:spPr>
          <a:xfrm>
            <a:off x="3710468" y="5630207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안내사항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F773CCE0-126C-4A8C-92BA-3AB2E377BD94}"/>
              </a:ext>
            </a:extLst>
          </p:cNvPr>
          <p:cNvSpPr/>
          <p:nvPr/>
        </p:nvSpPr>
        <p:spPr>
          <a:xfrm>
            <a:off x="3709110" y="6271744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Q&amp;A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F3E41E32-302A-4CE0-8F2C-59B20C1C2615}"/>
              </a:ext>
            </a:extLst>
          </p:cNvPr>
          <p:cNvSpPr/>
          <p:nvPr/>
        </p:nvSpPr>
        <p:spPr>
          <a:xfrm>
            <a:off x="1934503" y="2400329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승차권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ED7567E0-F6E7-421E-B254-4ED04AFD636E}"/>
              </a:ext>
            </a:extLst>
          </p:cNvPr>
          <p:cNvSpPr/>
          <p:nvPr/>
        </p:nvSpPr>
        <p:spPr>
          <a:xfrm>
            <a:off x="1931700" y="3124208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승차권 예매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64C7009B-DBCE-484F-B603-919C868B6F84}"/>
              </a:ext>
            </a:extLst>
          </p:cNvPr>
          <p:cNvSpPr/>
          <p:nvPr/>
        </p:nvSpPr>
        <p:spPr>
          <a:xfrm>
            <a:off x="1929820" y="3846861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예매관리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D6909357-DFAA-491B-8043-25577044D52F}"/>
              </a:ext>
            </a:extLst>
          </p:cNvPr>
          <p:cNvSpPr/>
          <p:nvPr/>
        </p:nvSpPr>
        <p:spPr>
          <a:xfrm>
            <a:off x="1929820" y="4560066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결제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9058665-F4A6-437D-8F66-143F610D00D2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 rot="5400000">
            <a:off x="5690515" y="444190"/>
            <a:ext cx="361714" cy="714683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0AA3731-A06C-4C1D-BD01-0753103AD031}"/>
              </a:ext>
            </a:extLst>
          </p:cNvPr>
          <p:cNvCxnSpPr>
            <a:stCxn id="90" idx="2"/>
            <a:endCxn id="93" idx="0"/>
          </p:cNvCxnSpPr>
          <p:nvPr/>
        </p:nvCxnSpPr>
        <p:spPr>
          <a:xfrm rot="16200000" flipH="1">
            <a:off x="6405290" y="444096"/>
            <a:ext cx="361714" cy="714869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11D56EA-072A-4800-AAED-D88AC3F882DD}"/>
              </a:ext>
            </a:extLst>
          </p:cNvPr>
          <p:cNvCxnSpPr>
            <a:stCxn id="89" idx="2"/>
            <a:endCxn id="111" idx="0"/>
          </p:cNvCxnSpPr>
          <p:nvPr/>
        </p:nvCxnSpPr>
        <p:spPr>
          <a:xfrm rot="5400000">
            <a:off x="3514511" y="400810"/>
            <a:ext cx="1059592" cy="2939447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030E940-AA05-4E73-9110-3E8A2563DC7D}"/>
              </a:ext>
            </a:extLst>
          </p:cNvPr>
          <p:cNvCxnSpPr>
            <a:stCxn id="89" idx="2"/>
            <a:endCxn id="104" idx="0"/>
          </p:cNvCxnSpPr>
          <p:nvPr/>
        </p:nvCxnSpPr>
        <p:spPr>
          <a:xfrm rot="5400000">
            <a:off x="4400943" y="1288984"/>
            <a:ext cx="1061335" cy="1164840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88BD5F3-27C5-4493-B994-EC2B28405B0F}"/>
              </a:ext>
            </a:extLst>
          </p:cNvPr>
          <p:cNvCxnSpPr>
            <a:stCxn id="89" idx="2"/>
            <a:endCxn id="99" idx="0"/>
          </p:cNvCxnSpPr>
          <p:nvPr/>
        </p:nvCxnSpPr>
        <p:spPr>
          <a:xfrm rot="16200000" flipH="1">
            <a:off x="5308019" y="1546747"/>
            <a:ext cx="1059592" cy="647571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2448D4D-0E6B-4CA8-9E03-E51B6770C173}"/>
              </a:ext>
            </a:extLst>
          </p:cNvPr>
          <p:cNvCxnSpPr>
            <a:stCxn id="89" idx="2"/>
            <a:endCxn id="94" idx="0"/>
          </p:cNvCxnSpPr>
          <p:nvPr/>
        </p:nvCxnSpPr>
        <p:spPr>
          <a:xfrm rot="16200000" flipH="1">
            <a:off x="6211368" y="643399"/>
            <a:ext cx="1059592" cy="2454268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C48DD05-C176-4EA7-99B7-F238D2F48215}"/>
              </a:ext>
            </a:extLst>
          </p:cNvPr>
          <p:cNvCxnSpPr>
            <a:stCxn id="89" idx="2"/>
            <a:endCxn id="2" idx="0"/>
          </p:cNvCxnSpPr>
          <p:nvPr/>
        </p:nvCxnSpPr>
        <p:spPr>
          <a:xfrm rot="16200000" flipH="1">
            <a:off x="7112667" y="-257901"/>
            <a:ext cx="1059592" cy="4256867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C8FFBE1-C1F0-4EBA-BC2C-94086E4E95FD}"/>
              </a:ext>
            </a:extLst>
          </p:cNvPr>
          <p:cNvCxnSpPr>
            <a:stCxn id="89" idx="1"/>
            <a:endCxn id="91" idx="3"/>
          </p:cNvCxnSpPr>
          <p:nvPr/>
        </p:nvCxnSpPr>
        <p:spPr>
          <a:xfrm rot="10800000">
            <a:off x="4495950" y="783071"/>
            <a:ext cx="378000" cy="378492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4CB7AC9-0876-4512-9EB0-B05750C24F47}"/>
              </a:ext>
            </a:extLst>
          </p:cNvPr>
          <p:cNvCxnSpPr>
            <a:stCxn id="89" idx="1"/>
            <a:endCxn id="92" idx="3"/>
          </p:cNvCxnSpPr>
          <p:nvPr/>
        </p:nvCxnSpPr>
        <p:spPr>
          <a:xfrm rot="10800000" flipV="1">
            <a:off x="4495950" y="1161562"/>
            <a:ext cx="378000" cy="341571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CFB1207-31EE-4D60-9B6F-1151BF0945A1}"/>
              </a:ext>
            </a:extLst>
          </p:cNvPr>
          <p:cNvCxnSpPr>
            <a:stCxn id="111" idx="2"/>
            <a:endCxn id="112" idx="0"/>
          </p:cNvCxnSpPr>
          <p:nvPr/>
        </p:nvCxnSpPr>
        <p:spPr>
          <a:xfrm flipH="1">
            <a:off x="2571780" y="2758678"/>
            <a:ext cx="2803" cy="3655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3CDAA46-2726-400B-9FDC-F0F3186FEEA1}"/>
              </a:ext>
            </a:extLst>
          </p:cNvPr>
          <p:cNvCxnSpPr>
            <a:stCxn id="112" idx="2"/>
            <a:endCxn id="114" idx="0"/>
          </p:cNvCxnSpPr>
          <p:nvPr/>
        </p:nvCxnSpPr>
        <p:spPr>
          <a:xfrm flipH="1">
            <a:off x="2569900" y="3482557"/>
            <a:ext cx="1880" cy="3643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30F098B-A869-41DB-B5D5-CF350B141B7C}"/>
              </a:ext>
            </a:extLst>
          </p:cNvPr>
          <p:cNvCxnSpPr>
            <a:stCxn id="114" idx="2"/>
            <a:endCxn id="120" idx="0"/>
          </p:cNvCxnSpPr>
          <p:nvPr/>
        </p:nvCxnSpPr>
        <p:spPr>
          <a:xfrm>
            <a:off x="2569900" y="4205210"/>
            <a:ext cx="0" cy="3548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6C7C74C-864D-4391-9419-B9958DAC7C8F}"/>
              </a:ext>
            </a:extLst>
          </p:cNvPr>
          <p:cNvCxnSpPr>
            <a:stCxn id="104" idx="2"/>
            <a:endCxn id="105" idx="0"/>
          </p:cNvCxnSpPr>
          <p:nvPr/>
        </p:nvCxnSpPr>
        <p:spPr>
          <a:xfrm>
            <a:off x="4349190" y="2760421"/>
            <a:ext cx="0" cy="27585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231106E-73A1-460A-B41D-4106EA19725F}"/>
              </a:ext>
            </a:extLst>
          </p:cNvPr>
          <p:cNvCxnSpPr>
            <a:stCxn id="105" idx="2"/>
            <a:endCxn id="106" idx="0"/>
          </p:cNvCxnSpPr>
          <p:nvPr/>
        </p:nvCxnSpPr>
        <p:spPr>
          <a:xfrm flipH="1">
            <a:off x="4346716" y="3394625"/>
            <a:ext cx="2474" cy="29619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FB5F57C-01BB-4B21-A463-3D62C23CB925}"/>
              </a:ext>
            </a:extLst>
          </p:cNvPr>
          <p:cNvCxnSpPr>
            <a:stCxn id="106" idx="2"/>
            <a:endCxn id="107" idx="0"/>
          </p:cNvCxnSpPr>
          <p:nvPr/>
        </p:nvCxnSpPr>
        <p:spPr>
          <a:xfrm>
            <a:off x="4346716" y="4049167"/>
            <a:ext cx="3832" cy="28563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9899B80-6323-42A8-A457-FF96C1A88B1F}"/>
              </a:ext>
            </a:extLst>
          </p:cNvPr>
          <p:cNvCxnSpPr>
            <a:stCxn id="107" idx="2"/>
            <a:endCxn id="108" idx="0"/>
          </p:cNvCxnSpPr>
          <p:nvPr/>
        </p:nvCxnSpPr>
        <p:spPr>
          <a:xfrm>
            <a:off x="4350548" y="4693154"/>
            <a:ext cx="0" cy="28971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AB047CF-B099-4C76-8BCD-14A898FC7B4B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>
            <a:off x="4350548" y="5341214"/>
            <a:ext cx="0" cy="28899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8E0AC75-DA56-4BFE-89C6-2D1A53B76D63}"/>
              </a:ext>
            </a:extLst>
          </p:cNvPr>
          <p:cNvCxnSpPr>
            <a:stCxn id="109" idx="2"/>
            <a:endCxn id="110" idx="0"/>
          </p:cNvCxnSpPr>
          <p:nvPr/>
        </p:nvCxnSpPr>
        <p:spPr>
          <a:xfrm flipH="1">
            <a:off x="4349190" y="5988556"/>
            <a:ext cx="1358" cy="2831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A1EDCBC-9C56-4CE4-88EC-B8D5748C5AAF}"/>
              </a:ext>
            </a:extLst>
          </p:cNvPr>
          <p:cNvCxnSpPr>
            <a:stCxn id="99" idx="2"/>
            <a:endCxn id="100" idx="0"/>
          </p:cNvCxnSpPr>
          <p:nvPr/>
        </p:nvCxnSpPr>
        <p:spPr>
          <a:xfrm>
            <a:off x="6161601" y="2758678"/>
            <a:ext cx="0" cy="36553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C0ED7D2-460C-4566-B1EC-F4EEDCD018EB}"/>
              </a:ext>
            </a:extLst>
          </p:cNvPr>
          <p:cNvCxnSpPr>
            <a:stCxn id="100" idx="2"/>
            <a:endCxn id="101" idx="0"/>
          </p:cNvCxnSpPr>
          <p:nvPr/>
        </p:nvCxnSpPr>
        <p:spPr>
          <a:xfrm>
            <a:off x="6161601" y="3482557"/>
            <a:ext cx="0" cy="36045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5B3ACD30-3D62-4224-A25A-C9CE0DF9FF1A}"/>
              </a:ext>
            </a:extLst>
          </p:cNvPr>
          <p:cNvCxnSpPr>
            <a:stCxn id="101" idx="2"/>
            <a:endCxn id="102" idx="0"/>
          </p:cNvCxnSpPr>
          <p:nvPr/>
        </p:nvCxnSpPr>
        <p:spPr>
          <a:xfrm>
            <a:off x="6161601" y="4201360"/>
            <a:ext cx="0" cy="35531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F2A973DF-B440-4880-B2EA-CA2471F7DBA7}"/>
              </a:ext>
            </a:extLst>
          </p:cNvPr>
          <p:cNvCxnSpPr>
            <a:stCxn id="102" idx="2"/>
            <a:endCxn id="103" idx="0"/>
          </p:cNvCxnSpPr>
          <p:nvPr/>
        </p:nvCxnSpPr>
        <p:spPr>
          <a:xfrm>
            <a:off x="6161601" y="4915027"/>
            <a:ext cx="0" cy="36171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14AF2D7-3B37-4781-9438-29F8C04371C8}"/>
              </a:ext>
            </a:extLst>
          </p:cNvPr>
          <p:cNvCxnSpPr>
            <a:stCxn id="94" idx="2"/>
            <a:endCxn id="95" idx="0"/>
          </p:cNvCxnSpPr>
          <p:nvPr/>
        </p:nvCxnSpPr>
        <p:spPr>
          <a:xfrm>
            <a:off x="7968298" y="2758678"/>
            <a:ext cx="0" cy="36553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B8A22CA-B509-4209-87AD-101918583515}"/>
              </a:ext>
            </a:extLst>
          </p:cNvPr>
          <p:cNvCxnSpPr>
            <a:stCxn id="95" idx="2"/>
            <a:endCxn id="96" idx="0"/>
          </p:cNvCxnSpPr>
          <p:nvPr/>
        </p:nvCxnSpPr>
        <p:spPr>
          <a:xfrm>
            <a:off x="7968298" y="3482557"/>
            <a:ext cx="2657" cy="36187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D1CD6248-89C2-4AE6-8DCB-3BFEA8BEF6F6}"/>
              </a:ext>
            </a:extLst>
          </p:cNvPr>
          <p:cNvCxnSpPr>
            <a:stCxn id="2" idx="2"/>
            <a:endCxn id="77" idx="0"/>
          </p:cNvCxnSpPr>
          <p:nvPr/>
        </p:nvCxnSpPr>
        <p:spPr>
          <a:xfrm>
            <a:off x="9770897" y="2758678"/>
            <a:ext cx="0" cy="3609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0DC387C-6609-4899-8833-853280CA3670}"/>
              </a:ext>
            </a:extLst>
          </p:cNvPr>
          <p:cNvCxnSpPr>
            <a:stCxn id="78" idx="2"/>
            <a:endCxn id="83" idx="0"/>
          </p:cNvCxnSpPr>
          <p:nvPr/>
        </p:nvCxnSpPr>
        <p:spPr>
          <a:xfrm>
            <a:off x="9770897" y="4204267"/>
            <a:ext cx="0" cy="3558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B1578B5A-C275-4AE3-8E4A-30D3B2481D2D}"/>
              </a:ext>
            </a:extLst>
          </p:cNvPr>
          <p:cNvCxnSpPr>
            <a:stCxn id="83" idx="2"/>
          </p:cNvCxnSpPr>
          <p:nvPr/>
        </p:nvCxnSpPr>
        <p:spPr>
          <a:xfrm>
            <a:off x="9770897" y="4918459"/>
            <a:ext cx="0" cy="3582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643225F3-40D5-43D8-B96C-3981F6DBE566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>
            <a:off x="9770897" y="3477936"/>
            <a:ext cx="0" cy="3679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BFB52261-BD55-4BE3-A642-B83A8B0B9EC3}"/>
              </a:ext>
            </a:extLst>
          </p:cNvPr>
          <p:cNvCxnSpPr>
            <a:stCxn id="93" idx="2"/>
            <a:endCxn id="94" idx="0"/>
          </p:cNvCxnSpPr>
          <p:nvPr/>
        </p:nvCxnSpPr>
        <p:spPr>
          <a:xfrm rot="16200000" flipH="1">
            <a:off x="6926144" y="1358175"/>
            <a:ext cx="1059592" cy="1024716"/>
          </a:xfrm>
          <a:prstGeom prst="bentConnector3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044AEDD5-0A63-4F84-A2A9-A6B3E74CF50B}"/>
              </a:ext>
            </a:extLst>
          </p:cNvPr>
          <p:cNvCxnSpPr>
            <a:stCxn id="93" idx="2"/>
            <a:endCxn id="99" idx="0"/>
          </p:cNvCxnSpPr>
          <p:nvPr/>
        </p:nvCxnSpPr>
        <p:spPr>
          <a:xfrm rot="5400000">
            <a:off x="6022796" y="1479543"/>
            <a:ext cx="1059592" cy="781981"/>
          </a:xfrm>
          <a:prstGeom prst="bentConnector3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E5A57ED7-8AAA-4FAB-B1DC-D887D09527A9}"/>
              </a:ext>
            </a:extLst>
          </p:cNvPr>
          <p:cNvCxnSpPr>
            <a:stCxn id="93" idx="2"/>
            <a:endCxn id="104" idx="0"/>
          </p:cNvCxnSpPr>
          <p:nvPr/>
        </p:nvCxnSpPr>
        <p:spPr>
          <a:xfrm rot="5400000">
            <a:off x="5115719" y="574208"/>
            <a:ext cx="1061335" cy="2594392"/>
          </a:xfrm>
          <a:prstGeom prst="bentConnector3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327852B9-559A-4CFF-8F0B-3A7554702110}"/>
              </a:ext>
            </a:extLst>
          </p:cNvPr>
          <p:cNvSpPr/>
          <p:nvPr/>
        </p:nvSpPr>
        <p:spPr>
          <a:xfrm>
            <a:off x="7975789" y="980644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챗봇문의</a:t>
            </a: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41B2CECB-69E5-47B2-B83A-3768913A4A02}"/>
              </a:ext>
            </a:extLst>
          </p:cNvPr>
          <p:cNvCxnSpPr>
            <a:stCxn id="93" idx="3"/>
            <a:endCxn id="190" idx="1"/>
          </p:cNvCxnSpPr>
          <p:nvPr/>
        </p:nvCxnSpPr>
        <p:spPr>
          <a:xfrm flipV="1">
            <a:off x="7583662" y="1159819"/>
            <a:ext cx="392127" cy="174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456A8AF-6007-4E77-BFA7-0E68EA6946C4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DCD79E5-6890-4CAB-8933-F372019D7D5B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서비스 개요 </a:t>
              </a: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- </a:t>
              </a: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사용자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681D8303-58BF-4776-AC52-CC2A653DF3BB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74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96DEE33-A022-416C-97DE-B09F0E81270C}"/>
              </a:ext>
            </a:extLst>
          </p:cNvPr>
          <p:cNvSpPr/>
          <p:nvPr/>
        </p:nvSpPr>
        <p:spPr>
          <a:xfrm>
            <a:off x="5316536" y="1582175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95D45BF-4B04-40F0-A050-3D7061119F8E}"/>
              </a:ext>
            </a:extLst>
          </p:cNvPr>
          <p:cNvSpPr/>
          <p:nvPr/>
        </p:nvSpPr>
        <p:spPr>
          <a:xfrm>
            <a:off x="5316536" y="950390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메인페이지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3DE90A9-E003-4714-A8EA-CAB6179DA6FD}"/>
              </a:ext>
            </a:extLst>
          </p:cNvPr>
          <p:cNvSpPr/>
          <p:nvPr/>
        </p:nvSpPr>
        <p:spPr>
          <a:xfrm>
            <a:off x="7117465" y="2657091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여행상품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B497896-8CD6-4747-88DA-29DA20EE7B24}"/>
              </a:ext>
            </a:extLst>
          </p:cNvPr>
          <p:cNvSpPr/>
          <p:nvPr/>
        </p:nvSpPr>
        <p:spPr>
          <a:xfrm>
            <a:off x="7117465" y="3401057"/>
            <a:ext cx="1280160" cy="35834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관광열차 등록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5D28122-2531-4344-98FF-DBAEEA2102B4}"/>
              </a:ext>
            </a:extLst>
          </p:cNvPr>
          <p:cNvSpPr/>
          <p:nvPr/>
        </p:nvSpPr>
        <p:spPr>
          <a:xfrm>
            <a:off x="5323809" y="2657089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이용안내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B24E612-7778-4473-9A5A-21AC74AF6808}"/>
              </a:ext>
            </a:extLst>
          </p:cNvPr>
          <p:cNvSpPr/>
          <p:nvPr/>
        </p:nvSpPr>
        <p:spPr>
          <a:xfrm>
            <a:off x="5323809" y="3401055"/>
            <a:ext cx="1280160" cy="35834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서비스 예약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0319145B-1CFC-4147-9F1C-69D5B6A971F1}"/>
              </a:ext>
            </a:extLst>
          </p:cNvPr>
          <p:cNvSpPr/>
          <p:nvPr/>
        </p:nvSpPr>
        <p:spPr>
          <a:xfrm>
            <a:off x="3498357" y="2658834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고객안내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40374DD-6466-48E5-BFA5-A004F0C88E26}"/>
              </a:ext>
            </a:extLst>
          </p:cNvPr>
          <p:cNvSpPr/>
          <p:nvPr/>
        </p:nvSpPr>
        <p:spPr>
          <a:xfrm>
            <a:off x="3498357" y="3399388"/>
            <a:ext cx="1280160" cy="35834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공지사항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등록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6260918-FF24-4A4D-BF41-66C5463D9F85}"/>
              </a:ext>
            </a:extLst>
          </p:cNvPr>
          <p:cNvSpPr/>
          <p:nvPr/>
        </p:nvSpPr>
        <p:spPr>
          <a:xfrm>
            <a:off x="3495883" y="4114314"/>
            <a:ext cx="1280160" cy="35834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유실물 등록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ED195BA-F226-46E0-A0E4-2810FCD0FD80}"/>
              </a:ext>
            </a:extLst>
          </p:cNvPr>
          <p:cNvSpPr/>
          <p:nvPr/>
        </p:nvSpPr>
        <p:spPr>
          <a:xfrm>
            <a:off x="3499715" y="4835935"/>
            <a:ext cx="1280160" cy="35834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Q&amp;A</a:t>
            </a:r>
            <a:r>
              <a:rPr lang="ko-KR" altLang="en-US" sz="1050" dirty="0">
                <a:solidFill>
                  <a:schemeClr val="tx1"/>
                </a:solidFill>
              </a:rPr>
              <a:t> 답변관리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6C7C74C-864D-4391-9419-B9958DAC7C8F}"/>
              </a:ext>
            </a:extLst>
          </p:cNvPr>
          <p:cNvCxnSpPr>
            <a:stCxn id="104" idx="2"/>
            <a:endCxn id="105" idx="0"/>
          </p:cNvCxnSpPr>
          <p:nvPr/>
        </p:nvCxnSpPr>
        <p:spPr>
          <a:xfrm>
            <a:off x="4138437" y="3017183"/>
            <a:ext cx="0" cy="3822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231106E-73A1-460A-B41D-4106EA19725F}"/>
              </a:ext>
            </a:extLst>
          </p:cNvPr>
          <p:cNvCxnSpPr>
            <a:stCxn id="105" idx="2"/>
            <a:endCxn id="106" idx="0"/>
          </p:cNvCxnSpPr>
          <p:nvPr/>
        </p:nvCxnSpPr>
        <p:spPr>
          <a:xfrm flipH="1">
            <a:off x="4135963" y="3757737"/>
            <a:ext cx="2474" cy="35657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FB5F57C-01BB-4B21-A463-3D62C23CB925}"/>
              </a:ext>
            </a:extLst>
          </p:cNvPr>
          <p:cNvCxnSpPr>
            <a:stCxn id="106" idx="2"/>
            <a:endCxn id="107" idx="0"/>
          </p:cNvCxnSpPr>
          <p:nvPr/>
        </p:nvCxnSpPr>
        <p:spPr>
          <a:xfrm>
            <a:off x="4135963" y="4472663"/>
            <a:ext cx="3832" cy="3632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A1EDCBC-9C56-4CE4-88EC-B8D5748C5AAF}"/>
              </a:ext>
            </a:extLst>
          </p:cNvPr>
          <p:cNvCxnSpPr>
            <a:stCxn id="99" idx="2"/>
            <a:endCxn id="100" idx="0"/>
          </p:cNvCxnSpPr>
          <p:nvPr/>
        </p:nvCxnSpPr>
        <p:spPr>
          <a:xfrm>
            <a:off x="5963889" y="3015438"/>
            <a:ext cx="0" cy="38561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14AF2D7-3B37-4781-9438-29F8C04371C8}"/>
              </a:ext>
            </a:extLst>
          </p:cNvPr>
          <p:cNvCxnSpPr>
            <a:stCxn id="94" idx="2"/>
            <a:endCxn id="95" idx="0"/>
          </p:cNvCxnSpPr>
          <p:nvPr/>
        </p:nvCxnSpPr>
        <p:spPr>
          <a:xfrm>
            <a:off x="7757545" y="3015440"/>
            <a:ext cx="0" cy="38561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8A4FCB7-FA00-4FEB-BCCA-FBA050FD795E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>
            <a:off x="5956616" y="1308739"/>
            <a:ext cx="0" cy="27343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D5ACFFCB-E1C6-4254-94A7-8B61DF431DC5}"/>
              </a:ext>
            </a:extLst>
          </p:cNvPr>
          <p:cNvSpPr/>
          <p:nvPr/>
        </p:nvSpPr>
        <p:spPr>
          <a:xfrm>
            <a:off x="8911122" y="2657089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관리자 권한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A99BE5BA-C83B-4E80-BB1A-3A1EF8611EFB}"/>
              </a:ext>
            </a:extLst>
          </p:cNvPr>
          <p:cNvSpPr/>
          <p:nvPr/>
        </p:nvSpPr>
        <p:spPr>
          <a:xfrm>
            <a:off x="8911122" y="3405204"/>
            <a:ext cx="1280160" cy="35834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직원 등록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9890D35-43D3-4872-8C95-8BF16E843808}"/>
              </a:ext>
            </a:extLst>
          </p:cNvPr>
          <p:cNvSpPr/>
          <p:nvPr/>
        </p:nvSpPr>
        <p:spPr>
          <a:xfrm>
            <a:off x="8911122" y="4119110"/>
            <a:ext cx="1280160" cy="35834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직원등급 관리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F31154C-72B9-4B22-BADB-570A39C41E3E}"/>
              </a:ext>
            </a:extLst>
          </p:cNvPr>
          <p:cNvCxnSpPr>
            <a:stCxn id="97" idx="2"/>
            <a:endCxn id="98" idx="0"/>
          </p:cNvCxnSpPr>
          <p:nvPr/>
        </p:nvCxnSpPr>
        <p:spPr>
          <a:xfrm>
            <a:off x="9551202" y="3015438"/>
            <a:ext cx="0" cy="38976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6EA67A6-C518-42D7-83DB-E667A03E999E}"/>
              </a:ext>
            </a:extLst>
          </p:cNvPr>
          <p:cNvCxnSpPr>
            <a:stCxn id="98" idx="2"/>
            <a:endCxn id="113" idx="0"/>
          </p:cNvCxnSpPr>
          <p:nvPr/>
        </p:nvCxnSpPr>
        <p:spPr>
          <a:xfrm>
            <a:off x="9551202" y="3763553"/>
            <a:ext cx="0" cy="35555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C4EF8F6-8590-4029-ACDC-EC05A9038BF9}"/>
              </a:ext>
            </a:extLst>
          </p:cNvPr>
          <p:cNvSpPr/>
          <p:nvPr/>
        </p:nvSpPr>
        <p:spPr>
          <a:xfrm>
            <a:off x="1685947" y="2658834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승차권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696E8FF7-69E8-4112-8D7A-11B1B577F291}"/>
              </a:ext>
            </a:extLst>
          </p:cNvPr>
          <p:cNvSpPr/>
          <p:nvPr/>
        </p:nvSpPr>
        <p:spPr>
          <a:xfrm>
            <a:off x="1685947" y="3403742"/>
            <a:ext cx="1280160" cy="35834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결제 관리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6A57BF6-D021-4395-B712-F2679492865A}"/>
              </a:ext>
            </a:extLst>
          </p:cNvPr>
          <p:cNvCxnSpPr>
            <a:stCxn id="117" idx="2"/>
            <a:endCxn id="118" idx="0"/>
          </p:cNvCxnSpPr>
          <p:nvPr/>
        </p:nvCxnSpPr>
        <p:spPr>
          <a:xfrm>
            <a:off x="2326027" y="3017183"/>
            <a:ext cx="0" cy="38655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9203FA-BC0D-45B5-897E-CBE5B216B10B}"/>
              </a:ext>
            </a:extLst>
          </p:cNvPr>
          <p:cNvCxnSpPr>
            <a:stCxn id="89" idx="2"/>
            <a:endCxn id="99" idx="0"/>
          </p:cNvCxnSpPr>
          <p:nvPr/>
        </p:nvCxnSpPr>
        <p:spPr>
          <a:xfrm>
            <a:off x="5956616" y="1940524"/>
            <a:ext cx="7273" cy="71656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6325B156-10EC-4EFB-BC84-C3D684B2A8AD}"/>
              </a:ext>
            </a:extLst>
          </p:cNvPr>
          <p:cNvCxnSpPr>
            <a:stCxn id="89" idx="2"/>
            <a:endCxn id="117" idx="0"/>
          </p:cNvCxnSpPr>
          <p:nvPr/>
        </p:nvCxnSpPr>
        <p:spPr>
          <a:xfrm rot="5400000">
            <a:off x="3782167" y="484385"/>
            <a:ext cx="718310" cy="3630589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E32CBFBF-1D1F-4F2C-8F01-1F9000CBA07B}"/>
              </a:ext>
            </a:extLst>
          </p:cNvPr>
          <p:cNvCxnSpPr>
            <a:stCxn id="89" idx="2"/>
            <a:endCxn id="104" idx="0"/>
          </p:cNvCxnSpPr>
          <p:nvPr/>
        </p:nvCxnSpPr>
        <p:spPr>
          <a:xfrm rot="5400000">
            <a:off x="4688372" y="1390590"/>
            <a:ext cx="718310" cy="1818179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7073D369-8D08-4F96-8F92-8AF6F67F9EE7}"/>
              </a:ext>
            </a:extLst>
          </p:cNvPr>
          <p:cNvCxnSpPr>
            <a:stCxn id="89" idx="2"/>
            <a:endCxn id="94" idx="0"/>
          </p:cNvCxnSpPr>
          <p:nvPr/>
        </p:nvCxnSpPr>
        <p:spPr>
          <a:xfrm rot="16200000" flipH="1">
            <a:off x="6498797" y="1398342"/>
            <a:ext cx="716567" cy="1800929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7D590C99-253E-4FA0-B084-9DE0A4E4C4A3}"/>
              </a:ext>
            </a:extLst>
          </p:cNvPr>
          <p:cNvCxnSpPr>
            <a:stCxn id="89" idx="2"/>
            <a:endCxn id="97" idx="0"/>
          </p:cNvCxnSpPr>
          <p:nvPr/>
        </p:nvCxnSpPr>
        <p:spPr>
          <a:xfrm rot="16200000" flipH="1">
            <a:off x="7395627" y="501513"/>
            <a:ext cx="716565" cy="3594586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D9015C0-5CFA-43E0-B1DE-F81AE69898F0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076BDC-FA09-46CA-A0FD-09D1C2EBC520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서비스 개요 </a:t>
              </a: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- </a:t>
              </a: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관리자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C43C9DA-B3EC-4268-BCEB-7E2DC3E55978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819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2006367" y="2376424"/>
            <a:ext cx="8179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요구사항 정의</a:t>
            </a:r>
          </a:p>
        </p:txBody>
      </p:sp>
    </p:spTree>
    <p:extLst>
      <p:ext uri="{BB962C8B-B14F-4D97-AF65-F5344CB8AC3E}">
        <p14:creationId xmlns:p14="http://schemas.microsoft.com/office/powerpoint/2010/main" val="22997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FD9015C0-5CFA-43E0-B1DE-F81AE69898F0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076BDC-FA09-46CA-A0FD-09D1C2EBC520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요구사항 정의 </a:t>
              </a: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- </a:t>
              </a: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사용자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C43C9DA-B3EC-4268-BCEB-7E2DC3E55978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479D0C-CA49-47E1-98AD-09D793CB4BBF}"/>
              </a:ext>
            </a:extLst>
          </p:cNvPr>
          <p:cNvSpPr/>
          <p:nvPr/>
        </p:nvSpPr>
        <p:spPr>
          <a:xfrm>
            <a:off x="265867" y="2415135"/>
            <a:ext cx="1588168" cy="2926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step2</a:t>
            </a:r>
            <a:endParaRPr lang="ko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1F3F3B2-29E2-4B2E-AECB-99CED0B60A43}"/>
              </a:ext>
            </a:extLst>
          </p:cNvPr>
          <p:cNvSpPr/>
          <p:nvPr/>
        </p:nvSpPr>
        <p:spPr>
          <a:xfrm>
            <a:off x="5599498" y="264443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메인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A0CDEEF-C8FB-4F55-A4CA-A46EFD5A5FFF}"/>
              </a:ext>
            </a:extLst>
          </p:cNvPr>
          <p:cNvSpPr/>
          <p:nvPr/>
        </p:nvSpPr>
        <p:spPr>
          <a:xfrm>
            <a:off x="5599498" y="549669"/>
            <a:ext cx="1588168" cy="10526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9E7078-6E59-4C1C-B583-C963BBD382B8}"/>
              </a:ext>
            </a:extLst>
          </p:cNvPr>
          <p:cNvSpPr/>
          <p:nvPr/>
        </p:nvSpPr>
        <p:spPr>
          <a:xfrm>
            <a:off x="2417427" y="2415135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일반예매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C68EB72-CECC-4A1F-B2EB-E16F22B66F88}"/>
              </a:ext>
            </a:extLst>
          </p:cNvPr>
          <p:cNvSpPr/>
          <p:nvPr/>
        </p:nvSpPr>
        <p:spPr>
          <a:xfrm>
            <a:off x="4328128" y="2415135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공지사항 목록</a:t>
            </a:r>
            <a:endParaRPr lang="ko-KR" altLang="en-US" sz="16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569B1A5-6686-42BC-A035-371FE332DE4C}"/>
              </a:ext>
            </a:extLst>
          </p:cNvPr>
          <p:cNvSpPr/>
          <p:nvPr/>
        </p:nvSpPr>
        <p:spPr>
          <a:xfrm>
            <a:off x="6240108" y="2415135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열차서비스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22D519-B36F-4B1A-AAE0-966B5370808A}"/>
              </a:ext>
            </a:extLst>
          </p:cNvPr>
          <p:cNvSpPr/>
          <p:nvPr/>
        </p:nvSpPr>
        <p:spPr>
          <a:xfrm>
            <a:off x="8150808" y="2415135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관광 열차 목록</a:t>
            </a:r>
            <a:endParaRPr lang="ko-KR" altLang="en-US" sz="16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D94544-D93D-40E1-9373-8B1B85FD52A3}"/>
              </a:ext>
            </a:extLst>
          </p:cNvPr>
          <p:cNvSpPr/>
          <p:nvPr/>
        </p:nvSpPr>
        <p:spPr>
          <a:xfrm>
            <a:off x="10019564" y="2415135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844208-9029-4B9F-BB66-8DFB36D979D8}"/>
              </a:ext>
            </a:extLst>
          </p:cNvPr>
          <p:cNvSpPr/>
          <p:nvPr/>
        </p:nvSpPr>
        <p:spPr>
          <a:xfrm>
            <a:off x="2417125" y="2672632"/>
            <a:ext cx="1588168" cy="105262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5AB030-F562-48E4-B07D-FCCA99BF2F7F}"/>
              </a:ext>
            </a:extLst>
          </p:cNvPr>
          <p:cNvSpPr/>
          <p:nvPr/>
        </p:nvSpPr>
        <p:spPr>
          <a:xfrm>
            <a:off x="4327825" y="2672632"/>
            <a:ext cx="1588168" cy="105262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FED2B30-90B8-4E7C-A056-79CF37DA9CAA}"/>
              </a:ext>
            </a:extLst>
          </p:cNvPr>
          <p:cNvSpPr/>
          <p:nvPr/>
        </p:nvSpPr>
        <p:spPr>
          <a:xfrm>
            <a:off x="6239805" y="2672632"/>
            <a:ext cx="1588168" cy="1052628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4E3365-C8DF-473E-B6DF-65E76E30DA88}"/>
              </a:ext>
            </a:extLst>
          </p:cNvPr>
          <p:cNvSpPr/>
          <p:nvPr/>
        </p:nvSpPr>
        <p:spPr>
          <a:xfrm>
            <a:off x="8150505" y="2672632"/>
            <a:ext cx="1588168" cy="1052628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99325DC-3B6B-47D2-B63F-6E2354B5CCB0}"/>
              </a:ext>
            </a:extLst>
          </p:cNvPr>
          <p:cNvSpPr/>
          <p:nvPr/>
        </p:nvSpPr>
        <p:spPr>
          <a:xfrm>
            <a:off x="10019261" y="2672632"/>
            <a:ext cx="1588168" cy="1052628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AFCF975-C7E6-41BA-ADD9-5B396A9559FC}"/>
              </a:ext>
            </a:extLst>
          </p:cNvPr>
          <p:cNvSpPr/>
          <p:nvPr/>
        </p:nvSpPr>
        <p:spPr>
          <a:xfrm>
            <a:off x="265867" y="1869356"/>
            <a:ext cx="1588168" cy="2926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step1</a:t>
            </a:r>
            <a:endParaRPr lang="ko-KR" altLang="en-US" sz="16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8E3B5D4-00B8-40BF-9221-95962086AB7D}"/>
              </a:ext>
            </a:extLst>
          </p:cNvPr>
          <p:cNvSpPr/>
          <p:nvPr/>
        </p:nvSpPr>
        <p:spPr>
          <a:xfrm>
            <a:off x="2417427" y="1869356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승차권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A31E282-456B-45A4-BE38-65797416F316}"/>
              </a:ext>
            </a:extLst>
          </p:cNvPr>
          <p:cNvSpPr/>
          <p:nvPr/>
        </p:nvSpPr>
        <p:spPr>
          <a:xfrm>
            <a:off x="4328128" y="1869356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고객안내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ABE00E1-505D-4364-8DB1-D3C43E5FD2AF}"/>
              </a:ext>
            </a:extLst>
          </p:cNvPr>
          <p:cNvSpPr/>
          <p:nvPr/>
        </p:nvSpPr>
        <p:spPr>
          <a:xfrm>
            <a:off x="6240108" y="1869356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이용안내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5142A1F-58D5-439D-943E-0A79C38E3712}"/>
              </a:ext>
            </a:extLst>
          </p:cNvPr>
          <p:cNvSpPr/>
          <p:nvPr/>
        </p:nvSpPr>
        <p:spPr>
          <a:xfrm>
            <a:off x="8150808" y="1869356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여행상품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191AE68-22B7-4922-A3C8-1D6EE6E57EB7}"/>
              </a:ext>
            </a:extLst>
          </p:cNvPr>
          <p:cNvSpPr/>
          <p:nvPr/>
        </p:nvSpPr>
        <p:spPr>
          <a:xfrm>
            <a:off x="10019564" y="1869356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EA76B24-D248-43D3-9A2A-0B7CA2996633}"/>
              </a:ext>
            </a:extLst>
          </p:cNvPr>
          <p:cNvSpPr/>
          <p:nvPr/>
        </p:nvSpPr>
        <p:spPr>
          <a:xfrm>
            <a:off x="265867" y="3887707"/>
            <a:ext cx="1588168" cy="2926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step3</a:t>
            </a:r>
            <a:endParaRPr lang="ko-KR" altLang="en-US" sz="16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D777E0C-0BB6-46AE-918A-D1E88852E681}"/>
              </a:ext>
            </a:extLst>
          </p:cNvPr>
          <p:cNvSpPr/>
          <p:nvPr/>
        </p:nvSpPr>
        <p:spPr>
          <a:xfrm>
            <a:off x="4328128" y="3887707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공지사항 상세</a:t>
            </a:r>
            <a:endParaRPr lang="ko-KR" altLang="en-US" sz="16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8BF57B5-D6B7-45D7-A170-492AB9517526}"/>
              </a:ext>
            </a:extLst>
          </p:cNvPr>
          <p:cNvSpPr/>
          <p:nvPr/>
        </p:nvSpPr>
        <p:spPr>
          <a:xfrm>
            <a:off x="8150808" y="3887707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관광 열차 상세</a:t>
            </a:r>
            <a:endParaRPr lang="ko-KR" altLang="en-US" sz="16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A88BEDC-B239-45B0-8005-F71995812249}"/>
              </a:ext>
            </a:extLst>
          </p:cNvPr>
          <p:cNvSpPr/>
          <p:nvPr/>
        </p:nvSpPr>
        <p:spPr>
          <a:xfrm>
            <a:off x="10019564" y="3887707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8E8FA16-5D8F-44E3-BB62-A15D60E599A2}"/>
              </a:ext>
            </a:extLst>
          </p:cNvPr>
          <p:cNvSpPr/>
          <p:nvPr/>
        </p:nvSpPr>
        <p:spPr>
          <a:xfrm>
            <a:off x="4327825" y="4145204"/>
            <a:ext cx="1588168" cy="1052628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4725945-7F51-48A1-ACE4-6611A0BFC92A}"/>
              </a:ext>
            </a:extLst>
          </p:cNvPr>
          <p:cNvSpPr/>
          <p:nvPr/>
        </p:nvSpPr>
        <p:spPr>
          <a:xfrm>
            <a:off x="8150505" y="4145204"/>
            <a:ext cx="1588168" cy="1052628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41E6849-28AC-41A9-BD8C-7252F7CC70E3}"/>
              </a:ext>
            </a:extLst>
          </p:cNvPr>
          <p:cNvSpPr/>
          <p:nvPr/>
        </p:nvSpPr>
        <p:spPr>
          <a:xfrm>
            <a:off x="10019261" y="4145204"/>
            <a:ext cx="1588168" cy="1052628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72FB519-494A-4356-A517-3C8DD5FC63BF}"/>
              </a:ext>
            </a:extLst>
          </p:cNvPr>
          <p:cNvSpPr/>
          <p:nvPr/>
        </p:nvSpPr>
        <p:spPr>
          <a:xfrm>
            <a:off x="265867" y="5411894"/>
            <a:ext cx="1588168" cy="2926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step4</a:t>
            </a:r>
            <a:endParaRPr lang="ko-KR" altLang="en-US" sz="16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E2EDF75-1B88-4D0E-8C8F-DFE9EA5960FC}"/>
              </a:ext>
            </a:extLst>
          </p:cNvPr>
          <p:cNvSpPr/>
          <p:nvPr/>
        </p:nvSpPr>
        <p:spPr>
          <a:xfrm>
            <a:off x="10019564" y="5411894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마이페이지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3855C82-54E0-4398-B2D9-B69506218BEB}"/>
              </a:ext>
            </a:extLst>
          </p:cNvPr>
          <p:cNvSpPr/>
          <p:nvPr/>
        </p:nvSpPr>
        <p:spPr>
          <a:xfrm>
            <a:off x="10019261" y="5669391"/>
            <a:ext cx="1588168" cy="1052628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C6EE190-E5B9-43B8-86A7-520FD127F322}"/>
              </a:ext>
            </a:extLst>
          </p:cNvPr>
          <p:cNvSpPr/>
          <p:nvPr/>
        </p:nvSpPr>
        <p:spPr>
          <a:xfrm>
            <a:off x="8150505" y="5411894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장바구니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136050F-0540-4D0E-ADF9-45848C280399}"/>
              </a:ext>
            </a:extLst>
          </p:cNvPr>
          <p:cNvSpPr/>
          <p:nvPr/>
        </p:nvSpPr>
        <p:spPr>
          <a:xfrm>
            <a:off x="8150202" y="5669391"/>
            <a:ext cx="1588168" cy="1052628"/>
          </a:xfrm>
          <a:prstGeom prst="rect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3226BD2-4F10-46E3-9CF0-1F806AE2390D}"/>
              </a:ext>
            </a:extLst>
          </p:cNvPr>
          <p:cNvSpPr/>
          <p:nvPr/>
        </p:nvSpPr>
        <p:spPr>
          <a:xfrm>
            <a:off x="2416485" y="3887707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예약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5B230E-A7B4-4B57-92EC-43A0A0202264}"/>
              </a:ext>
            </a:extLst>
          </p:cNvPr>
          <p:cNvSpPr/>
          <p:nvPr/>
        </p:nvSpPr>
        <p:spPr>
          <a:xfrm>
            <a:off x="2417125" y="4145204"/>
            <a:ext cx="1588168" cy="1052628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41FBA52-11BF-4116-8C3B-F237813F86C8}"/>
              </a:ext>
            </a:extLst>
          </p:cNvPr>
          <p:cNvSpPr/>
          <p:nvPr/>
        </p:nvSpPr>
        <p:spPr>
          <a:xfrm>
            <a:off x="2417427" y="5411894"/>
            <a:ext cx="1588168" cy="292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FB3600-087A-47EF-B7DA-07EAF73C0CCF}"/>
              </a:ext>
            </a:extLst>
          </p:cNvPr>
          <p:cNvSpPr/>
          <p:nvPr/>
        </p:nvSpPr>
        <p:spPr>
          <a:xfrm>
            <a:off x="2417125" y="5669391"/>
            <a:ext cx="1588168" cy="1052628"/>
          </a:xfrm>
          <a:prstGeom prst="rect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970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FD9015C0-5CFA-43E0-B1DE-F81AE69898F0}"/>
              </a:ext>
            </a:extLst>
          </p:cNvPr>
          <p:cNvGrpSpPr/>
          <p:nvPr/>
        </p:nvGrpSpPr>
        <p:grpSpPr>
          <a:xfrm>
            <a:off x="159995" y="256721"/>
            <a:ext cx="3634766" cy="458166"/>
            <a:chOff x="971613" y="2452008"/>
            <a:chExt cx="609600" cy="45816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076BDC-FA09-46CA-A0FD-09D1C2EBC520}"/>
                </a:ext>
              </a:extLst>
            </p:cNvPr>
            <p:cNvSpPr txBox="1"/>
            <p:nvPr/>
          </p:nvSpPr>
          <p:spPr>
            <a:xfrm>
              <a:off x="971613" y="251006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요구사항 정의 </a:t>
              </a:r>
              <a:r>
                <a:rPr lang="en-US" altLang="ko-KR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- </a:t>
              </a:r>
              <a:r>
                <a:rPr lang="ko-KR" altLang="en-US" sz="20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관리자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C43C9DA-B3EC-4268-BCEB-7E2DC3E55978}"/>
                </a:ext>
              </a:extLst>
            </p:cNvPr>
            <p:cNvCxnSpPr>
              <a:cxnSpLocks/>
            </p:cNvCxnSpPr>
            <p:nvPr/>
          </p:nvCxnSpPr>
          <p:spPr>
            <a:xfrm>
              <a:off x="987615" y="2452008"/>
              <a:ext cx="17624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479D0C-CA49-47E1-98AD-09D793CB4BBF}"/>
              </a:ext>
            </a:extLst>
          </p:cNvPr>
          <p:cNvSpPr/>
          <p:nvPr/>
        </p:nvSpPr>
        <p:spPr>
          <a:xfrm>
            <a:off x="265867" y="2415135"/>
            <a:ext cx="1588168" cy="2926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step2</a:t>
            </a:r>
            <a:endParaRPr lang="ko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1F3F3B2-29E2-4B2E-AECB-99CED0B60A43}"/>
              </a:ext>
            </a:extLst>
          </p:cNvPr>
          <p:cNvSpPr/>
          <p:nvPr/>
        </p:nvSpPr>
        <p:spPr>
          <a:xfrm>
            <a:off x="5599498" y="264443"/>
            <a:ext cx="1588168" cy="292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메인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A0CDEEF-C8FB-4F55-A4CA-A46EFD5A5FFF}"/>
              </a:ext>
            </a:extLst>
          </p:cNvPr>
          <p:cNvSpPr/>
          <p:nvPr/>
        </p:nvSpPr>
        <p:spPr>
          <a:xfrm>
            <a:off x="5599498" y="549669"/>
            <a:ext cx="1588168" cy="10526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9E7078-6E59-4C1C-B583-C963BBD382B8}"/>
              </a:ext>
            </a:extLst>
          </p:cNvPr>
          <p:cNvSpPr/>
          <p:nvPr/>
        </p:nvSpPr>
        <p:spPr>
          <a:xfrm>
            <a:off x="2417427" y="2415135"/>
            <a:ext cx="1588168" cy="292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결제관리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C68EB72-CECC-4A1F-B2EB-E16F22B66F88}"/>
              </a:ext>
            </a:extLst>
          </p:cNvPr>
          <p:cNvSpPr/>
          <p:nvPr/>
        </p:nvSpPr>
        <p:spPr>
          <a:xfrm>
            <a:off x="4328128" y="2415135"/>
            <a:ext cx="1588168" cy="292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공지사항 등록</a:t>
            </a:r>
            <a:endParaRPr lang="ko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22D519-B36F-4B1A-AAE0-966B5370808A}"/>
              </a:ext>
            </a:extLst>
          </p:cNvPr>
          <p:cNvSpPr/>
          <p:nvPr/>
        </p:nvSpPr>
        <p:spPr>
          <a:xfrm>
            <a:off x="8150808" y="2415135"/>
            <a:ext cx="1588168" cy="292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관광 열차 등록</a:t>
            </a:r>
            <a:endParaRPr lang="ko-KR" altLang="en-US" sz="16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D94544-D93D-40E1-9373-8B1B85FD52A3}"/>
              </a:ext>
            </a:extLst>
          </p:cNvPr>
          <p:cNvSpPr/>
          <p:nvPr/>
        </p:nvSpPr>
        <p:spPr>
          <a:xfrm>
            <a:off x="10019564" y="2415135"/>
            <a:ext cx="1588168" cy="292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직원 등록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5AB030-F562-48E4-B07D-FCCA99BF2F7F}"/>
              </a:ext>
            </a:extLst>
          </p:cNvPr>
          <p:cNvSpPr/>
          <p:nvPr/>
        </p:nvSpPr>
        <p:spPr>
          <a:xfrm>
            <a:off x="4327825" y="2672632"/>
            <a:ext cx="1588168" cy="105262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99325DC-3B6B-47D2-B63F-6E2354B5CCB0}"/>
              </a:ext>
            </a:extLst>
          </p:cNvPr>
          <p:cNvSpPr/>
          <p:nvPr/>
        </p:nvSpPr>
        <p:spPr>
          <a:xfrm>
            <a:off x="10019261" y="2672632"/>
            <a:ext cx="1588168" cy="105262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AFCF975-C7E6-41BA-ADD9-5B396A9559FC}"/>
              </a:ext>
            </a:extLst>
          </p:cNvPr>
          <p:cNvSpPr/>
          <p:nvPr/>
        </p:nvSpPr>
        <p:spPr>
          <a:xfrm>
            <a:off x="265867" y="1869356"/>
            <a:ext cx="1588168" cy="2926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step1</a:t>
            </a:r>
            <a:endParaRPr lang="ko-KR" altLang="en-US" sz="16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8E3B5D4-00B8-40BF-9221-95962086AB7D}"/>
              </a:ext>
            </a:extLst>
          </p:cNvPr>
          <p:cNvSpPr/>
          <p:nvPr/>
        </p:nvSpPr>
        <p:spPr>
          <a:xfrm>
            <a:off x="2417427" y="1869356"/>
            <a:ext cx="1588168" cy="292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승차권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A31E282-456B-45A4-BE38-65797416F316}"/>
              </a:ext>
            </a:extLst>
          </p:cNvPr>
          <p:cNvSpPr/>
          <p:nvPr/>
        </p:nvSpPr>
        <p:spPr>
          <a:xfrm>
            <a:off x="4328128" y="1869356"/>
            <a:ext cx="1588168" cy="292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고객안내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ABE00E1-505D-4364-8DB1-D3C43E5FD2AF}"/>
              </a:ext>
            </a:extLst>
          </p:cNvPr>
          <p:cNvSpPr/>
          <p:nvPr/>
        </p:nvSpPr>
        <p:spPr>
          <a:xfrm>
            <a:off x="6240108" y="1869356"/>
            <a:ext cx="1588168" cy="292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이용안내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5142A1F-58D5-439D-943E-0A79C38E3712}"/>
              </a:ext>
            </a:extLst>
          </p:cNvPr>
          <p:cNvSpPr/>
          <p:nvPr/>
        </p:nvSpPr>
        <p:spPr>
          <a:xfrm>
            <a:off x="8150808" y="1869356"/>
            <a:ext cx="1588168" cy="292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여행상품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191AE68-22B7-4922-A3C8-1D6EE6E57EB7}"/>
              </a:ext>
            </a:extLst>
          </p:cNvPr>
          <p:cNvSpPr/>
          <p:nvPr/>
        </p:nvSpPr>
        <p:spPr>
          <a:xfrm>
            <a:off x="10019564" y="1869356"/>
            <a:ext cx="1588168" cy="292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EA76B24-D248-43D3-9A2A-0B7CA2996633}"/>
              </a:ext>
            </a:extLst>
          </p:cNvPr>
          <p:cNvSpPr/>
          <p:nvPr/>
        </p:nvSpPr>
        <p:spPr>
          <a:xfrm>
            <a:off x="265867" y="3887707"/>
            <a:ext cx="1588168" cy="2926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step3</a:t>
            </a:r>
            <a:endParaRPr lang="ko-KR" altLang="en-US" sz="16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D777E0C-0BB6-46AE-918A-D1E88852E681}"/>
              </a:ext>
            </a:extLst>
          </p:cNvPr>
          <p:cNvSpPr/>
          <p:nvPr/>
        </p:nvSpPr>
        <p:spPr>
          <a:xfrm>
            <a:off x="4328128" y="3887707"/>
            <a:ext cx="1588168" cy="292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공지사항 수정</a:t>
            </a:r>
            <a:endParaRPr lang="ko-KR" altLang="en-US" sz="16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8BC3C2-D045-4E6D-B475-3B6C6E7C5C46}"/>
              </a:ext>
            </a:extLst>
          </p:cNvPr>
          <p:cNvSpPr/>
          <p:nvPr/>
        </p:nvSpPr>
        <p:spPr>
          <a:xfrm>
            <a:off x="6240108" y="2414013"/>
            <a:ext cx="1588168" cy="292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서비스 예약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8BF57B5-D6B7-45D7-A170-492AB9517526}"/>
              </a:ext>
            </a:extLst>
          </p:cNvPr>
          <p:cNvSpPr/>
          <p:nvPr/>
        </p:nvSpPr>
        <p:spPr>
          <a:xfrm>
            <a:off x="8150808" y="3887707"/>
            <a:ext cx="1588168" cy="292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관광 열차 수정</a:t>
            </a:r>
            <a:endParaRPr lang="ko-KR" altLang="en-US" sz="16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A88BEDC-B239-45B0-8005-F71995812249}"/>
              </a:ext>
            </a:extLst>
          </p:cNvPr>
          <p:cNvSpPr/>
          <p:nvPr/>
        </p:nvSpPr>
        <p:spPr>
          <a:xfrm>
            <a:off x="10019564" y="3887707"/>
            <a:ext cx="1588168" cy="292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직원등급 관리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8E8FA16-5D8F-44E3-BB62-A15D60E599A2}"/>
              </a:ext>
            </a:extLst>
          </p:cNvPr>
          <p:cNvSpPr/>
          <p:nvPr/>
        </p:nvSpPr>
        <p:spPr>
          <a:xfrm>
            <a:off x="4327825" y="4145204"/>
            <a:ext cx="1588168" cy="1052628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774E3B2-AA7E-435D-834E-B9A2513AD6B9}"/>
              </a:ext>
            </a:extLst>
          </p:cNvPr>
          <p:cNvSpPr/>
          <p:nvPr/>
        </p:nvSpPr>
        <p:spPr>
          <a:xfrm>
            <a:off x="6239805" y="2671510"/>
            <a:ext cx="1588168" cy="1052628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41E6849-28AC-41A9-BD8C-7252F7CC70E3}"/>
              </a:ext>
            </a:extLst>
          </p:cNvPr>
          <p:cNvSpPr/>
          <p:nvPr/>
        </p:nvSpPr>
        <p:spPr>
          <a:xfrm>
            <a:off x="10019261" y="4145204"/>
            <a:ext cx="1588168" cy="1052628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72FB519-494A-4356-A517-3C8DD5FC63BF}"/>
              </a:ext>
            </a:extLst>
          </p:cNvPr>
          <p:cNvSpPr/>
          <p:nvPr/>
        </p:nvSpPr>
        <p:spPr>
          <a:xfrm>
            <a:off x="265867" y="5411894"/>
            <a:ext cx="1588168" cy="2926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step4</a:t>
            </a:r>
            <a:endParaRPr lang="ko-KR" altLang="en-US" sz="16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089BFA-A59E-462E-97B9-DF8C69B7221C}"/>
              </a:ext>
            </a:extLst>
          </p:cNvPr>
          <p:cNvSpPr/>
          <p:nvPr/>
        </p:nvSpPr>
        <p:spPr>
          <a:xfrm>
            <a:off x="8151990" y="2672632"/>
            <a:ext cx="1588168" cy="1052628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EF66CD4-2C19-4EF3-90DF-093BFA47835B}"/>
              </a:ext>
            </a:extLst>
          </p:cNvPr>
          <p:cNvSpPr/>
          <p:nvPr/>
        </p:nvSpPr>
        <p:spPr>
          <a:xfrm>
            <a:off x="8151990" y="4147547"/>
            <a:ext cx="1588168" cy="1052628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84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3577</TotalTime>
  <Words>2621</Words>
  <Application>Microsoft Office PowerPoint</Application>
  <PresentationFormat>와이드스크린</PresentationFormat>
  <Paragraphs>1148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맑은 고딕</vt:lpstr>
      <vt:lpstr>한컴 고딕</vt:lpstr>
      <vt:lpstr>Arial</vt:lpstr>
      <vt:lpstr>Magneto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1552</cp:revision>
  <dcterms:created xsi:type="dcterms:W3CDTF">2024-07-09T06:32:35Z</dcterms:created>
  <dcterms:modified xsi:type="dcterms:W3CDTF">2024-08-13T08:01:49Z</dcterms:modified>
</cp:coreProperties>
</file>