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833" autoAdjust="0"/>
    <p:restoredTop sz="94660"/>
  </p:normalViewPr>
  <p:slideViewPr>
    <p:cSldViewPr snapToGrid="0">
      <p:cViewPr>
        <p:scale>
          <a:sx n="170" d="100"/>
          <a:sy n="170" d="100"/>
        </p:scale>
        <p:origin x="18" y="44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D1253-7C29-4AC3-A4F6-98FF01485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CD51CF-86A7-4631-ACCC-4069B102F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258D7-D923-4641-B98C-DA86F8CA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06D00-4AE4-40D2-ABDE-B2A0483C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E2C61-9024-480B-8F1A-DD1C99CB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03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EC982-CAC6-406C-8854-F19F6EB8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21DA3A-160E-48D9-8AC2-B93E3C460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45595-7440-4005-AB10-514A06DD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8B580-3D32-425B-9461-BE941E57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50F04-4D19-4171-BE41-0C5D56DD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73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8330B1-F726-4EF3-B61F-A3B63C611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4D1A52-7537-4A15-8E40-BDDD2CA25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3F05D-E894-4635-82BE-751C00F8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DECDA-92C9-4C7E-9F0A-70FCE5FF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9253B-E249-44C5-9353-9F4DF112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46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FA653-D3BC-4BDB-81AC-2D048704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E2342-39FF-4EAB-A714-D7E6B510A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FF47F-CBD4-484C-BCE5-11A5234C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A4346-061C-401D-9441-BB1DA97B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323F7-227D-487E-9735-4B3B8629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8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0C1AB-6603-49FF-8D5E-E77D7531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E2C5FA-C565-40CE-BE21-28011E906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8FA05-54DC-4853-A90D-2B211D31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AD2E1-8D36-4E12-905F-8786862C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A4C38-2571-4B5E-AAD6-E67EC438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07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3C2E3-DE35-4CD0-81B9-0F9FD432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04916-ABA6-4159-8BAB-EE8AFDEA8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8F0AA3-BAB4-4F85-A520-49D1999C0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3373AB-EACE-4C74-A05F-B15C7ECD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2B8559-CC71-4464-A0BC-FB3B1575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B6190-B255-4B91-8FEC-46ACD5F8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0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2019B-6FC1-4061-8772-2FB8E025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51A3D-12AF-4B27-8566-8EF4AE76F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D8FEE8-5DFA-478E-B5E4-5D5365191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6E4606-5C27-430E-A543-0FB9089F3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940677-8E0C-42C3-BD17-0D843199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007C90-0A61-435F-893E-F40B3195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AD8F2A-8BEE-4E26-981A-371FB325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5F8928-E454-459A-8722-492A1A10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50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0ADE9-F44A-4F68-A84E-0B493D0D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5B5E65-7541-48C8-BEC7-3971DE99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F9880F-F01B-4802-BE31-61D1C83B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8BC809-BBBF-4A9A-9D13-3AFF5EEA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05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4B2910-AFCA-4F56-84EC-0457B1E8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E41B88-738C-4D65-88DF-41116738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2D032C-8CE3-40BE-872F-1123302B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4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1F36B-8424-4866-98DA-9685E816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637D4-70B5-4D5F-99DB-7BDAE0341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EABADF-DE4C-4598-BC55-BE4877946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F02B4-1455-4613-B057-6325D456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4CF295-4BB3-4311-A689-EBA50733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02C274-FC68-4A29-98F0-1C579AA0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88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3831C-0B21-4892-9E30-D8E0859C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417792-6E36-459A-8501-B972D5711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DED10-B695-42AB-89A4-34B9C8A5C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BF4AE7-40B6-4BD5-BDB2-DC671286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53151-56EB-46E7-99DA-AF2D32FB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67755C-D304-47CE-87C8-DC30B825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5477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B5E196-E509-4396-AB1B-AAA3E2A1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06340-23AE-4CDF-816E-E8E64DB2A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0D774-779C-47A3-919B-FA8A04734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E9EEE-0C8E-4C88-A57D-8E2119208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8BA13-FE82-4700-B218-1C2673D8F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0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5030449" y="1029052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5618517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C4DBEA4-FF54-47DE-B039-27A87C91E1A8}"/>
              </a:ext>
            </a:extLst>
          </p:cNvPr>
          <p:cNvSpPr/>
          <p:nvPr/>
        </p:nvSpPr>
        <p:spPr>
          <a:xfrm>
            <a:off x="5303177" y="130596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8246C3E-1FAE-4B6F-9314-14CE397BA89A}"/>
              </a:ext>
            </a:extLst>
          </p:cNvPr>
          <p:cNvSpPr/>
          <p:nvPr/>
        </p:nvSpPr>
        <p:spPr>
          <a:xfrm>
            <a:off x="5595495" y="130469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55817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</p:spTree>
    <p:extLst>
      <p:ext uri="{BB962C8B-B14F-4D97-AF65-F5344CB8AC3E}">
        <p14:creationId xmlns:p14="http://schemas.microsoft.com/office/powerpoint/2010/main" val="353940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191951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‘FAQ</a:t>
                      </a:r>
                      <a:r>
                        <a:rPr lang="ko-KR" altLang="en-US" sz="1500" dirty="0"/>
                        <a:t> 등록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148425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28798" y="1740867"/>
            <a:ext cx="661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FAQ</a:t>
            </a:r>
            <a:endParaRPr lang="ko-KR" altLang="en-US" sz="2000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44459"/>
              </p:ext>
            </p:extLst>
          </p:nvPr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역사 이용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역에 수유실이 있나요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2024-07-01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C08C634-BE5B-404B-8D05-0CD8D1E8AF84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FD3B8A-BE59-4D8B-B2EC-B4CACCB874A0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DE3D036-A10E-4107-B143-1DEA0B9535D0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4FB9D70-CB97-4919-989B-F4969B5A6F69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D00A4AC-4D98-478E-A403-CC94D2066452}"/>
              </a:ext>
            </a:extLst>
          </p:cNvPr>
          <p:cNvSpPr txBox="1"/>
          <p:nvPr/>
        </p:nvSpPr>
        <p:spPr>
          <a:xfrm>
            <a:off x="4612481" y="4699635"/>
            <a:ext cx="271344" cy="1611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FB6C33EA-D882-4E12-9D8B-646F02073BE4}"/>
              </a:ext>
            </a:extLst>
          </p:cNvPr>
          <p:cNvSpPr/>
          <p:nvPr/>
        </p:nvSpPr>
        <p:spPr>
          <a:xfrm>
            <a:off x="4451050" y="44998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902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>
            <a:extLst>
              <a:ext uri="{FF2B5EF4-FFF2-40B4-BE49-F238E27FC236}">
                <a16:creationId xmlns:a16="http://schemas.microsoft.com/office/drawing/2014/main" id="{62710DDB-607B-406F-941C-D14BAB83B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089582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'FAQ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087459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열람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DA3BF6-BF5D-4064-9CC4-B6B206865B8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8ACE645-55B5-4C4B-960A-8D82AD56038D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2E7AF34-92D4-444F-84D3-165290BAFFD2}"/>
              </a:ext>
            </a:extLst>
          </p:cNvPr>
          <p:cNvCxnSpPr>
            <a:cxnSpLocks/>
          </p:cNvCxnSpPr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A949C07-D6CB-4C65-9B63-44DECE77832E}"/>
              </a:ext>
            </a:extLst>
          </p:cNvPr>
          <p:cNvCxnSpPr>
            <a:cxnSpLocks/>
          </p:cNvCxnSpPr>
          <p:nvPr/>
        </p:nvCxnSpPr>
        <p:spPr>
          <a:xfrm>
            <a:off x="2034769" y="26781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BFD28-1990-4DAC-8E56-302D9AF0D6E2}"/>
              </a:ext>
            </a:extLst>
          </p:cNvPr>
          <p:cNvSpPr txBox="1"/>
          <p:nvPr/>
        </p:nvSpPr>
        <p:spPr>
          <a:xfrm>
            <a:off x="1977619" y="2505472"/>
            <a:ext cx="117532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역사 이용</a:t>
            </a:r>
            <a:r>
              <a:rPr lang="en-US" altLang="ko-KR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ko-KR" altLang="en-US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역에 수유실이 있나요</a:t>
            </a:r>
            <a:r>
              <a:rPr lang="en-US" altLang="ko-KR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sz="500" b="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DA417A-9A4C-465D-BD7A-14033E745748}"/>
              </a:ext>
            </a:extLst>
          </p:cNvPr>
          <p:cNvSpPr/>
          <p:nvPr/>
        </p:nvSpPr>
        <p:spPr>
          <a:xfrm>
            <a:off x="3820056" y="250547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939A1-E6FF-4305-8787-909FDCAFBCA5}"/>
              </a:ext>
            </a:extLst>
          </p:cNvPr>
          <p:cNvSpPr txBox="1"/>
          <p:nvPr/>
        </p:nvSpPr>
        <p:spPr>
          <a:xfrm>
            <a:off x="4081988" y="2501180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2024-07-01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36B3C8-8441-447A-B973-A38D967F109D}"/>
              </a:ext>
            </a:extLst>
          </p:cNvPr>
          <p:cNvSpPr txBox="1"/>
          <p:nvPr/>
        </p:nvSpPr>
        <p:spPr>
          <a:xfrm>
            <a:off x="2048201" y="2681171"/>
            <a:ext cx="2532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화천역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지하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층 매표소 오른쪽</a:t>
            </a:r>
          </a:p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양구역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지하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4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층 매표소 왼쪽</a:t>
            </a:r>
          </a:p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인제역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지상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2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층 화장실 오른쪽</a:t>
            </a:r>
          </a:p>
          <a:p>
            <a:pPr algn="l"/>
            <a:endParaRPr lang="en-US" altLang="ko-KR" sz="500" b="0" i="0" dirty="0">
              <a:solidFill>
                <a:srgbClr val="333333"/>
              </a:solidFill>
              <a:effectLst/>
              <a:latin typeface="ng"/>
            </a:endParaRPr>
          </a:p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※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화천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양구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인제역을 제외한 기타 정차역에 대한 자세한 정보는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1005-1005(CRX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고객센터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로 문의 부탁드립니다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.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55BE3D7-9C92-4F3A-BABB-957B23587FD6}"/>
              </a:ext>
            </a:extLst>
          </p:cNvPr>
          <p:cNvCxnSpPr>
            <a:cxnSpLocks/>
          </p:cNvCxnSpPr>
          <p:nvPr/>
        </p:nvCxnSpPr>
        <p:spPr>
          <a:xfrm>
            <a:off x="2047057" y="3972754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543BBD5-84C3-46E4-A228-59E6436F7FCA}"/>
              </a:ext>
            </a:extLst>
          </p:cNvPr>
          <p:cNvSpPr txBox="1"/>
          <p:nvPr/>
        </p:nvSpPr>
        <p:spPr>
          <a:xfrm>
            <a:off x="4400550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>
                <a:solidFill>
                  <a:schemeClr val="bg1"/>
                </a:solidFill>
              </a:rPr>
              <a:t>목록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FF14C9E-B81E-44FD-BA15-867DC03F7DC2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7C112F-DE42-46A9-988E-3F1224C529F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A43CA7-5C16-4A3D-9E47-371768AF5185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D9C954D-8BA4-444A-ADA1-B9391D9DCD9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39D8695-3BDB-49AB-A0BC-29E2B1DBEADF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243428E-616D-4263-BA92-476ADA4B7EFE}"/>
              </a:ext>
            </a:extLst>
          </p:cNvPr>
          <p:cNvSpPr txBox="1"/>
          <p:nvPr/>
        </p:nvSpPr>
        <p:spPr>
          <a:xfrm>
            <a:off x="1728798" y="1740867"/>
            <a:ext cx="661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FAQ</a:t>
            </a:r>
            <a:endParaRPr lang="ko-KR" altLang="en-US" sz="2000" dirty="0"/>
          </a:p>
        </p:txBody>
      </p:sp>
      <p:sp>
        <p:nvSpPr>
          <p:cNvPr id="51" name="순서도: 연결자 50">
            <a:extLst>
              <a:ext uri="{FF2B5EF4-FFF2-40B4-BE49-F238E27FC236}">
                <a16:creationId xmlns:a16="http://schemas.microsoft.com/office/drawing/2014/main" id="{AEA78001-2CBD-458E-A7AC-089CCE208EC4}"/>
              </a:ext>
            </a:extLst>
          </p:cNvPr>
          <p:cNvSpPr/>
          <p:nvPr/>
        </p:nvSpPr>
        <p:spPr>
          <a:xfrm>
            <a:off x="4202496" y="380561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83525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>
                <a:latin typeface="한컴 고딕"/>
                <a:ea typeface="한컴 고딕"/>
              </a:rPr>
              <a:t>상호</a:t>
            </a:r>
            <a:r>
              <a:rPr lang="en-US" altLang="ko-KR" sz="300">
                <a:latin typeface="한컴 고딕"/>
                <a:ea typeface="한컴 고딕"/>
              </a:rPr>
              <a:t>: </a:t>
            </a:r>
            <a:r>
              <a:rPr lang="ko-KR" altLang="en-US" sz="300">
                <a:latin typeface="한컴 고딕"/>
                <a:ea typeface="한컴 고딕"/>
              </a:rPr>
              <a:t>주식회사 시알엑스</a:t>
            </a:r>
            <a:endParaRPr lang="ko-KR" altLang="en-US" sz="3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>
                <a:latin typeface="한컴 고딕"/>
                <a:ea typeface="한컴 고딕"/>
              </a:rPr>
              <a:t>대표자</a:t>
            </a:r>
            <a:r>
              <a:rPr lang="en-US" altLang="ko-KR" sz="300">
                <a:latin typeface="한컴 고딕"/>
                <a:ea typeface="한컴 고딕"/>
              </a:rPr>
              <a:t>: </a:t>
            </a:r>
            <a:r>
              <a:rPr lang="ko-KR" altLang="en-US" sz="300">
                <a:latin typeface="한컴 고딕"/>
                <a:ea typeface="한컴 고딕"/>
              </a:rPr>
              <a:t>추승보</a:t>
            </a:r>
            <a:r>
              <a:rPr lang="en-US" altLang="ko-KR" sz="300">
                <a:latin typeface="한컴 고딕"/>
                <a:ea typeface="한컴 고딕"/>
              </a:rPr>
              <a:t>, </a:t>
            </a:r>
            <a:r>
              <a:rPr lang="ko-KR" altLang="en-US" sz="300">
                <a:latin typeface="한컴 고딕"/>
                <a:ea typeface="한컴 고딕"/>
              </a:rPr>
              <a:t>김의겸</a:t>
            </a:r>
            <a:r>
              <a:rPr lang="en-US" altLang="ko-KR" sz="300">
                <a:latin typeface="한컴 고딕"/>
                <a:ea typeface="한컴 고딕"/>
              </a:rPr>
              <a:t>, </a:t>
            </a:r>
            <a:r>
              <a:rPr lang="ko-KR" altLang="en-US" sz="300">
                <a:latin typeface="한컴 고딕"/>
                <a:ea typeface="한컴 고딕"/>
              </a:rPr>
              <a:t>이영진</a:t>
            </a:r>
            <a:r>
              <a:rPr lang="en-US" altLang="ko-KR" sz="300">
                <a:latin typeface="한컴 고딕"/>
                <a:ea typeface="한컴 고딕"/>
              </a:rPr>
              <a:t>, </a:t>
            </a:r>
            <a:r>
              <a:rPr lang="ko-KR" altLang="en-US" sz="300">
                <a:latin typeface="한컴 고딕"/>
                <a:ea typeface="한컴 고딕"/>
              </a:rPr>
              <a:t>오동수</a:t>
            </a:r>
            <a:endParaRPr lang="ko-KR" altLang="en-US" sz="3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>
                <a:latin typeface="한컴 고딕"/>
                <a:ea typeface="한컴 고딕"/>
              </a:rPr>
              <a:t>사업자등록</a:t>
            </a:r>
            <a:r>
              <a:rPr lang="en-US" altLang="ko-KR" sz="300">
                <a:latin typeface="한컴 고딕"/>
                <a:ea typeface="한컴 고딕"/>
              </a:rPr>
              <a:t>: 000-11-222222</a:t>
            </a:r>
            <a:endParaRPr lang="en-US" altLang="ko-KR" sz="3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>
                <a:latin typeface="한컴 고딕"/>
                <a:ea typeface="한컴 고딕"/>
              </a:rPr>
              <a:t>통신판매업신고</a:t>
            </a:r>
            <a:r>
              <a:rPr lang="en-US" altLang="ko-KR" sz="300">
                <a:latin typeface="한컴 고딕"/>
                <a:ea typeface="한컴 고딕"/>
              </a:rPr>
              <a:t>: 2024-</a:t>
            </a:r>
            <a:r>
              <a:rPr lang="ko-KR" altLang="en-US" sz="300">
                <a:latin typeface="한컴 고딕"/>
                <a:ea typeface="한컴 고딕"/>
              </a:rPr>
              <a:t>대전서구</a:t>
            </a:r>
            <a:r>
              <a:rPr lang="en-US" altLang="ko-KR" sz="300">
                <a:latin typeface="한컴 고딕"/>
                <a:ea typeface="한컴 고딕"/>
              </a:rPr>
              <a:t>-1005</a:t>
            </a:r>
            <a:r>
              <a:rPr lang="ko-KR" altLang="en-US" sz="300">
                <a:latin typeface="한컴 고딕"/>
                <a:ea typeface="한컴 고딕"/>
              </a:rPr>
              <a:t>호</a:t>
            </a:r>
            <a:endParaRPr lang="ko-KR" altLang="en-US" sz="300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3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>
                <a:latin typeface="한컴 고딕"/>
                <a:ea typeface="한컴 고딕"/>
              </a:rPr>
              <a:t>Copyright 2024. CRX INC. All rights reserved.</a:t>
            </a:r>
            <a:endParaRPr lang="en-US" altLang="ko-KR" sz="300">
              <a:latin typeface="한컴 고딕"/>
              <a:ea typeface="한컴 고딕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  <a:endParaRPr lang="ko-KR" altLang="en-US" sz="500" b="1">
              <a:solidFill>
                <a:schemeClr val="tx2">
                  <a:lumMod val="75000"/>
                </a:schemeClr>
              </a:solidFill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  <a:endParaRPr lang="en-US" altLang="ko-KR" sz="500">
              <a:solidFill>
                <a:schemeClr val="tx2">
                  <a:lumMod val="75000"/>
                </a:schemeClr>
              </a:solidFill>
              <a:latin typeface="한컴 고딕"/>
              <a:ea typeface="한컴 고딕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  <a:endParaRPr lang="ko-KR" altLang="en-US" sz="700"/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  <a:endParaRPr lang="ko-KR" altLang="en-US" sz="700"/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  <a:endParaRPr lang="ko-KR" altLang="en-US" sz="700"/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  <a:endParaRPr lang="ko-KR" altLang="en-US" sz="700"/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/>
                <a:gridCol w="3916568"/>
              </a:tblGrid>
              <a:tr h="32017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  <a:endParaRPr lang="ko-KR" altLang="en-US" sz="1400"/>
                    </a:p>
                  </a:txBody>
                  <a:tcPr marL="91440" marR="9144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500"/>
                        <a:t>‘FAQ</a:t>
                      </a:r>
                      <a:r>
                        <a:rPr lang="ko-KR" altLang="en-US" sz="1500"/>
                        <a:t> 수정</a:t>
                      </a:r>
                      <a:r>
                        <a:rPr lang="en-US" altLang="ko-KR" sz="1500"/>
                        <a:t>’</a:t>
                      </a:r>
                      <a:r>
                        <a:rPr lang="ko-KR" altLang="en-US" sz="1500"/>
                        <a:t> 페이지로 이동</a:t>
                      </a:r>
                      <a:endParaRPr lang="ko-KR" altLang="en-US" sz="1500"/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사업체 로그인시 버튼 활성화</a:t>
                      </a:r>
                      <a:r>
                        <a:rPr lang="en-US" altLang="ko-KR" sz="1500"/>
                        <a:t>)</a:t>
                      </a: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등록된 </a:t>
                      </a:r>
                      <a:r>
                        <a:rPr lang="en-US" altLang="ko-KR" sz="1500"/>
                        <a:t>FAQ</a:t>
                      </a:r>
                      <a:r>
                        <a:rPr lang="ko-KR" altLang="en-US" sz="1500"/>
                        <a:t> 삭제 후 </a:t>
                      </a:r>
                      <a:r>
                        <a:rPr lang="en-US" altLang="ko-KR" sz="1500"/>
                        <a:t>‘FAQ </a:t>
                      </a:r>
                      <a:r>
                        <a:rPr lang="ko-KR" altLang="en-US" sz="1500"/>
                        <a:t>목록</a:t>
                      </a:r>
                      <a:r>
                        <a:rPr lang="en-US" altLang="ko-KR" sz="1500"/>
                        <a:t>’</a:t>
                      </a:r>
                      <a:r>
                        <a:rPr lang="ko-KR" altLang="en-US" sz="1500"/>
                        <a:t> 페이지로 이동</a:t>
                      </a:r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사업체 로그인시 버튼 활성화</a:t>
                      </a:r>
                      <a:r>
                        <a:rPr lang="en-US" altLang="ko-KR" sz="1500"/>
                        <a:t>)</a:t>
                      </a:r>
                      <a:endParaRPr lang="en-US" altLang="ko-KR" sz="15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  <a:endParaRPr lang="en-US" altLang="ko-KR" sz="1500"/>
                    </a:p>
                  </a:txBody>
                  <a:tcPr marL="91440" marR="9144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500"/>
                        <a:t>‘FAQ  </a:t>
                      </a:r>
                      <a:r>
                        <a:rPr lang="ko-KR" altLang="en-US" sz="1500"/>
                        <a:t>목록</a:t>
                      </a:r>
                      <a:r>
                        <a:rPr lang="en-US" altLang="ko-KR" sz="1500"/>
                        <a:t>’</a:t>
                      </a:r>
                      <a:r>
                        <a:rPr lang="ko-KR" altLang="en-US" sz="1500"/>
                        <a:t> 페이지로 이동</a:t>
                      </a: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/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/>
                <a:gridCol w="1122659"/>
                <a:gridCol w="1122659"/>
                <a:gridCol w="1122659"/>
              </a:tblGrid>
              <a:tr h="32770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Q&amp;A</a:t>
                      </a: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FAQ </a:t>
                      </a:r>
                      <a:r>
                        <a:rPr lang="ko-KR" altLang="en-US" sz="1500"/>
                        <a:t>열람</a:t>
                      </a:r>
                      <a:endParaRPr lang="ko-KR" altLang="en-US" sz="1500"/>
                    </a:p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사업체</a:t>
                      </a:r>
                      <a:r>
                        <a:rPr lang="en-US" altLang="ko-KR" sz="1500"/>
                        <a:t>)</a:t>
                      </a:r>
                      <a:endParaRPr lang="en-US" altLang="ko-KR" sz="150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  <a:endParaRPr lang="ko-KR" altLang="en-US" sz="500"/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  <a:endParaRPr lang="ko-KR" altLang="en-US" sz="500"/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  <a:endParaRPr lang="ko-KR" altLang="en-US" sz="500"/>
          </a:p>
        </p:txBody>
      </p:sp>
      <p:cxnSp>
        <p:nvCxnSpPr>
          <p:cNvPr id="10" name="직선 연결선 9"/>
          <p:cNvCxnSpPr/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034769" y="26781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7619" y="2505472"/>
            <a:ext cx="1175322" cy="1596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5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5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역사 이용</a:t>
            </a:r>
            <a:r>
              <a:rPr lang="en-US" altLang="ko-KR" sz="5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ko-KR" altLang="en-US" sz="5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역에 수유실이 있나요</a:t>
            </a:r>
            <a:r>
              <a:rPr lang="en-US" altLang="ko-KR" sz="5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sz="500" b="0"/>
          </a:p>
        </p:txBody>
      </p:sp>
      <p:sp>
        <p:nvSpPr>
          <p:cNvPr id="16" name="직사각형 15"/>
          <p:cNvSpPr/>
          <p:nvPr/>
        </p:nvSpPr>
        <p:spPr>
          <a:xfrm>
            <a:off x="3820056" y="250547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  <a:endParaRPr lang="ko-KR" altLang="en-US" sz="5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81988" y="2501180"/>
            <a:ext cx="52430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2024-07-01</a:t>
            </a:r>
            <a:endParaRPr lang="en-US" altLang="ko-KR" sz="500"/>
          </a:p>
        </p:txBody>
      </p:sp>
      <p:sp>
        <p:nvSpPr>
          <p:cNvPr id="20" name="TextBox 19"/>
          <p:cNvSpPr txBox="1"/>
          <p:nvPr/>
        </p:nvSpPr>
        <p:spPr>
          <a:xfrm>
            <a:off x="2048201" y="2681171"/>
            <a:ext cx="253271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화천역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지하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1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층 매표소 오른쪽</a:t>
            </a:r>
            <a:endParaRPr lang="ko-KR" altLang="en-US" sz="500" b="0" i="0">
              <a:solidFill>
                <a:srgbClr val="333333"/>
              </a:solidFill>
              <a:effectLst/>
              <a:latin typeface="ng"/>
            </a:endParaRPr>
          </a:p>
          <a:p>
            <a:pPr algn="l">
              <a:defRPr/>
            </a:pP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양구역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지하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4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층 매표소 왼쪽</a:t>
            </a:r>
            <a:endParaRPr lang="ko-KR" altLang="en-US" sz="500" b="0" i="0">
              <a:solidFill>
                <a:srgbClr val="333333"/>
              </a:solidFill>
              <a:effectLst/>
              <a:latin typeface="ng"/>
            </a:endParaRPr>
          </a:p>
          <a:p>
            <a:pPr algn="l">
              <a:defRPr/>
            </a:pP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인제역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지상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2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층 화장실 오른쪽</a:t>
            </a:r>
            <a:endParaRPr lang="ko-KR" altLang="en-US" sz="500" b="0" i="0">
              <a:solidFill>
                <a:srgbClr val="333333"/>
              </a:solidFill>
              <a:effectLst/>
              <a:latin typeface="ng"/>
            </a:endParaRPr>
          </a:p>
          <a:p>
            <a:pPr algn="l">
              <a:defRPr/>
            </a:pPr>
            <a:endParaRPr lang="en-US" altLang="ko-KR" sz="500" b="0" i="0">
              <a:solidFill>
                <a:srgbClr val="333333"/>
              </a:solidFill>
              <a:effectLst/>
              <a:latin typeface="ng"/>
            </a:endParaRPr>
          </a:p>
          <a:p>
            <a:pPr algn="l">
              <a:defRPr/>
            </a:pP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※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화천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양구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인제역을 제외한 기타 정차역에 대한 자세한 정보는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1005-1005(CRX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고객센터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)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로 문의 부탁드립니다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.</a:t>
            </a:r>
            <a:endParaRPr lang="en-US" altLang="ko-KR" sz="500" b="0" i="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2047057" y="3972754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400550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목록</a:t>
            </a:r>
            <a:endParaRPr lang="ko-KR" altLang="en-US" sz="50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  <a:endParaRPr lang="ko-KR" altLang="en-US" sz="700"/>
          </a:p>
        </p:txBody>
      </p:sp>
      <p:sp>
        <p:nvSpPr>
          <p:cNvPr id="63" name="TextBox 62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  <a:endParaRPr lang="ko-KR" altLang="en-US" sz="700"/>
          </a:p>
        </p:txBody>
      </p:sp>
      <p:sp>
        <p:nvSpPr>
          <p:cNvPr id="64" name="TextBox 63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  <a:endParaRPr lang="ko-KR" altLang="en-US" sz="700"/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28798" y="1740867"/>
            <a:ext cx="6676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FAQ</a:t>
            </a:r>
            <a:endParaRPr lang="ko-KR" altLang="en-US" sz="2000"/>
          </a:p>
        </p:txBody>
      </p:sp>
      <p:sp>
        <p:nvSpPr>
          <p:cNvPr id="119" name="TextBox 59"/>
          <p:cNvSpPr txBox="1"/>
          <p:nvPr/>
        </p:nvSpPr>
        <p:spPr>
          <a:xfrm>
            <a:off x="2318144" y="4016036"/>
            <a:ext cx="199582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삭제</a:t>
            </a:r>
            <a:endParaRPr lang="ko-KR" altLang="en-US" sz="500">
              <a:solidFill>
                <a:schemeClr val="bg1"/>
              </a:solidFill>
            </a:endParaRPr>
          </a:p>
        </p:txBody>
      </p:sp>
      <p:sp>
        <p:nvSpPr>
          <p:cNvPr id="120" name="TextBox 62"/>
          <p:cNvSpPr txBox="1"/>
          <p:nvPr/>
        </p:nvSpPr>
        <p:spPr>
          <a:xfrm>
            <a:off x="2058342" y="401603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수정</a:t>
            </a:r>
            <a:endParaRPr lang="ko-KR" altLang="en-US" sz="500">
              <a:solidFill>
                <a:schemeClr val="bg1"/>
              </a:solidFill>
            </a:endParaRPr>
          </a:p>
        </p:txBody>
      </p:sp>
      <p:sp>
        <p:nvSpPr>
          <p:cNvPr id="121" name="순서도: 연결자 61"/>
          <p:cNvSpPr/>
          <p:nvPr/>
        </p:nvSpPr>
        <p:spPr>
          <a:xfrm>
            <a:off x="2191576" y="379105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2" name="순서도: 연결자 63"/>
          <p:cNvSpPr/>
          <p:nvPr/>
        </p:nvSpPr>
        <p:spPr>
          <a:xfrm>
            <a:off x="1879385" y="380058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23" name="순서도: 연결자 61"/>
          <p:cNvSpPr/>
          <p:nvPr/>
        </p:nvSpPr>
        <p:spPr>
          <a:xfrm>
            <a:off x="4213807" y="379105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>
                <a:latin typeface="한컴 고딕"/>
                <a:ea typeface="한컴 고딕"/>
              </a:rPr>
              <a:t>상호</a:t>
            </a:r>
            <a:r>
              <a:rPr lang="en-US" altLang="ko-KR" sz="300">
                <a:latin typeface="한컴 고딕"/>
                <a:ea typeface="한컴 고딕"/>
              </a:rPr>
              <a:t>: </a:t>
            </a:r>
            <a:r>
              <a:rPr lang="ko-KR" altLang="en-US" sz="300">
                <a:latin typeface="한컴 고딕"/>
                <a:ea typeface="한컴 고딕"/>
              </a:rPr>
              <a:t>주식회사 시알엑스</a:t>
            </a:r>
            <a:endParaRPr lang="ko-KR" altLang="en-US" sz="3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>
                <a:latin typeface="한컴 고딕"/>
                <a:ea typeface="한컴 고딕"/>
              </a:rPr>
              <a:t>대표자</a:t>
            </a:r>
            <a:r>
              <a:rPr lang="en-US" altLang="ko-KR" sz="300">
                <a:latin typeface="한컴 고딕"/>
                <a:ea typeface="한컴 고딕"/>
              </a:rPr>
              <a:t>: </a:t>
            </a:r>
            <a:r>
              <a:rPr lang="ko-KR" altLang="en-US" sz="300">
                <a:latin typeface="한컴 고딕"/>
                <a:ea typeface="한컴 고딕"/>
              </a:rPr>
              <a:t>추승보</a:t>
            </a:r>
            <a:r>
              <a:rPr lang="en-US" altLang="ko-KR" sz="300">
                <a:latin typeface="한컴 고딕"/>
                <a:ea typeface="한컴 고딕"/>
              </a:rPr>
              <a:t>, </a:t>
            </a:r>
            <a:r>
              <a:rPr lang="ko-KR" altLang="en-US" sz="300">
                <a:latin typeface="한컴 고딕"/>
                <a:ea typeface="한컴 고딕"/>
              </a:rPr>
              <a:t>김의겸</a:t>
            </a:r>
            <a:r>
              <a:rPr lang="en-US" altLang="ko-KR" sz="300">
                <a:latin typeface="한컴 고딕"/>
                <a:ea typeface="한컴 고딕"/>
              </a:rPr>
              <a:t>, </a:t>
            </a:r>
            <a:r>
              <a:rPr lang="ko-KR" altLang="en-US" sz="300">
                <a:latin typeface="한컴 고딕"/>
                <a:ea typeface="한컴 고딕"/>
              </a:rPr>
              <a:t>이영진</a:t>
            </a:r>
            <a:r>
              <a:rPr lang="en-US" altLang="ko-KR" sz="300">
                <a:latin typeface="한컴 고딕"/>
                <a:ea typeface="한컴 고딕"/>
              </a:rPr>
              <a:t>, </a:t>
            </a:r>
            <a:r>
              <a:rPr lang="ko-KR" altLang="en-US" sz="300">
                <a:latin typeface="한컴 고딕"/>
                <a:ea typeface="한컴 고딕"/>
              </a:rPr>
              <a:t>오동수</a:t>
            </a:r>
            <a:endParaRPr lang="ko-KR" altLang="en-US" sz="3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>
                <a:latin typeface="한컴 고딕"/>
                <a:ea typeface="한컴 고딕"/>
              </a:rPr>
              <a:t>사업자등록</a:t>
            </a:r>
            <a:r>
              <a:rPr lang="en-US" altLang="ko-KR" sz="300">
                <a:latin typeface="한컴 고딕"/>
                <a:ea typeface="한컴 고딕"/>
              </a:rPr>
              <a:t>: 000-11-222222</a:t>
            </a:r>
            <a:endParaRPr lang="en-US" altLang="ko-KR" sz="3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>
                <a:latin typeface="한컴 고딕"/>
                <a:ea typeface="한컴 고딕"/>
              </a:rPr>
              <a:t>통신판매업신고</a:t>
            </a:r>
            <a:r>
              <a:rPr lang="en-US" altLang="ko-KR" sz="300">
                <a:latin typeface="한컴 고딕"/>
                <a:ea typeface="한컴 고딕"/>
              </a:rPr>
              <a:t>: 2024-</a:t>
            </a:r>
            <a:r>
              <a:rPr lang="ko-KR" altLang="en-US" sz="300">
                <a:latin typeface="한컴 고딕"/>
                <a:ea typeface="한컴 고딕"/>
              </a:rPr>
              <a:t>대전서구</a:t>
            </a:r>
            <a:r>
              <a:rPr lang="en-US" altLang="ko-KR" sz="300">
                <a:latin typeface="한컴 고딕"/>
                <a:ea typeface="한컴 고딕"/>
              </a:rPr>
              <a:t>-1005</a:t>
            </a:r>
            <a:r>
              <a:rPr lang="ko-KR" altLang="en-US" sz="300">
                <a:latin typeface="한컴 고딕"/>
                <a:ea typeface="한컴 고딕"/>
              </a:rPr>
              <a:t>호</a:t>
            </a:r>
            <a:endParaRPr lang="ko-KR" altLang="en-US" sz="300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3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>
                <a:latin typeface="한컴 고딕"/>
                <a:ea typeface="한컴 고딕"/>
              </a:rPr>
              <a:t>Copyright 2024. CRX INC. All rights reserved.</a:t>
            </a:r>
            <a:endParaRPr lang="en-US" altLang="ko-KR" sz="300">
              <a:latin typeface="한컴 고딕"/>
              <a:ea typeface="한컴 고딕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  <a:endParaRPr lang="ko-KR" altLang="en-US" sz="500" b="1">
              <a:solidFill>
                <a:schemeClr val="tx2">
                  <a:lumMod val="75000"/>
                </a:schemeClr>
              </a:solidFill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  <a:endParaRPr lang="en-US" altLang="ko-KR" sz="500">
              <a:solidFill>
                <a:schemeClr val="tx2">
                  <a:lumMod val="75000"/>
                </a:schemeClr>
              </a:solidFill>
              <a:latin typeface="한컴 고딕"/>
              <a:ea typeface="한컴 고딕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  <a:endParaRPr lang="ko-KR" altLang="en-US" sz="700"/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  <a:endParaRPr lang="ko-KR" altLang="en-US" sz="700"/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  <a:endParaRPr lang="ko-KR" altLang="en-US" sz="700"/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  <a:endParaRPr lang="ko-KR" altLang="en-US" sz="700"/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/>
                <a:gridCol w="3916568"/>
              </a:tblGrid>
              <a:tr h="32017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  <a:endParaRPr lang="ko-KR" altLang="en-US" sz="1400"/>
                    </a:p>
                  </a:txBody>
                  <a:tcPr marL="91440" marR="9144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500"/>
                        <a:t>드롭다운으로 항목 선택 기능 구현</a:t>
                      </a:r>
                      <a:endParaRPr lang="en-US" altLang="ko-KR" sz="15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500"/>
                        <a:t>검색할 내용 입력</a:t>
                      </a: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  <a:endParaRPr lang="en-US" altLang="ko-KR" sz="1500"/>
                    </a:p>
                  </a:txBody>
                  <a:tcPr marL="91440" marR="9144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500"/>
                        <a:t>입력한 내용으로 검색</a:t>
                      </a: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4</a:t>
                      </a:r>
                      <a:endParaRPr lang="en-US" altLang="ko-KR" sz="1500"/>
                    </a:p>
                  </a:txBody>
                  <a:tcPr marL="91440" marR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500"/>
                        <a:t>기본 </a:t>
                      </a:r>
                      <a:r>
                        <a:rPr lang="en-US" altLang="ko-KR" sz="1500"/>
                        <a:t>‘</a:t>
                      </a:r>
                      <a:r>
                        <a:rPr lang="ko-KR" altLang="en-US" sz="1500"/>
                        <a:t>답변대기</a:t>
                      </a:r>
                      <a:r>
                        <a:rPr lang="en-US" altLang="ko-KR" sz="1500"/>
                        <a:t>‘ </a:t>
                      </a:r>
                      <a:r>
                        <a:rPr lang="ko-KR" altLang="en-US" sz="1500"/>
                        <a:t>상태에서 답변글 작성시</a:t>
                      </a:r>
                      <a:endParaRPr lang="ko-KR" altLang="en-US" sz="1500"/>
                    </a:p>
                    <a:p>
                      <a:pPr latinLnBrk="1">
                        <a:defRPr/>
                      </a:pPr>
                      <a:r>
                        <a:rPr lang="en-US" altLang="ko-KR" sz="1500"/>
                        <a:t>‘</a:t>
                      </a:r>
                      <a:r>
                        <a:rPr lang="ko-KR" altLang="en-US" sz="1500"/>
                        <a:t>답변완료</a:t>
                      </a:r>
                      <a:r>
                        <a:rPr lang="en-US" altLang="ko-KR" sz="1500"/>
                        <a:t>’ </a:t>
                      </a:r>
                      <a:r>
                        <a:rPr lang="ko-KR" altLang="en-US" sz="1500"/>
                        <a:t>로 변경</a:t>
                      </a: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5</a:t>
                      </a:r>
                      <a:endParaRPr lang="en-US" altLang="ko-KR" sz="1500"/>
                    </a:p>
                  </a:txBody>
                  <a:tcPr marL="91440" marR="9144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500"/>
                        <a:t>페이지 번호 선택하여 페이지 이동</a:t>
                      </a: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en-US" altLang="ko-KR" sz="1500"/>
                    </a:p>
                  </a:txBody>
                  <a:tcPr marL="91440" marR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en-US" altLang="ko-KR" sz="1500"/>
                    </a:p>
                  </a:txBody>
                  <a:tcPr marL="91440" marR="9144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en-US" altLang="ko-KR" sz="1500"/>
                    </a:p>
                  </a:txBody>
                  <a:tcPr marL="91440" marR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/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/>
                <a:gridCol w="1122659"/>
                <a:gridCol w="1122659"/>
                <a:gridCol w="1122659"/>
              </a:tblGrid>
              <a:tr h="32770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Q&amp;A</a:t>
                      </a: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Q&amp;A </a:t>
                      </a:r>
                      <a:r>
                        <a:rPr lang="ko-KR" altLang="en-US" sz="1500"/>
                        <a:t>목록</a:t>
                      </a:r>
                      <a:endParaRPr lang="ko-KR" altLang="en-US" sz="1500"/>
                    </a:p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사용자</a:t>
                      </a:r>
                      <a:r>
                        <a:rPr lang="en-US" altLang="ko-KR" sz="1500"/>
                        <a:t>)</a:t>
                      </a: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  <a:endParaRPr lang="ko-KR" altLang="en-US" sz="500"/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  <a:endParaRPr lang="ko-KR" altLang="en-US" sz="500"/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  <a:endParaRPr lang="ko-KR" altLang="en-US" sz="500"/>
          </a:p>
        </p:txBody>
      </p:sp>
      <p:sp>
        <p:nvSpPr>
          <p:cNvPr id="5" name="TextBox 4"/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Q&amp;A</a:t>
            </a:r>
            <a:endParaRPr lang="ko-KR" altLang="en-US" sz="2000"/>
          </a:p>
        </p:txBody>
      </p: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824630" y="2668261"/>
          <a:ext cx="3073361" cy="196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/>
                <a:gridCol w="1678793"/>
                <a:gridCol w="488036"/>
                <a:gridCol w="587255"/>
              </a:tblGrid>
              <a:tr h="157671">
                <a:tc>
                  <a:txBody>
                    <a:bodyPr vert="horz" lIns="0" tIns="45720" rIns="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글번호</a:t>
                      </a:r>
                      <a:endParaRPr lang="ko-KR" altLang="en-US" sz="70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내용</a:t>
                      </a:r>
                      <a:endParaRPr lang="ko-KR" altLang="en-US" sz="700"/>
                    </a:p>
                  </a:txBody>
                  <a:tcPr marL="91440" marR="9144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작성일자</a:t>
                      </a:r>
                      <a:endParaRPr lang="ko-KR" altLang="en-US" sz="700"/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답변상태</a:t>
                      </a:r>
                      <a:endParaRPr lang="en-US" altLang="ko-KR" sz="700"/>
                    </a:p>
                  </a:txBody>
                  <a:tcPr marL="91440" marR="9144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576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61</a:t>
                      </a:r>
                      <a:endParaRPr lang="ko-KR" altLang="en-US" sz="700"/>
                    </a:p>
                  </a:txBody>
                  <a:tcPr marL="91440" marR="9144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18000" tIns="0" rIns="0" bIns="0" anchor="ctr" anchorCtr="0"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ko-KR" altLang="en-US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576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60</a:t>
                      </a:r>
                      <a:endParaRPr lang="ko-KR" altLang="en-US" sz="700"/>
                    </a:p>
                  </a:txBody>
                  <a:tcPr marL="91440" marR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18000" tIns="0" rIns="0" bIns="0" anchor="ctr" anchorCtr="0"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576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59</a:t>
                      </a:r>
                      <a:endParaRPr lang="ko-KR" altLang="en-US" sz="700"/>
                    </a:p>
                  </a:txBody>
                  <a:tcPr marL="91440" marR="9144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18000" tIns="0" rIns="0" bIns="0" anchor="ctr" anchorCtr="0"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57671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18000" tIns="0" rIns="0" bIns="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5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8689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57</a:t>
                      </a:r>
                      <a:endParaRPr lang="ko-KR" altLang="en-US" sz="700"/>
                    </a:p>
                  </a:txBody>
                  <a:tcPr marL="91440" marR="9144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18000" tIns="0" rIns="0" bIns="0" anchor="ctr" anchorCtr="0"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576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56</a:t>
                      </a:r>
                      <a:endParaRPr lang="ko-KR" altLang="en-US" sz="700"/>
                    </a:p>
                  </a:txBody>
                  <a:tcPr marL="91440" marR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18000" tIns="0" rIns="0" bIns="0" anchor="ctr" anchorCtr="0"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576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55</a:t>
                      </a:r>
                      <a:endParaRPr lang="ko-KR" altLang="en-US" sz="700"/>
                    </a:p>
                  </a:txBody>
                  <a:tcPr marL="91440" marR="9144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18000" tIns="0" rIns="0" bIns="0" anchor="ctr" anchorCtr="0"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576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54</a:t>
                      </a:r>
                      <a:endParaRPr lang="ko-KR" altLang="en-US" sz="700"/>
                    </a:p>
                  </a:txBody>
                  <a:tcPr marL="91440" marR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18000" tIns="0" rIns="0" bIns="0" anchor="ctr" anchorCtr="0"/>
                    <a:p>
                      <a:pPr algn="l" latinLnBrk="1">
                        <a:defRPr/>
                      </a:pPr>
                      <a:r>
                        <a:rPr lang="ko-KR" altLang="en-US" sz="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승차권을 환불했는데 결제금액 환불은 언제되나요</a:t>
                      </a:r>
                      <a:r>
                        <a:rPr lang="en-US" altLang="ko-KR" sz="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5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en-US" altLang="ko-KR" sz="600"/>
                        <a:t>2024-07-10</a:t>
                      </a:r>
                      <a:endParaRPr lang="ko-KR" altLang="en-US" sz="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576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53</a:t>
                      </a:r>
                      <a:endParaRPr lang="ko-KR" altLang="en-US" sz="700"/>
                    </a:p>
                  </a:txBody>
                  <a:tcPr marL="91440" marR="9144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18000" tIns="0" rIns="0" bIns="0" anchor="ctr" anchorCtr="0"/>
                    <a:p>
                      <a:pPr algn="l">
                        <a:defRPr/>
                      </a:pPr>
                      <a:r>
                        <a:rPr lang="ko-KR" altLang="en-US" sz="5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온라인 플랫폼에서 구입한 승차권은 어떻게 환불하나요</a:t>
                      </a:r>
                      <a:r>
                        <a:rPr lang="en-US" altLang="ko-KR" sz="5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?</a:t>
                      </a:r>
                      <a:endParaRPr lang="ko-KR" altLang="en-US" sz="50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en-US" altLang="ko-KR" sz="600"/>
                        <a:t>2024-07-10</a:t>
                      </a:r>
                      <a:endParaRPr lang="ko-KR" altLang="en-US" sz="6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ff0000"/>
                          </a:solidFill>
                        </a:rPr>
                        <a:t>답변완료</a:t>
                      </a:r>
                      <a:endParaRPr lang="en-US" altLang="ko-KR" sz="70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화살표: 오른쪽 37"/>
          <p:cNvSpPr/>
          <p:nvPr/>
        </p:nvSpPr>
        <p:spPr>
          <a:xfrm>
            <a:off x="3870384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"/>
              <a:t>1     2     3     4     5</a:t>
            </a:r>
            <a:endParaRPr lang="ko-KR" altLang="en-US" sz="500"/>
          </a:p>
        </p:txBody>
      </p:sp>
      <p:sp>
        <p:nvSpPr>
          <p:cNvPr id="12" name="직사각형 11"/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algn="ctr">
              <a:defRPr/>
            </a:pPr>
            <a:r>
              <a:rPr lang="ko-KR" altLang="en-US" sz="500"/>
              <a:t>글번호  ▽</a:t>
            </a:r>
            <a:endParaRPr lang="ko-KR" altLang="en-US" sz="500"/>
          </a:p>
        </p:txBody>
      </p:sp>
      <p:sp>
        <p:nvSpPr>
          <p:cNvPr id="14" name="직사각형 13"/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84452" y="2467585"/>
            <a:ext cx="611460" cy="15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총 게시글 </a:t>
            </a:r>
            <a:r>
              <a:rPr lang="en-US" altLang="ko-KR" sz="500"/>
              <a:t>: 61</a:t>
            </a:r>
            <a:endParaRPr lang="ko-KR" altLang="en-US" sz="500"/>
          </a:p>
        </p:txBody>
      </p:sp>
      <p:sp>
        <p:nvSpPr>
          <p:cNvPr id="45" name="직사각형 44"/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검색</a:t>
            </a:r>
            <a:endParaRPr lang="ko-KR" altLang="en-US" sz="500">
              <a:solidFill>
                <a:schemeClr val="tx1"/>
              </a:solidFill>
            </a:endParaRPr>
          </a:p>
        </p:txBody>
      </p:sp>
      <p:sp>
        <p:nvSpPr>
          <p:cNvPr id="55" name="순서도: 연결자 54"/>
          <p:cNvSpPr/>
          <p:nvPr/>
        </p:nvSpPr>
        <p:spPr>
          <a:xfrm>
            <a:off x="4277978" y="269648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  <a:endParaRPr lang="en-US" altLang="ko-KR"/>
          </a:p>
        </p:txBody>
      </p:sp>
      <p:sp>
        <p:nvSpPr>
          <p:cNvPr id="63" name="TextBox 62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  <a:endParaRPr lang="ko-KR" altLang="en-US" sz="700"/>
          </a:p>
        </p:txBody>
      </p:sp>
      <p:sp>
        <p:nvSpPr>
          <p:cNvPr id="64" name="TextBox 63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  <a:endParaRPr lang="ko-KR" altLang="en-US" sz="700"/>
          </a:p>
        </p:txBody>
      </p:sp>
      <p:sp>
        <p:nvSpPr>
          <p:cNvPr id="65" name="TextBox 64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  <a:endParaRPr lang="ko-KR" altLang="en-US" sz="700"/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연결자 67"/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19" name="순서도: 연결자 59"/>
          <p:cNvSpPr/>
          <p:nvPr/>
        </p:nvSpPr>
        <p:spPr>
          <a:xfrm>
            <a:off x="2845339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0" name="순서도: 연결자 53"/>
          <p:cNvSpPr/>
          <p:nvPr/>
        </p:nvSpPr>
        <p:spPr>
          <a:xfrm>
            <a:off x="37831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21" name="순서도: 연결자 61"/>
          <p:cNvSpPr/>
          <p:nvPr/>
        </p:nvSpPr>
        <p:spPr>
          <a:xfrm>
            <a:off x="3186043" y="446207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5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003304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등록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  <a:endParaRPr lang="en-US" altLang="ko-KR" sz="15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07523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</a:t>
                      </a:r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Q&amp;A</a:t>
            </a:r>
            <a:endParaRPr lang="ko-KR" altLang="en-US" sz="2000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321385"/>
              </p:ext>
            </p:extLst>
          </p:nvPr>
        </p:nvGraphicFramePr>
        <p:xfrm>
          <a:off x="1824630" y="2668261"/>
          <a:ext cx="30733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6787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488036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  <a:gridCol w="587255">
                  <a:extLst>
                    <a:ext uri="{9D8B030D-6E8A-4147-A177-3AD203B41FA5}">
                      <a16:colId xmlns:a16="http://schemas.microsoft.com/office/drawing/2014/main" val="342831444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작성일자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답변상태</a:t>
                      </a:r>
                      <a:endParaRPr lang="en-US" altLang="ko-KR" sz="7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답변대기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승차권을 환불했는데 결제금액 환불은 언제되나요</a:t>
                      </a:r>
                      <a:r>
                        <a:rPr lang="en-US" altLang="ko-KR" sz="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5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온라인 플랫폼에서 구입한 승차권은 어떻게 환불하나요</a:t>
                      </a:r>
                      <a:r>
                        <a:rPr lang="en-US" altLang="ko-KR" sz="5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?</a:t>
                      </a:r>
                      <a:endParaRPr lang="ko-KR" altLang="en-US" sz="500" dirty="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답변완료</a:t>
                      </a:r>
                      <a:endParaRPr lang="en-US" altLang="ko-KR" sz="7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AE8A1E-9A7A-4AA0-9796-AAC7942C62B4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AA73E0-B3BD-4C15-9B8C-AD54194B5626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F48B96-23B7-4EE4-8B11-659AD815A0AC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13C4E37-908D-4D3B-A975-D5E013D43A6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FA25395-913D-458C-BC86-CBE866F5C494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0E3CE4D-CC4C-47C3-AEF5-0FB156994674}"/>
              </a:ext>
            </a:extLst>
          </p:cNvPr>
          <p:cNvSpPr txBox="1"/>
          <p:nvPr/>
        </p:nvSpPr>
        <p:spPr>
          <a:xfrm>
            <a:off x="4612481" y="4699635"/>
            <a:ext cx="271344" cy="1611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51BD5DCF-4AB1-4EB8-919E-5D99FE3717DB}"/>
              </a:ext>
            </a:extLst>
          </p:cNvPr>
          <p:cNvSpPr/>
          <p:nvPr/>
        </p:nvSpPr>
        <p:spPr>
          <a:xfrm>
            <a:off x="4451050" y="44998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640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205733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등록버튼 클릭시 </a:t>
                      </a:r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작성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취소버튼 클릭시 </a:t>
                      </a: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698795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등록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24629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317028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내용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2850727"/>
            <a:ext cx="2341438" cy="144115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Q&amp;A</a:t>
            </a:r>
            <a:endParaRPr lang="ko-KR" altLang="en-US" sz="2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01E178-1DEC-4573-BB71-0AAD921FAF76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28BA70-1B88-475E-8293-06C21E96988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8CF619-B8B1-41A7-8E58-91BDF28F86FD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6721996-3614-4A2A-BFDB-DB45A1A4BE75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FA3885C-4D13-4F2B-B7B0-6D9C81F84F5E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782D6FE-3A6F-4CBB-A50E-5C62CCC07BC9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EC6BD39-BCC8-4700-BB3F-F618A871A5BD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A94E7061-69B7-47DB-A009-0F6EE2B83E39}"/>
              </a:ext>
            </a:extLst>
          </p:cNvPr>
          <p:cNvSpPr/>
          <p:nvPr/>
        </p:nvSpPr>
        <p:spPr>
          <a:xfrm>
            <a:off x="2877991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4" name="순서도: 연결자 93">
            <a:extLst>
              <a:ext uri="{FF2B5EF4-FFF2-40B4-BE49-F238E27FC236}">
                <a16:creationId xmlns:a16="http://schemas.microsoft.com/office/drawing/2014/main" id="{B5BF2288-8D5C-4BEC-A924-8D1D695E2044}"/>
              </a:ext>
            </a:extLst>
          </p:cNvPr>
          <p:cNvSpPr/>
          <p:nvPr/>
        </p:nvSpPr>
        <p:spPr>
          <a:xfrm>
            <a:off x="3260477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0783462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>
                <a:latin typeface="한컴 고딕"/>
                <a:ea typeface="한컴 고딕"/>
              </a:rPr>
              <a:t>상호</a:t>
            </a:r>
            <a:r>
              <a:rPr lang="en-US" altLang="ko-KR" sz="300">
                <a:latin typeface="한컴 고딕"/>
                <a:ea typeface="한컴 고딕"/>
              </a:rPr>
              <a:t>: </a:t>
            </a:r>
            <a:r>
              <a:rPr lang="ko-KR" altLang="en-US" sz="300">
                <a:latin typeface="한컴 고딕"/>
                <a:ea typeface="한컴 고딕"/>
              </a:rPr>
              <a:t>주식회사 시알엑스</a:t>
            </a:r>
            <a:endParaRPr lang="ko-KR" altLang="en-US" sz="3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>
                <a:latin typeface="한컴 고딕"/>
                <a:ea typeface="한컴 고딕"/>
              </a:rPr>
              <a:t>대표자</a:t>
            </a:r>
            <a:r>
              <a:rPr lang="en-US" altLang="ko-KR" sz="300">
                <a:latin typeface="한컴 고딕"/>
                <a:ea typeface="한컴 고딕"/>
              </a:rPr>
              <a:t>: </a:t>
            </a:r>
            <a:r>
              <a:rPr lang="ko-KR" altLang="en-US" sz="300">
                <a:latin typeface="한컴 고딕"/>
                <a:ea typeface="한컴 고딕"/>
              </a:rPr>
              <a:t>추승보</a:t>
            </a:r>
            <a:r>
              <a:rPr lang="en-US" altLang="ko-KR" sz="300">
                <a:latin typeface="한컴 고딕"/>
                <a:ea typeface="한컴 고딕"/>
              </a:rPr>
              <a:t>, </a:t>
            </a:r>
            <a:r>
              <a:rPr lang="ko-KR" altLang="en-US" sz="300">
                <a:latin typeface="한컴 고딕"/>
                <a:ea typeface="한컴 고딕"/>
              </a:rPr>
              <a:t>김의겸</a:t>
            </a:r>
            <a:r>
              <a:rPr lang="en-US" altLang="ko-KR" sz="300">
                <a:latin typeface="한컴 고딕"/>
                <a:ea typeface="한컴 고딕"/>
              </a:rPr>
              <a:t>, </a:t>
            </a:r>
            <a:r>
              <a:rPr lang="ko-KR" altLang="en-US" sz="300">
                <a:latin typeface="한컴 고딕"/>
                <a:ea typeface="한컴 고딕"/>
              </a:rPr>
              <a:t>이영진</a:t>
            </a:r>
            <a:r>
              <a:rPr lang="en-US" altLang="ko-KR" sz="300">
                <a:latin typeface="한컴 고딕"/>
                <a:ea typeface="한컴 고딕"/>
              </a:rPr>
              <a:t>, </a:t>
            </a:r>
            <a:r>
              <a:rPr lang="ko-KR" altLang="en-US" sz="300">
                <a:latin typeface="한컴 고딕"/>
                <a:ea typeface="한컴 고딕"/>
              </a:rPr>
              <a:t>오동수</a:t>
            </a:r>
            <a:endParaRPr lang="ko-KR" altLang="en-US" sz="3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>
                <a:latin typeface="한컴 고딕"/>
                <a:ea typeface="한컴 고딕"/>
              </a:rPr>
              <a:t>사업자등록</a:t>
            </a:r>
            <a:r>
              <a:rPr lang="en-US" altLang="ko-KR" sz="300">
                <a:latin typeface="한컴 고딕"/>
                <a:ea typeface="한컴 고딕"/>
              </a:rPr>
              <a:t>: 000-11-222222</a:t>
            </a:r>
            <a:endParaRPr lang="en-US" altLang="ko-KR" sz="3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>
                <a:latin typeface="한컴 고딕"/>
                <a:ea typeface="한컴 고딕"/>
              </a:rPr>
              <a:t>통신판매업신고</a:t>
            </a:r>
            <a:r>
              <a:rPr lang="en-US" altLang="ko-KR" sz="300">
                <a:latin typeface="한컴 고딕"/>
                <a:ea typeface="한컴 고딕"/>
              </a:rPr>
              <a:t>: 2024-</a:t>
            </a:r>
            <a:r>
              <a:rPr lang="ko-KR" altLang="en-US" sz="300">
                <a:latin typeface="한컴 고딕"/>
                <a:ea typeface="한컴 고딕"/>
              </a:rPr>
              <a:t>대전서구</a:t>
            </a:r>
            <a:r>
              <a:rPr lang="en-US" altLang="ko-KR" sz="300">
                <a:latin typeface="한컴 고딕"/>
                <a:ea typeface="한컴 고딕"/>
              </a:rPr>
              <a:t>-1005</a:t>
            </a:r>
            <a:r>
              <a:rPr lang="ko-KR" altLang="en-US" sz="300">
                <a:latin typeface="한컴 고딕"/>
                <a:ea typeface="한컴 고딕"/>
              </a:rPr>
              <a:t>호</a:t>
            </a:r>
            <a:endParaRPr lang="ko-KR" altLang="en-US" sz="300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3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>
                <a:latin typeface="한컴 고딕"/>
                <a:ea typeface="한컴 고딕"/>
              </a:rPr>
              <a:t>Copyright 2024. CRX INC. All rights reserved.</a:t>
            </a:r>
            <a:endParaRPr lang="en-US" altLang="ko-KR" sz="300">
              <a:latin typeface="한컴 고딕"/>
              <a:ea typeface="한컴 고딕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  <a:endParaRPr lang="ko-KR" altLang="en-US" sz="500" b="1">
              <a:solidFill>
                <a:schemeClr val="tx2">
                  <a:lumMod val="75000"/>
                </a:schemeClr>
              </a:solidFill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  <a:endParaRPr lang="en-US" altLang="ko-KR" sz="500">
              <a:solidFill>
                <a:schemeClr val="tx2">
                  <a:lumMod val="75000"/>
                </a:schemeClr>
              </a:solidFill>
              <a:latin typeface="한컴 고딕"/>
              <a:ea typeface="한컴 고딕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  <a:endParaRPr lang="ko-KR" altLang="en-US" sz="700"/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  <a:endParaRPr lang="ko-KR" altLang="en-US" sz="700"/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  <a:endParaRPr lang="ko-KR" altLang="en-US" sz="700"/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  <a:endParaRPr lang="ko-KR" altLang="en-US" sz="700"/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/>
                <a:gridCol w="3916568"/>
              </a:tblGrid>
              <a:tr h="32017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  <a:endParaRPr lang="ko-KR" altLang="en-US" sz="1400"/>
                    </a:p>
                  </a:txBody>
                  <a:tcPr marL="91440" marR="9144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500"/>
                        <a:t>‘Q&amp;A </a:t>
                      </a:r>
                      <a:r>
                        <a:rPr lang="ko-KR" altLang="en-US" sz="1500"/>
                        <a:t>수정</a:t>
                      </a:r>
                      <a:r>
                        <a:rPr lang="en-US" altLang="ko-KR" sz="1500"/>
                        <a:t>’ </a:t>
                      </a:r>
                      <a:r>
                        <a:rPr lang="ko-KR" altLang="en-US" sz="1500"/>
                        <a:t>페이지로 이동</a:t>
                      </a: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en-US" altLang="ko-KR" sz="1500"/>
                    </a:p>
                  </a:txBody>
                  <a:tcPr marL="91440" marR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500"/>
                        <a:t>‘Q&amp;A</a:t>
                      </a:r>
                      <a:r>
                        <a:rPr lang="ko-KR" altLang="en-US" sz="1500"/>
                        <a:t> 목록</a:t>
                      </a:r>
                      <a:r>
                        <a:rPr lang="en-US" altLang="ko-KR" sz="1500"/>
                        <a:t>’</a:t>
                      </a:r>
                      <a:r>
                        <a:rPr lang="ko-KR" altLang="en-US" sz="1500"/>
                        <a:t> 페이지로 이동</a:t>
                      </a: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/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/>
                <a:gridCol w="1122659"/>
                <a:gridCol w="1122659"/>
                <a:gridCol w="1122659"/>
              </a:tblGrid>
              <a:tr h="32770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Q&amp;A</a:t>
                      </a: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Q&amp;A </a:t>
                      </a:r>
                      <a:r>
                        <a:rPr lang="ko-KR" altLang="en-US" sz="1500"/>
                        <a:t>열람</a:t>
                      </a:r>
                      <a:endParaRPr lang="ko-KR" altLang="en-US" sz="1500"/>
                    </a:p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사용자</a:t>
                      </a:r>
                      <a:r>
                        <a:rPr lang="en-US" altLang="ko-KR" sz="1500"/>
                        <a:t>)</a:t>
                      </a: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  <a:endParaRPr lang="ko-KR" altLang="en-US" sz="500"/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  <a:endParaRPr lang="ko-KR" altLang="en-US" sz="500"/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  <a:endParaRPr lang="ko-KR" altLang="en-US" sz="500"/>
          </a:p>
        </p:txBody>
      </p:sp>
      <p:sp>
        <p:nvSpPr>
          <p:cNvPr id="73" name="TextBox 72"/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Q&amp;A</a:t>
            </a:r>
            <a:endParaRPr lang="ko-KR" altLang="en-US" sz="2000"/>
          </a:p>
        </p:txBody>
      </p:sp>
      <p:cxnSp>
        <p:nvCxnSpPr>
          <p:cNvPr id="10" name="직선 연결선 9"/>
          <p:cNvCxnSpPr/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767424" y="5081161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034769" y="2684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7619" y="2505472"/>
            <a:ext cx="1799996" cy="1596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온라인 플랫폼에서 구입한 승차권은 어떻게 환불하나요</a:t>
            </a:r>
            <a:r>
              <a:rPr lang="en-US" altLang="ko-KR" sz="500" u="none" strike="noStrike">
                <a:solidFill>
                  <a:srgbClr val="333333"/>
                </a:solidFill>
                <a:effectLst/>
                <a:latin typeface="ng"/>
              </a:rPr>
              <a:t>?</a:t>
            </a:r>
            <a:endParaRPr lang="ko-KR" altLang="en-US" sz="50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2034769" y="2859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034769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  <a:endParaRPr lang="ko-KR" altLang="en-US" sz="50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830906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작성자</a:t>
            </a:r>
            <a:endParaRPr lang="ko-KR" altLang="en-US" sz="5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34518" y="2684758"/>
            <a:ext cx="51917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  <a:endParaRPr lang="en-US" altLang="ko-KR" sz="500"/>
          </a:p>
        </p:txBody>
      </p:sp>
      <p:sp>
        <p:nvSpPr>
          <p:cNvPr id="18" name="TextBox 17"/>
          <p:cNvSpPr txBox="1"/>
          <p:nvPr/>
        </p:nvSpPr>
        <p:spPr>
          <a:xfrm>
            <a:off x="4135543" y="2683735"/>
            <a:ext cx="37702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/>
              <a:t>오동수</a:t>
            </a:r>
            <a:endParaRPr lang="ko-KR" altLang="en-US" sz="500"/>
          </a:p>
        </p:txBody>
      </p:sp>
      <p:cxnSp>
        <p:nvCxnSpPr>
          <p:cNvPr id="78" name="직선 연결선 77"/>
          <p:cNvCxnSpPr/>
          <p:nvPr/>
        </p:nvCxnSpPr>
        <p:spPr>
          <a:xfrm>
            <a:off x="2047057" y="3748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59301" y="2869460"/>
            <a:ext cx="432834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네이버페이로 구입했는데 환불은 어떻게 하나요</a:t>
            </a:r>
            <a:r>
              <a:rPr lang="en-US" altLang="ko-KR" sz="500"/>
              <a:t>?</a:t>
            </a:r>
            <a:endParaRPr lang="ko-KR" altLang="en-US" sz="500"/>
          </a:p>
        </p:txBody>
      </p:sp>
      <p:cxnSp>
        <p:nvCxnSpPr>
          <p:cNvPr id="79" name="직선 연결선 78"/>
          <p:cNvCxnSpPr/>
          <p:nvPr/>
        </p:nvCxnSpPr>
        <p:spPr>
          <a:xfrm>
            <a:off x="2047057" y="4875613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  <a:endParaRPr lang="ko-KR" altLang="en-US" sz="700"/>
          </a:p>
        </p:txBody>
      </p:sp>
      <p:sp>
        <p:nvSpPr>
          <p:cNvPr id="91" name="TextBox 90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  <a:endParaRPr lang="ko-KR" altLang="en-US" sz="700"/>
          </a:p>
        </p:txBody>
      </p:sp>
      <p:sp>
        <p:nvSpPr>
          <p:cNvPr id="92" name="TextBox 91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  <a:endParaRPr lang="ko-KR" altLang="en-US" sz="700"/>
          </a:p>
        </p:txBody>
      </p:sp>
      <p:cxnSp>
        <p:nvCxnSpPr>
          <p:cNvPr id="93" name="직선 연결선 92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2034769" y="4131108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977619" y="3952119"/>
            <a:ext cx="31409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답변</a:t>
            </a:r>
            <a:endParaRPr lang="ko-KR" altLang="en-US" sz="50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2034769" y="4306097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2034769" y="413615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  <a:endParaRPr lang="ko-KR" altLang="en-US" sz="50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830906" y="413615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작성자</a:t>
            </a:r>
            <a:endParaRPr lang="ko-KR" altLang="en-US" sz="50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334518" y="4131405"/>
            <a:ext cx="51917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  <a:endParaRPr lang="en-US" altLang="ko-KR" sz="500"/>
          </a:p>
        </p:txBody>
      </p:sp>
      <p:sp>
        <p:nvSpPr>
          <p:cNvPr id="102" name="TextBox 101"/>
          <p:cNvSpPr txBox="1"/>
          <p:nvPr/>
        </p:nvSpPr>
        <p:spPr>
          <a:xfrm>
            <a:off x="4135543" y="4130382"/>
            <a:ext cx="37702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/>
              <a:t>김의겸</a:t>
            </a:r>
            <a:endParaRPr lang="ko-KR" altLang="en-US" sz="500"/>
          </a:p>
        </p:txBody>
      </p:sp>
      <p:sp>
        <p:nvSpPr>
          <p:cNvPr id="22" name="TextBox 21"/>
          <p:cNvSpPr txBox="1"/>
          <p:nvPr/>
        </p:nvSpPr>
        <p:spPr>
          <a:xfrm>
            <a:off x="1978351" y="4317586"/>
            <a:ext cx="2599364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500" i="0">
                <a:effectLst/>
                <a:latin typeface="ng"/>
              </a:rPr>
              <a:t>CTX </a:t>
            </a:r>
            <a:r>
              <a:rPr lang="ko-KR" altLang="en-US" sz="500" i="0">
                <a:effectLst/>
                <a:latin typeface="ng"/>
              </a:rPr>
              <a:t>승차권은 구매한 방법에 따라 환불방법이 다릅니다</a:t>
            </a:r>
            <a:r>
              <a:rPr lang="en-US" altLang="ko-KR" sz="500" i="0">
                <a:effectLst/>
                <a:latin typeface="ng"/>
              </a:rPr>
              <a:t>.</a:t>
            </a:r>
            <a:endParaRPr lang="en-US" altLang="ko-KR" sz="500" i="0">
              <a:effectLst/>
              <a:latin typeface="ng"/>
            </a:endParaRP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모든 승차권은 열차가 출발한 이후에는 역창구에서만 환불이 가능하며</a:t>
            </a:r>
            <a:r>
              <a:rPr lang="en-US" altLang="ko-KR" sz="500" i="0">
                <a:effectLst/>
                <a:latin typeface="ng"/>
              </a:rPr>
              <a:t>,</a:t>
            </a:r>
            <a:endParaRPr lang="en-US" altLang="ko-KR" sz="500" i="0">
              <a:effectLst/>
              <a:latin typeface="ng"/>
            </a:endParaRP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도착역 도착시각 이후에는 환불하실 수 없습니다</a:t>
            </a:r>
            <a:r>
              <a:rPr lang="en-US" altLang="ko-KR" sz="500" i="0">
                <a:effectLst/>
                <a:latin typeface="ng"/>
              </a:rPr>
              <a:t>.</a:t>
            </a:r>
            <a:endParaRPr lang="en-US" altLang="ko-KR" sz="500" i="0">
              <a:effectLst/>
              <a:latin typeface="ng"/>
            </a:endParaRP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단</a:t>
            </a:r>
            <a:r>
              <a:rPr lang="en-US" altLang="ko-KR" sz="500" i="0">
                <a:effectLst/>
                <a:latin typeface="ng"/>
              </a:rPr>
              <a:t>, SRT</a:t>
            </a:r>
            <a:r>
              <a:rPr lang="ko-KR" altLang="en-US" sz="500" i="0">
                <a:effectLst/>
                <a:latin typeface="ng"/>
              </a:rPr>
              <a:t>앱으로 발권한 승차권은 열차 출발 후 </a:t>
            </a:r>
            <a:r>
              <a:rPr lang="en-US" altLang="ko-KR" sz="500" i="0">
                <a:effectLst/>
                <a:latin typeface="ng"/>
              </a:rPr>
              <a:t>10</a:t>
            </a:r>
            <a:r>
              <a:rPr lang="ko-KR" altLang="en-US" sz="500" i="0">
                <a:effectLst/>
                <a:latin typeface="ng"/>
              </a:rPr>
              <a:t>분까지 </a:t>
            </a:r>
            <a:r>
              <a:rPr lang="en-US" altLang="ko-KR" sz="500" i="0">
                <a:effectLst/>
                <a:latin typeface="ng"/>
              </a:rPr>
              <a:t>SRT</a:t>
            </a:r>
            <a:r>
              <a:rPr lang="ko-KR" altLang="en-US" sz="500" i="0">
                <a:effectLst/>
                <a:latin typeface="ng"/>
              </a:rPr>
              <a:t>앱으로 환불 가능합니다</a:t>
            </a:r>
            <a:r>
              <a:rPr lang="en-US" altLang="ko-KR" sz="500" i="0">
                <a:effectLst/>
                <a:latin typeface="ng"/>
              </a:rPr>
              <a:t>.</a:t>
            </a:r>
            <a:endParaRPr lang="en-US" altLang="ko-KR" sz="500" i="0">
              <a:effectLst/>
              <a:latin typeface="ng"/>
            </a:endParaRP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예약한 열차와 다른 열차에 탑승한 경우 열차 승무원을 통해 해당 승차권 도착역 </a:t>
            </a:r>
            <a:endParaRPr lang="ko-KR" altLang="en-US" sz="500" i="0">
              <a:effectLst/>
              <a:latin typeface="ng"/>
            </a:endParaRP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도착시각 이전까지 환불가능하며</a:t>
            </a:r>
            <a:r>
              <a:rPr lang="en-US" altLang="ko-KR" sz="500" i="0">
                <a:effectLst/>
                <a:latin typeface="ng"/>
              </a:rPr>
              <a:t>, </a:t>
            </a:r>
            <a:r>
              <a:rPr lang="ko-KR" altLang="en-US" sz="500" i="0">
                <a:effectLst/>
                <a:latin typeface="ng"/>
              </a:rPr>
              <a:t>환불시점에 따른 위약금 발생됩니다</a:t>
            </a:r>
            <a:r>
              <a:rPr lang="en-US" altLang="ko-KR" sz="500" i="0">
                <a:effectLst/>
                <a:latin typeface="ng"/>
              </a:rPr>
              <a:t>.</a:t>
            </a:r>
            <a:endParaRPr lang="en-US" altLang="ko-KR" sz="500" i="0">
              <a:effectLst/>
              <a:latin typeface="ng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400550" y="491773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목록</a:t>
            </a:r>
            <a:endParaRPr lang="ko-KR" altLang="en-US" sz="500">
              <a:solidFill>
                <a:schemeClr val="bg1"/>
              </a:solidFill>
            </a:endParaRPr>
          </a:p>
        </p:txBody>
      </p:sp>
      <p:sp>
        <p:nvSpPr>
          <p:cNvPr id="104" name="순서도: 연결자 103"/>
          <p:cNvSpPr/>
          <p:nvPr/>
        </p:nvSpPr>
        <p:spPr>
          <a:xfrm>
            <a:off x="4240643" y="470228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120" name="TextBox 102"/>
          <p:cNvSpPr txBox="1"/>
          <p:nvPr/>
        </p:nvSpPr>
        <p:spPr>
          <a:xfrm>
            <a:off x="4400550" y="378743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수정</a:t>
            </a:r>
            <a:endParaRPr lang="ko-KR" altLang="en-US" sz="500">
              <a:solidFill>
                <a:schemeClr val="bg1"/>
              </a:solidFill>
            </a:endParaRPr>
          </a:p>
        </p:txBody>
      </p:sp>
      <p:sp>
        <p:nvSpPr>
          <p:cNvPr id="121" name="순서도: 연결자 103"/>
          <p:cNvSpPr/>
          <p:nvPr/>
        </p:nvSpPr>
        <p:spPr>
          <a:xfrm>
            <a:off x="4240643" y="357198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>
                <a:latin typeface="한컴 고딕"/>
                <a:ea typeface="한컴 고딕"/>
              </a:rPr>
              <a:t>상호</a:t>
            </a:r>
            <a:r>
              <a:rPr lang="en-US" altLang="ko-KR" sz="300">
                <a:latin typeface="한컴 고딕"/>
                <a:ea typeface="한컴 고딕"/>
              </a:rPr>
              <a:t>: </a:t>
            </a:r>
            <a:r>
              <a:rPr lang="ko-KR" altLang="en-US" sz="300">
                <a:latin typeface="한컴 고딕"/>
                <a:ea typeface="한컴 고딕"/>
              </a:rPr>
              <a:t>주식회사 시알엑스</a:t>
            </a:r>
            <a:endParaRPr lang="ko-KR" altLang="en-US" sz="3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>
                <a:latin typeface="한컴 고딕"/>
                <a:ea typeface="한컴 고딕"/>
              </a:rPr>
              <a:t>대표자</a:t>
            </a:r>
            <a:r>
              <a:rPr lang="en-US" altLang="ko-KR" sz="300">
                <a:latin typeface="한컴 고딕"/>
                <a:ea typeface="한컴 고딕"/>
              </a:rPr>
              <a:t>: </a:t>
            </a:r>
            <a:r>
              <a:rPr lang="ko-KR" altLang="en-US" sz="300">
                <a:latin typeface="한컴 고딕"/>
                <a:ea typeface="한컴 고딕"/>
              </a:rPr>
              <a:t>추승보</a:t>
            </a:r>
            <a:r>
              <a:rPr lang="en-US" altLang="ko-KR" sz="300">
                <a:latin typeface="한컴 고딕"/>
                <a:ea typeface="한컴 고딕"/>
              </a:rPr>
              <a:t>, </a:t>
            </a:r>
            <a:r>
              <a:rPr lang="ko-KR" altLang="en-US" sz="300">
                <a:latin typeface="한컴 고딕"/>
                <a:ea typeface="한컴 고딕"/>
              </a:rPr>
              <a:t>김의겸</a:t>
            </a:r>
            <a:r>
              <a:rPr lang="en-US" altLang="ko-KR" sz="300">
                <a:latin typeface="한컴 고딕"/>
                <a:ea typeface="한컴 고딕"/>
              </a:rPr>
              <a:t>, </a:t>
            </a:r>
            <a:r>
              <a:rPr lang="ko-KR" altLang="en-US" sz="300">
                <a:latin typeface="한컴 고딕"/>
                <a:ea typeface="한컴 고딕"/>
              </a:rPr>
              <a:t>이영진</a:t>
            </a:r>
            <a:r>
              <a:rPr lang="en-US" altLang="ko-KR" sz="300">
                <a:latin typeface="한컴 고딕"/>
                <a:ea typeface="한컴 고딕"/>
              </a:rPr>
              <a:t>, </a:t>
            </a:r>
            <a:r>
              <a:rPr lang="ko-KR" altLang="en-US" sz="300">
                <a:latin typeface="한컴 고딕"/>
                <a:ea typeface="한컴 고딕"/>
              </a:rPr>
              <a:t>오동수</a:t>
            </a:r>
            <a:endParaRPr lang="ko-KR" altLang="en-US" sz="3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>
                <a:latin typeface="한컴 고딕"/>
                <a:ea typeface="한컴 고딕"/>
              </a:rPr>
              <a:t>사업자등록</a:t>
            </a:r>
            <a:r>
              <a:rPr lang="en-US" altLang="ko-KR" sz="300">
                <a:latin typeface="한컴 고딕"/>
                <a:ea typeface="한컴 고딕"/>
              </a:rPr>
              <a:t>: 000-11-222222</a:t>
            </a:r>
            <a:endParaRPr lang="en-US" altLang="ko-KR" sz="3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>
                <a:latin typeface="한컴 고딕"/>
                <a:ea typeface="한컴 고딕"/>
              </a:rPr>
              <a:t>통신판매업신고</a:t>
            </a:r>
            <a:r>
              <a:rPr lang="en-US" altLang="ko-KR" sz="300">
                <a:latin typeface="한컴 고딕"/>
                <a:ea typeface="한컴 고딕"/>
              </a:rPr>
              <a:t>: 2024-</a:t>
            </a:r>
            <a:r>
              <a:rPr lang="ko-KR" altLang="en-US" sz="300">
                <a:latin typeface="한컴 고딕"/>
                <a:ea typeface="한컴 고딕"/>
              </a:rPr>
              <a:t>대전서구</a:t>
            </a:r>
            <a:r>
              <a:rPr lang="en-US" altLang="ko-KR" sz="300">
                <a:latin typeface="한컴 고딕"/>
                <a:ea typeface="한컴 고딕"/>
              </a:rPr>
              <a:t>-1005</a:t>
            </a:r>
            <a:r>
              <a:rPr lang="ko-KR" altLang="en-US" sz="300">
                <a:latin typeface="한컴 고딕"/>
                <a:ea typeface="한컴 고딕"/>
              </a:rPr>
              <a:t>호</a:t>
            </a:r>
            <a:endParaRPr lang="ko-KR" altLang="en-US" sz="300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3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>
                <a:latin typeface="한컴 고딕"/>
                <a:ea typeface="한컴 고딕"/>
              </a:rPr>
              <a:t>Copyright 2024. CRX INC. All rights reserved.</a:t>
            </a:r>
            <a:endParaRPr lang="en-US" altLang="ko-KR" sz="300">
              <a:latin typeface="한컴 고딕"/>
              <a:ea typeface="한컴 고딕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  <a:endParaRPr lang="ko-KR" altLang="en-US" sz="500" b="1">
              <a:solidFill>
                <a:schemeClr val="tx2">
                  <a:lumMod val="75000"/>
                </a:schemeClr>
              </a:solidFill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  <a:endParaRPr lang="en-US" altLang="ko-KR" sz="500">
              <a:solidFill>
                <a:schemeClr val="tx2">
                  <a:lumMod val="75000"/>
                </a:schemeClr>
              </a:solidFill>
              <a:latin typeface="한컴 고딕"/>
              <a:ea typeface="한컴 고딕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  <a:endParaRPr lang="ko-KR" altLang="en-US" sz="700"/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  <a:endParaRPr lang="ko-KR" altLang="en-US" sz="700"/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  <a:endParaRPr lang="ko-KR" altLang="en-US" sz="700"/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  <a:endParaRPr lang="ko-KR" altLang="en-US" sz="700"/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/>
                <a:gridCol w="3916568"/>
              </a:tblGrid>
              <a:tr h="32017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  <a:endParaRPr lang="ko-KR" altLang="en-US" sz="1400"/>
                    </a:p>
                  </a:txBody>
                  <a:tcPr marL="91440" marR="9144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500"/>
                        <a:t>수정버튼 클릭시 </a:t>
                      </a:r>
                      <a:r>
                        <a:rPr lang="en-US" altLang="ko-KR" sz="1500"/>
                        <a:t>Q&amp;A </a:t>
                      </a:r>
                      <a:r>
                        <a:rPr lang="ko-KR" altLang="en-US" sz="1500"/>
                        <a:t>수정</a:t>
                      </a: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500"/>
                        <a:t>취소버튼 클릭시 </a:t>
                      </a:r>
                      <a:r>
                        <a:rPr lang="en-US" altLang="ko-KR" sz="1500"/>
                        <a:t>‘Q&amp;A </a:t>
                      </a:r>
                      <a:r>
                        <a:rPr lang="ko-KR" altLang="en-US" sz="1500"/>
                        <a:t>열람</a:t>
                      </a:r>
                      <a:r>
                        <a:rPr lang="en-US" altLang="ko-KR" sz="1500"/>
                        <a:t>’ </a:t>
                      </a:r>
                      <a:r>
                        <a:rPr lang="ko-KR" altLang="en-US" sz="1500"/>
                        <a:t>페이지로 이동</a:t>
                      </a: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/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/>
                <a:gridCol w="1122659"/>
                <a:gridCol w="1122659"/>
                <a:gridCol w="1122659"/>
              </a:tblGrid>
              <a:tr h="32770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Q&amp;A</a:t>
                      </a: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Q&amp;A </a:t>
                      </a:r>
                      <a:r>
                        <a:rPr lang="ko-KR" altLang="en-US" sz="1500"/>
                        <a:t>등록</a:t>
                      </a:r>
                      <a:endParaRPr lang="ko-KR" altLang="en-US" sz="1500"/>
                    </a:p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사용자</a:t>
                      </a:r>
                      <a:r>
                        <a:rPr lang="en-US" altLang="ko-KR" sz="1500"/>
                        <a:t>)</a:t>
                      </a: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  <a:endParaRPr lang="ko-KR" altLang="en-US" sz="500"/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  <a:endParaRPr lang="ko-KR" altLang="en-US" sz="500"/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  <a:endParaRPr lang="ko-KR" altLang="en-US" sz="500"/>
          </a:p>
        </p:txBody>
      </p:sp>
      <p:sp>
        <p:nvSpPr>
          <p:cNvPr id="5" name="직사각형 4"/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24629" y="2554032"/>
            <a:ext cx="460635" cy="187263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>
              <a:defRPr/>
            </a:pPr>
            <a:r>
              <a:rPr lang="ko-KR" altLang="en-US" sz="700"/>
              <a:t>제목</a:t>
            </a:r>
            <a:endParaRPr lang="ko-KR" altLang="en-US" sz="700"/>
          </a:p>
        </p:txBody>
      </p:sp>
      <p:sp>
        <p:nvSpPr>
          <p:cNvPr id="8" name="직사각형 7"/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4" anchor="ctr"/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온라인 플랫폼에서 구입한 승차권은 어떻게 환불하나요</a:t>
            </a:r>
            <a:r>
              <a:rPr lang="en-US" altLang="ko-KR" sz="500" u="none" strike="noStrike">
                <a:solidFill>
                  <a:srgbClr val="333333"/>
                </a:solidFill>
                <a:effectLst/>
                <a:latin typeface="ng"/>
              </a:rPr>
              <a:t>?</a:t>
            </a:r>
            <a:endParaRPr lang="en-US" altLang="ko-KR" sz="500" u="none" strike="noStrike">
              <a:solidFill>
                <a:srgbClr val="333333"/>
              </a:solidFill>
              <a:effectLst/>
              <a:latin typeface="ng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24629" y="3170280"/>
            <a:ext cx="460635" cy="190140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>
              <a:defRPr/>
            </a:pPr>
            <a:r>
              <a:rPr lang="ko-KR" altLang="en-US" sz="700"/>
              <a:t>내용</a:t>
            </a:r>
            <a:endParaRPr lang="en-US" altLang="ko-KR" sz="700"/>
          </a:p>
        </p:txBody>
      </p:sp>
      <p:sp>
        <p:nvSpPr>
          <p:cNvPr id="55" name="직사각형 54"/>
          <p:cNvSpPr/>
          <p:nvPr/>
        </p:nvSpPr>
        <p:spPr>
          <a:xfrm>
            <a:off x="2285264" y="2850727"/>
            <a:ext cx="2341438" cy="144115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4" tIns="72009" anchor="t" anchorCtr="0"/>
          <a:lstStyle/>
          <a:p>
            <a:pPr lvl="0">
              <a:defRPr/>
            </a:pPr>
            <a:r>
              <a:rPr lang="ko-KR" altLang="en-US" sz="500">
                <a:solidFill>
                  <a:schemeClr val="tx1"/>
                </a:solidFill>
              </a:rPr>
              <a:t>네이버페이로 구입했는데 환불은 어떻게 하나요</a:t>
            </a:r>
            <a:r>
              <a:rPr lang="en-US" altLang="ko-KR" sz="500">
                <a:solidFill>
                  <a:schemeClr val="tx1"/>
                </a:solidFill>
              </a:rPr>
              <a:t>?</a:t>
            </a:r>
            <a:endParaRPr lang="en-US" altLang="ko-KR" sz="50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Q&amp;A</a:t>
            </a:r>
            <a:endParaRPr lang="ko-KR" altLang="en-US" sz="2000"/>
          </a:p>
        </p:txBody>
      </p:sp>
      <p:sp>
        <p:nvSpPr>
          <p:cNvPr id="75" name="TextBox 74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  <a:endParaRPr lang="ko-KR" altLang="en-US" sz="700"/>
          </a:p>
        </p:txBody>
      </p:sp>
      <p:sp>
        <p:nvSpPr>
          <p:cNvPr id="76" name="TextBox 75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  <a:endParaRPr lang="ko-KR" altLang="en-US" sz="700"/>
          </a:p>
        </p:txBody>
      </p:sp>
      <p:sp>
        <p:nvSpPr>
          <p:cNvPr id="77" name="TextBox 76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  <a:endParaRPr lang="ko-KR" altLang="en-US" sz="700"/>
          </a:p>
        </p:txBody>
      </p:sp>
      <p:cxnSp>
        <p:nvCxnSpPr>
          <p:cNvPr id="78" name="직선 연결선 77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수정</a:t>
            </a:r>
            <a:endParaRPr lang="ko-KR" altLang="en-US" sz="50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취소</a:t>
            </a:r>
            <a:endParaRPr lang="ko-KR" altLang="en-US" sz="500">
              <a:solidFill>
                <a:schemeClr val="bg1"/>
              </a:solidFill>
            </a:endParaRPr>
          </a:p>
        </p:txBody>
      </p:sp>
      <p:sp>
        <p:nvSpPr>
          <p:cNvPr id="91" name="순서도: 연결자 90"/>
          <p:cNvSpPr/>
          <p:nvPr/>
        </p:nvSpPr>
        <p:spPr>
          <a:xfrm>
            <a:off x="2877991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4" name="순서도: 연결자 93"/>
          <p:cNvSpPr/>
          <p:nvPr/>
        </p:nvSpPr>
        <p:spPr>
          <a:xfrm>
            <a:off x="3260477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>
                <a:latin typeface="한컴 고딕"/>
                <a:ea typeface="한컴 고딕"/>
              </a:rPr>
              <a:t>상호</a:t>
            </a:r>
            <a:r>
              <a:rPr lang="en-US" altLang="ko-KR" sz="300">
                <a:latin typeface="한컴 고딕"/>
                <a:ea typeface="한컴 고딕"/>
              </a:rPr>
              <a:t>: </a:t>
            </a:r>
            <a:r>
              <a:rPr lang="ko-KR" altLang="en-US" sz="300">
                <a:latin typeface="한컴 고딕"/>
                <a:ea typeface="한컴 고딕"/>
              </a:rPr>
              <a:t>주식회사 시알엑스</a:t>
            </a:r>
            <a:endParaRPr lang="ko-KR" altLang="en-US" sz="3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>
                <a:latin typeface="한컴 고딕"/>
                <a:ea typeface="한컴 고딕"/>
              </a:rPr>
              <a:t>대표자</a:t>
            </a:r>
            <a:r>
              <a:rPr lang="en-US" altLang="ko-KR" sz="300">
                <a:latin typeface="한컴 고딕"/>
                <a:ea typeface="한컴 고딕"/>
              </a:rPr>
              <a:t>: </a:t>
            </a:r>
            <a:r>
              <a:rPr lang="ko-KR" altLang="en-US" sz="300">
                <a:latin typeface="한컴 고딕"/>
                <a:ea typeface="한컴 고딕"/>
              </a:rPr>
              <a:t>추승보</a:t>
            </a:r>
            <a:r>
              <a:rPr lang="en-US" altLang="ko-KR" sz="300">
                <a:latin typeface="한컴 고딕"/>
                <a:ea typeface="한컴 고딕"/>
              </a:rPr>
              <a:t>, </a:t>
            </a:r>
            <a:r>
              <a:rPr lang="ko-KR" altLang="en-US" sz="300">
                <a:latin typeface="한컴 고딕"/>
                <a:ea typeface="한컴 고딕"/>
              </a:rPr>
              <a:t>김의겸</a:t>
            </a:r>
            <a:r>
              <a:rPr lang="en-US" altLang="ko-KR" sz="300">
                <a:latin typeface="한컴 고딕"/>
                <a:ea typeface="한컴 고딕"/>
              </a:rPr>
              <a:t>, </a:t>
            </a:r>
            <a:r>
              <a:rPr lang="ko-KR" altLang="en-US" sz="300">
                <a:latin typeface="한컴 고딕"/>
                <a:ea typeface="한컴 고딕"/>
              </a:rPr>
              <a:t>이영진</a:t>
            </a:r>
            <a:r>
              <a:rPr lang="en-US" altLang="ko-KR" sz="300">
                <a:latin typeface="한컴 고딕"/>
                <a:ea typeface="한컴 고딕"/>
              </a:rPr>
              <a:t>, </a:t>
            </a:r>
            <a:r>
              <a:rPr lang="ko-KR" altLang="en-US" sz="300">
                <a:latin typeface="한컴 고딕"/>
                <a:ea typeface="한컴 고딕"/>
              </a:rPr>
              <a:t>오동수</a:t>
            </a:r>
            <a:endParaRPr lang="ko-KR" altLang="en-US" sz="3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>
                <a:latin typeface="한컴 고딕"/>
                <a:ea typeface="한컴 고딕"/>
              </a:rPr>
              <a:t>사업자등록</a:t>
            </a:r>
            <a:r>
              <a:rPr lang="en-US" altLang="ko-KR" sz="300">
                <a:latin typeface="한컴 고딕"/>
                <a:ea typeface="한컴 고딕"/>
              </a:rPr>
              <a:t>: 000-11-222222</a:t>
            </a:r>
            <a:endParaRPr lang="en-US" altLang="ko-KR" sz="3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>
                <a:latin typeface="한컴 고딕"/>
                <a:ea typeface="한컴 고딕"/>
              </a:rPr>
              <a:t>통신판매업신고</a:t>
            </a:r>
            <a:r>
              <a:rPr lang="en-US" altLang="ko-KR" sz="300">
                <a:latin typeface="한컴 고딕"/>
                <a:ea typeface="한컴 고딕"/>
              </a:rPr>
              <a:t>: 2024-</a:t>
            </a:r>
            <a:r>
              <a:rPr lang="ko-KR" altLang="en-US" sz="300">
                <a:latin typeface="한컴 고딕"/>
                <a:ea typeface="한컴 고딕"/>
              </a:rPr>
              <a:t>대전서구</a:t>
            </a:r>
            <a:r>
              <a:rPr lang="en-US" altLang="ko-KR" sz="300">
                <a:latin typeface="한컴 고딕"/>
                <a:ea typeface="한컴 고딕"/>
              </a:rPr>
              <a:t>-1005</a:t>
            </a:r>
            <a:r>
              <a:rPr lang="ko-KR" altLang="en-US" sz="300">
                <a:latin typeface="한컴 고딕"/>
                <a:ea typeface="한컴 고딕"/>
              </a:rPr>
              <a:t>호</a:t>
            </a:r>
            <a:endParaRPr lang="ko-KR" altLang="en-US" sz="300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3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>
                <a:latin typeface="한컴 고딕"/>
                <a:ea typeface="한컴 고딕"/>
              </a:rPr>
              <a:t>Copyright 2024. CRX INC. All rights reserved.</a:t>
            </a:r>
            <a:endParaRPr lang="en-US" altLang="ko-KR" sz="300">
              <a:latin typeface="한컴 고딕"/>
              <a:ea typeface="한컴 고딕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  <a:endParaRPr lang="ko-KR" altLang="en-US" sz="500" b="1">
              <a:solidFill>
                <a:schemeClr val="tx2">
                  <a:lumMod val="75000"/>
                </a:schemeClr>
              </a:solidFill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  <a:endParaRPr lang="en-US" altLang="ko-KR" sz="500">
              <a:solidFill>
                <a:schemeClr val="tx2">
                  <a:lumMod val="75000"/>
                </a:schemeClr>
              </a:solidFill>
              <a:latin typeface="한컴 고딕"/>
              <a:ea typeface="한컴 고딕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  <a:endParaRPr lang="ko-KR" altLang="en-US" sz="700"/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  <a:endParaRPr lang="ko-KR" altLang="en-US" sz="700"/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  <a:endParaRPr lang="ko-KR" altLang="en-US" sz="700"/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  <a:endParaRPr lang="ko-KR" altLang="en-US" sz="700"/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/>
                <a:gridCol w="3916568"/>
              </a:tblGrid>
              <a:tr h="32017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  <a:endParaRPr lang="ko-KR" altLang="en-US" sz="1400"/>
                    </a:p>
                  </a:txBody>
                  <a:tcPr marL="91440" marR="9144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en-US" altLang="ko-KR" sz="1500"/>
                    </a:p>
                  </a:txBody>
                  <a:tcPr marL="91440" marR="9144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500"/>
                        <a:t>‘Q&amp;A’ </a:t>
                      </a:r>
                      <a:r>
                        <a:rPr lang="ko-KR" altLang="en-US" sz="1500"/>
                        <a:t>삭제</a:t>
                      </a: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en-US" altLang="ko-KR" sz="1500"/>
                    </a:p>
                  </a:txBody>
                  <a:tcPr marL="91440" marR="9144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500"/>
                        <a:t>‘Q&amp;A </a:t>
                      </a:r>
                      <a:r>
                        <a:rPr lang="ko-KR" altLang="en-US" sz="1500"/>
                        <a:t>답변수정</a:t>
                      </a:r>
                      <a:r>
                        <a:rPr lang="en-US" altLang="ko-KR" sz="1500"/>
                        <a:t>’ </a:t>
                      </a:r>
                      <a:r>
                        <a:rPr lang="ko-KR" altLang="en-US" sz="1500"/>
                        <a:t>페이지로 이동</a:t>
                      </a: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  <a:endParaRPr lang="en-US" altLang="ko-KR" sz="1500"/>
                    </a:p>
                  </a:txBody>
                  <a:tcPr marL="91440" marR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답변 삭제</a:t>
                      </a:r>
                      <a:endParaRPr lang="en-US" altLang="ko-KR" sz="15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4</a:t>
                      </a:r>
                      <a:endParaRPr lang="en-US" altLang="ko-KR" sz="1500"/>
                    </a:p>
                  </a:txBody>
                  <a:tcPr marL="91440" marR="9144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답변 내용 입력 후 등록</a:t>
                      </a: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5</a:t>
                      </a:r>
                      <a:endParaRPr lang="en-US" altLang="ko-KR" sz="1500"/>
                    </a:p>
                  </a:txBody>
                  <a:tcPr marL="91440" marR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500"/>
                        <a:t>‘Q&amp;A </a:t>
                      </a:r>
                      <a:r>
                        <a:rPr lang="ko-KR" altLang="en-US" sz="1500"/>
                        <a:t>목록</a:t>
                      </a:r>
                      <a:r>
                        <a:rPr lang="en-US" altLang="ko-KR" sz="1500"/>
                        <a:t>’</a:t>
                      </a:r>
                      <a:r>
                        <a:rPr lang="ko-KR" altLang="en-US" sz="1500"/>
                        <a:t> 페이지로 이동</a:t>
                      </a: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/>
        </p:nvGraphicFramePr>
        <p:xfrm>
          <a:off x="7091765" y="577307"/>
          <a:ext cx="4490636" cy="520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/>
                <a:gridCol w="1122659"/>
                <a:gridCol w="1122659"/>
                <a:gridCol w="1122659"/>
              </a:tblGrid>
              <a:tr h="32770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Q&amp;A</a:t>
                      </a: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300"/>
                        <a:t>Q&amp;A </a:t>
                      </a:r>
                      <a:r>
                        <a:rPr lang="ko-KR" altLang="en-US" sz="1300"/>
                        <a:t>열람</a:t>
                      </a:r>
                      <a:endParaRPr lang="ko-KR" altLang="en-US" sz="1300"/>
                    </a:p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사업자</a:t>
                      </a:r>
                      <a:r>
                        <a:rPr lang="en-US" altLang="ko-KR" sz="1500"/>
                        <a:t>)</a:t>
                      </a:r>
                      <a:endParaRPr lang="en-US" altLang="ko-KR" sz="150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  <a:endParaRPr lang="ko-KR" altLang="en-US" sz="500"/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  <a:endParaRPr lang="ko-KR" altLang="en-US" sz="500"/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  <a:endParaRPr lang="ko-KR" altLang="en-US" sz="500"/>
          </a:p>
        </p:txBody>
      </p:sp>
      <p:sp>
        <p:nvSpPr>
          <p:cNvPr id="73" name="TextBox 72"/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Q&amp;A</a:t>
            </a:r>
            <a:endParaRPr lang="ko-KR" altLang="en-US" sz="2000"/>
          </a:p>
        </p:txBody>
      </p:sp>
      <p:cxnSp>
        <p:nvCxnSpPr>
          <p:cNvPr id="10" name="직선 연결선 9"/>
          <p:cNvCxnSpPr/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767424" y="5766963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034769" y="2684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7619" y="2505472"/>
            <a:ext cx="1799996" cy="1596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온라인 플랫폼에서 구입한 승차권은 어떻게 환불하나요</a:t>
            </a:r>
            <a:r>
              <a:rPr lang="en-US" altLang="ko-KR" sz="500" u="none" strike="noStrike">
                <a:solidFill>
                  <a:srgbClr val="333333"/>
                </a:solidFill>
                <a:effectLst/>
                <a:latin typeface="ng"/>
              </a:rPr>
              <a:t>?</a:t>
            </a:r>
            <a:endParaRPr lang="ko-KR" altLang="en-US" sz="50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2034769" y="2859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034769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  <a:endParaRPr lang="ko-KR" altLang="en-US" sz="50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830906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작성자</a:t>
            </a:r>
            <a:endParaRPr lang="ko-KR" altLang="en-US" sz="5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34518" y="2684758"/>
            <a:ext cx="51917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  <a:endParaRPr lang="en-US" altLang="ko-KR" sz="500"/>
          </a:p>
        </p:txBody>
      </p:sp>
      <p:sp>
        <p:nvSpPr>
          <p:cNvPr id="18" name="TextBox 17"/>
          <p:cNvSpPr txBox="1"/>
          <p:nvPr/>
        </p:nvSpPr>
        <p:spPr>
          <a:xfrm>
            <a:off x="4135543" y="2683735"/>
            <a:ext cx="37702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/>
              <a:t>오동수</a:t>
            </a:r>
            <a:endParaRPr lang="ko-KR" altLang="en-US" sz="500"/>
          </a:p>
        </p:txBody>
      </p:sp>
      <p:sp>
        <p:nvSpPr>
          <p:cNvPr id="20" name="TextBox 19"/>
          <p:cNvSpPr txBox="1"/>
          <p:nvPr/>
        </p:nvSpPr>
        <p:spPr>
          <a:xfrm>
            <a:off x="1959301" y="2869460"/>
            <a:ext cx="432834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네이버페이로 구입했는데 환불은 어떻게 하나요</a:t>
            </a:r>
            <a:r>
              <a:rPr lang="en-US" altLang="ko-KR" sz="500"/>
              <a:t>?</a:t>
            </a:r>
            <a:endParaRPr lang="ko-KR" altLang="en-US" sz="500"/>
          </a:p>
        </p:txBody>
      </p:sp>
      <p:cxnSp>
        <p:nvCxnSpPr>
          <p:cNvPr id="79" name="직선 연결선 78"/>
          <p:cNvCxnSpPr/>
          <p:nvPr/>
        </p:nvCxnSpPr>
        <p:spPr>
          <a:xfrm>
            <a:off x="2047057" y="4704163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  <a:endParaRPr lang="ko-KR" altLang="en-US" sz="700"/>
          </a:p>
        </p:txBody>
      </p:sp>
      <p:sp>
        <p:nvSpPr>
          <p:cNvPr id="91" name="TextBox 90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  <a:endParaRPr lang="ko-KR" altLang="en-US" sz="700"/>
          </a:p>
        </p:txBody>
      </p:sp>
      <p:sp>
        <p:nvSpPr>
          <p:cNvPr id="92" name="TextBox 91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  <a:endParaRPr lang="ko-KR" altLang="en-US" sz="700"/>
          </a:p>
        </p:txBody>
      </p:sp>
      <p:cxnSp>
        <p:nvCxnSpPr>
          <p:cNvPr id="93" name="직선 연결선 92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2034769" y="3959658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977619" y="3780669"/>
            <a:ext cx="31409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답변</a:t>
            </a:r>
            <a:endParaRPr lang="ko-KR" altLang="en-US" sz="50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2034769" y="4134647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2034769" y="396470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  <a:endParaRPr lang="ko-KR" altLang="en-US" sz="50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830906" y="396470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작성자</a:t>
            </a:r>
            <a:endParaRPr lang="ko-KR" altLang="en-US" sz="50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334518" y="3959955"/>
            <a:ext cx="51917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  <a:endParaRPr lang="en-US" altLang="ko-KR" sz="500"/>
          </a:p>
        </p:txBody>
      </p:sp>
      <p:sp>
        <p:nvSpPr>
          <p:cNvPr id="102" name="TextBox 101"/>
          <p:cNvSpPr txBox="1"/>
          <p:nvPr/>
        </p:nvSpPr>
        <p:spPr>
          <a:xfrm>
            <a:off x="4135543" y="3958932"/>
            <a:ext cx="37702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/>
              <a:t>김의겸</a:t>
            </a:r>
            <a:endParaRPr lang="ko-KR" altLang="en-US" sz="500"/>
          </a:p>
        </p:txBody>
      </p:sp>
      <p:sp>
        <p:nvSpPr>
          <p:cNvPr id="22" name="TextBox 21"/>
          <p:cNvSpPr txBox="1"/>
          <p:nvPr/>
        </p:nvSpPr>
        <p:spPr>
          <a:xfrm>
            <a:off x="1978351" y="4146136"/>
            <a:ext cx="2599364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500" i="0">
                <a:effectLst/>
                <a:latin typeface="ng"/>
              </a:rPr>
              <a:t>CTX </a:t>
            </a:r>
            <a:r>
              <a:rPr lang="ko-KR" altLang="en-US" sz="500" i="0">
                <a:effectLst/>
                <a:latin typeface="ng"/>
              </a:rPr>
              <a:t>승차권은 구매한 방법에 따라 환불방법이 다릅니다</a:t>
            </a:r>
            <a:r>
              <a:rPr lang="en-US" altLang="ko-KR" sz="500" i="0">
                <a:effectLst/>
                <a:latin typeface="ng"/>
              </a:rPr>
              <a:t>.</a:t>
            </a:r>
            <a:endParaRPr lang="en-US" altLang="ko-KR" sz="500" i="0">
              <a:effectLst/>
              <a:latin typeface="ng"/>
            </a:endParaRP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모든 승차권은 열차가 출발한 이후에는 역창구에서만 환불이 가능하며</a:t>
            </a:r>
            <a:r>
              <a:rPr lang="en-US" altLang="ko-KR" sz="500" i="0">
                <a:effectLst/>
                <a:latin typeface="ng"/>
              </a:rPr>
              <a:t>,</a:t>
            </a:r>
            <a:endParaRPr lang="en-US" altLang="ko-KR" sz="500" i="0">
              <a:effectLst/>
              <a:latin typeface="ng"/>
            </a:endParaRP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도착역 도착시각 이후에는 환불하실 수 없습니다</a:t>
            </a:r>
            <a:r>
              <a:rPr lang="en-US" altLang="ko-KR" sz="500" i="0">
                <a:effectLst/>
                <a:latin typeface="ng"/>
              </a:rPr>
              <a:t>.</a:t>
            </a:r>
            <a:endParaRPr lang="en-US" altLang="ko-KR" sz="500" i="0">
              <a:effectLst/>
              <a:latin typeface="ng"/>
            </a:endParaRP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단</a:t>
            </a:r>
            <a:r>
              <a:rPr lang="en-US" altLang="ko-KR" sz="500" i="0">
                <a:effectLst/>
                <a:latin typeface="ng"/>
              </a:rPr>
              <a:t>, SRT</a:t>
            </a:r>
            <a:r>
              <a:rPr lang="ko-KR" altLang="en-US" sz="500" i="0">
                <a:effectLst/>
                <a:latin typeface="ng"/>
              </a:rPr>
              <a:t>앱으로 발권한 승차권은 열차 출발 후 </a:t>
            </a:r>
            <a:r>
              <a:rPr lang="en-US" altLang="ko-KR" sz="500" i="0">
                <a:effectLst/>
                <a:latin typeface="ng"/>
              </a:rPr>
              <a:t>10</a:t>
            </a:r>
            <a:r>
              <a:rPr lang="ko-KR" altLang="en-US" sz="500" i="0">
                <a:effectLst/>
                <a:latin typeface="ng"/>
              </a:rPr>
              <a:t>분까지 </a:t>
            </a:r>
            <a:r>
              <a:rPr lang="en-US" altLang="ko-KR" sz="500" i="0">
                <a:effectLst/>
                <a:latin typeface="ng"/>
              </a:rPr>
              <a:t>SRT</a:t>
            </a:r>
            <a:r>
              <a:rPr lang="ko-KR" altLang="en-US" sz="500" i="0">
                <a:effectLst/>
                <a:latin typeface="ng"/>
              </a:rPr>
              <a:t>앱으로 환불 가능합니다</a:t>
            </a:r>
            <a:r>
              <a:rPr lang="en-US" altLang="ko-KR" sz="500" i="0">
                <a:effectLst/>
                <a:latin typeface="ng"/>
              </a:rPr>
              <a:t>.</a:t>
            </a:r>
            <a:endParaRPr lang="en-US" altLang="ko-KR" sz="500" i="0">
              <a:effectLst/>
              <a:latin typeface="ng"/>
            </a:endParaRP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예약한 열차와 다른 열차에 탑승한 경우 열차 승무원을 통해 해당 승차권 도착역</a:t>
            </a:r>
            <a:endParaRPr lang="ko-KR" altLang="en-US" sz="500" i="0">
              <a:effectLst/>
              <a:latin typeface="ng"/>
            </a:endParaRP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도착시각 이전까지 환불가능하며</a:t>
            </a:r>
            <a:r>
              <a:rPr lang="en-US" altLang="ko-KR" sz="500" i="0">
                <a:effectLst/>
                <a:latin typeface="ng"/>
              </a:rPr>
              <a:t>, </a:t>
            </a:r>
            <a:r>
              <a:rPr lang="ko-KR" altLang="en-US" sz="500" i="0">
                <a:effectLst/>
                <a:latin typeface="ng"/>
              </a:rPr>
              <a:t>환불시점에 따른 위약금 발생됩니다</a:t>
            </a:r>
            <a:r>
              <a:rPr lang="en-US" altLang="ko-KR" sz="500" i="0">
                <a:effectLst/>
                <a:latin typeface="ng"/>
              </a:rPr>
              <a:t>.</a:t>
            </a:r>
            <a:endParaRPr lang="en-US" altLang="ko-KR" sz="500" i="0">
              <a:effectLst/>
              <a:latin typeface="ng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330845" y="4746286"/>
            <a:ext cx="199582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삭제</a:t>
            </a:r>
            <a:endParaRPr lang="ko-KR" altLang="en-US" sz="50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071043" y="474628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수정</a:t>
            </a:r>
            <a:endParaRPr lang="ko-KR" altLang="en-US" sz="500">
              <a:solidFill>
                <a:schemeClr val="bg1"/>
              </a:solidFill>
            </a:endParaRPr>
          </a:p>
        </p:txBody>
      </p:sp>
      <p:sp>
        <p:nvSpPr>
          <p:cNvPr id="62" name="순서도: 연결자 61"/>
          <p:cNvSpPr/>
          <p:nvPr/>
        </p:nvSpPr>
        <p:spPr>
          <a:xfrm>
            <a:off x="2185227" y="453083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64" name="순서도: 연결자 63"/>
          <p:cNvSpPr/>
          <p:nvPr/>
        </p:nvSpPr>
        <p:spPr>
          <a:xfrm>
            <a:off x="1911136" y="453083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106" name="TextBox 105"/>
          <p:cNvSpPr txBox="1"/>
          <p:nvPr/>
        </p:nvSpPr>
        <p:spPr>
          <a:xfrm>
            <a:off x="4414813" y="5167147"/>
            <a:ext cx="172449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등록</a:t>
            </a:r>
            <a:endParaRPr lang="ko-KR" altLang="en-US" sz="500">
              <a:solidFill>
                <a:schemeClr val="bg1"/>
              </a:solidFill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2047057" y="4958182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2047057" y="55301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2053407" y="4982969"/>
            <a:ext cx="2347116" cy="5181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2" name="순서도: 연결자 111"/>
          <p:cNvSpPr/>
          <p:nvPr/>
        </p:nvSpPr>
        <p:spPr>
          <a:xfrm>
            <a:off x="4190730" y="496153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  <a:endParaRPr lang="en-US" altLang="ko-KR"/>
          </a:p>
        </p:txBody>
      </p:sp>
      <p:sp>
        <p:nvSpPr>
          <p:cNvPr id="119" name="TextBox 102"/>
          <p:cNvSpPr txBox="1"/>
          <p:nvPr/>
        </p:nvSpPr>
        <p:spPr>
          <a:xfrm>
            <a:off x="4400550" y="5567817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목록</a:t>
            </a:r>
            <a:endParaRPr lang="ko-KR" altLang="en-US" sz="500">
              <a:solidFill>
                <a:schemeClr val="bg1"/>
              </a:solidFill>
            </a:endParaRPr>
          </a:p>
        </p:txBody>
      </p:sp>
      <p:sp>
        <p:nvSpPr>
          <p:cNvPr id="120" name="순서도: 연결자 103"/>
          <p:cNvSpPr/>
          <p:nvPr/>
        </p:nvSpPr>
        <p:spPr>
          <a:xfrm>
            <a:off x="4202543" y="5352365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5</a:t>
            </a:r>
            <a:endParaRPr lang="en-US" altLang="ko-KR"/>
          </a:p>
        </p:txBody>
      </p:sp>
      <p:cxnSp>
        <p:nvCxnSpPr>
          <p:cNvPr id="121" name="직선 연결선 77"/>
          <p:cNvCxnSpPr/>
          <p:nvPr/>
        </p:nvCxnSpPr>
        <p:spPr>
          <a:xfrm>
            <a:off x="2047057" y="3624625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02"/>
          <p:cNvSpPr txBox="1"/>
          <p:nvPr/>
        </p:nvSpPr>
        <p:spPr>
          <a:xfrm>
            <a:off x="4400550" y="3663611"/>
            <a:ext cx="199582" cy="13339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삭제</a:t>
            </a:r>
            <a:endParaRPr lang="ko-KR" altLang="en-US" sz="500">
              <a:solidFill>
                <a:schemeClr val="bg1"/>
              </a:solidFill>
            </a:endParaRPr>
          </a:p>
        </p:txBody>
      </p:sp>
      <p:sp>
        <p:nvSpPr>
          <p:cNvPr id="123" name="순서도: 연결자 103"/>
          <p:cNvSpPr/>
          <p:nvPr/>
        </p:nvSpPr>
        <p:spPr>
          <a:xfrm>
            <a:off x="4231118" y="342910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494489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수정 버튼 클릭시 답변수정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 버튼 클릭시 </a:t>
                      </a: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열람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916512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Q&amp;A</a:t>
                      </a:r>
                      <a:r>
                        <a:rPr lang="ko-KR" altLang="en-US" sz="1300" dirty="0"/>
                        <a:t> 답변수정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9F668E-F677-4B97-9244-F6D45B3D725C}"/>
              </a:ext>
            </a:extLst>
          </p:cNvPr>
          <p:cNvSpPr txBox="1"/>
          <p:nvPr/>
        </p:nvSpPr>
        <p:spPr>
          <a:xfrm>
            <a:off x="4414813" y="3671654"/>
            <a:ext cx="172449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Q&amp;A</a:t>
            </a:r>
            <a:endParaRPr lang="ko-KR" altLang="en-US" sz="20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DA3BF6-BF5D-4064-9CC4-B6B206865B8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8ACE645-55B5-4C4B-960A-8D82AD56038D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2E7AF34-92D4-444F-84D3-165290BAFFD2}"/>
              </a:ext>
            </a:extLst>
          </p:cNvPr>
          <p:cNvCxnSpPr>
            <a:cxnSpLocks/>
          </p:cNvCxnSpPr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A949C07-D6CB-4C65-9B63-44DECE77832E}"/>
              </a:ext>
            </a:extLst>
          </p:cNvPr>
          <p:cNvCxnSpPr>
            <a:cxnSpLocks/>
          </p:cNvCxnSpPr>
          <p:nvPr/>
        </p:nvCxnSpPr>
        <p:spPr>
          <a:xfrm>
            <a:off x="2034769" y="2684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BFD28-1990-4DAC-8E56-302D9AF0D6E2}"/>
              </a:ext>
            </a:extLst>
          </p:cNvPr>
          <p:cNvSpPr txBox="1"/>
          <p:nvPr/>
        </p:nvSpPr>
        <p:spPr>
          <a:xfrm>
            <a:off x="1954759" y="2482612"/>
            <a:ext cx="27045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none" strike="noStrike" dirty="0">
                <a:solidFill>
                  <a:srgbClr val="333333"/>
                </a:solidFill>
                <a:effectLst/>
                <a:latin typeface="ng"/>
              </a:rPr>
              <a:t>온라인 플랫폼에서 구입한 승차권은 어떻게 환불하나요</a:t>
            </a:r>
            <a:r>
              <a:rPr lang="en-US" altLang="ko-KR" sz="800" u="none" strike="noStrike" dirty="0">
                <a:solidFill>
                  <a:srgbClr val="333333"/>
                </a:solidFill>
                <a:effectLst/>
                <a:latin typeface="ng"/>
              </a:rPr>
              <a:t>?</a:t>
            </a:r>
            <a:endParaRPr lang="ko-KR" altLang="en-US" sz="800" dirty="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C60A34F-72A4-4418-B069-E032B02E99FC}"/>
              </a:ext>
            </a:extLst>
          </p:cNvPr>
          <p:cNvCxnSpPr>
            <a:cxnSpLocks/>
          </p:cNvCxnSpPr>
          <p:nvPr/>
        </p:nvCxnSpPr>
        <p:spPr>
          <a:xfrm>
            <a:off x="2034769" y="2859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DA417A-9A4C-465D-BD7A-14033E745748}"/>
              </a:ext>
            </a:extLst>
          </p:cNvPr>
          <p:cNvSpPr/>
          <p:nvPr/>
        </p:nvSpPr>
        <p:spPr>
          <a:xfrm>
            <a:off x="2034769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885E7E2-650D-46AC-8A97-AA32338B2765}"/>
              </a:ext>
            </a:extLst>
          </p:cNvPr>
          <p:cNvSpPr/>
          <p:nvPr/>
        </p:nvSpPr>
        <p:spPr>
          <a:xfrm>
            <a:off x="3830906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939A1-E6FF-4305-8787-909FDCAFBCA5}"/>
              </a:ext>
            </a:extLst>
          </p:cNvPr>
          <p:cNvSpPr txBox="1"/>
          <p:nvPr/>
        </p:nvSpPr>
        <p:spPr>
          <a:xfrm>
            <a:off x="2326898" y="2661898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2024-07-10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1DB261-0902-4309-93ED-CEE9B4872A1A}"/>
              </a:ext>
            </a:extLst>
          </p:cNvPr>
          <p:cNvSpPr txBox="1"/>
          <p:nvPr/>
        </p:nvSpPr>
        <p:spPr>
          <a:xfrm>
            <a:off x="4127923" y="266849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오동수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CE8E566-D1D9-4615-B339-531C232FB3C8}"/>
              </a:ext>
            </a:extLst>
          </p:cNvPr>
          <p:cNvCxnSpPr>
            <a:cxnSpLocks/>
          </p:cNvCxnSpPr>
          <p:nvPr/>
        </p:nvCxnSpPr>
        <p:spPr>
          <a:xfrm>
            <a:off x="2047057" y="36468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36B3C8-8441-447A-B973-A38D967F109D}"/>
              </a:ext>
            </a:extLst>
          </p:cNvPr>
          <p:cNvSpPr txBox="1"/>
          <p:nvPr/>
        </p:nvSpPr>
        <p:spPr>
          <a:xfrm>
            <a:off x="1944061" y="2869460"/>
            <a:ext cx="4328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네이버페이로 구입했는데 환불은 어떻게 하나요</a:t>
            </a:r>
            <a:r>
              <a:rPr lang="en-US" altLang="ko-KR" sz="800" dirty="0"/>
              <a:t>?</a:t>
            </a:r>
            <a:endParaRPr lang="ko-KR" altLang="en-US" sz="8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55BE3D7-9C92-4F3A-BABB-957B23587FD6}"/>
              </a:ext>
            </a:extLst>
          </p:cNvPr>
          <p:cNvCxnSpPr>
            <a:cxnSpLocks/>
          </p:cNvCxnSpPr>
          <p:nvPr/>
        </p:nvCxnSpPr>
        <p:spPr>
          <a:xfrm>
            <a:off x="2047057" y="4348993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43C3AF-8EDF-4158-9087-21EA4CC54A49}"/>
              </a:ext>
            </a:extLst>
          </p:cNvPr>
          <p:cNvSpPr/>
          <p:nvPr/>
        </p:nvSpPr>
        <p:spPr>
          <a:xfrm>
            <a:off x="2053407" y="3672291"/>
            <a:ext cx="2347116" cy="65244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l"/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CTX 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승차권은 구매한 방법에 따라 환불방법이 다릅니다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  <a:endParaRPr lang="ko-KR" altLang="en-US" sz="500" i="0" dirty="0">
              <a:solidFill>
                <a:schemeClr val="tx1"/>
              </a:solidFill>
              <a:effectLst/>
              <a:latin typeface="ng"/>
            </a:endParaRP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모든 승차권은 열차가 출발한 이후에는 역창구에서만 환불이 가능하며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,</a:t>
            </a: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도착역 도착시각 이후에는 환불하실 수 없습니다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단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, SRT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앱으로 발권한 승차권은 열차 출발 후 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10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분까지 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SRT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앱으로 환불 가능합니다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</a:p>
          <a:p>
            <a:pPr algn="l"/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 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예약한 열차와 다른 열차에 탑승한 경우 열차 승무원을 통해 해당 승차권 도착역</a:t>
            </a:r>
            <a:endParaRPr lang="en-US" altLang="ko-KR" sz="500" i="0" dirty="0">
              <a:solidFill>
                <a:schemeClr val="tx1"/>
              </a:solidFill>
              <a:effectLst/>
              <a:latin typeface="ng"/>
            </a:endParaRP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도착시각 이전까지 환불가능하며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, 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환불시점에 따른 위약금 발생됩니다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</a:p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A002DD3-4D97-42EE-9F9B-3F963A8E2064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0DD4CD-40C1-407F-9372-014A0F5B6CF9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FFAE6B-DDD6-4563-85CF-4B0CA81D5DA7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13A47945-0909-4220-9755-9CE7279A30F6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3A67D17-E919-44CC-B6C1-09B18F7ED653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70446654-9C4A-4B3F-A164-3ECFB373D5D4}"/>
              </a:ext>
            </a:extLst>
          </p:cNvPr>
          <p:cNvSpPr/>
          <p:nvPr/>
        </p:nvSpPr>
        <p:spPr>
          <a:xfrm>
            <a:off x="4200255" y="3485095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EB9D98-C085-4710-9AAB-E620AED18D7E}"/>
              </a:ext>
            </a:extLst>
          </p:cNvPr>
          <p:cNvSpPr txBox="1"/>
          <p:nvPr/>
        </p:nvSpPr>
        <p:spPr>
          <a:xfrm>
            <a:off x="4414813" y="3823182"/>
            <a:ext cx="172449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3ED681E6-2136-41CB-8344-922873840919}"/>
              </a:ext>
            </a:extLst>
          </p:cNvPr>
          <p:cNvSpPr/>
          <p:nvPr/>
        </p:nvSpPr>
        <p:spPr>
          <a:xfrm>
            <a:off x="4530545" y="383251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56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96CE4CF6-032E-42E1-B413-D6A542A099C9}"/>
              </a:ext>
            </a:extLst>
          </p:cNvPr>
          <p:cNvSpPr/>
          <p:nvPr/>
        </p:nvSpPr>
        <p:spPr>
          <a:xfrm>
            <a:off x="2055364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53AD7-9541-4DCB-860A-9BBEF4F62FE6}"/>
              </a:ext>
            </a:extLst>
          </p:cNvPr>
          <p:cNvSpPr/>
          <p:nvPr/>
        </p:nvSpPr>
        <p:spPr>
          <a:xfrm>
            <a:off x="1979164" y="2565734"/>
            <a:ext cx="2880846" cy="1174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16EFB4-ED14-4962-A497-2C5BF81BBF57}"/>
              </a:ext>
            </a:extLst>
          </p:cNvPr>
          <p:cNvSpPr/>
          <p:nvPr/>
        </p:nvSpPr>
        <p:spPr>
          <a:xfrm>
            <a:off x="2187712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출발역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7D251E-9281-4E20-B7CC-DCAFEE292E86}"/>
              </a:ext>
            </a:extLst>
          </p:cNvPr>
          <p:cNvSpPr/>
          <p:nvPr/>
        </p:nvSpPr>
        <p:spPr>
          <a:xfrm>
            <a:off x="3624768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도착역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72C10A-C5B7-405C-AB13-35FC410420AE}"/>
              </a:ext>
            </a:extLst>
          </p:cNvPr>
          <p:cNvSpPr/>
          <p:nvPr/>
        </p:nvSpPr>
        <p:spPr>
          <a:xfrm>
            <a:off x="2187712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2024.07.10</a:t>
            </a:r>
            <a:endParaRPr lang="ko-KR" altLang="en-US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80C3E7-D9F3-40BB-83D1-1BC7EAE9006E}"/>
              </a:ext>
            </a:extLst>
          </p:cNvPr>
          <p:cNvSpPr/>
          <p:nvPr/>
        </p:nvSpPr>
        <p:spPr>
          <a:xfrm>
            <a:off x="3624768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12</a:t>
            </a:r>
            <a:r>
              <a:rPr lang="ko-KR" altLang="en-US" sz="800" dirty="0"/>
              <a:t>시 이후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6CC81B-3208-4CB8-ADEB-8439B08C901B}"/>
              </a:ext>
            </a:extLst>
          </p:cNvPr>
          <p:cNvSpPr txBox="1"/>
          <p:nvPr/>
        </p:nvSpPr>
        <p:spPr>
          <a:xfrm>
            <a:off x="2508554" y="3466593"/>
            <a:ext cx="1700462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간편조회하기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37C959-7B12-4780-B079-09DA272AF8C0}"/>
              </a:ext>
            </a:extLst>
          </p:cNvPr>
          <p:cNvSpPr/>
          <p:nvPr/>
        </p:nvSpPr>
        <p:spPr>
          <a:xfrm>
            <a:off x="2187712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성인               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34A6F3-FE0C-4E1F-AB94-6953AAEFA0C0}"/>
              </a:ext>
            </a:extLst>
          </p:cNvPr>
          <p:cNvSpPr/>
          <p:nvPr/>
        </p:nvSpPr>
        <p:spPr>
          <a:xfrm>
            <a:off x="3624768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아동               명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1E42BBB-3A88-41C2-9129-441E81DC9C65}"/>
              </a:ext>
            </a:extLst>
          </p:cNvPr>
          <p:cNvSpPr/>
          <p:nvPr/>
        </p:nvSpPr>
        <p:spPr>
          <a:xfrm>
            <a:off x="1979164" y="3961399"/>
            <a:ext cx="1443790" cy="970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A7830E-C46A-4F86-B75A-47954D1429F1}"/>
              </a:ext>
            </a:extLst>
          </p:cNvPr>
          <p:cNvSpPr/>
          <p:nvPr/>
        </p:nvSpPr>
        <p:spPr>
          <a:xfrm>
            <a:off x="3610803" y="3961399"/>
            <a:ext cx="1249207" cy="481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021DB8E-89F1-4221-AD75-6218B7C65570}"/>
              </a:ext>
            </a:extLst>
          </p:cNvPr>
          <p:cNvSpPr/>
          <p:nvPr/>
        </p:nvSpPr>
        <p:spPr>
          <a:xfrm>
            <a:off x="3608726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D6ACF6-DDA5-4416-AB54-04BF7AC87468}"/>
              </a:ext>
            </a:extLst>
          </p:cNvPr>
          <p:cNvSpPr/>
          <p:nvPr/>
        </p:nvSpPr>
        <p:spPr>
          <a:xfrm>
            <a:off x="4275762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49D1ABC1-B9C4-4D2A-8C9C-F99D132CC32C}"/>
              </a:ext>
            </a:extLst>
          </p:cNvPr>
          <p:cNvSpPr/>
          <p:nvPr/>
        </p:nvSpPr>
        <p:spPr>
          <a:xfrm>
            <a:off x="4737846" y="4110854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C3918977-ADD3-4CE1-96B7-79B808CB70C0}"/>
              </a:ext>
            </a:extLst>
          </p:cNvPr>
          <p:cNvSpPr/>
          <p:nvPr/>
        </p:nvSpPr>
        <p:spPr>
          <a:xfrm rot="10800000">
            <a:off x="3663045" y="4125517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다중 문서 28">
            <a:extLst>
              <a:ext uri="{FF2B5EF4-FFF2-40B4-BE49-F238E27FC236}">
                <a16:creationId xmlns:a16="http://schemas.microsoft.com/office/drawing/2014/main" id="{6D534A5F-7C93-490F-9A83-EF45225BEDDA}"/>
              </a:ext>
            </a:extLst>
          </p:cNvPr>
          <p:cNvSpPr/>
          <p:nvPr/>
        </p:nvSpPr>
        <p:spPr>
          <a:xfrm>
            <a:off x="3066052" y="2954766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01DC7CA-3A8C-4389-8B83-D4B6AC4FFAC3}"/>
              </a:ext>
            </a:extLst>
          </p:cNvPr>
          <p:cNvSpPr/>
          <p:nvPr/>
        </p:nvSpPr>
        <p:spPr>
          <a:xfrm>
            <a:off x="3601351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이용</a:t>
            </a:r>
            <a:endParaRPr lang="en-US" altLang="ko-KR" sz="800" dirty="0"/>
          </a:p>
          <a:p>
            <a:pPr algn="ctr"/>
            <a:r>
              <a:rPr lang="ko-KR" altLang="en-US" sz="800" dirty="0"/>
              <a:t>안내</a:t>
            </a:r>
            <a:endParaRPr lang="en-US" altLang="ko-KR" sz="8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51FE057-C5D1-4018-8600-FEBF4D34E76E}"/>
              </a:ext>
            </a:extLst>
          </p:cNvPr>
          <p:cNvSpPr/>
          <p:nvPr/>
        </p:nvSpPr>
        <p:spPr>
          <a:xfrm>
            <a:off x="4440763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관광</a:t>
            </a:r>
            <a:endParaRPr lang="en-US" altLang="ko-KR" sz="800" dirty="0"/>
          </a:p>
          <a:p>
            <a:pPr algn="ctr"/>
            <a:r>
              <a:rPr lang="ko-KR" altLang="en-US" sz="800" dirty="0"/>
              <a:t>열차</a:t>
            </a:r>
            <a:endParaRPr lang="en-US" altLang="ko-KR" sz="8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64E0CCB-6285-4BAF-95DC-07D9B3CD7A01}"/>
              </a:ext>
            </a:extLst>
          </p:cNvPr>
          <p:cNvSpPr/>
          <p:nvPr/>
        </p:nvSpPr>
        <p:spPr>
          <a:xfrm>
            <a:off x="2831968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조회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5030449" y="1029052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5618517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C4DBEA4-FF54-47DE-B039-27A87C91E1A8}"/>
              </a:ext>
            </a:extLst>
          </p:cNvPr>
          <p:cNvSpPr/>
          <p:nvPr/>
        </p:nvSpPr>
        <p:spPr>
          <a:xfrm>
            <a:off x="5303177" y="130596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8246C3E-1FAE-4B6F-9314-14CE397BA89A}"/>
              </a:ext>
            </a:extLst>
          </p:cNvPr>
          <p:cNvSpPr/>
          <p:nvPr/>
        </p:nvSpPr>
        <p:spPr>
          <a:xfrm>
            <a:off x="5595495" y="130469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55817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102498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314434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695307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>
                <a:latin typeface="한컴 고딕"/>
                <a:ea typeface="한컴 고딕"/>
              </a:rPr>
              <a:t>상호</a:t>
            </a:r>
            <a:r>
              <a:rPr lang="en-US" altLang="ko-KR" sz="300">
                <a:latin typeface="한컴 고딕"/>
                <a:ea typeface="한컴 고딕"/>
              </a:rPr>
              <a:t>: </a:t>
            </a:r>
            <a:r>
              <a:rPr lang="ko-KR" altLang="en-US" sz="300">
                <a:latin typeface="한컴 고딕"/>
                <a:ea typeface="한컴 고딕"/>
              </a:rPr>
              <a:t>주식회사 시알엑스</a:t>
            </a:r>
            <a:endParaRPr lang="ko-KR" altLang="en-US" sz="3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>
                <a:latin typeface="한컴 고딕"/>
                <a:ea typeface="한컴 고딕"/>
              </a:rPr>
              <a:t>대표자</a:t>
            </a:r>
            <a:r>
              <a:rPr lang="en-US" altLang="ko-KR" sz="300">
                <a:latin typeface="한컴 고딕"/>
                <a:ea typeface="한컴 고딕"/>
              </a:rPr>
              <a:t>: </a:t>
            </a:r>
            <a:r>
              <a:rPr lang="ko-KR" altLang="en-US" sz="300">
                <a:latin typeface="한컴 고딕"/>
                <a:ea typeface="한컴 고딕"/>
              </a:rPr>
              <a:t>추승보</a:t>
            </a:r>
            <a:r>
              <a:rPr lang="en-US" altLang="ko-KR" sz="300">
                <a:latin typeface="한컴 고딕"/>
                <a:ea typeface="한컴 고딕"/>
              </a:rPr>
              <a:t>, </a:t>
            </a:r>
            <a:r>
              <a:rPr lang="ko-KR" altLang="en-US" sz="300">
                <a:latin typeface="한컴 고딕"/>
                <a:ea typeface="한컴 고딕"/>
              </a:rPr>
              <a:t>김의겸</a:t>
            </a:r>
            <a:r>
              <a:rPr lang="en-US" altLang="ko-KR" sz="300">
                <a:latin typeface="한컴 고딕"/>
                <a:ea typeface="한컴 고딕"/>
              </a:rPr>
              <a:t>, </a:t>
            </a:r>
            <a:r>
              <a:rPr lang="ko-KR" altLang="en-US" sz="300">
                <a:latin typeface="한컴 고딕"/>
                <a:ea typeface="한컴 고딕"/>
              </a:rPr>
              <a:t>이영진</a:t>
            </a:r>
            <a:r>
              <a:rPr lang="en-US" altLang="ko-KR" sz="300">
                <a:latin typeface="한컴 고딕"/>
                <a:ea typeface="한컴 고딕"/>
              </a:rPr>
              <a:t>, </a:t>
            </a:r>
            <a:r>
              <a:rPr lang="ko-KR" altLang="en-US" sz="300">
                <a:latin typeface="한컴 고딕"/>
                <a:ea typeface="한컴 고딕"/>
              </a:rPr>
              <a:t>오동수</a:t>
            </a:r>
            <a:endParaRPr lang="ko-KR" altLang="en-US" sz="3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>
                <a:latin typeface="한컴 고딕"/>
                <a:ea typeface="한컴 고딕"/>
              </a:rPr>
              <a:t>사업자등록</a:t>
            </a:r>
            <a:r>
              <a:rPr lang="en-US" altLang="ko-KR" sz="300">
                <a:latin typeface="한컴 고딕"/>
                <a:ea typeface="한컴 고딕"/>
              </a:rPr>
              <a:t>: 000-11-222222</a:t>
            </a:r>
            <a:endParaRPr lang="en-US" altLang="ko-KR" sz="3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>
                <a:latin typeface="한컴 고딕"/>
                <a:ea typeface="한컴 고딕"/>
              </a:rPr>
              <a:t>통신판매업신고</a:t>
            </a:r>
            <a:r>
              <a:rPr lang="en-US" altLang="ko-KR" sz="300">
                <a:latin typeface="한컴 고딕"/>
                <a:ea typeface="한컴 고딕"/>
              </a:rPr>
              <a:t>: 2024-</a:t>
            </a:r>
            <a:r>
              <a:rPr lang="ko-KR" altLang="en-US" sz="300">
                <a:latin typeface="한컴 고딕"/>
                <a:ea typeface="한컴 고딕"/>
              </a:rPr>
              <a:t>대전서구</a:t>
            </a:r>
            <a:r>
              <a:rPr lang="en-US" altLang="ko-KR" sz="300">
                <a:latin typeface="한컴 고딕"/>
                <a:ea typeface="한컴 고딕"/>
              </a:rPr>
              <a:t>-1005</a:t>
            </a:r>
            <a:r>
              <a:rPr lang="ko-KR" altLang="en-US" sz="300">
                <a:latin typeface="한컴 고딕"/>
                <a:ea typeface="한컴 고딕"/>
              </a:rPr>
              <a:t>호</a:t>
            </a:r>
            <a:endParaRPr lang="ko-KR" altLang="en-US" sz="300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3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>
                <a:latin typeface="한컴 고딕"/>
                <a:ea typeface="한컴 고딕"/>
              </a:rPr>
              <a:t>Copyright 2024. CRX INC. All rights reserved.</a:t>
            </a:r>
            <a:endParaRPr lang="en-US" altLang="ko-KR" sz="300">
              <a:latin typeface="한컴 고딕"/>
              <a:ea typeface="한컴 고딕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  <a:endParaRPr lang="ko-KR" altLang="en-US" sz="500" b="1">
              <a:solidFill>
                <a:schemeClr val="tx2">
                  <a:lumMod val="75000"/>
                </a:schemeClr>
              </a:solidFill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  <a:endParaRPr lang="en-US" altLang="ko-KR" sz="500">
              <a:solidFill>
                <a:schemeClr val="tx2">
                  <a:lumMod val="75000"/>
                </a:schemeClr>
              </a:solidFill>
              <a:latin typeface="한컴 고딕"/>
              <a:ea typeface="한컴 고딕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  <a:endParaRPr lang="ko-KR" altLang="en-US" sz="700"/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  <a:endParaRPr lang="ko-KR" altLang="en-US" sz="700"/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  <a:endParaRPr lang="ko-KR" altLang="en-US" sz="700"/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  <a:endParaRPr lang="ko-KR" altLang="en-US" sz="700"/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/>
                <a:gridCol w="3916568"/>
              </a:tblGrid>
              <a:tr h="32017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  <a:endParaRPr lang="ko-KR" altLang="en-US" sz="1400"/>
                    </a:p>
                  </a:txBody>
                  <a:tcPr marL="91440" marR="9144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500"/>
                        <a:t>드롭다운으로 항목 선택 기능 구현</a:t>
                      </a:r>
                      <a:endParaRPr lang="en-US" altLang="ko-KR" sz="15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500"/>
                        <a:t>검색할 내용 입력</a:t>
                      </a: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500"/>
                        <a:t>입력한 내용으로 검색</a:t>
                      </a: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4</a:t>
                      </a: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500"/>
                        <a:t>페이지 번호 선택하여 페이지 이동</a:t>
                      </a: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/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/>
                <a:gridCol w="1122659"/>
                <a:gridCol w="1122659"/>
                <a:gridCol w="1122659"/>
              </a:tblGrid>
              <a:tr h="32770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LOST</a:t>
                      </a: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유실물</a:t>
                      </a:r>
                      <a:r>
                        <a:rPr lang="en-US" altLang="ko-KR" sz="1500"/>
                        <a:t> </a:t>
                      </a:r>
                      <a:r>
                        <a:rPr lang="ko-KR" altLang="en-US" sz="1500"/>
                        <a:t>목록</a:t>
                      </a:r>
                      <a:endParaRPr lang="ko-KR" altLang="en-US" sz="1500"/>
                    </a:p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사용자</a:t>
                      </a:r>
                      <a:r>
                        <a:rPr lang="en-US" altLang="ko-KR" sz="1500"/>
                        <a:t>)</a:t>
                      </a:r>
                      <a:endParaRPr lang="ko-KR" altLang="en-US" sz="150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  <a:endParaRPr lang="ko-KR" altLang="en-US" sz="500"/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  <a:endParaRPr lang="ko-KR" altLang="en-US" sz="500"/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  <a:endParaRPr lang="ko-KR" altLang="en-US" sz="500"/>
          </a:p>
        </p:txBody>
      </p:sp>
      <p:sp>
        <p:nvSpPr>
          <p:cNvPr id="5" name="TextBox 4"/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/>
              <a:t>유실물 안내</a:t>
            </a:r>
            <a:endParaRPr lang="ko-KR" altLang="en-US" sz="2000"/>
          </a:p>
        </p:txBody>
      </p: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824630" y="2668261"/>
          <a:ext cx="3073361" cy="196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/>
                <a:gridCol w="1678793"/>
                <a:gridCol w="603250"/>
                <a:gridCol w="472041"/>
              </a:tblGrid>
              <a:tr h="157671">
                <a:tc>
                  <a:txBody>
                    <a:bodyPr vert="horz" lIns="0" tIns="45720" rIns="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글번호</a:t>
                      </a:r>
                      <a:endParaRPr lang="ko-KR" altLang="en-US" sz="70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품목명</a:t>
                      </a:r>
                      <a:endParaRPr lang="ko-KR" altLang="en-US" sz="700"/>
                    </a:p>
                  </a:txBody>
                  <a:tcPr marL="91440" marR="9144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보관장소</a:t>
                      </a:r>
                      <a:endParaRPr lang="ko-KR" altLang="en-US" sz="700"/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접수일</a:t>
                      </a:r>
                      <a:endParaRPr lang="en-US" altLang="ko-KR" sz="700"/>
                    </a:p>
                  </a:txBody>
                  <a:tcPr marL="91440" marR="9144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576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61</a:t>
                      </a:r>
                      <a:endParaRPr lang="ko-KR" altLang="en-US" sz="700"/>
                    </a:p>
                  </a:txBody>
                  <a:tcPr marL="91440" marR="9144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18000" tIns="0" rIns="0" bIns="0" anchor="ctr" anchorCtr="0"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endParaRPr lang="ko-KR" altLang="en-US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576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60</a:t>
                      </a:r>
                      <a:endParaRPr lang="ko-KR" altLang="en-US" sz="700"/>
                    </a:p>
                  </a:txBody>
                  <a:tcPr marL="91440" marR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18000" tIns="0" rIns="0" bIns="0" anchor="ctr" anchorCtr="0"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576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59</a:t>
                      </a:r>
                      <a:endParaRPr lang="ko-KR" altLang="en-US" sz="700"/>
                    </a:p>
                  </a:txBody>
                  <a:tcPr marL="91440" marR="9144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18000" tIns="0" rIns="0" bIns="0" anchor="ctr" anchorCtr="0"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57671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18000" tIns="0" rIns="0" bIns="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5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8689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57</a:t>
                      </a:r>
                      <a:endParaRPr lang="ko-KR" altLang="en-US" sz="700"/>
                    </a:p>
                  </a:txBody>
                  <a:tcPr marL="91440" marR="9144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18000" tIns="0" rIns="0" bIns="0" anchor="ctr" anchorCtr="0"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576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56</a:t>
                      </a:r>
                      <a:endParaRPr lang="ko-KR" altLang="en-US" sz="700"/>
                    </a:p>
                  </a:txBody>
                  <a:tcPr marL="91440" marR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18000" tIns="0" rIns="0" bIns="0" anchor="ctr" anchorCtr="0"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576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55</a:t>
                      </a:r>
                      <a:endParaRPr lang="ko-KR" altLang="en-US" sz="700"/>
                    </a:p>
                  </a:txBody>
                  <a:tcPr marL="91440" marR="9144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18000" tIns="0" rIns="0" bIns="0" anchor="ctr" anchorCtr="0"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576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54</a:t>
                      </a:r>
                      <a:endParaRPr lang="ko-KR" altLang="en-US" sz="700"/>
                    </a:p>
                  </a:txBody>
                  <a:tcPr marL="91440" marR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18000" tIns="0" rIns="0" bIns="0" anchor="ctr" anchorCtr="0"/>
                    <a:p>
                      <a:pPr algn="l" latinLnBrk="1">
                        <a:defRPr/>
                      </a:pPr>
                      <a:r>
                        <a:rPr lang="ko-KR" altLang="en-US" sz="7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청록색 장우산</a:t>
                      </a: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ko-KR" altLang="en-US" sz="600"/>
                        <a:t>고성유실물센터</a:t>
                      </a:r>
                      <a:endParaRPr lang="ko-KR" altLang="en-US" sz="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en-US" altLang="ko-KR" sz="600"/>
                        <a:t>2024-07-10</a:t>
                      </a:r>
                      <a:endParaRPr lang="ko-KR" altLang="en-US" sz="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576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53</a:t>
                      </a:r>
                      <a:endParaRPr lang="ko-KR" altLang="en-US" sz="700"/>
                    </a:p>
                  </a:txBody>
                  <a:tcPr marL="91440" marR="9144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18000" tIns="0" rIns="0" bIns="0" anchor="ctr" anchorCtr="0"/>
                    <a:p>
                      <a:pPr algn="l">
                        <a:defRPr/>
                      </a:pPr>
                      <a:r>
                        <a:rPr lang="ko-KR" altLang="en-US" sz="7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검정 단우산</a:t>
                      </a:r>
                      <a:r>
                        <a:rPr lang="en-US" altLang="ko-KR" sz="7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(</a:t>
                      </a:r>
                      <a:r>
                        <a:rPr lang="ko-KR" altLang="en-US" sz="7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체크무늬</a:t>
                      </a:r>
                      <a:r>
                        <a:rPr lang="en-US" altLang="ko-KR" sz="7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)</a:t>
                      </a:r>
                      <a:endParaRPr lang="ko-KR" altLang="en-US" sz="70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ko-KR" altLang="en-US" sz="600"/>
                        <a:t>양양유실물센터</a:t>
                      </a:r>
                      <a:endParaRPr lang="ko-KR" altLang="en-US" sz="6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en-US" altLang="ko-KR" sz="600"/>
                        <a:t>2024-07-10</a:t>
                      </a:r>
                      <a:endParaRPr lang="ko-KR" altLang="en-US" sz="6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화살표: 오른쪽 37"/>
          <p:cNvSpPr/>
          <p:nvPr/>
        </p:nvSpPr>
        <p:spPr>
          <a:xfrm>
            <a:off x="3870384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"/>
              <a:t>1     2     3     4     5</a:t>
            </a:r>
            <a:endParaRPr lang="ko-KR" altLang="en-US" sz="500"/>
          </a:p>
        </p:txBody>
      </p:sp>
      <p:sp>
        <p:nvSpPr>
          <p:cNvPr id="12" name="직사각형 11"/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algn="ctr">
              <a:defRPr/>
            </a:pPr>
            <a:r>
              <a:rPr lang="ko-KR" altLang="en-US" sz="500"/>
              <a:t>글번호  ▽</a:t>
            </a:r>
            <a:endParaRPr lang="ko-KR" altLang="en-US" sz="500"/>
          </a:p>
        </p:txBody>
      </p:sp>
      <p:sp>
        <p:nvSpPr>
          <p:cNvPr id="14" name="직사각형 13"/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84452" y="2467585"/>
            <a:ext cx="611460" cy="15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총 게시글 </a:t>
            </a:r>
            <a:r>
              <a:rPr lang="en-US" altLang="ko-KR" sz="500"/>
              <a:t>: 61</a:t>
            </a:r>
            <a:endParaRPr lang="ko-KR" altLang="en-US" sz="500"/>
          </a:p>
        </p:txBody>
      </p:sp>
      <p:sp>
        <p:nvSpPr>
          <p:cNvPr id="45" name="직사각형 44"/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검색</a:t>
            </a:r>
            <a:endParaRPr lang="ko-KR" altLang="en-US" sz="50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  <a:endParaRPr lang="ko-KR" altLang="en-US" sz="700"/>
          </a:p>
        </p:txBody>
      </p:sp>
      <p:sp>
        <p:nvSpPr>
          <p:cNvPr id="64" name="TextBox 63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  <a:endParaRPr lang="ko-KR" altLang="en-US" sz="700"/>
          </a:p>
        </p:txBody>
      </p:sp>
      <p:sp>
        <p:nvSpPr>
          <p:cNvPr id="65" name="TextBox 64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  <a:endParaRPr lang="ko-KR" altLang="en-US" sz="700"/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연결자 67"/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19" name="순서도: 연결자 59"/>
          <p:cNvSpPr/>
          <p:nvPr/>
        </p:nvSpPr>
        <p:spPr>
          <a:xfrm>
            <a:off x="2845339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0" name="순서도: 연결자 53"/>
          <p:cNvSpPr/>
          <p:nvPr/>
        </p:nvSpPr>
        <p:spPr>
          <a:xfrm>
            <a:off x="37831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21" name="순서도: 연결자 61"/>
          <p:cNvSpPr/>
          <p:nvPr/>
        </p:nvSpPr>
        <p:spPr>
          <a:xfrm>
            <a:off x="3186043" y="446207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521316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유실물 등록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799592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LOST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유실물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목록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유실물 안내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519747"/>
              </p:ext>
            </p:extLst>
          </p:nvPr>
        </p:nvGraphicFramePr>
        <p:xfrm>
          <a:off x="1824630" y="2668261"/>
          <a:ext cx="30733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6787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  <a:gridCol w="472041">
                  <a:extLst>
                    <a:ext uri="{9D8B030D-6E8A-4147-A177-3AD203B41FA5}">
                      <a16:colId xmlns:a16="http://schemas.microsoft.com/office/drawing/2014/main" val="342831444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품목명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보관장소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접수일</a:t>
                      </a:r>
                      <a:endParaRPr lang="en-US" altLang="ko-KR" sz="7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청록색 장우산</a:t>
                      </a:r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고성유실물센터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검정 단우산</a:t>
                      </a:r>
                      <a:r>
                        <a:rPr lang="en-US" altLang="ko-KR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(</a:t>
                      </a:r>
                      <a:r>
                        <a:rPr lang="ko-KR" altLang="en-US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체크무늬</a:t>
                      </a:r>
                      <a:r>
                        <a:rPr lang="en-US" altLang="ko-KR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)</a:t>
                      </a:r>
                      <a:endParaRPr lang="ko-KR" altLang="en-US" sz="700" dirty="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양양유실물센터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AE8A1E-9A7A-4AA0-9796-AAC7942C62B4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AA73E0-B3BD-4C15-9B8C-AD54194B5626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F48B96-23B7-4EE4-8B11-659AD815A0AC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13C4E37-908D-4D3B-A975-D5E013D43A6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FA25395-913D-458C-BC86-CBE866F5C494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5B1EC8A-28FD-4079-96B6-6A7D57FEEDA6}"/>
              </a:ext>
            </a:extLst>
          </p:cNvPr>
          <p:cNvSpPr txBox="1"/>
          <p:nvPr/>
        </p:nvSpPr>
        <p:spPr>
          <a:xfrm>
            <a:off x="4612481" y="4699635"/>
            <a:ext cx="271344" cy="1611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ECDD8E1E-E56F-49B4-8C01-DE3B9071F603}"/>
              </a:ext>
            </a:extLst>
          </p:cNvPr>
          <p:cNvSpPr/>
          <p:nvPr/>
        </p:nvSpPr>
        <p:spPr>
          <a:xfrm>
            <a:off x="4451050" y="44998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694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100392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유실물 보관된 센터 선택</a:t>
                      </a:r>
                      <a:endParaRPr lang="en-US" altLang="ko-KR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유실물 접수된 일자 선택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등록 버튼 클릭시 유실물 안내 등록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 버튼 클릭시 </a:t>
                      </a: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유실물 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754846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LOST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유실물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등록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52910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품목명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299883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습득장소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3000612"/>
            <a:ext cx="2341438" cy="13571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유실물 안내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01E178-1DEC-4573-BB71-0AAD921FAF76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28BA70-1B88-475E-8293-06C21E96988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8CF619-B8B1-41A7-8E58-91BDF28F86FD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6721996-3614-4A2A-BFDB-DB45A1A4BE75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FA3885C-4D13-4F2B-B7B0-6D9C81F84F5E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CCE1FD6-2FBF-498E-A7C1-6D2472EF893C}"/>
              </a:ext>
            </a:extLst>
          </p:cNvPr>
          <p:cNvSpPr txBox="1"/>
          <p:nvPr/>
        </p:nvSpPr>
        <p:spPr>
          <a:xfrm>
            <a:off x="1818279" y="2752101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보관장소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9A55FCF-231F-4509-ADE4-0D1D980F1D67}"/>
              </a:ext>
            </a:extLst>
          </p:cNvPr>
          <p:cNvSpPr/>
          <p:nvPr/>
        </p:nvSpPr>
        <p:spPr>
          <a:xfrm>
            <a:off x="2286000" y="2759763"/>
            <a:ext cx="943702" cy="17969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고성유실물센터  ▽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2D6BC7-A587-4AFB-9F1D-67A015A60F3B}"/>
              </a:ext>
            </a:extLst>
          </p:cNvPr>
          <p:cNvSpPr txBox="1"/>
          <p:nvPr/>
        </p:nvSpPr>
        <p:spPr>
          <a:xfrm>
            <a:off x="3474006" y="2758255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접수일자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41413D9-70D8-4BEA-86EF-DB27FAB353B0}"/>
              </a:ext>
            </a:extLst>
          </p:cNvPr>
          <p:cNvSpPr/>
          <p:nvPr/>
        </p:nvSpPr>
        <p:spPr>
          <a:xfrm>
            <a:off x="3906027" y="2759763"/>
            <a:ext cx="720675" cy="17969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2024.07.10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5" name="순서도: 다중 문서 44">
            <a:extLst>
              <a:ext uri="{FF2B5EF4-FFF2-40B4-BE49-F238E27FC236}">
                <a16:creationId xmlns:a16="http://schemas.microsoft.com/office/drawing/2014/main" id="{DBD8A088-45D3-4FF4-91F1-ED7C995A8A17}"/>
              </a:ext>
            </a:extLst>
          </p:cNvPr>
          <p:cNvSpPr/>
          <p:nvPr/>
        </p:nvSpPr>
        <p:spPr>
          <a:xfrm>
            <a:off x="4463402" y="2769010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98B346F-A81C-4F75-8282-ECE826D6A417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B9B9B0-82ED-44BF-9EA5-7F7CE063158F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A94E7061-69B7-47DB-A009-0F6EE2B83E39}"/>
              </a:ext>
            </a:extLst>
          </p:cNvPr>
          <p:cNvSpPr/>
          <p:nvPr/>
        </p:nvSpPr>
        <p:spPr>
          <a:xfrm>
            <a:off x="2906569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3C530482-E3AB-4368-A4A2-4EF22A565CB3}"/>
              </a:ext>
            </a:extLst>
          </p:cNvPr>
          <p:cNvSpPr/>
          <p:nvPr/>
        </p:nvSpPr>
        <p:spPr>
          <a:xfrm>
            <a:off x="3250888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B8DD2A33-003E-4583-9B6C-5B7497E3E283}"/>
              </a:ext>
            </a:extLst>
          </p:cNvPr>
          <p:cNvSpPr/>
          <p:nvPr/>
        </p:nvSpPr>
        <p:spPr>
          <a:xfrm>
            <a:off x="2122586" y="255873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78DE7AA1-3B39-4C23-97D4-7F755CDB7438}"/>
              </a:ext>
            </a:extLst>
          </p:cNvPr>
          <p:cNvSpPr/>
          <p:nvPr/>
        </p:nvSpPr>
        <p:spPr>
          <a:xfrm>
            <a:off x="3728684" y="25582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081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221443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'</a:t>
                      </a:r>
                      <a:r>
                        <a:rPr lang="ko-KR" altLang="en-US" sz="1500" dirty="0"/>
                        <a:t>유실물 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LOST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유실물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등록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399569" y="2579157"/>
            <a:ext cx="1286607" cy="140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검정색 단우산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체크무늬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9F668E-F677-4B97-9244-F6D45B3D725C}"/>
              </a:ext>
            </a:extLst>
          </p:cNvPr>
          <p:cNvSpPr txBox="1"/>
          <p:nvPr/>
        </p:nvSpPr>
        <p:spPr>
          <a:xfrm>
            <a:off x="3154324" y="4514742"/>
            <a:ext cx="22881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유실물 안내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01E178-1DEC-4573-BB71-0AAD921FAF76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28BA70-1B88-475E-8293-06C21E96988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8CF619-B8B1-41A7-8E58-91BDF28F86FD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6721996-3614-4A2A-BFDB-DB45A1A4BE75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FA3885C-4D13-4F2B-B7B0-6D9C81F84F5E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7C04E6B-2E27-4CAD-BBFC-B37FB0FBFE41}"/>
              </a:ext>
            </a:extLst>
          </p:cNvPr>
          <p:cNvCxnSpPr>
            <a:cxnSpLocks/>
          </p:cNvCxnSpPr>
          <p:nvPr/>
        </p:nvCxnSpPr>
        <p:spPr>
          <a:xfrm>
            <a:off x="2030012" y="2557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E88A285C-966E-48E3-ACC6-DB9858E04350}"/>
              </a:ext>
            </a:extLst>
          </p:cNvPr>
          <p:cNvCxnSpPr>
            <a:cxnSpLocks/>
          </p:cNvCxnSpPr>
          <p:nvPr/>
        </p:nvCxnSpPr>
        <p:spPr>
          <a:xfrm>
            <a:off x="2030012" y="2732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0821A42-DBDA-4CBE-A1EE-83AB8EC7E98E}"/>
              </a:ext>
            </a:extLst>
          </p:cNvPr>
          <p:cNvSpPr/>
          <p:nvPr/>
        </p:nvSpPr>
        <p:spPr>
          <a:xfrm>
            <a:off x="2030012" y="2562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51B943F-4255-4577-8D96-E888180DEC66}"/>
              </a:ext>
            </a:extLst>
          </p:cNvPr>
          <p:cNvSpPr/>
          <p:nvPr/>
        </p:nvSpPr>
        <p:spPr>
          <a:xfrm>
            <a:off x="2399569" y="2813237"/>
            <a:ext cx="873823" cy="143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양양유실물센터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9128B6BF-0AFB-45A0-B640-462D4E2CD5F0}"/>
              </a:ext>
            </a:extLst>
          </p:cNvPr>
          <p:cNvCxnSpPr>
            <a:cxnSpLocks/>
          </p:cNvCxnSpPr>
          <p:nvPr/>
        </p:nvCxnSpPr>
        <p:spPr>
          <a:xfrm>
            <a:off x="2030012" y="279154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5E8826C8-7EA0-45EC-B8E5-630ED36D6030}"/>
              </a:ext>
            </a:extLst>
          </p:cNvPr>
          <p:cNvCxnSpPr>
            <a:cxnSpLocks/>
          </p:cNvCxnSpPr>
          <p:nvPr/>
        </p:nvCxnSpPr>
        <p:spPr>
          <a:xfrm>
            <a:off x="2030012" y="296653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C84363A-5D1C-4DCC-9A56-03C942D49927}"/>
              </a:ext>
            </a:extLst>
          </p:cNvPr>
          <p:cNvSpPr/>
          <p:nvPr/>
        </p:nvSpPr>
        <p:spPr>
          <a:xfrm>
            <a:off x="2030012" y="279659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보관장소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FE84C56-0128-4B11-80F9-49766DD1DE31}"/>
              </a:ext>
            </a:extLst>
          </p:cNvPr>
          <p:cNvSpPr/>
          <p:nvPr/>
        </p:nvSpPr>
        <p:spPr>
          <a:xfrm>
            <a:off x="3577123" y="279659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85999F4-A3D6-4B79-9958-99D8FAF78A3D}"/>
              </a:ext>
            </a:extLst>
          </p:cNvPr>
          <p:cNvSpPr/>
          <p:nvPr/>
        </p:nvSpPr>
        <p:spPr>
          <a:xfrm>
            <a:off x="3890443" y="2813237"/>
            <a:ext cx="873823" cy="143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2024.07.10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A69CAA8-D75C-4F90-9593-01AFECC58FC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BD4CDB20-F4D8-4675-82E6-6943C149195B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1FC6EA6-360F-4952-9C45-1AF9FD1DEAB7}"/>
              </a:ext>
            </a:extLst>
          </p:cNvPr>
          <p:cNvSpPr txBox="1"/>
          <p:nvPr/>
        </p:nvSpPr>
        <p:spPr>
          <a:xfrm>
            <a:off x="2030012" y="3076575"/>
            <a:ext cx="2546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0" i="0" dirty="0">
                <a:solidFill>
                  <a:srgbClr val="333333"/>
                </a:solidFill>
                <a:effectLst/>
                <a:latin typeface="ng"/>
              </a:rPr>
              <a:t>1010</a:t>
            </a:r>
            <a:r>
              <a:rPr lang="ko-KR" altLang="en-US" sz="800" b="0" i="0" dirty="0">
                <a:solidFill>
                  <a:srgbClr val="333333"/>
                </a:solidFill>
                <a:effectLst/>
                <a:latin typeface="ng"/>
              </a:rPr>
              <a:t>열차 양양방향 </a:t>
            </a:r>
            <a:r>
              <a:rPr lang="en-US" altLang="ko-KR" sz="800" b="0" i="0" dirty="0">
                <a:solidFill>
                  <a:srgbClr val="333333"/>
                </a:solidFill>
                <a:effectLst/>
                <a:latin typeface="ng"/>
              </a:rPr>
              <a:t>– 3</a:t>
            </a:r>
            <a:r>
              <a:rPr lang="ko-KR" altLang="en-US" sz="800" b="0" i="0" dirty="0">
                <a:solidFill>
                  <a:srgbClr val="333333"/>
                </a:solidFill>
                <a:effectLst/>
                <a:latin typeface="ng"/>
              </a:rPr>
              <a:t>호차 </a:t>
            </a:r>
            <a:r>
              <a:rPr lang="en-US" altLang="ko-KR" sz="800" b="0" i="0" dirty="0">
                <a:solidFill>
                  <a:srgbClr val="333333"/>
                </a:solidFill>
                <a:effectLst/>
                <a:latin typeface="ng"/>
              </a:rPr>
              <a:t>2A </a:t>
            </a:r>
            <a:r>
              <a:rPr lang="ko-KR" altLang="en-US" sz="800" b="0" i="0" dirty="0">
                <a:solidFill>
                  <a:srgbClr val="333333"/>
                </a:solidFill>
                <a:effectLst/>
                <a:latin typeface="ng"/>
              </a:rPr>
              <a:t>객실좌석</a:t>
            </a:r>
            <a:endParaRPr lang="ko-KR" altLang="en-US" sz="700" dirty="0"/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A94E7061-69B7-47DB-A009-0F6EE2B83E39}"/>
              </a:ext>
            </a:extLst>
          </p:cNvPr>
          <p:cNvSpPr/>
          <p:nvPr/>
        </p:nvSpPr>
        <p:spPr>
          <a:xfrm>
            <a:off x="2925423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07956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>
                <a:latin typeface="한컴 고딕"/>
                <a:ea typeface="한컴 고딕"/>
              </a:rPr>
              <a:t>상호</a:t>
            </a:r>
            <a:r>
              <a:rPr lang="en-US" altLang="ko-KR" sz="300">
                <a:latin typeface="한컴 고딕"/>
                <a:ea typeface="한컴 고딕"/>
              </a:rPr>
              <a:t>: </a:t>
            </a:r>
            <a:r>
              <a:rPr lang="ko-KR" altLang="en-US" sz="300">
                <a:latin typeface="한컴 고딕"/>
                <a:ea typeface="한컴 고딕"/>
              </a:rPr>
              <a:t>주식회사 시알엑스</a:t>
            </a:r>
            <a:endParaRPr lang="ko-KR" altLang="en-US" sz="3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>
                <a:latin typeface="한컴 고딕"/>
                <a:ea typeface="한컴 고딕"/>
              </a:rPr>
              <a:t>대표자</a:t>
            </a:r>
            <a:r>
              <a:rPr lang="en-US" altLang="ko-KR" sz="300">
                <a:latin typeface="한컴 고딕"/>
                <a:ea typeface="한컴 고딕"/>
              </a:rPr>
              <a:t>: </a:t>
            </a:r>
            <a:r>
              <a:rPr lang="ko-KR" altLang="en-US" sz="300">
                <a:latin typeface="한컴 고딕"/>
                <a:ea typeface="한컴 고딕"/>
              </a:rPr>
              <a:t>추승보</a:t>
            </a:r>
            <a:r>
              <a:rPr lang="en-US" altLang="ko-KR" sz="300">
                <a:latin typeface="한컴 고딕"/>
                <a:ea typeface="한컴 고딕"/>
              </a:rPr>
              <a:t>, </a:t>
            </a:r>
            <a:r>
              <a:rPr lang="ko-KR" altLang="en-US" sz="300">
                <a:latin typeface="한컴 고딕"/>
                <a:ea typeface="한컴 고딕"/>
              </a:rPr>
              <a:t>김의겸</a:t>
            </a:r>
            <a:r>
              <a:rPr lang="en-US" altLang="ko-KR" sz="300">
                <a:latin typeface="한컴 고딕"/>
                <a:ea typeface="한컴 고딕"/>
              </a:rPr>
              <a:t>, </a:t>
            </a:r>
            <a:r>
              <a:rPr lang="ko-KR" altLang="en-US" sz="300">
                <a:latin typeface="한컴 고딕"/>
                <a:ea typeface="한컴 고딕"/>
              </a:rPr>
              <a:t>이영진</a:t>
            </a:r>
            <a:r>
              <a:rPr lang="en-US" altLang="ko-KR" sz="300">
                <a:latin typeface="한컴 고딕"/>
                <a:ea typeface="한컴 고딕"/>
              </a:rPr>
              <a:t>, </a:t>
            </a:r>
            <a:r>
              <a:rPr lang="ko-KR" altLang="en-US" sz="300">
                <a:latin typeface="한컴 고딕"/>
                <a:ea typeface="한컴 고딕"/>
              </a:rPr>
              <a:t>오동수</a:t>
            </a:r>
            <a:endParaRPr lang="ko-KR" altLang="en-US" sz="3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>
                <a:latin typeface="한컴 고딕"/>
                <a:ea typeface="한컴 고딕"/>
              </a:rPr>
              <a:t>사업자등록</a:t>
            </a:r>
            <a:r>
              <a:rPr lang="en-US" altLang="ko-KR" sz="300">
                <a:latin typeface="한컴 고딕"/>
                <a:ea typeface="한컴 고딕"/>
              </a:rPr>
              <a:t>: 000-11-222222</a:t>
            </a:r>
            <a:endParaRPr lang="en-US" altLang="ko-KR" sz="3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>
                <a:latin typeface="한컴 고딕"/>
                <a:ea typeface="한컴 고딕"/>
              </a:rPr>
              <a:t>통신판매업신고</a:t>
            </a:r>
            <a:r>
              <a:rPr lang="en-US" altLang="ko-KR" sz="300">
                <a:latin typeface="한컴 고딕"/>
                <a:ea typeface="한컴 고딕"/>
              </a:rPr>
              <a:t>: 2024-</a:t>
            </a:r>
            <a:r>
              <a:rPr lang="ko-KR" altLang="en-US" sz="300">
                <a:latin typeface="한컴 고딕"/>
                <a:ea typeface="한컴 고딕"/>
              </a:rPr>
              <a:t>대전서구</a:t>
            </a:r>
            <a:r>
              <a:rPr lang="en-US" altLang="ko-KR" sz="300">
                <a:latin typeface="한컴 고딕"/>
                <a:ea typeface="한컴 고딕"/>
              </a:rPr>
              <a:t>-1005</a:t>
            </a:r>
            <a:r>
              <a:rPr lang="ko-KR" altLang="en-US" sz="300">
                <a:latin typeface="한컴 고딕"/>
                <a:ea typeface="한컴 고딕"/>
              </a:rPr>
              <a:t>호</a:t>
            </a:r>
            <a:endParaRPr lang="ko-KR" altLang="en-US" sz="300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3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>
                <a:latin typeface="한컴 고딕"/>
                <a:ea typeface="한컴 고딕"/>
              </a:rPr>
              <a:t>Copyright 2024. CRX INC. All rights reserved.</a:t>
            </a:r>
            <a:endParaRPr lang="en-US" altLang="ko-KR" sz="300">
              <a:latin typeface="한컴 고딕"/>
              <a:ea typeface="한컴 고딕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  <a:endParaRPr lang="ko-KR" altLang="en-US" sz="500" b="1">
              <a:solidFill>
                <a:schemeClr val="tx2">
                  <a:lumMod val="75000"/>
                </a:schemeClr>
              </a:solidFill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  <a:endParaRPr lang="en-US" altLang="ko-KR" sz="500">
              <a:solidFill>
                <a:schemeClr val="tx2">
                  <a:lumMod val="75000"/>
                </a:schemeClr>
              </a:solidFill>
              <a:latin typeface="한컴 고딕"/>
              <a:ea typeface="한컴 고딕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  <a:endParaRPr lang="ko-KR" altLang="en-US" sz="700"/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  <a:endParaRPr lang="ko-KR" altLang="en-US" sz="700"/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  <a:endParaRPr lang="ko-KR" altLang="en-US" sz="700"/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  <a:endParaRPr lang="ko-KR" altLang="en-US" sz="700"/>
          </a:p>
        </p:txBody>
      </p:sp>
      <p:sp>
        <p:nvSpPr>
          <p:cNvPr id="85" name="TextBox 84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  <a:endParaRPr lang="ko-KR" altLang="en-US" sz="700"/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/>
                <a:gridCol w="3916568"/>
              </a:tblGrid>
              <a:tr h="32017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  <a:endParaRPr lang="ko-KR" altLang="en-US" sz="1400"/>
                    </a:p>
                  </a:txBody>
                  <a:tcPr marL="91440" marR="9144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500"/>
                        <a:t>드롭다운으로 항목 선택 기능 구현</a:t>
                      </a:r>
                      <a:endParaRPr lang="en-US" altLang="ko-KR" sz="15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500"/>
                        <a:t>검색할 내용 입력</a:t>
                      </a: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500"/>
                        <a:t>입력한 내용으로 검색</a:t>
                      </a: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4</a:t>
                      </a: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500"/>
                        <a:t>페이지 번호 선택하여 페이지 이동</a:t>
                      </a: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/>
        </p:nvGraphicFramePr>
        <p:xfrm>
          <a:off x="7091765" y="586734"/>
          <a:ext cx="4490636" cy="520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/>
                <a:gridCol w="1122659"/>
                <a:gridCol w="1122659"/>
                <a:gridCol w="1122659"/>
              </a:tblGrid>
              <a:tr h="32770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Notice</a:t>
                      </a: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300"/>
                        <a:t>공지사항 목록</a:t>
                      </a:r>
                      <a:endParaRPr lang="ko-KR" altLang="en-US" sz="1300"/>
                    </a:p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사용자</a:t>
                      </a:r>
                      <a:r>
                        <a:rPr lang="en-US" altLang="ko-KR" sz="1500"/>
                        <a:t>)</a:t>
                      </a:r>
                      <a:endParaRPr lang="ko-KR" altLang="en-US" sz="150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  <a:endParaRPr lang="ko-KR" altLang="en-US" sz="500"/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  <a:endParaRPr lang="ko-KR" altLang="en-US" sz="500"/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  <a:endParaRPr lang="ko-KR" altLang="en-US" sz="500"/>
          </a:p>
        </p:txBody>
      </p:sp>
      <p:sp>
        <p:nvSpPr>
          <p:cNvPr id="5" name="TextBox 4"/>
          <p:cNvSpPr txBox="1"/>
          <p:nvPr/>
        </p:nvSpPr>
        <p:spPr>
          <a:xfrm>
            <a:off x="1728798" y="1740867"/>
            <a:ext cx="12106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/>
              <a:t>공지사항</a:t>
            </a:r>
            <a:endParaRPr lang="ko-KR" altLang="en-US" sz="2000"/>
          </a:p>
        </p:txBody>
      </p: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824630" y="2668261"/>
          <a:ext cx="3074272" cy="196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/>
                <a:gridCol w="1952693"/>
                <a:gridCol w="725974"/>
              </a:tblGrid>
              <a:tr h="157671">
                <a:tc>
                  <a:txBody>
                    <a:bodyPr vert="horz" lIns="0" tIns="45720" rIns="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글번호</a:t>
                      </a:r>
                      <a:endParaRPr lang="ko-KR" altLang="en-US" sz="700"/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내용</a:t>
                      </a:r>
                      <a:endParaRPr lang="ko-KR" altLang="en-US" sz="700"/>
                    </a:p>
                  </a:txBody>
                  <a:tcPr marL="91440" marR="9144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작성일자</a:t>
                      </a:r>
                      <a:endParaRPr lang="ko-KR" altLang="en-US" sz="700"/>
                    </a:p>
                  </a:txBody>
                  <a:tcPr marL="91440" marR="91440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5767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61</a:t>
                      </a:r>
                      <a:endParaRPr lang="ko-KR" altLang="en-US" sz="7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5767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60</a:t>
                      </a:r>
                      <a:endParaRPr lang="ko-KR" altLang="en-US" sz="7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5767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59</a:t>
                      </a:r>
                      <a:endParaRPr lang="ko-KR" altLang="en-US" sz="7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57671">
                <a:tc>
                  <a:txBody>
                    <a:bodyPr vert="horz" lIns="91440" tIns="45720" rIns="91440" bIns="45720" anchor="t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8689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57</a:t>
                      </a:r>
                      <a:endParaRPr lang="ko-KR" altLang="en-US" sz="7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5767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56</a:t>
                      </a:r>
                      <a:endParaRPr lang="ko-KR" altLang="en-US" sz="7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5767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55</a:t>
                      </a:r>
                      <a:endParaRPr lang="ko-KR" altLang="en-US" sz="7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5767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54</a:t>
                      </a:r>
                      <a:endParaRPr lang="ko-KR" altLang="en-US" sz="7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5767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53</a:t>
                      </a:r>
                      <a:endParaRPr lang="ko-KR" altLang="en-US" sz="7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부정승차 집중단속 시행알림</a:t>
                      </a:r>
                      <a:endParaRPr lang="ko-KR" altLang="en-US" sz="500"/>
                    </a:p>
                  </a:txBody>
                  <a:tcPr marL="91440" marR="9144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2024-07-01</a:t>
                      </a:r>
                      <a:endParaRPr lang="ko-KR" altLang="en-US" sz="7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화살표: 오른쪽 37"/>
          <p:cNvSpPr/>
          <p:nvPr/>
        </p:nvSpPr>
        <p:spPr>
          <a:xfrm>
            <a:off x="3870384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"/>
              <a:t>1     2     3     4     5</a:t>
            </a:r>
            <a:endParaRPr lang="ko-KR" altLang="en-US" sz="500"/>
          </a:p>
        </p:txBody>
      </p:sp>
      <p:sp>
        <p:nvSpPr>
          <p:cNvPr id="12" name="직사각형 11"/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algn="ctr">
              <a:defRPr/>
            </a:pPr>
            <a:r>
              <a:rPr lang="ko-KR" altLang="en-US" sz="500"/>
              <a:t>글번호  ▽</a:t>
            </a:r>
            <a:endParaRPr lang="ko-KR" altLang="en-US" sz="500"/>
          </a:p>
        </p:txBody>
      </p:sp>
      <p:sp>
        <p:nvSpPr>
          <p:cNvPr id="14" name="직사각형 13"/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84452" y="2467585"/>
            <a:ext cx="611460" cy="15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총 게시글 </a:t>
            </a:r>
            <a:r>
              <a:rPr lang="en-US" altLang="ko-KR" sz="500"/>
              <a:t>: 61</a:t>
            </a:r>
            <a:endParaRPr lang="ko-KR" altLang="en-US" sz="500"/>
          </a:p>
        </p:txBody>
      </p:sp>
      <p:sp>
        <p:nvSpPr>
          <p:cNvPr id="45" name="직사각형 44"/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검색</a:t>
            </a:r>
            <a:endParaRPr lang="ko-KR" altLang="en-US" sz="500">
              <a:solidFill>
                <a:schemeClr val="tx1"/>
              </a:solidFill>
            </a:endParaRPr>
          </a:p>
        </p:txBody>
      </p:sp>
      <p:sp>
        <p:nvSpPr>
          <p:cNvPr id="55" name="순서도: 연결자 54"/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  <a:endParaRPr lang="ko-KR" altLang="en-US" sz="700"/>
          </a:p>
        </p:txBody>
      </p:sp>
      <p:sp>
        <p:nvSpPr>
          <p:cNvPr id="65" name="TextBox 64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  <a:endParaRPr lang="ko-KR" altLang="en-US" sz="700"/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연결자 59"/>
          <p:cNvSpPr/>
          <p:nvPr/>
        </p:nvSpPr>
        <p:spPr>
          <a:xfrm>
            <a:off x="2845339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4" name="순서도: 연결자 53"/>
          <p:cNvSpPr/>
          <p:nvPr/>
        </p:nvSpPr>
        <p:spPr>
          <a:xfrm>
            <a:off x="37831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2" name="순서도: 연결자 61"/>
          <p:cNvSpPr/>
          <p:nvPr/>
        </p:nvSpPr>
        <p:spPr>
          <a:xfrm>
            <a:off x="3186043" y="446207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210637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공지사항 등록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932759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공지사항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055259"/>
              </p:ext>
            </p:extLst>
          </p:nvPr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부정승차 집중단속 시행알림</a:t>
                      </a:r>
                      <a:endParaRPr lang="ko-KR" altLang="en-US" sz="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2024-07-01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875669-A15F-416B-A929-CD9075E21F90}"/>
              </a:ext>
            </a:extLst>
          </p:cNvPr>
          <p:cNvSpPr txBox="1"/>
          <p:nvPr/>
        </p:nvSpPr>
        <p:spPr>
          <a:xfrm>
            <a:off x="4612481" y="4699635"/>
            <a:ext cx="271344" cy="1611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978C7366-DC75-43D8-898A-2D32B64B0B93}"/>
              </a:ext>
            </a:extLst>
          </p:cNvPr>
          <p:cNvSpPr/>
          <p:nvPr/>
        </p:nvSpPr>
        <p:spPr>
          <a:xfrm>
            <a:off x="4451050" y="44998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C08C634-BE5B-404B-8D05-0CD8D1E8AF84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FD3B8A-BE59-4D8B-B2EC-B4CACCB874A0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DE3D036-A10E-4107-B143-1DEA0B9535D0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4FB9D70-CB97-4919-989B-F4969B5A6F69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60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009731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파일 선택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클릭하여 파일 첨부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등록 버튼 클릭시 공지사항 등록 완료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 버튼 클릭시 </a:t>
                      </a:r>
                      <a:r>
                        <a:rPr lang="en-US" altLang="ko-KR" sz="1500" dirty="0"/>
                        <a:t>＇</a:t>
                      </a:r>
                      <a:r>
                        <a:rPr lang="ko-KR" altLang="en-US" sz="1500" dirty="0"/>
                        <a:t>공지사항 목록</a:t>
                      </a:r>
                      <a:r>
                        <a:rPr lang="en-US" altLang="ko-KR" sz="1500" dirty="0"/>
                        <a:t>＇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815113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공지사항 등록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24629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317028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내용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2850728"/>
            <a:ext cx="2341438" cy="122332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15AE2D-BDB3-44B2-BD70-223FCDA7D791}"/>
              </a:ext>
            </a:extLst>
          </p:cNvPr>
          <p:cNvSpPr txBox="1"/>
          <p:nvPr/>
        </p:nvSpPr>
        <p:spPr>
          <a:xfrm>
            <a:off x="1878771" y="4074824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첨부파일</a:t>
            </a:r>
            <a:endParaRPr lang="en-US" altLang="ko-KR" sz="7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CE4204C-6662-40B3-AB00-6C3751BF8D16}"/>
              </a:ext>
            </a:extLst>
          </p:cNvPr>
          <p:cNvSpPr/>
          <p:nvPr/>
        </p:nvSpPr>
        <p:spPr>
          <a:xfrm>
            <a:off x="2268319" y="4263174"/>
            <a:ext cx="1031102" cy="10165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400" dirty="0">
                <a:solidFill>
                  <a:schemeClr val="tx1"/>
                </a:solidFill>
              </a:rPr>
              <a:t>선택된 파일이 없습니다</a:t>
            </a:r>
            <a:r>
              <a:rPr lang="en-US" altLang="ko-KR" sz="400" dirty="0">
                <a:solidFill>
                  <a:schemeClr val="tx1"/>
                </a:solidFill>
              </a:rPr>
              <a:t>.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9F668E-F677-4B97-9244-F6D45B3D725C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19AD2-4B5C-4660-A2A8-497E88561FED}"/>
              </a:ext>
            </a:extLst>
          </p:cNvPr>
          <p:cNvSpPr txBox="1"/>
          <p:nvPr/>
        </p:nvSpPr>
        <p:spPr>
          <a:xfrm>
            <a:off x="2277509" y="4267392"/>
            <a:ext cx="303761" cy="966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/>
              <a:t>파일 선택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35C36FE3-8DFD-4D03-B0C5-BF29D0298330}"/>
              </a:ext>
            </a:extLst>
          </p:cNvPr>
          <p:cNvSpPr/>
          <p:nvPr/>
        </p:nvSpPr>
        <p:spPr>
          <a:xfrm>
            <a:off x="2877991" y="42874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9BB1CC4C-A77B-4B75-9C57-1ACC51BCF80E}"/>
              </a:ext>
            </a:extLst>
          </p:cNvPr>
          <p:cNvSpPr/>
          <p:nvPr/>
        </p:nvSpPr>
        <p:spPr>
          <a:xfrm>
            <a:off x="2221561" y="402289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D9C7FE-7B03-4837-A5B7-ECBCA13AF91D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A73E1714-6240-4AD2-A970-71067AB88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96" y="2765910"/>
            <a:ext cx="2067518" cy="75068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9E50F35B-356E-4D6A-A3AE-A86FDC30D822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6FE3FF9-AEC5-468F-ADE4-C3F3D3A3F50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DC550C5-9829-4686-848F-FB8EA4CD67B4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23C9FCBE-E619-4407-AEB5-DB77A6C016A3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DEFA593-BF6F-4811-8886-3DFFDF6644C6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1494F77-72BE-468E-A510-72CFCF2FDD69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4" name="순서도: 연결자 93">
            <a:extLst>
              <a:ext uri="{FF2B5EF4-FFF2-40B4-BE49-F238E27FC236}">
                <a16:creationId xmlns:a16="http://schemas.microsoft.com/office/drawing/2014/main" id="{B3554ACE-42A0-4EB7-9CE1-FC3C3378B86A}"/>
              </a:ext>
            </a:extLst>
          </p:cNvPr>
          <p:cNvSpPr/>
          <p:nvPr/>
        </p:nvSpPr>
        <p:spPr>
          <a:xfrm>
            <a:off x="3263059" y="42874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8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>
            <a:extLst>
              <a:ext uri="{FF2B5EF4-FFF2-40B4-BE49-F238E27FC236}">
                <a16:creationId xmlns:a16="http://schemas.microsoft.com/office/drawing/2014/main" id="{62710DDB-607B-406F-941C-D14BAB83B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18171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'</a:t>
                      </a:r>
                      <a:r>
                        <a:rPr lang="ko-KR" altLang="en-US" sz="1500" dirty="0"/>
                        <a:t>공지사항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093247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공지사항 열람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DA3BF6-BF5D-4064-9CC4-B6B206865B8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8ACE645-55B5-4C4B-960A-8D82AD56038D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2E7AF34-92D4-444F-84D3-165290BAFFD2}"/>
              </a:ext>
            </a:extLst>
          </p:cNvPr>
          <p:cNvCxnSpPr>
            <a:cxnSpLocks/>
          </p:cNvCxnSpPr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A949C07-D6CB-4C65-9B63-44DECE77832E}"/>
              </a:ext>
            </a:extLst>
          </p:cNvPr>
          <p:cNvCxnSpPr>
            <a:cxnSpLocks/>
          </p:cNvCxnSpPr>
          <p:nvPr/>
        </p:nvCxnSpPr>
        <p:spPr>
          <a:xfrm>
            <a:off x="2034769" y="26781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BFD28-1990-4DAC-8E56-302D9AF0D6E2}"/>
              </a:ext>
            </a:extLst>
          </p:cNvPr>
          <p:cNvSpPr txBox="1"/>
          <p:nvPr/>
        </p:nvSpPr>
        <p:spPr>
          <a:xfrm>
            <a:off x="1977619" y="2505472"/>
            <a:ext cx="9989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500" b="0" i="0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부정승차 집중단속 시행알림</a:t>
            </a:r>
            <a:endParaRPr lang="ko-KR" altLang="en-US" sz="5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DA417A-9A4C-465D-BD7A-14033E745748}"/>
              </a:ext>
            </a:extLst>
          </p:cNvPr>
          <p:cNvSpPr/>
          <p:nvPr/>
        </p:nvSpPr>
        <p:spPr>
          <a:xfrm>
            <a:off x="3820056" y="250547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939A1-E6FF-4305-8787-909FDCAFBCA5}"/>
              </a:ext>
            </a:extLst>
          </p:cNvPr>
          <p:cNvSpPr txBox="1"/>
          <p:nvPr/>
        </p:nvSpPr>
        <p:spPr>
          <a:xfrm>
            <a:off x="4081988" y="2501180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2024-07-10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F971BA0A-07E6-49DF-BACF-73B7A6FAA88C}"/>
              </a:ext>
            </a:extLst>
          </p:cNvPr>
          <p:cNvCxnSpPr>
            <a:cxnSpLocks/>
          </p:cNvCxnSpPr>
          <p:nvPr/>
        </p:nvCxnSpPr>
        <p:spPr>
          <a:xfrm>
            <a:off x="2034769" y="2859447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FC4A807-1E9C-4592-BD78-C1B634262C46}"/>
              </a:ext>
            </a:extLst>
          </p:cNvPr>
          <p:cNvSpPr txBox="1"/>
          <p:nvPr/>
        </p:nvSpPr>
        <p:spPr>
          <a:xfrm>
            <a:off x="1980904" y="2682420"/>
            <a:ext cx="12346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u="sng" dirty="0">
                <a:solidFill>
                  <a:schemeClr val="accent1"/>
                </a:solidFill>
              </a:rPr>
              <a:t>7</a:t>
            </a:r>
            <a:r>
              <a:rPr lang="ko-KR" altLang="en-US" sz="500" u="sng" dirty="0">
                <a:solidFill>
                  <a:schemeClr val="accent1"/>
                </a:solidFill>
              </a:rPr>
              <a:t>월 부정승차 집중단속 시행알림</a:t>
            </a:r>
            <a:r>
              <a:rPr lang="en-US" altLang="ko-KR" sz="500" u="sng" dirty="0">
                <a:solidFill>
                  <a:schemeClr val="accent1"/>
                </a:solidFill>
              </a:rPr>
              <a:t>.pdt</a:t>
            </a:r>
            <a:endParaRPr lang="ko-KR" altLang="en-US" sz="500" u="sng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36B3C8-8441-447A-B973-A38D967F109D}"/>
              </a:ext>
            </a:extLst>
          </p:cNvPr>
          <p:cNvSpPr txBox="1"/>
          <p:nvPr/>
        </p:nvSpPr>
        <p:spPr>
          <a:xfrm>
            <a:off x="2048201" y="2866911"/>
            <a:ext cx="2532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>
                <a:solidFill>
                  <a:srgbClr val="FF0000"/>
                </a:solidFill>
              </a:rPr>
              <a:t>7</a:t>
            </a:r>
            <a:r>
              <a:rPr lang="ko-KR" altLang="en-US" sz="500" dirty="0">
                <a:solidFill>
                  <a:srgbClr val="FF0000"/>
                </a:solidFill>
              </a:rPr>
              <a:t>월 부정승차 집중단속</a:t>
            </a:r>
            <a:endParaRPr lang="en-US" altLang="ko-KR" sz="500" dirty="0">
              <a:solidFill>
                <a:srgbClr val="FF0000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해당 기간 내 단거리 구간 무임승차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정기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·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회수권 부정사용 등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악의적 의도와 상습적으로 열차를 부정승차하여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공정하게 열차를 이용하는 다른고객에게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피해를 입힐 경우 철도사업법 제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조 근거하여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기준운임의 최대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30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배 부가운임을 징수함</a:t>
            </a:r>
            <a:endParaRPr lang="en-US" altLang="ko-KR" sz="500" dirty="0">
              <a:solidFill>
                <a:srgbClr val="333333"/>
              </a:solidFill>
              <a:latin typeface="ng"/>
            </a:endParaRPr>
          </a:p>
          <a:p>
            <a:pPr algn="ctr"/>
            <a:r>
              <a:rPr lang="ko-KR" altLang="en-US" sz="500" b="0" i="0" dirty="0">
                <a:solidFill>
                  <a:srgbClr val="C7187D"/>
                </a:solidFill>
                <a:effectLst/>
                <a:latin typeface="ng"/>
              </a:rPr>
              <a:t>□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 기간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2024. 7. 01.(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월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 ~ 7. 31.(</a:t>
            </a:r>
            <a:r>
              <a:rPr lang="ko-KR" altLang="en-US" sz="500" dirty="0">
                <a:solidFill>
                  <a:srgbClr val="333333"/>
                </a:solidFill>
                <a:latin typeface="ng"/>
              </a:rPr>
              <a:t>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55BE3D7-9C92-4F3A-BABB-957B23587FD6}"/>
              </a:ext>
            </a:extLst>
          </p:cNvPr>
          <p:cNvCxnSpPr>
            <a:cxnSpLocks/>
          </p:cNvCxnSpPr>
          <p:nvPr/>
        </p:nvCxnSpPr>
        <p:spPr>
          <a:xfrm>
            <a:off x="2047057" y="3972754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543BBD5-84C3-46E4-A228-59E6436F7FCA}"/>
              </a:ext>
            </a:extLst>
          </p:cNvPr>
          <p:cNvSpPr txBox="1"/>
          <p:nvPr/>
        </p:nvSpPr>
        <p:spPr>
          <a:xfrm>
            <a:off x="4400550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>
                <a:solidFill>
                  <a:schemeClr val="bg1"/>
                </a:solidFill>
              </a:rPr>
              <a:t>목록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FF14C9E-B81E-44FD-BA15-867DC03F7DC2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7C112F-DE42-46A9-988E-3F1224C529F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A43CA7-5C16-4A3D-9E47-371768AF5185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D9C954D-8BA4-444A-ADA1-B9391D9DCD9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39D8695-3BDB-49AB-A0BC-29E2B1DBEADF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243428E-616D-4263-BA92-476ADA4B7EFE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2FD17399-3FEC-400F-A4EB-662F1ECC2746}"/>
              </a:ext>
            </a:extLst>
          </p:cNvPr>
          <p:cNvSpPr/>
          <p:nvPr/>
        </p:nvSpPr>
        <p:spPr>
          <a:xfrm>
            <a:off x="4240643" y="379445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344319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>
                <a:latin typeface="한컴 고딕"/>
                <a:ea typeface="한컴 고딕"/>
              </a:rPr>
              <a:t>상호</a:t>
            </a:r>
            <a:r>
              <a:rPr lang="en-US" altLang="ko-KR" sz="300">
                <a:latin typeface="한컴 고딕"/>
                <a:ea typeface="한컴 고딕"/>
              </a:rPr>
              <a:t>: </a:t>
            </a:r>
            <a:r>
              <a:rPr lang="ko-KR" altLang="en-US" sz="300">
                <a:latin typeface="한컴 고딕"/>
                <a:ea typeface="한컴 고딕"/>
              </a:rPr>
              <a:t>주식회사 시알엑스</a:t>
            </a:r>
            <a:endParaRPr lang="ko-KR" altLang="en-US" sz="3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>
                <a:latin typeface="한컴 고딕"/>
                <a:ea typeface="한컴 고딕"/>
              </a:rPr>
              <a:t>대표자</a:t>
            </a:r>
            <a:r>
              <a:rPr lang="en-US" altLang="ko-KR" sz="300">
                <a:latin typeface="한컴 고딕"/>
                <a:ea typeface="한컴 고딕"/>
              </a:rPr>
              <a:t>: </a:t>
            </a:r>
            <a:r>
              <a:rPr lang="ko-KR" altLang="en-US" sz="300">
                <a:latin typeface="한컴 고딕"/>
                <a:ea typeface="한컴 고딕"/>
              </a:rPr>
              <a:t>추승보</a:t>
            </a:r>
            <a:r>
              <a:rPr lang="en-US" altLang="ko-KR" sz="300">
                <a:latin typeface="한컴 고딕"/>
                <a:ea typeface="한컴 고딕"/>
              </a:rPr>
              <a:t>, </a:t>
            </a:r>
            <a:r>
              <a:rPr lang="ko-KR" altLang="en-US" sz="300">
                <a:latin typeface="한컴 고딕"/>
                <a:ea typeface="한컴 고딕"/>
              </a:rPr>
              <a:t>김의겸</a:t>
            </a:r>
            <a:r>
              <a:rPr lang="en-US" altLang="ko-KR" sz="300">
                <a:latin typeface="한컴 고딕"/>
                <a:ea typeface="한컴 고딕"/>
              </a:rPr>
              <a:t>, </a:t>
            </a:r>
            <a:r>
              <a:rPr lang="ko-KR" altLang="en-US" sz="300">
                <a:latin typeface="한컴 고딕"/>
                <a:ea typeface="한컴 고딕"/>
              </a:rPr>
              <a:t>이영진</a:t>
            </a:r>
            <a:r>
              <a:rPr lang="en-US" altLang="ko-KR" sz="300">
                <a:latin typeface="한컴 고딕"/>
                <a:ea typeface="한컴 고딕"/>
              </a:rPr>
              <a:t>, </a:t>
            </a:r>
            <a:r>
              <a:rPr lang="ko-KR" altLang="en-US" sz="300">
                <a:latin typeface="한컴 고딕"/>
                <a:ea typeface="한컴 고딕"/>
              </a:rPr>
              <a:t>오동수</a:t>
            </a:r>
            <a:endParaRPr lang="ko-KR" altLang="en-US" sz="3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>
                <a:latin typeface="한컴 고딕"/>
                <a:ea typeface="한컴 고딕"/>
              </a:rPr>
              <a:t>사업자등록</a:t>
            </a:r>
            <a:r>
              <a:rPr lang="en-US" altLang="ko-KR" sz="300">
                <a:latin typeface="한컴 고딕"/>
                <a:ea typeface="한컴 고딕"/>
              </a:rPr>
              <a:t>: 000-11-222222</a:t>
            </a:r>
            <a:endParaRPr lang="en-US" altLang="ko-KR" sz="3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>
                <a:latin typeface="한컴 고딕"/>
                <a:ea typeface="한컴 고딕"/>
              </a:rPr>
              <a:t>통신판매업신고</a:t>
            </a:r>
            <a:r>
              <a:rPr lang="en-US" altLang="ko-KR" sz="300">
                <a:latin typeface="한컴 고딕"/>
                <a:ea typeface="한컴 고딕"/>
              </a:rPr>
              <a:t>: 2024-</a:t>
            </a:r>
            <a:r>
              <a:rPr lang="ko-KR" altLang="en-US" sz="300">
                <a:latin typeface="한컴 고딕"/>
                <a:ea typeface="한컴 고딕"/>
              </a:rPr>
              <a:t>대전서구</a:t>
            </a:r>
            <a:r>
              <a:rPr lang="en-US" altLang="ko-KR" sz="300">
                <a:latin typeface="한컴 고딕"/>
                <a:ea typeface="한컴 고딕"/>
              </a:rPr>
              <a:t>-1005</a:t>
            </a:r>
            <a:r>
              <a:rPr lang="ko-KR" altLang="en-US" sz="300">
                <a:latin typeface="한컴 고딕"/>
                <a:ea typeface="한컴 고딕"/>
              </a:rPr>
              <a:t>호</a:t>
            </a:r>
            <a:endParaRPr lang="ko-KR" altLang="en-US" sz="300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3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>
                <a:latin typeface="한컴 고딕"/>
                <a:ea typeface="한컴 고딕"/>
              </a:rPr>
              <a:t>Copyright 2024. CRX INC. All rights reserved.</a:t>
            </a:r>
            <a:endParaRPr lang="en-US" altLang="ko-KR" sz="300">
              <a:latin typeface="한컴 고딕"/>
              <a:ea typeface="한컴 고딕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  <a:endParaRPr lang="ko-KR" altLang="en-US" sz="500" b="1">
              <a:solidFill>
                <a:schemeClr val="tx2">
                  <a:lumMod val="75000"/>
                </a:schemeClr>
              </a:solidFill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  <a:endParaRPr lang="en-US" altLang="ko-KR" sz="500">
              <a:solidFill>
                <a:schemeClr val="tx2">
                  <a:lumMod val="75000"/>
                </a:schemeClr>
              </a:solidFill>
              <a:latin typeface="한컴 고딕"/>
              <a:ea typeface="한컴 고딕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  <a:endParaRPr lang="ko-KR" altLang="en-US" sz="700"/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  <a:endParaRPr lang="ko-KR" altLang="en-US" sz="700"/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  <a:endParaRPr lang="ko-KR" altLang="en-US" sz="700"/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  <a:endParaRPr lang="ko-KR" altLang="en-US" sz="700"/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/>
                <a:gridCol w="3916568"/>
              </a:tblGrid>
              <a:tr h="32017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  <a:endParaRPr lang="ko-KR" altLang="en-US" sz="1400"/>
                    </a:p>
                  </a:txBody>
                  <a:tcPr marL="91440" marR="9144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500"/>
                        <a:t>'</a:t>
                      </a:r>
                      <a:r>
                        <a:rPr lang="ko-KR" altLang="en-US" sz="1500"/>
                        <a:t>공지사항 수정</a:t>
                      </a:r>
                      <a:r>
                        <a:rPr lang="en-US" altLang="ko-KR" sz="1500"/>
                        <a:t>’</a:t>
                      </a:r>
                      <a:r>
                        <a:rPr lang="ko-KR" altLang="en-US" sz="1500"/>
                        <a:t> 페이지로 이동</a:t>
                      </a:r>
                      <a:endParaRPr lang="ko-KR" altLang="en-US" sz="1500"/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사업체 로그인시 버튼 활성화</a:t>
                      </a:r>
                      <a:r>
                        <a:rPr lang="en-US" altLang="ko-KR" sz="1500"/>
                        <a:t>)</a:t>
                      </a: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en-US" altLang="ko-KR" sz="1500"/>
                    </a:p>
                  </a:txBody>
                  <a:tcPr marL="91440" marR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등록된 공지사항 삭제 후 </a:t>
                      </a:r>
                      <a:r>
                        <a:rPr lang="en-US" altLang="ko-KR" sz="1500"/>
                        <a:t>‘</a:t>
                      </a:r>
                      <a:r>
                        <a:rPr lang="ko-KR" altLang="en-US" sz="1500"/>
                        <a:t>공지사항 목록</a:t>
                      </a:r>
                      <a:r>
                        <a:rPr lang="en-US" altLang="ko-KR" sz="1500"/>
                        <a:t>’</a:t>
                      </a:r>
                      <a:r>
                        <a:rPr lang="ko-KR" altLang="en-US" sz="1500"/>
                        <a:t> 페이지로 이동</a:t>
                      </a:r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사업체 로그인시 버튼 활성화</a:t>
                      </a:r>
                      <a:r>
                        <a:rPr lang="en-US" altLang="ko-KR" sz="1500"/>
                        <a:t>)</a:t>
                      </a:r>
                      <a:endParaRPr lang="en-US" altLang="ko-KR" sz="15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  <a:endParaRPr lang="en-US" altLang="ko-KR" sz="1500"/>
                    </a:p>
                  </a:txBody>
                  <a:tcPr marL="91440" marR="9144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500"/>
                        <a:t>‘</a:t>
                      </a:r>
                      <a:r>
                        <a:rPr lang="ko-KR" altLang="en-US" sz="1500"/>
                        <a:t>공지사항 목록</a:t>
                      </a:r>
                      <a:r>
                        <a:rPr lang="en-US" altLang="ko-KR" sz="1500"/>
                        <a:t>’</a:t>
                      </a:r>
                      <a:r>
                        <a:rPr lang="ko-KR" altLang="en-US" sz="1500"/>
                        <a:t> 페이지로 이동</a:t>
                      </a: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/>
        </p:nvGraphicFramePr>
        <p:xfrm>
          <a:off x="7091765" y="577307"/>
          <a:ext cx="4490636" cy="520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/>
                <a:gridCol w="1122659"/>
                <a:gridCol w="1122659"/>
                <a:gridCol w="1122659"/>
              </a:tblGrid>
              <a:tr h="32770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Q&amp;A</a:t>
                      </a: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300"/>
                        <a:t>공지사항 등록</a:t>
                      </a:r>
                      <a:endParaRPr lang="ko-KR" altLang="en-US" sz="1300"/>
                    </a:p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사업체</a:t>
                      </a:r>
                      <a:r>
                        <a:rPr lang="en-US" altLang="ko-KR" sz="1500"/>
                        <a:t>)</a:t>
                      </a:r>
                      <a:endParaRPr lang="en-US" altLang="ko-KR" sz="150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  <a:endParaRPr lang="ko-KR" altLang="en-US" sz="500"/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  <a:endParaRPr lang="ko-KR" altLang="en-US" sz="500"/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  <a:endParaRPr lang="ko-KR" altLang="en-US" sz="500"/>
          </a:p>
        </p:txBody>
      </p:sp>
      <p:cxnSp>
        <p:nvCxnSpPr>
          <p:cNvPr id="10" name="직선 연결선 9"/>
          <p:cNvCxnSpPr/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034769" y="26781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7619" y="2505472"/>
            <a:ext cx="999896" cy="1596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ko-KR" altLang="en-US" sz="500" b="0" i="0" u="none" strike="noStrike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부정승차 집중단속 시행알림</a:t>
            </a:r>
            <a:endParaRPr lang="ko-KR" altLang="en-US" sz="500"/>
          </a:p>
        </p:txBody>
      </p:sp>
      <p:sp>
        <p:nvSpPr>
          <p:cNvPr id="16" name="직사각형 15"/>
          <p:cNvSpPr/>
          <p:nvPr/>
        </p:nvSpPr>
        <p:spPr>
          <a:xfrm>
            <a:off x="3820056" y="250547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  <a:endParaRPr lang="ko-KR" altLang="en-US" sz="5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81988" y="2501180"/>
            <a:ext cx="52430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  <a:endParaRPr lang="en-US" altLang="ko-KR" sz="500"/>
          </a:p>
        </p:txBody>
      </p:sp>
      <p:cxnSp>
        <p:nvCxnSpPr>
          <p:cNvPr id="77" name="직선 연결선 76"/>
          <p:cNvCxnSpPr/>
          <p:nvPr/>
        </p:nvCxnSpPr>
        <p:spPr>
          <a:xfrm>
            <a:off x="2034769" y="2859447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80904" y="2682420"/>
            <a:ext cx="1234633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 u="sng">
                <a:solidFill>
                  <a:schemeClr val="accent1"/>
                </a:solidFill>
              </a:rPr>
              <a:t>7</a:t>
            </a:r>
            <a:r>
              <a:rPr lang="ko-KR" altLang="en-US" sz="500" u="sng">
                <a:solidFill>
                  <a:schemeClr val="accent1"/>
                </a:solidFill>
              </a:rPr>
              <a:t>월 부정승차 집중단속 시행알림</a:t>
            </a:r>
            <a:r>
              <a:rPr lang="en-US" altLang="ko-KR" sz="500" u="sng">
                <a:solidFill>
                  <a:schemeClr val="accent1"/>
                </a:solidFill>
              </a:rPr>
              <a:t>.pdt</a:t>
            </a:r>
            <a:endParaRPr lang="ko-KR" altLang="en-US" sz="500" u="sng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48201" y="2866911"/>
            <a:ext cx="2532711" cy="693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>
                <a:solidFill>
                  <a:srgbClr val="ff0000"/>
                </a:solidFill>
              </a:rPr>
              <a:t>7</a:t>
            </a:r>
            <a:r>
              <a:rPr lang="ko-KR" altLang="en-US" sz="500">
                <a:solidFill>
                  <a:srgbClr val="ff0000"/>
                </a:solidFill>
              </a:rPr>
              <a:t>월 부정승차 집중단속</a:t>
            </a:r>
            <a:endParaRPr lang="ko-KR" altLang="en-US" sz="500">
              <a:solidFill>
                <a:srgbClr val="ff0000"/>
              </a:solidFill>
            </a:endParaRPr>
          </a:p>
          <a:p>
            <a:pPr algn="ctr">
              <a:defRPr/>
            </a:pPr>
            <a:endParaRPr lang="en-US" altLang="ko-KR" sz="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해당 기간 내 단거리 구간 무임승차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정기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·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회수권 부정사용 등</a:t>
            </a:r>
            <a:br>
              <a:rPr lang="ko-KR" altLang="en-US" sz="500"/>
            </a:b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악의적 의도와 상습적으로 열차를 부정승차하여</a:t>
            </a:r>
            <a:br>
              <a:rPr lang="ko-KR" altLang="en-US" sz="500"/>
            </a:b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공정하게 열차를 이용하는 다른고객에게</a:t>
            </a:r>
            <a:br>
              <a:rPr lang="ko-KR" altLang="en-US" sz="500"/>
            </a:b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피해를 입힐 경우 철도사업법 제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10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조 근거하여</a:t>
            </a:r>
            <a:br>
              <a:rPr lang="ko-KR" altLang="en-US" sz="500"/>
            </a:b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기준운임의 최대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30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배 부가운임을 징수함</a:t>
            </a:r>
            <a:endParaRPr lang="ko-KR" altLang="en-US" sz="500" b="0" i="0">
              <a:solidFill>
                <a:srgbClr val="333333"/>
              </a:solidFill>
              <a:effectLst/>
              <a:latin typeface="ng"/>
            </a:endParaRPr>
          </a:p>
          <a:p>
            <a:pPr algn="ctr">
              <a:defRPr/>
            </a:pPr>
            <a:r>
              <a:rPr lang="ko-KR" altLang="en-US" sz="500" b="0" i="0">
                <a:solidFill>
                  <a:srgbClr val="c7187d"/>
                </a:solidFill>
                <a:effectLst/>
                <a:latin typeface="ng"/>
              </a:rPr>
              <a:t>□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 기간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: 2024. 7. 01.(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월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) ~ 7. 31.(</a:t>
            </a:r>
            <a:r>
              <a:rPr lang="ko-KR" altLang="en-US" sz="500">
                <a:solidFill>
                  <a:srgbClr val="333333"/>
                </a:solidFill>
                <a:latin typeface="ng"/>
              </a:rPr>
              <a:t>수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)</a:t>
            </a:r>
            <a:endParaRPr lang="ko-KR" altLang="en-US" sz="500">
              <a:solidFill>
                <a:schemeClr val="tx1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2047057" y="3972754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400550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목록</a:t>
            </a:r>
            <a:endParaRPr lang="ko-KR" altLang="en-US" sz="50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  <a:endParaRPr lang="ko-KR" altLang="en-US" sz="700"/>
          </a:p>
        </p:txBody>
      </p:sp>
      <p:sp>
        <p:nvSpPr>
          <p:cNvPr id="63" name="TextBox 62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  <a:endParaRPr lang="ko-KR" altLang="en-US" sz="700"/>
          </a:p>
        </p:txBody>
      </p:sp>
      <p:sp>
        <p:nvSpPr>
          <p:cNvPr id="64" name="TextBox 63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  <a:endParaRPr lang="ko-KR" altLang="en-US" sz="700"/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28798" y="1740867"/>
            <a:ext cx="12106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/>
              <a:t>공지사항</a:t>
            </a:r>
            <a:endParaRPr lang="ko-KR" altLang="en-US" sz="2000"/>
          </a:p>
        </p:txBody>
      </p:sp>
      <p:sp>
        <p:nvSpPr>
          <p:cNvPr id="119" name="TextBox 59"/>
          <p:cNvSpPr txBox="1"/>
          <p:nvPr/>
        </p:nvSpPr>
        <p:spPr>
          <a:xfrm>
            <a:off x="2318144" y="4016036"/>
            <a:ext cx="199582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삭제</a:t>
            </a:r>
            <a:endParaRPr lang="ko-KR" altLang="en-US" sz="500">
              <a:solidFill>
                <a:schemeClr val="bg1"/>
              </a:solidFill>
            </a:endParaRPr>
          </a:p>
        </p:txBody>
      </p:sp>
      <p:sp>
        <p:nvSpPr>
          <p:cNvPr id="120" name="TextBox 62"/>
          <p:cNvSpPr txBox="1"/>
          <p:nvPr/>
        </p:nvSpPr>
        <p:spPr>
          <a:xfrm>
            <a:off x="2058342" y="401603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수정</a:t>
            </a:r>
            <a:endParaRPr lang="ko-KR" altLang="en-US" sz="500">
              <a:solidFill>
                <a:schemeClr val="bg1"/>
              </a:solidFill>
            </a:endParaRPr>
          </a:p>
        </p:txBody>
      </p:sp>
      <p:sp>
        <p:nvSpPr>
          <p:cNvPr id="121" name="순서도: 연결자 61"/>
          <p:cNvSpPr/>
          <p:nvPr/>
        </p:nvSpPr>
        <p:spPr>
          <a:xfrm>
            <a:off x="2191576" y="379105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2" name="순서도: 연결자 63"/>
          <p:cNvSpPr/>
          <p:nvPr/>
        </p:nvSpPr>
        <p:spPr>
          <a:xfrm>
            <a:off x="1879385" y="380058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24" name="순서도: 연결자 69"/>
          <p:cNvSpPr/>
          <p:nvPr/>
        </p:nvSpPr>
        <p:spPr>
          <a:xfrm>
            <a:off x="4240643" y="379445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835302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파일 선택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클릭하여 파일 첨부 및 변경 가능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수정버튼 클릭시 공지사항 수정 완료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취소버튼 클릭시 </a:t>
                      </a: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공지사항 목록</a:t>
                      </a:r>
                      <a:r>
                        <a:rPr lang="en-US" altLang="ko-KR" sz="1500" dirty="0"/>
                        <a:t>＇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879826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공지사항 수정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24629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600" b="0" i="0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부정승차 집중단속 시행알림</a:t>
            </a:r>
            <a:endParaRPr lang="ko-KR" altLang="en-US" sz="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317028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내용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2850727"/>
            <a:ext cx="2341438" cy="123422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500" dirty="0">
                <a:solidFill>
                  <a:srgbClr val="FF0000"/>
                </a:solidFill>
              </a:rPr>
              <a:t>7</a:t>
            </a:r>
            <a:r>
              <a:rPr lang="ko-KR" altLang="en-US" sz="500" dirty="0">
                <a:solidFill>
                  <a:srgbClr val="FF0000"/>
                </a:solidFill>
              </a:rPr>
              <a:t>월 부정승차 집중단속</a:t>
            </a:r>
            <a:endParaRPr lang="en-US" altLang="ko-KR" sz="500" dirty="0">
              <a:solidFill>
                <a:srgbClr val="FF0000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해당 기간 내 단거리 구간 무임승차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정기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·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회수권 부정사용 등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악의적 의도와 상습적으로 열차를 부정승차하여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공정하게 열차를 이용하는 다른고객에게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피해를 입힐 경우 철도사업법 제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조 근거하여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기준운임의 최대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30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배 부가운임을 징수함</a:t>
            </a:r>
            <a:endParaRPr lang="en-US" altLang="ko-KR" sz="500" dirty="0">
              <a:solidFill>
                <a:srgbClr val="333333"/>
              </a:solidFill>
              <a:latin typeface="ng"/>
            </a:endParaRPr>
          </a:p>
          <a:p>
            <a:pPr algn="ctr"/>
            <a:r>
              <a:rPr lang="ko-KR" altLang="en-US" sz="500" b="0" i="0" dirty="0">
                <a:solidFill>
                  <a:srgbClr val="C7187D"/>
                </a:solidFill>
                <a:effectLst/>
                <a:latin typeface="ng"/>
              </a:rPr>
              <a:t>□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 기간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2024. 7. 01.(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월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 ~ 7. 31.(</a:t>
            </a:r>
            <a:r>
              <a:rPr lang="ko-KR" altLang="en-US" sz="500" dirty="0">
                <a:solidFill>
                  <a:srgbClr val="333333"/>
                </a:solidFill>
                <a:latin typeface="ng"/>
              </a:rPr>
              <a:t>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15AE2D-BDB3-44B2-BD70-223FCDA7D791}"/>
              </a:ext>
            </a:extLst>
          </p:cNvPr>
          <p:cNvSpPr txBox="1"/>
          <p:nvPr/>
        </p:nvSpPr>
        <p:spPr>
          <a:xfrm>
            <a:off x="1878771" y="4093873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첨부파일</a:t>
            </a:r>
            <a:endParaRPr lang="en-US" altLang="ko-KR" sz="7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CE4204C-6662-40B3-AB00-6C3751BF8D16}"/>
              </a:ext>
            </a:extLst>
          </p:cNvPr>
          <p:cNvSpPr/>
          <p:nvPr/>
        </p:nvSpPr>
        <p:spPr>
          <a:xfrm>
            <a:off x="2268319" y="4282223"/>
            <a:ext cx="1309906" cy="10165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400" dirty="0">
                <a:solidFill>
                  <a:schemeClr val="tx1"/>
                </a:solidFill>
              </a:rPr>
              <a:t>7</a:t>
            </a:r>
            <a:r>
              <a:rPr lang="ko-KR" altLang="en-US" sz="400" dirty="0">
                <a:solidFill>
                  <a:schemeClr val="tx1"/>
                </a:solidFill>
              </a:rPr>
              <a:t>월 부정승차 집중단속 시행알림</a:t>
            </a:r>
            <a:r>
              <a:rPr lang="en-US" altLang="ko-KR" sz="400" dirty="0">
                <a:solidFill>
                  <a:schemeClr val="tx1"/>
                </a:solidFill>
              </a:rPr>
              <a:t>.pdt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19AD2-4B5C-4660-A2A8-497E88561FED}"/>
              </a:ext>
            </a:extLst>
          </p:cNvPr>
          <p:cNvSpPr txBox="1"/>
          <p:nvPr/>
        </p:nvSpPr>
        <p:spPr>
          <a:xfrm>
            <a:off x="2277509" y="4286441"/>
            <a:ext cx="303761" cy="966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/>
              <a:t>파일 선택</a:t>
            </a:r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9BB1CC4C-A77B-4B75-9C57-1ACC51BCF80E}"/>
              </a:ext>
            </a:extLst>
          </p:cNvPr>
          <p:cNvSpPr/>
          <p:nvPr/>
        </p:nvSpPr>
        <p:spPr>
          <a:xfrm>
            <a:off x="2160968" y="404834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D9C7FE-7B03-4837-A5B7-ECBCA13AF91D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4DDDAAC-3AF0-4C67-9296-46131BF13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96" y="2765910"/>
            <a:ext cx="2067518" cy="7506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033BA7DB-A105-4880-9728-B43573599487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31F2B23-8E50-4095-AE55-CFBD39F54143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47C238-E352-4B97-BEC4-FAC3BD7E3296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3074B10-3091-46AA-B5D1-668E9D4AC259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F92674C-C48E-47A0-8190-CA38C888AA4A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A1F780E-60B2-4642-9C4A-7B9E0FF55D54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33F856B-FBD7-4534-B5C8-407B50A49B40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35C36FE3-8DFD-4D03-B0C5-BF29D0298330}"/>
              </a:ext>
            </a:extLst>
          </p:cNvPr>
          <p:cNvSpPr/>
          <p:nvPr/>
        </p:nvSpPr>
        <p:spPr>
          <a:xfrm>
            <a:off x="2877991" y="42874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9" name="순서도: 연결자 78">
            <a:extLst>
              <a:ext uri="{FF2B5EF4-FFF2-40B4-BE49-F238E27FC236}">
                <a16:creationId xmlns:a16="http://schemas.microsoft.com/office/drawing/2014/main" id="{517EC17F-821B-42D5-A93B-6DED16F6A106}"/>
              </a:ext>
            </a:extLst>
          </p:cNvPr>
          <p:cNvSpPr/>
          <p:nvPr/>
        </p:nvSpPr>
        <p:spPr>
          <a:xfrm>
            <a:off x="3288923" y="42874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9404180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>
                <a:latin typeface="한컴 고딕"/>
                <a:ea typeface="한컴 고딕"/>
              </a:rPr>
              <a:t>상호</a:t>
            </a:r>
            <a:r>
              <a:rPr lang="en-US" altLang="ko-KR" sz="300">
                <a:latin typeface="한컴 고딕"/>
                <a:ea typeface="한컴 고딕"/>
              </a:rPr>
              <a:t>: </a:t>
            </a:r>
            <a:r>
              <a:rPr lang="ko-KR" altLang="en-US" sz="300">
                <a:latin typeface="한컴 고딕"/>
                <a:ea typeface="한컴 고딕"/>
              </a:rPr>
              <a:t>주식회사 시알엑스</a:t>
            </a:r>
            <a:endParaRPr lang="ko-KR" altLang="en-US" sz="3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>
                <a:latin typeface="한컴 고딕"/>
                <a:ea typeface="한컴 고딕"/>
              </a:rPr>
              <a:t>대표자</a:t>
            </a:r>
            <a:r>
              <a:rPr lang="en-US" altLang="ko-KR" sz="300">
                <a:latin typeface="한컴 고딕"/>
                <a:ea typeface="한컴 고딕"/>
              </a:rPr>
              <a:t>: </a:t>
            </a:r>
            <a:r>
              <a:rPr lang="ko-KR" altLang="en-US" sz="300">
                <a:latin typeface="한컴 고딕"/>
                <a:ea typeface="한컴 고딕"/>
              </a:rPr>
              <a:t>추승보</a:t>
            </a:r>
            <a:r>
              <a:rPr lang="en-US" altLang="ko-KR" sz="300">
                <a:latin typeface="한컴 고딕"/>
                <a:ea typeface="한컴 고딕"/>
              </a:rPr>
              <a:t>, </a:t>
            </a:r>
            <a:r>
              <a:rPr lang="ko-KR" altLang="en-US" sz="300">
                <a:latin typeface="한컴 고딕"/>
                <a:ea typeface="한컴 고딕"/>
              </a:rPr>
              <a:t>김의겸</a:t>
            </a:r>
            <a:r>
              <a:rPr lang="en-US" altLang="ko-KR" sz="300">
                <a:latin typeface="한컴 고딕"/>
                <a:ea typeface="한컴 고딕"/>
              </a:rPr>
              <a:t>, </a:t>
            </a:r>
            <a:r>
              <a:rPr lang="ko-KR" altLang="en-US" sz="300">
                <a:latin typeface="한컴 고딕"/>
                <a:ea typeface="한컴 고딕"/>
              </a:rPr>
              <a:t>이영진</a:t>
            </a:r>
            <a:r>
              <a:rPr lang="en-US" altLang="ko-KR" sz="300">
                <a:latin typeface="한컴 고딕"/>
                <a:ea typeface="한컴 고딕"/>
              </a:rPr>
              <a:t>, </a:t>
            </a:r>
            <a:r>
              <a:rPr lang="ko-KR" altLang="en-US" sz="300">
                <a:latin typeface="한컴 고딕"/>
                <a:ea typeface="한컴 고딕"/>
              </a:rPr>
              <a:t>오동수</a:t>
            </a:r>
            <a:endParaRPr lang="ko-KR" altLang="en-US" sz="3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>
                <a:latin typeface="한컴 고딕"/>
                <a:ea typeface="한컴 고딕"/>
              </a:rPr>
              <a:t>사업자등록</a:t>
            </a:r>
            <a:r>
              <a:rPr lang="en-US" altLang="ko-KR" sz="300">
                <a:latin typeface="한컴 고딕"/>
                <a:ea typeface="한컴 고딕"/>
              </a:rPr>
              <a:t>: 000-11-222222</a:t>
            </a:r>
            <a:endParaRPr lang="en-US" altLang="ko-KR" sz="3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>
                <a:latin typeface="한컴 고딕"/>
                <a:ea typeface="한컴 고딕"/>
              </a:rPr>
              <a:t>통신판매업신고</a:t>
            </a:r>
            <a:r>
              <a:rPr lang="en-US" altLang="ko-KR" sz="300">
                <a:latin typeface="한컴 고딕"/>
                <a:ea typeface="한컴 고딕"/>
              </a:rPr>
              <a:t>: 2024-</a:t>
            </a:r>
            <a:r>
              <a:rPr lang="ko-KR" altLang="en-US" sz="300">
                <a:latin typeface="한컴 고딕"/>
                <a:ea typeface="한컴 고딕"/>
              </a:rPr>
              <a:t>대전서구</a:t>
            </a:r>
            <a:r>
              <a:rPr lang="en-US" altLang="ko-KR" sz="300">
                <a:latin typeface="한컴 고딕"/>
                <a:ea typeface="한컴 고딕"/>
              </a:rPr>
              <a:t>-1005</a:t>
            </a:r>
            <a:r>
              <a:rPr lang="ko-KR" altLang="en-US" sz="300">
                <a:latin typeface="한컴 고딕"/>
                <a:ea typeface="한컴 고딕"/>
              </a:rPr>
              <a:t>호</a:t>
            </a:r>
            <a:endParaRPr lang="ko-KR" altLang="en-US" sz="300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3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>
                <a:latin typeface="한컴 고딕"/>
                <a:ea typeface="한컴 고딕"/>
              </a:rPr>
              <a:t>Copyright 2024. CRX INC. All rights reserved.</a:t>
            </a:r>
            <a:endParaRPr lang="en-US" altLang="ko-KR" sz="300">
              <a:latin typeface="한컴 고딕"/>
              <a:ea typeface="한컴 고딕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  <a:endParaRPr lang="ko-KR" altLang="en-US" sz="500" b="1">
              <a:solidFill>
                <a:schemeClr val="tx2">
                  <a:lumMod val="75000"/>
                </a:schemeClr>
              </a:solidFill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  <a:endParaRPr lang="en-US" altLang="ko-KR" sz="500">
              <a:solidFill>
                <a:schemeClr val="tx2">
                  <a:lumMod val="75000"/>
                </a:schemeClr>
              </a:solidFill>
              <a:latin typeface="한컴 고딕"/>
              <a:ea typeface="한컴 고딕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  <a:endParaRPr lang="ko-KR" altLang="en-US" sz="700"/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  <a:endParaRPr lang="ko-KR" altLang="en-US" sz="700"/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  <a:endParaRPr lang="ko-KR" altLang="en-US" sz="700"/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  <a:endParaRPr lang="ko-KR" altLang="en-US" sz="700"/>
          </a:p>
        </p:txBody>
      </p:sp>
      <p:sp>
        <p:nvSpPr>
          <p:cNvPr id="85" name="TextBox 84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  <a:endParaRPr lang="ko-KR" altLang="en-US" sz="700"/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/>
                <a:gridCol w="3916568"/>
              </a:tblGrid>
              <a:tr h="32017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  <a:endParaRPr lang="ko-KR" altLang="en-US" sz="1400"/>
                    </a:p>
                  </a:txBody>
                  <a:tcPr marL="91440" marR="9144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500"/>
                        <a:t>드롭다운으로 항목 선택 기능 구현</a:t>
                      </a:r>
                      <a:endParaRPr lang="en-US" altLang="ko-KR" sz="15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500"/>
                        <a:t>검색할 내용 입력</a:t>
                      </a: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500"/>
                        <a:t>입력한 내용으로 검색</a:t>
                      </a: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4</a:t>
                      </a: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500"/>
                        <a:t>페이지 번호 선택하여 페이지 이동</a:t>
                      </a: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3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/>
        </p:nvGraphicFramePr>
        <p:xfrm>
          <a:off x="7091765" y="586734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/>
                <a:gridCol w="1122659"/>
                <a:gridCol w="1122659"/>
                <a:gridCol w="1122659"/>
              </a:tblGrid>
              <a:tr h="32770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Notice</a:t>
                      </a: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  <a:endParaRPr lang="ko-KR" altLang="en-US" sz="1500"/>
                    </a:p>
                  </a:txBody>
                  <a:tcPr marL="91440" marR="9144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FAQ </a:t>
                      </a:r>
                      <a:r>
                        <a:rPr lang="ko-KR" altLang="en-US" sz="1500"/>
                        <a:t>목록</a:t>
                      </a:r>
                      <a:endParaRPr lang="ko-KR" altLang="en-US" sz="1500"/>
                    </a:p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사용자</a:t>
                      </a:r>
                      <a:r>
                        <a:rPr lang="en-US" altLang="ko-KR" sz="1500"/>
                        <a:t>)</a:t>
                      </a:r>
                      <a:endParaRPr lang="ko-KR" altLang="en-US" sz="150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  <a:endParaRPr lang="ko-KR" altLang="en-US" sz="500"/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  <a:endParaRPr lang="ko-KR" altLang="en-US" sz="500"/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  <a:endParaRPr lang="ko-KR" altLang="en-US" sz="500"/>
          </a:p>
        </p:txBody>
      </p:sp>
      <p:sp>
        <p:nvSpPr>
          <p:cNvPr id="5" name="TextBox 4"/>
          <p:cNvSpPr txBox="1"/>
          <p:nvPr/>
        </p:nvSpPr>
        <p:spPr>
          <a:xfrm>
            <a:off x="1728798" y="1740867"/>
            <a:ext cx="6676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FAQ</a:t>
            </a:r>
            <a:endParaRPr lang="ko-KR" altLang="en-US" sz="2000"/>
          </a:p>
        </p:txBody>
      </p: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824630" y="2668261"/>
          <a:ext cx="3074272" cy="196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/>
                <a:gridCol w="1952693"/>
                <a:gridCol w="725974"/>
              </a:tblGrid>
              <a:tr h="157671">
                <a:tc>
                  <a:txBody>
                    <a:bodyPr vert="horz" lIns="0" tIns="45720" rIns="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글번호</a:t>
                      </a:r>
                      <a:endParaRPr lang="ko-KR" altLang="en-US" sz="700"/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내용</a:t>
                      </a:r>
                      <a:endParaRPr lang="ko-KR" altLang="en-US" sz="700"/>
                    </a:p>
                  </a:txBody>
                  <a:tcPr marL="91440" marR="9144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작성일자</a:t>
                      </a:r>
                      <a:endParaRPr lang="ko-KR" altLang="en-US" sz="700"/>
                    </a:p>
                  </a:txBody>
                  <a:tcPr marL="91440" marR="91440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5767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61</a:t>
                      </a:r>
                      <a:endParaRPr lang="ko-KR" altLang="en-US" sz="7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5767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60</a:t>
                      </a:r>
                      <a:endParaRPr lang="ko-KR" altLang="en-US" sz="7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5767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59</a:t>
                      </a:r>
                      <a:endParaRPr lang="ko-KR" altLang="en-US" sz="7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57671">
                <a:tc>
                  <a:txBody>
                    <a:bodyPr vert="horz" lIns="91440" tIns="45720" rIns="91440" bIns="45720" anchor="t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8689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57</a:t>
                      </a:r>
                      <a:endParaRPr lang="ko-KR" altLang="en-US" sz="7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5767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56</a:t>
                      </a:r>
                      <a:endParaRPr lang="ko-KR" altLang="en-US" sz="7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5767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55</a:t>
                      </a:r>
                      <a:endParaRPr lang="ko-KR" altLang="en-US" sz="7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5767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54</a:t>
                      </a:r>
                      <a:endParaRPr lang="ko-KR" altLang="en-US" sz="7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5767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53</a:t>
                      </a:r>
                      <a:endParaRPr lang="ko-KR" altLang="en-US" sz="7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역사 이용</a:t>
                      </a:r>
                      <a:r>
                        <a:rPr lang="en-US" altLang="ko-KR" sz="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역에 수유실이 있나요</a:t>
                      </a:r>
                      <a:r>
                        <a:rPr lang="en-US" altLang="ko-KR" sz="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700" b="0"/>
                    </a:p>
                  </a:txBody>
                  <a:tcPr marL="91440" marR="9144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2024-07-01</a:t>
                      </a:r>
                      <a:endParaRPr lang="ko-KR" altLang="en-US" sz="700"/>
                    </a:p>
                  </a:txBody>
                  <a:tcPr marL="91440" marR="9144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화살표: 오른쪽 37"/>
          <p:cNvSpPr/>
          <p:nvPr/>
        </p:nvSpPr>
        <p:spPr>
          <a:xfrm>
            <a:off x="3870384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"/>
              <a:t>1     2     3     4     5</a:t>
            </a:r>
            <a:endParaRPr lang="ko-KR" altLang="en-US" sz="500"/>
          </a:p>
        </p:txBody>
      </p:sp>
      <p:sp>
        <p:nvSpPr>
          <p:cNvPr id="12" name="직사각형 11"/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algn="ctr">
              <a:defRPr/>
            </a:pPr>
            <a:r>
              <a:rPr lang="ko-KR" altLang="en-US" sz="500"/>
              <a:t>글번호  ▽</a:t>
            </a:r>
            <a:endParaRPr lang="ko-KR" altLang="en-US" sz="500"/>
          </a:p>
        </p:txBody>
      </p:sp>
      <p:sp>
        <p:nvSpPr>
          <p:cNvPr id="14" name="직사각형 13"/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84452" y="2467585"/>
            <a:ext cx="611460" cy="15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총 게시글 </a:t>
            </a:r>
            <a:r>
              <a:rPr lang="en-US" altLang="ko-KR" sz="500"/>
              <a:t>: 61</a:t>
            </a:r>
            <a:endParaRPr lang="ko-KR" altLang="en-US" sz="500"/>
          </a:p>
        </p:txBody>
      </p:sp>
      <p:sp>
        <p:nvSpPr>
          <p:cNvPr id="45" name="직사각형 44"/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검색</a:t>
            </a:r>
            <a:endParaRPr lang="ko-KR" altLang="en-US" sz="500">
              <a:solidFill>
                <a:schemeClr val="tx1"/>
              </a:solidFill>
            </a:endParaRPr>
          </a:p>
        </p:txBody>
      </p:sp>
      <p:sp>
        <p:nvSpPr>
          <p:cNvPr id="55" name="순서도: 연결자 54"/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  <a:endParaRPr lang="ko-KR" altLang="en-US" sz="700"/>
          </a:p>
        </p:txBody>
      </p:sp>
      <p:sp>
        <p:nvSpPr>
          <p:cNvPr id="65" name="TextBox 64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  <a:endParaRPr lang="ko-KR" altLang="en-US" sz="700"/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순서도: 연결자 59"/>
          <p:cNvSpPr/>
          <p:nvPr/>
        </p:nvSpPr>
        <p:spPr>
          <a:xfrm>
            <a:off x="2845339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0" name="순서도: 연결자 53"/>
          <p:cNvSpPr/>
          <p:nvPr/>
        </p:nvSpPr>
        <p:spPr>
          <a:xfrm>
            <a:off x="37831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22" name="순서도: 연결자 61"/>
          <p:cNvSpPr/>
          <p:nvPr/>
        </p:nvSpPr>
        <p:spPr>
          <a:xfrm>
            <a:off x="3186043" y="446207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3103</ep:Words>
  <ep:PresentationFormat>와이드스크린</ep:PresentationFormat>
  <ep:Paragraphs>1189</ep:Paragraphs>
  <ep:Slides>23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ep:HeadingPairs>
  <ep:TitlesOfParts>
    <vt:vector size="24" baseType="lpstr">
      <vt:lpstr>Office 테마</vt:lpstr>
      <vt:lpstr>PowerPoint 프레젠테이션</vt:lpstr>
      <vt:lpstr>PowerPoint 프레젠테이션</vt:lpstr>
      <vt:lpstr>슬라이드 3</vt:lpstr>
      <vt:lpstr>PowerPoint 프레젠테이션</vt:lpstr>
      <vt:lpstr>PowerPoint 프레젠테이션</vt:lpstr>
      <vt:lpstr>PowerPoint 프레젠테이션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2024-07-09T06:32:35.000</dcterms:created>
  <dc:creator>user</dc:creator>
  <cp:lastModifiedBy>user</cp:lastModifiedBy>
  <dcterms:modified xsi:type="dcterms:W3CDTF">2024-07-11T11:32:57.350</dcterms:modified>
  <cp:revision>55</cp:revision>
  <dc:title>PowerPoint 프레젠테이션</dc:title>
  <cp:version>1000.0000.01</cp:version>
</cp:coreProperties>
</file>