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1" r:id="rId6"/>
    <p:sldId id="258" r:id="rId7"/>
    <p:sldId id="266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800080"/>
    <a:srgbClr val="FF00FF"/>
    <a:srgbClr val="FF6666"/>
    <a:srgbClr val="FF6FCF"/>
    <a:srgbClr val="00FF00"/>
    <a:srgbClr val="00FF80"/>
    <a:srgbClr val="272822"/>
    <a:srgbClr val="02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558" autoAdjust="0"/>
  </p:normalViewPr>
  <p:slideViewPr>
    <p:cSldViewPr snapToGrid="0" snapToObjects="1">
      <p:cViewPr varScale="1">
        <p:scale>
          <a:sx n="98" d="100"/>
          <a:sy n="98" d="100"/>
        </p:scale>
        <p:origin x="-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73A0-59E8-914B-9D86-AE847129A889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31E1-218E-9341-8EAC-0CAE701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Elderly family members were having trouble interacting with household appliances and devices</a:t>
            </a:r>
          </a:p>
          <a:p>
            <a:pPr lvl="1"/>
            <a:r>
              <a:rPr lang="en-US" dirty="0" smtClean="0"/>
              <a:t>Modern Television Setups</a:t>
            </a:r>
          </a:p>
          <a:p>
            <a:pPr lvl="1"/>
            <a:r>
              <a:rPr lang="en-US" dirty="0" smtClean="0"/>
              <a:t>Mobile Devices</a:t>
            </a:r>
          </a:p>
          <a:p>
            <a:r>
              <a:rPr lang="en-US" dirty="0" smtClean="0"/>
              <a:t>Family members want reassurance that their elderly family members can always call for help even when not in reach of a phone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31E1-218E-9341-8EAC-0CAE701A09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thenextweb.com</a:t>
            </a:r>
            <a:r>
              <a:rPr lang="en-US" dirty="0" smtClean="0"/>
              <a:t>/</a:t>
            </a:r>
            <a:r>
              <a:rPr lang="en-US" dirty="0" err="1" smtClean="0"/>
              <a:t>microsoft</a:t>
            </a:r>
            <a:r>
              <a:rPr lang="en-US" dirty="0" smtClean="0"/>
              <a:t>/2013/05/22/the-new-xbox-one-kinect-tracks-your-heart-rate-happiness-hands-and-hollers/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31E1-218E-9341-8EAC-0CAE701A09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FD07-6196-AD4C-9A8B-75E7BA5E5521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4259-16BD-8947-9D26-72589EF8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E808"/>
                </a:solidFill>
                <a:latin typeface="Consolas"/>
                <a:cs typeface="Consolas"/>
              </a:rPr>
              <a:t>Vendos</a:t>
            </a:r>
            <a:r>
              <a:rPr lang="en-US" dirty="0">
                <a:solidFill>
                  <a:srgbClr val="FFE808"/>
                </a:solidFill>
                <a:latin typeface="Consolas"/>
                <a:cs typeface="Consolas"/>
              </a:rPr>
              <a:t/>
            </a:r>
            <a:br>
              <a:rPr lang="en-US" dirty="0">
                <a:solidFill>
                  <a:srgbClr val="FFE808"/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rgbClr val="FFE808"/>
                </a:solidFill>
                <a:latin typeface="Consolas"/>
                <a:cs typeface="Consolas"/>
              </a:rPr>
              <a:t>Home Assistant</a:t>
            </a:r>
            <a:endParaRPr lang="en-US" dirty="0">
              <a:solidFill>
                <a:srgbClr val="FFE808"/>
              </a:solidFill>
              <a:latin typeface="Consolas"/>
              <a:cs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Calvin Nguyen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Chu Shao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Derek Huynh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Kirsten Koa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Patrick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Torbett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098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44172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Personal Motivations for Project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355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ndma_me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826"/>
            <a:ext cx="9144000" cy="5151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9350" y="953236"/>
            <a:ext cx="677215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spc="3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Impact"/>
                <a:cs typeface="Impact"/>
              </a:rPr>
              <a:t>WHAT CHANNEL IS</a:t>
            </a:r>
            <a:endParaRPr lang="en-US" sz="6800" b="1" spc="300" dirty="0">
              <a:solidFill>
                <a:schemeClr val="bg1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  <a:latin typeface="Impact"/>
              <a:cs typeface="Impac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584" y="5013212"/>
            <a:ext cx="50433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spc="3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3000"/>
                    </a:schemeClr>
                  </a:glow>
                </a:effectLst>
                <a:latin typeface="Impact"/>
                <a:cs typeface="Impact"/>
              </a:rPr>
              <a:t>THE NETFLIX?</a:t>
            </a:r>
            <a:endParaRPr lang="en-US" sz="6800" b="1" spc="300" dirty="0">
              <a:solidFill>
                <a:schemeClr val="bg1"/>
              </a:solidFill>
              <a:effectLst>
                <a:glow rad="101600">
                  <a:schemeClr val="tx1">
                    <a:alpha val="93000"/>
                  </a:schemeClr>
                </a:glo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5371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44172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Project Goals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9596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E808"/>
                </a:solidFill>
                <a:latin typeface="Consolas"/>
                <a:cs typeface="Consolas"/>
              </a:rPr>
              <a:t>Project Goals</a:t>
            </a:r>
            <a:endParaRPr lang="en-US" dirty="0">
              <a:solidFill>
                <a:srgbClr val="FFE808"/>
              </a:solidFill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Cost-Effective</a:t>
            </a:r>
            <a:endParaRPr lang="en-US" dirty="0" smtClean="0">
              <a:solidFill>
                <a:srgbClr val="E12C72"/>
              </a:solidFill>
              <a:latin typeface="Consolas"/>
              <a:cs typeface="Consolas"/>
            </a:endParaRPr>
          </a:p>
          <a:p>
            <a:pPr lvl="1"/>
            <a:r>
              <a:rPr lang="en-US" sz="2600" dirty="0" err="1" smtClean="0">
                <a:solidFill>
                  <a:srgbClr val="FFFFFF"/>
                </a:solidFill>
                <a:latin typeface="Consolas"/>
                <a:cs typeface="Consolas"/>
              </a:rPr>
              <a:t>Kinect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($20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)</a:t>
            </a:r>
            <a:r>
              <a:rPr lang="en-US" sz="2600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Consolas"/>
                <a:cs typeface="Consolas"/>
              </a:rPr>
              <a:t>Arduino</a:t>
            </a:r>
            <a:r>
              <a:rPr lang="en-US" sz="2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($30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)</a:t>
            </a:r>
            <a:r>
              <a:rPr lang="en-US" sz="2600" dirty="0" smtClean="0">
                <a:solidFill>
                  <a:srgbClr val="FFFFFF"/>
                </a:solidFill>
                <a:latin typeface="Consolas"/>
                <a:cs typeface="Consolas"/>
              </a:rPr>
              <a:t>, Other </a:t>
            </a:r>
            <a:r>
              <a:rPr lang="en-US" sz="2600" dirty="0" smtClean="0">
                <a:solidFill>
                  <a:srgbClr val="00FF80"/>
                </a:solidFill>
                <a:latin typeface="Consolas"/>
                <a:cs typeface="Consolas"/>
              </a:rPr>
              <a:t>($15.86)</a:t>
            </a:r>
            <a:endParaRPr lang="en-US" sz="2600" dirty="0" smtClean="0">
              <a:solidFill>
                <a:srgbClr val="00FF80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No need to replace existing appliances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No need to do </a:t>
            </a:r>
            <a:r>
              <a:rPr lang="en-US" dirty="0" smtClean="0">
                <a:solidFill>
                  <a:srgbClr val="00FF00"/>
                </a:solidFill>
                <a:latin typeface="Consolas"/>
                <a:cs typeface="Consolas"/>
              </a:rPr>
              <a:t>internal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home modifications</a:t>
            </a:r>
          </a:p>
          <a:p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Single </a:t>
            </a:r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hub for controlling household appliances and devices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Gesture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&amp; Voice Control</a:t>
            </a:r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Monitor activity for accidents (future)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1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99"/>
                </a:solidFill>
                <a:latin typeface="Consolas"/>
                <a:cs typeface="Consolas"/>
              </a:rPr>
              <a:t>Implemented Features</a:t>
            </a:r>
            <a:endParaRPr lang="en-US" dirty="0">
              <a:solidFill>
                <a:srgbClr val="FF3399"/>
              </a:solidFill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TV controls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Turn </a:t>
            </a:r>
            <a:r>
              <a:rPr lang="en-US" dirty="0" smtClean="0">
                <a:solidFill>
                  <a:srgbClr val="00FF80"/>
                </a:solidFill>
                <a:latin typeface="Consolas"/>
                <a:cs typeface="Consolas"/>
              </a:rPr>
              <a:t>ON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rgbClr val="FF0066"/>
                </a:solidFill>
                <a:latin typeface="Consolas"/>
                <a:cs typeface="Consolas"/>
              </a:rPr>
              <a:t>OFF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V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olume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and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channe</a:t>
            </a:r>
            <a:r>
              <a:rPr lang="en-US" dirty="0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controls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Change to pre-specified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channels</a:t>
            </a:r>
          </a:p>
          <a:p>
            <a:r>
              <a:rPr lang="en-US" dirty="0" smtClean="0">
                <a:solidFill>
                  <a:srgbClr val="558ED5"/>
                </a:solidFill>
                <a:latin typeface="Consolas"/>
                <a:cs typeface="Consolas"/>
              </a:rPr>
              <a:t>Light controls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Turn </a:t>
            </a:r>
            <a:r>
              <a:rPr lang="en-US" dirty="0" smtClean="0">
                <a:solidFill>
                  <a:srgbClr val="00FF00"/>
                </a:solidFill>
                <a:latin typeface="Consolas"/>
                <a:cs typeface="Consolas"/>
              </a:rPr>
              <a:t>ON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rgbClr val="FF0066"/>
                </a:solidFill>
                <a:latin typeface="Consolas"/>
                <a:cs typeface="Consolas"/>
              </a:rPr>
              <a:t>OFF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Adjusting </a:t>
            </a:r>
            <a:r>
              <a:rPr lang="en-US" dirty="0" smtClean="0">
                <a:solidFill>
                  <a:srgbClr val="FF6FCF"/>
                </a:solidFill>
                <a:latin typeface="Consolas"/>
                <a:cs typeface="Consolas"/>
              </a:rPr>
              <a:t>brightness</a:t>
            </a:r>
          </a:p>
          <a:p>
            <a:r>
              <a:rPr lang="en-US" dirty="0" smtClean="0">
                <a:solidFill>
                  <a:srgbClr val="558ED5"/>
                </a:solidFill>
                <a:latin typeface="Consolas"/>
                <a:cs typeface="Consolas"/>
              </a:rPr>
              <a:t>Oven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Pre-</a:t>
            </a:r>
            <a:r>
              <a:rPr lang="en-US" dirty="0" smtClean="0">
                <a:solidFill>
                  <a:srgbClr val="FF6666"/>
                </a:solidFill>
                <a:latin typeface="Consolas"/>
                <a:cs typeface="Consolas"/>
              </a:rPr>
              <a:t>heating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the </a:t>
            </a:r>
            <a:r>
              <a:rPr lang="en-US" dirty="0" smtClean="0">
                <a:solidFill>
                  <a:srgbClr val="00FF80"/>
                </a:solidFill>
                <a:latin typeface="Consolas"/>
                <a:cs typeface="Consolas"/>
              </a:rPr>
              <a:t>oven</a:t>
            </a:r>
          </a:p>
          <a:p>
            <a:r>
              <a:rPr lang="en-US" dirty="0" smtClean="0">
                <a:solidFill>
                  <a:srgbClr val="558ED5"/>
                </a:solidFill>
                <a:latin typeface="Consolas"/>
                <a:cs typeface="Consolas"/>
              </a:rPr>
              <a:t>Voice-activated calling and text </a:t>
            </a:r>
            <a:r>
              <a:rPr lang="en-US" dirty="0" smtClean="0">
                <a:solidFill>
                  <a:srgbClr val="558ED5"/>
                </a:solidFill>
                <a:latin typeface="Consolas"/>
                <a:cs typeface="Consolas"/>
              </a:rPr>
              <a:t>messaging</a:t>
            </a:r>
            <a:endParaRPr lang="en-US" dirty="0" smtClean="0">
              <a:solidFill>
                <a:srgbClr val="558ED5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734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9051" y="5013212"/>
            <a:ext cx="720910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spc="3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3000"/>
                    </a:schemeClr>
                  </a:glow>
                </a:effectLst>
                <a:latin typeface="Impact"/>
                <a:cs typeface="Impact"/>
              </a:rPr>
              <a:t>AND I CAN’T GET UP</a:t>
            </a:r>
            <a:endParaRPr lang="en-US" sz="6800" b="1" spc="300" dirty="0">
              <a:solidFill>
                <a:schemeClr val="bg1"/>
              </a:solidFill>
              <a:effectLst>
                <a:glow rad="101600">
                  <a:schemeClr val="tx1">
                    <a:alpha val="93000"/>
                  </a:schemeClr>
                </a:glow>
              </a:effectLst>
              <a:latin typeface="Impact"/>
              <a:cs typeface="Impac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442" y="656242"/>
            <a:ext cx="61719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spc="3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3000"/>
                    </a:schemeClr>
                  </a:glow>
                </a:effectLst>
                <a:latin typeface="Impact"/>
                <a:cs typeface="Impact"/>
              </a:rPr>
              <a:t>HELP I’VE FALLEN</a:t>
            </a:r>
            <a:endParaRPr lang="en-US" sz="6800" b="1" spc="300" dirty="0">
              <a:solidFill>
                <a:schemeClr val="bg1"/>
              </a:solidFill>
              <a:effectLst>
                <a:glow rad="101600">
                  <a:schemeClr val="tx1">
                    <a:alpha val="93000"/>
                  </a:schemeClr>
                </a:glo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9533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Next Steps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Create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interface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for </a:t>
            </a:r>
            <a:r>
              <a:rPr lang="en-US" dirty="0" smtClean="0">
                <a:solidFill>
                  <a:srgbClr val="E12C72"/>
                </a:solidFill>
                <a:latin typeface="Consolas"/>
                <a:cs typeface="Consolas"/>
              </a:rPr>
              <a:t>users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to define their own </a:t>
            </a:r>
            <a:r>
              <a:rPr lang="en-US" dirty="0" smtClean="0">
                <a:solidFill>
                  <a:srgbClr val="00FF00"/>
                </a:solidFill>
                <a:latin typeface="Consolas"/>
                <a:cs typeface="Consolas"/>
              </a:rPr>
              <a:t>voice and gesture </a:t>
            </a:r>
            <a:r>
              <a:rPr lang="en-US" dirty="0" smtClean="0">
                <a:solidFill>
                  <a:srgbClr val="00FF00"/>
                </a:solidFill>
                <a:latin typeface="Consolas"/>
                <a:cs typeface="Consolas"/>
              </a:rPr>
              <a:t>commands</a:t>
            </a:r>
            <a:endParaRPr lang="en-US" dirty="0" smtClean="0">
              <a:solidFill>
                <a:srgbClr val="00FF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Take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advantage of </a:t>
            </a:r>
            <a:r>
              <a:rPr lang="en-US" dirty="0" err="1" smtClean="0">
                <a:solidFill>
                  <a:srgbClr val="FF0080"/>
                </a:solidFill>
                <a:latin typeface="Consolas"/>
                <a:cs typeface="Consolas"/>
              </a:rPr>
              <a:t>Kinect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 2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’s enhanced sensors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Improved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gesture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commands/accuracy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Add 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hand gestures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Sensing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heart rate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for heart attacks/abnormal activity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Detect falling or other bodily accidents</a:t>
            </a:r>
          </a:p>
        </p:txBody>
      </p:sp>
    </p:spTree>
    <p:extLst>
      <p:ext uri="{BB962C8B-B14F-4D97-AF65-F5344CB8AC3E}">
        <p14:creationId xmlns:p14="http://schemas.microsoft.com/office/powerpoint/2010/main" val="28992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6" y="26622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DEMO</a:t>
            </a:r>
            <a:endParaRPr lang="en-US" dirty="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83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252</Words>
  <Application>Microsoft Macintosh PowerPoint</Application>
  <PresentationFormat>On-screen Show (4:3)</PresentationFormat>
  <Paragraphs>46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Vendos Home Assistant</vt:lpstr>
      <vt:lpstr>Personal Motivations for Project</vt:lpstr>
      <vt:lpstr>PowerPoint Presentation</vt:lpstr>
      <vt:lpstr>Project Goals</vt:lpstr>
      <vt:lpstr>Project Goals</vt:lpstr>
      <vt:lpstr>Implemented Features</vt:lpstr>
      <vt:lpstr>PowerPoint Presentation</vt:lpstr>
      <vt:lpstr>Next Steps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Vendos Home Assistant</dc:title>
  <dc:creator>Kirsten Koa</dc:creator>
  <cp:lastModifiedBy>Churen Shao</cp:lastModifiedBy>
  <cp:revision>56</cp:revision>
  <dcterms:created xsi:type="dcterms:W3CDTF">2013-12-03T00:55:11Z</dcterms:created>
  <dcterms:modified xsi:type="dcterms:W3CDTF">2013-12-05T02:36:41Z</dcterms:modified>
</cp:coreProperties>
</file>