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1" r:id="rId1"/>
  </p:sldMasterIdLst>
  <p:notesMasterIdLst>
    <p:notesMasterId r:id="rId45"/>
  </p:notesMasterIdLst>
  <p:handoutMasterIdLst>
    <p:handoutMasterId r:id="rId46"/>
  </p:handoutMasterIdLst>
  <p:sldIdLst>
    <p:sldId id="487" r:id="rId2"/>
    <p:sldId id="324" r:id="rId3"/>
    <p:sldId id="325" r:id="rId4"/>
    <p:sldId id="539" r:id="rId5"/>
    <p:sldId id="541" r:id="rId6"/>
    <p:sldId id="540" r:id="rId7"/>
    <p:sldId id="542" r:id="rId8"/>
    <p:sldId id="543" r:id="rId9"/>
    <p:sldId id="544" r:id="rId10"/>
    <p:sldId id="545" r:id="rId11"/>
    <p:sldId id="547" r:id="rId12"/>
    <p:sldId id="490" r:id="rId13"/>
    <p:sldId id="548" r:id="rId14"/>
    <p:sldId id="549" r:id="rId15"/>
    <p:sldId id="491" r:id="rId16"/>
    <p:sldId id="538" r:id="rId17"/>
    <p:sldId id="328" r:id="rId18"/>
    <p:sldId id="329" r:id="rId19"/>
    <p:sldId id="460" r:id="rId20"/>
    <p:sldId id="461" r:id="rId21"/>
    <p:sldId id="550" r:id="rId22"/>
    <p:sldId id="551" r:id="rId23"/>
    <p:sldId id="552" r:id="rId24"/>
    <p:sldId id="462" r:id="rId25"/>
    <p:sldId id="553" r:id="rId26"/>
    <p:sldId id="333" r:id="rId27"/>
    <p:sldId id="334" r:id="rId28"/>
    <p:sldId id="510" r:id="rId29"/>
    <p:sldId id="336" r:id="rId30"/>
    <p:sldId id="513" r:id="rId31"/>
    <p:sldId id="515" r:id="rId32"/>
    <p:sldId id="342" r:id="rId33"/>
    <p:sldId id="343" r:id="rId34"/>
    <p:sldId id="467" r:id="rId35"/>
    <p:sldId id="556" r:id="rId36"/>
    <p:sldId id="528" r:id="rId37"/>
    <p:sldId id="558" r:id="rId38"/>
    <p:sldId id="530" r:id="rId39"/>
    <p:sldId id="555" r:id="rId40"/>
    <p:sldId id="559" r:id="rId41"/>
    <p:sldId id="561" r:id="rId42"/>
    <p:sldId id="562" r:id="rId43"/>
    <p:sldId id="560" r:id="rId44"/>
  </p:sldIdLst>
  <p:sldSz cx="12192000" cy="6858000"/>
  <p:notesSz cx="7099300" cy="10234613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 xmlns="">
        <p14:section name="Portada e índice" id="{CBAE1062-3D65-46D0-8D94-D9464F5AB0CE}">
          <p14:sldIdLst>
            <p14:sldId id="487"/>
            <p14:sldId id="324"/>
          </p14:sldIdLst>
        </p14:section>
        <p14:section name="1. Introducción al Modelo de Datos" id="{73A08B35-84EE-4F9C-8FF3-D3C0B7EC16C1}">
          <p14:sldIdLst>
            <p14:sldId id="325"/>
          </p14:sldIdLst>
        </p14:section>
        <p14:section name="2. Fases de diseño y tipos de Modelos de Datos" id="{3BCDF68E-D3C8-4680-8A9B-F5831F4CCF28}">
          <p14:sldIdLst>
            <p14:sldId id="539"/>
            <p14:sldId id="541"/>
            <p14:sldId id="540"/>
            <p14:sldId id="542"/>
            <p14:sldId id="543"/>
            <p14:sldId id="544"/>
            <p14:sldId id="545"/>
          </p14:sldIdLst>
        </p14:section>
        <p14:section name="3. Introducción al modelo conceptual Entidad/Relación." id="{25762FF4-9BF6-4706-AEF6-D857A16CDA2A}">
          <p14:sldIdLst>
            <p14:sldId id="547"/>
            <p14:sldId id="490"/>
            <p14:sldId id="548"/>
            <p14:sldId id="549"/>
            <p14:sldId id="491"/>
            <p14:sldId id="538"/>
          </p14:sldIdLst>
        </p14:section>
        <p14:section name="4. Entidades" id="{D9FA3316-2725-463B-91A9-CF84C8661ABE}">
          <p14:sldIdLst>
            <p14:sldId id="328"/>
            <p14:sldId id="329"/>
            <p14:sldId id="460"/>
          </p14:sldIdLst>
        </p14:section>
        <p14:section name="5. Atributos" id="{AA68E8DD-DF3E-41FC-8265-BEE090E20444}">
          <p14:sldIdLst>
            <p14:sldId id="461"/>
            <p14:sldId id="550"/>
            <p14:sldId id="551"/>
            <p14:sldId id="552"/>
            <p14:sldId id="462"/>
            <p14:sldId id="553"/>
          </p14:sldIdLst>
        </p14:section>
        <p14:section name="6. Elaboración de diagramas E-R (Entidades y Atributos)" id="{1A293C87-4505-45C6-A2E2-00FCB966B29C}">
          <p14:sldIdLst>
            <p14:sldId id="333"/>
            <p14:sldId id="334"/>
            <p14:sldId id="510"/>
            <p14:sldId id="336"/>
            <p14:sldId id="513"/>
            <p14:sldId id="515"/>
          </p14:sldIdLst>
        </p14:section>
        <p14:section name="7. Relaciones" id="{C52D8B1C-8E51-421A-B015-65E8D504EF1C}">
          <p14:sldIdLst>
            <p14:sldId id="342"/>
            <p14:sldId id="343"/>
            <p14:sldId id="467"/>
            <p14:sldId id="556"/>
            <p14:sldId id="528"/>
            <p14:sldId id="558"/>
            <p14:sldId id="530"/>
            <p14:sldId id="555"/>
            <p14:sldId id="559"/>
          </p14:sldIdLst>
        </p14:section>
        <p14:section name="8. Dibujar diagramas E-R con Draw.io" id="{3E1DD4EA-2A5D-4788-B450-372EB97C4309}">
          <p14:sldIdLst>
            <p14:sldId id="561"/>
            <p14:sldId id="562"/>
            <p14:sldId id="5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CCCC"/>
    <a:srgbClr val="FF3300"/>
    <a:srgbClr val="006600"/>
    <a:srgbClr val="0065B0"/>
    <a:srgbClr val="FCF8A2"/>
    <a:srgbClr val="FF0000"/>
    <a:srgbClr val="1F8687"/>
    <a:srgbClr val="E2A8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8922" autoAdjust="0"/>
  </p:normalViewPr>
  <p:slideViewPr>
    <p:cSldViewPr showGuides="1">
      <p:cViewPr varScale="1">
        <p:scale>
          <a:sx n="51" d="100"/>
          <a:sy n="51" d="100"/>
        </p:scale>
        <p:origin x="-114" y="-13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70"/>
    </p:cViewPr>
  </p:sorterViewPr>
  <p:notesViewPr>
    <p:cSldViewPr showGuides="1">
      <p:cViewPr varScale="1">
        <p:scale>
          <a:sx n="60" d="100"/>
          <a:sy n="60" d="100"/>
        </p:scale>
        <p:origin x="-2826" y="-90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F9AD1F50-DC1E-49E3-BB3D-2AD559897B33}" type="datetimeFigureOut">
              <a:rPr lang="es-ES"/>
              <a:pPr>
                <a:defRPr/>
              </a:pPr>
              <a:t>13/10/2021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DA5939AC-C673-4097-A819-7D618537FF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43806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AA5FB7A1-B862-48D5-B120-2D460F757302}" type="datetimeFigureOut">
              <a:rPr lang="es-ES"/>
              <a:pPr>
                <a:defRPr/>
              </a:pPr>
              <a:t>13/10/2021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B5740ECA-70AA-4F5D-B8E7-F3FC4B9EAB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02492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8378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40ECA-70AA-4F5D-B8E7-F3FC4B9EABF9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0951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40ECA-70AA-4F5D-B8E7-F3FC4B9EABF9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 userDrawn="1"/>
        </p:nvSpPr>
        <p:spPr>
          <a:xfrm>
            <a:off x="2065867" y="2298700"/>
            <a:ext cx="8043333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ES" sz="5000" b="0" u="sng" kern="0" dirty="0" smtClean="0">
              <a:solidFill>
                <a:srgbClr val="002060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7130" y="6038491"/>
            <a:ext cx="1150983" cy="7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15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7AC80-A8E0-434F-B95E-D45920E4BAB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0209659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963630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207373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65355249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5199022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0858475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0397376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1579903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2992875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1412762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84118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8DD16-65ED-4B8C-A663-0C4DF77AFB5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4320453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00878031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A9DEF-77B9-4EA6-A16D-EB2EA49510B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505607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F2EF6-0590-49DB-B7A8-DA56BD47EEB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0505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3EFF-513F-450C-B02E-7E59F32242D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5875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de 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10001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s-E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Índice</a:t>
            </a:r>
            <a:endParaRPr lang="es-ES_tradnl" sz="1600" dirty="0">
              <a:latin typeface="Verdana" pitchFamily="34" charset="0"/>
            </a:endParaRPr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498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944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15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780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251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10001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s-E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Índice</a:t>
            </a:r>
            <a:endParaRPr lang="es-ES_tradnl" sz="1600" dirty="0">
              <a:latin typeface="Verdana" pitchFamily="34" charset="0"/>
            </a:endParaRPr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1" hasCustomPrompt="1"/>
          </p:nvPr>
        </p:nvSpPr>
        <p:spPr>
          <a:xfrm>
            <a:off x="596899" y="1461790"/>
            <a:ext cx="11221508" cy="4329112"/>
          </a:xfrm>
        </p:spPr>
        <p:txBody>
          <a:bodyPr/>
          <a:lstStyle>
            <a:lvl1pPr>
              <a:buAutoNum type="arabicPeriod"/>
              <a:defRPr/>
            </a:lvl1pPr>
            <a:lvl2pPr>
              <a:defRPr sz="2100"/>
            </a:lvl2pPr>
          </a:lstStyle>
          <a:p>
            <a:pPr marL="614362" lvl="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Apartado 1. </a:t>
            </a:r>
          </a:p>
          <a:p>
            <a:pPr marL="614362" lvl="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Apartado 2.</a:t>
            </a:r>
            <a:endParaRPr lang="es-ES" dirty="0" smtClean="0">
              <a:cs typeface="Calibri" pitchFamily="34" charset="0"/>
            </a:endParaRP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UT2 Cap</a:t>
            </a:r>
            <a:r>
              <a:rPr lang="en-U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1</a:t>
            </a: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s-E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Diseño Conceptual.</a:t>
            </a:r>
            <a:r>
              <a:rPr lang="es-E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Modelo E/R básico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68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740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73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665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7164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5866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de 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10001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s-E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Índice</a:t>
            </a:r>
            <a:endParaRPr lang="es-ES_tradnl" sz="1600" dirty="0">
              <a:latin typeface="Verdana" pitchFamily="34" charset="0"/>
            </a:endParaRPr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POWER</a:t>
            </a:r>
            <a:r>
              <a:rPr lang="en-U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POINT</a:t>
            </a: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1" hasCustomPrompt="1"/>
          </p:nvPr>
        </p:nvSpPr>
        <p:spPr>
          <a:xfrm>
            <a:off x="596899" y="1461790"/>
            <a:ext cx="11221508" cy="4329112"/>
          </a:xfrm>
        </p:spPr>
        <p:txBody>
          <a:bodyPr/>
          <a:lstStyle>
            <a:lvl1pPr>
              <a:buAutoNum type="arabicPeriod"/>
              <a:defRPr/>
            </a:lvl1pPr>
            <a:lvl2pPr>
              <a:defRPr sz="2100"/>
            </a:lvl2pPr>
          </a:lstStyle>
          <a:p>
            <a:pPr marL="614362" lvl="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Apartado 1. </a:t>
            </a:r>
          </a:p>
          <a:p>
            <a:pPr marL="614362" lvl="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Apartado 2.</a:t>
            </a:r>
            <a:endParaRPr lang="es-ES" dirty="0" smtClean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753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POWER</a:t>
            </a:r>
            <a:r>
              <a:rPr lang="en-U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POINT</a:t>
            </a: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CAP. 1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241797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914400"/>
            <a:ext cx="10957984" cy="533400"/>
          </a:xfrm>
        </p:spPr>
        <p:txBody>
          <a:bodyPr/>
          <a:lstStyle>
            <a:lvl1pPr marL="0" indent="0">
              <a:buNone/>
              <a:defRPr lang="es-ES" sz="2400" b="1" kern="1200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s-ES" dirty="0" smtClean="0"/>
              <a:t>Apartado</a:t>
            </a:r>
          </a:p>
        </p:txBody>
      </p:sp>
    </p:spTree>
    <p:extLst>
      <p:ext uri="{BB962C8B-B14F-4D97-AF65-F5344CB8AC3E}">
        <p14:creationId xmlns:p14="http://schemas.microsoft.com/office/powerpoint/2010/main" xmlns="" val="238853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806149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796147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53195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241797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 marL="623888" indent="-280988">
              <a:defRPr>
                <a:latin typeface="Calibri" pitchFamily="34" charset="0"/>
              </a:defRPr>
            </a:lvl2pPr>
            <a:lvl3pPr marL="984250" indent="-298450">
              <a:defRPr/>
            </a:lvl3pPr>
            <a:lvl4pPr marL="1260475" indent="-231775">
              <a:defRPr/>
            </a:lvl4pPr>
            <a:lvl5pPr marL="1620838" indent="-249238"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914400"/>
            <a:ext cx="10957984" cy="533400"/>
          </a:xfrm>
        </p:spPr>
        <p:txBody>
          <a:bodyPr/>
          <a:lstStyle>
            <a:lvl1pPr marL="0" indent="0">
              <a:buNone/>
              <a:defRPr lang="es-ES" sz="2400" b="1" kern="1200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s-ES" dirty="0" smtClean="0"/>
              <a:t>Apartado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UT2 Cap</a:t>
            </a:r>
            <a:r>
              <a:rPr lang="en-U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1</a:t>
            </a: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s-E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Diseño Conceptual.</a:t>
            </a:r>
            <a:r>
              <a:rPr lang="es-ES" sz="2400" b="1" baseline="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Modelo E/R básico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513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138620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277649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235109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101930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5363774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8217250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7183536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8252445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7843916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3753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34339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47097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0614716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2511336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2978667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5810251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991638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8698660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6306687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6756906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2554223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44420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E4274-FD68-4BAA-8D5B-3D74404FACE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285378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9336296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9062091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1016116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8693727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7010657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0590484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754510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8185232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2928453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64124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2B1C3-271C-4BBB-BF67-AC7E56C8654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976098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1406314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8426915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5024567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3257420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146450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3684711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7100006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4923531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5906483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05489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0852A-9134-4978-8C47-B3A78AD85D6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8881893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85921564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9568938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0160781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0663510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3933445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2348628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552112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5424441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84839318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1526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710FB-0D22-4D74-B343-99D6CAF6E7A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9960973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5998853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5219740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044078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3085632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746931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846812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94608295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475492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23811797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7377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98C3-CA78-4797-8CEC-6B6C41C1135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3223972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5674464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63763861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5157149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7683524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16570118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2593539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55554697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80695477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70057829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277072"/>
          </a:xfrm>
        </p:spPr>
        <p:txBody>
          <a:bodyPr/>
          <a:lstStyle>
            <a:lvl1pPr>
              <a:spcAft>
                <a:spcPts val="1200"/>
              </a:spcAft>
              <a:defRPr sz="2400"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8599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+mn-cs"/>
              </a:defRPr>
            </a:lvl1pPr>
          </a:lstStyle>
          <a:p>
            <a:pPr>
              <a:defRPr/>
            </a:pPr>
            <a:fld id="{DF9EEC8A-0D1F-4B91-A36A-5FE91FE7914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-1297517" y="4437063"/>
            <a:ext cx="614468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1350">
              <a:cs typeface="+mn-cs"/>
            </a:endParaRPr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88951" y="6165852"/>
            <a:ext cx="5461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200" b="1">
                <a:solidFill>
                  <a:schemeClr val="bg1"/>
                </a:solidFill>
                <a:latin typeface="Verdana" pitchFamily="34" charset="0"/>
                <a:cs typeface="+mn-cs"/>
              </a:rPr>
              <a:t>Sistemas Operativos de entorno Monousuario y Multiusuario </a:t>
            </a:r>
          </a:p>
        </p:txBody>
      </p:sp>
      <p:pic>
        <p:nvPicPr>
          <p:cNvPr id="1033" name="Picture 3"/>
          <p:cNvPicPr>
            <a:picLocks noChangeAspect="1" noChangeArrowheads="1"/>
          </p:cNvPicPr>
          <p:nvPr userDrawn="1"/>
        </p:nvPicPr>
        <p:blipFill>
          <a:blip r:embed="rId113" cstate="print"/>
          <a:srcRect/>
          <a:stretch>
            <a:fillRect/>
          </a:stretch>
        </p:blipFill>
        <p:spPr bwMode="auto">
          <a:xfrm>
            <a:off x="0" y="5929316"/>
            <a:ext cx="1219200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0" y="5929313"/>
            <a:ext cx="12192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350">
              <a:cs typeface="+mn-cs"/>
            </a:endParaRP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609600" y="1600202"/>
            <a:ext cx="1097280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ES" sz="5000" b="1" u="sng" kern="0" dirty="0" smtClean="0">
              <a:noFill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5" name="12 CuadroTexto"/>
          <p:cNvSpPr txBox="1"/>
          <p:nvPr userDrawn="1"/>
        </p:nvSpPr>
        <p:spPr>
          <a:xfrm>
            <a:off x="571500" y="6169027"/>
            <a:ext cx="91440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500" b="1" baseline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1º DAM. Bases de Datos</a:t>
            </a:r>
          </a:p>
          <a:p>
            <a:pPr>
              <a:defRPr/>
            </a:pPr>
            <a:r>
              <a:rPr lang="es-ES" sz="1500" b="1" baseline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1º ASIR. Gestión de Bases de Datos</a:t>
            </a:r>
          </a:p>
        </p:txBody>
      </p:sp>
    </p:spTree>
    <p:extLst>
      <p:ext uri="{BB962C8B-B14F-4D97-AF65-F5344CB8AC3E}">
        <p14:creationId xmlns:p14="http://schemas.microsoft.com/office/powerpoint/2010/main" xmlns="" val="172978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  <p:sldLayoutId id="2147483948" r:id="rId17"/>
    <p:sldLayoutId id="2147483949" r:id="rId18"/>
    <p:sldLayoutId id="2147483950" r:id="rId19"/>
    <p:sldLayoutId id="2147483951" r:id="rId20"/>
    <p:sldLayoutId id="2147483952" r:id="rId21"/>
    <p:sldLayoutId id="2147483953" r:id="rId22"/>
    <p:sldLayoutId id="2147483954" r:id="rId23"/>
    <p:sldLayoutId id="2147483955" r:id="rId24"/>
    <p:sldLayoutId id="2147483956" r:id="rId25"/>
    <p:sldLayoutId id="2147483957" r:id="rId26"/>
    <p:sldLayoutId id="2147483959" r:id="rId27"/>
    <p:sldLayoutId id="2147483960" r:id="rId28"/>
    <p:sldLayoutId id="2147483961" r:id="rId29"/>
    <p:sldLayoutId id="2147483962" r:id="rId30"/>
    <p:sldLayoutId id="2147483963" r:id="rId31"/>
    <p:sldLayoutId id="2147483964" r:id="rId32"/>
    <p:sldLayoutId id="2147483965" r:id="rId33"/>
    <p:sldLayoutId id="2147483966" r:id="rId34"/>
    <p:sldLayoutId id="2147483967" r:id="rId35"/>
    <p:sldLayoutId id="2147483968" r:id="rId36"/>
    <p:sldLayoutId id="2147483969" r:id="rId37"/>
    <p:sldLayoutId id="2147483970" r:id="rId38"/>
    <p:sldLayoutId id="2147483971" r:id="rId39"/>
    <p:sldLayoutId id="2147483972" r:id="rId40"/>
    <p:sldLayoutId id="2147483973" r:id="rId41"/>
    <p:sldLayoutId id="2147483974" r:id="rId42"/>
    <p:sldLayoutId id="2147483975" r:id="rId43"/>
    <p:sldLayoutId id="2147483976" r:id="rId44"/>
    <p:sldLayoutId id="2147483977" r:id="rId45"/>
    <p:sldLayoutId id="2147483978" r:id="rId46"/>
    <p:sldLayoutId id="2147483979" r:id="rId47"/>
    <p:sldLayoutId id="2147483980" r:id="rId48"/>
    <p:sldLayoutId id="2147483981" r:id="rId49"/>
    <p:sldLayoutId id="2147483982" r:id="rId50"/>
    <p:sldLayoutId id="2147483983" r:id="rId51"/>
    <p:sldLayoutId id="2147483984" r:id="rId52"/>
    <p:sldLayoutId id="2147483985" r:id="rId53"/>
    <p:sldLayoutId id="2147483986" r:id="rId54"/>
    <p:sldLayoutId id="2147483987" r:id="rId55"/>
    <p:sldLayoutId id="2147483988" r:id="rId56"/>
    <p:sldLayoutId id="2147483989" r:id="rId57"/>
    <p:sldLayoutId id="2147483990" r:id="rId58"/>
    <p:sldLayoutId id="2147483991" r:id="rId59"/>
    <p:sldLayoutId id="2147483992" r:id="rId60"/>
    <p:sldLayoutId id="2147483993" r:id="rId61"/>
    <p:sldLayoutId id="2147483994" r:id="rId62"/>
    <p:sldLayoutId id="2147483995" r:id="rId63"/>
    <p:sldLayoutId id="2147483996" r:id="rId64"/>
    <p:sldLayoutId id="2147483997" r:id="rId65"/>
    <p:sldLayoutId id="2147483998" r:id="rId66"/>
    <p:sldLayoutId id="2147483999" r:id="rId67"/>
    <p:sldLayoutId id="2147484000" r:id="rId68"/>
    <p:sldLayoutId id="2147484001" r:id="rId69"/>
    <p:sldLayoutId id="2147484002" r:id="rId70"/>
    <p:sldLayoutId id="2147484003" r:id="rId71"/>
    <p:sldLayoutId id="2147484004" r:id="rId72"/>
    <p:sldLayoutId id="2147484005" r:id="rId73"/>
    <p:sldLayoutId id="2147484006" r:id="rId74"/>
    <p:sldLayoutId id="2147484007" r:id="rId75"/>
    <p:sldLayoutId id="2147484008" r:id="rId76"/>
    <p:sldLayoutId id="2147484009" r:id="rId77"/>
    <p:sldLayoutId id="2147484010" r:id="rId78"/>
    <p:sldLayoutId id="2147484011" r:id="rId79"/>
    <p:sldLayoutId id="2147484012" r:id="rId80"/>
    <p:sldLayoutId id="2147484013" r:id="rId81"/>
    <p:sldLayoutId id="2147484014" r:id="rId82"/>
    <p:sldLayoutId id="2147484015" r:id="rId83"/>
    <p:sldLayoutId id="2147484016" r:id="rId84"/>
    <p:sldLayoutId id="2147484017" r:id="rId85"/>
    <p:sldLayoutId id="2147484018" r:id="rId86"/>
    <p:sldLayoutId id="2147484019" r:id="rId87"/>
    <p:sldLayoutId id="2147484020" r:id="rId88"/>
    <p:sldLayoutId id="2147484021" r:id="rId89"/>
    <p:sldLayoutId id="2147484022" r:id="rId90"/>
    <p:sldLayoutId id="2147484023" r:id="rId91"/>
    <p:sldLayoutId id="2147484024" r:id="rId92"/>
    <p:sldLayoutId id="2147484025" r:id="rId93"/>
    <p:sldLayoutId id="2147484026" r:id="rId94"/>
    <p:sldLayoutId id="2147484027" r:id="rId95"/>
    <p:sldLayoutId id="2147484028" r:id="rId96"/>
    <p:sldLayoutId id="2147484029" r:id="rId97"/>
    <p:sldLayoutId id="2147484030" r:id="rId98"/>
    <p:sldLayoutId id="2147484031" r:id="rId99"/>
    <p:sldLayoutId id="2147484032" r:id="rId100"/>
    <p:sldLayoutId id="2147484033" r:id="rId101"/>
    <p:sldLayoutId id="2147484034" r:id="rId102"/>
    <p:sldLayoutId id="2147484035" r:id="rId103"/>
    <p:sldLayoutId id="2147484036" r:id="rId104"/>
    <p:sldLayoutId id="2147484037" r:id="rId105"/>
    <p:sldLayoutId id="2147484038" r:id="rId106"/>
    <p:sldLayoutId id="2147484039" r:id="rId107"/>
    <p:sldLayoutId id="2147484040" r:id="rId108"/>
    <p:sldLayoutId id="2147484041" r:id="rId109"/>
    <p:sldLayoutId id="2147484042" r:id="rId110"/>
    <p:sldLayoutId id="2147483930" r:id="rId1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666976" y="385178"/>
            <a:ext cx="6858048" cy="3077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5000" b="1" kern="0" dirty="0" err="1" smtClean="0">
                <a:solidFill>
                  <a:srgbClr val="002060"/>
                </a:solidFill>
                <a:latin typeface="Calibri" pitchFamily="34" charset="0"/>
                <a:ea typeface="+mj-ea"/>
                <a:cs typeface="Calibri" pitchFamily="34" charset="0"/>
              </a:rPr>
              <a:t>CFGSs</a:t>
            </a:r>
            <a:r>
              <a:rPr lang="es-ES_tradnl" sz="4000" b="1" kern="0" dirty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/>
            </a:r>
            <a:br>
              <a:rPr lang="es-ES_tradnl" sz="4000" b="1" kern="0" dirty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</a:br>
            <a:r>
              <a:rPr lang="es-ES_tradnl" sz="3600" b="1" i="1" kern="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Desarrollo de Aplicaciones </a:t>
            </a:r>
            <a:r>
              <a:rPr lang="es-ES_tradnl" sz="3600" b="1" i="1" kern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Multiplataforma</a:t>
            </a:r>
            <a:endParaRPr lang="es-ES_tradnl" sz="3600" b="1" i="1" kern="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3600" b="1" i="1" kern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Administración </a:t>
            </a:r>
            <a:r>
              <a:rPr lang="es-ES" sz="3600" b="1" i="1" kern="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de Sistemas Informáticos en Red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108971"/>
            <a:ext cx="9144000" cy="31683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_tradnl" sz="3500" b="1" u="sng" kern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s-ES_tradnl" sz="3500" b="1" u="sng" kern="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MÓDULOs</a:t>
            </a:r>
            <a:r>
              <a:rPr lang="es-ES_tradnl" sz="4000" b="1" kern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s-ES_tradnl" sz="4000" b="1" kern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</a:br>
            <a:r>
              <a:rPr lang="es-ES_tradnl" sz="3000" b="1" i="1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Bases de Datos</a:t>
            </a:r>
          </a:p>
          <a:p>
            <a:pPr eaLnBrk="1" hangingPunct="1">
              <a:defRPr/>
            </a:pPr>
            <a:r>
              <a:rPr lang="es-ES_tradnl" sz="3000" b="1" i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sz="3000" b="1" i="1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Gestión de Bases de </a:t>
            </a:r>
            <a:r>
              <a:rPr lang="es-ES" sz="3000" b="1" i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Datos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s-ES_tradnl" sz="2400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UT2 CAPÍTULO 1: </a:t>
            </a:r>
            <a:r>
              <a:rPr lang="es-ES" sz="2400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DISEÑO CONCEPTUAL. MODELO E/R BÁSICO</a:t>
            </a:r>
            <a:endParaRPr lang="es-ES_tradnl" sz="2400" b="1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30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24179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Fase de diseño físico</a:t>
            </a:r>
            <a:endParaRPr lang="es-ES" sz="2800" dirty="0" smtClean="0"/>
          </a:p>
          <a:p>
            <a:pPr marL="365125" indent="-365125">
              <a:buFont typeface="Wingdings" panose="05000000000000000000" pitchFamily="2" charset="2"/>
              <a:buChar char="ü"/>
            </a:pPr>
            <a:endParaRPr lang="es-ES" sz="2800" dirty="0" smtClean="0"/>
          </a:p>
          <a:p>
            <a:pPr marL="365125" indent="-365125">
              <a:buFont typeface="Wingdings" panose="05000000000000000000" pitchFamily="2" charset="2"/>
              <a:buChar char="ü"/>
            </a:pPr>
            <a:endParaRPr lang="es-ES" b="1" dirty="0" smtClean="0"/>
          </a:p>
          <a:p>
            <a:pPr marL="0" indent="0">
              <a:buNone/>
            </a:pPr>
            <a:endParaRPr lang="es-ES" sz="1100" b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Fases de diseño y tipos de Modelos </a:t>
            </a:r>
            <a:r>
              <a:rPr lang="es-ES" dirty="0"/>
              <a:t>de </a:t>
            </a:r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10</a:t>
            </a:fld>
            <a:endParaRPr lang="es-ES_tradnl"/>
          </a:p>
        </p:txBody>
      </p:sp>
      <p:pic>
        <p:nvPicPr>
          <p:cNvPr id="5" name="Imagen 4" descr="Creación, modificación y eliminación de bases de datos - DBA dixi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04" t="12760" b="8593"/>
          <a:stretch/>
        </p:blipFill>
        <p:spPr bwMode="auto">
          <a:xfrm>
            <a:off x="4943872" y="1474480"/>
            <a:ext cx="7101963" cy="42322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8619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3986" b="2238"/>
          <a:stretch/>
        </p:blipFill>
        <p:spPr>
          <a:xfrm>
            <a:off x="4223792" y="2996952"/>
            <a:ext cx="6336704" cy="28241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94784" y="1447800"/>
            <a:ext cx="10972800" cy="4241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600" b="1" dirty="0" smtClean="0"/>
              <a:t>Recordatorio</a:t>
            </a:r>
          </a:p>
          <a:p>
            <a:pPr marL="0" indent="0">
              <a:buNone/>
            </a:pPr>
            <a:r>
              <a:rPr lang="es-ES" dirty="0" smtClean="0"/>
              <a:t>Un </a:t>
            </a:r>
            <a:r>
              <a:rPr lang="es-ES" b="1" dirty="0" smtClean="0"/>
              <a:t>modelo de datos</a:t>
            </a:r>
            <a:r>
              <a:rPr lang="es-ES" dirty="0" smtClean="0"/>
              <a:t>, es un esquema teórico mediante el cual se expresan las propiedades, </a:t>
            </a:r>
            <a:r>
              <a:rPr lang="es-ES" b="1" dirty="0" smtClean="0"/>
              <a:t>estáticas (ej. estructura de la tabla) y dinámicas (ej. Operaciones sobre registros concretos)</a:t>
            </a:r>
            <a:r>
              <a:rPr lang="es-ES" dirty="0" smtClean="0"/>
              <a:t>, de una realidad que se analiza con vistas a ser representada mediante una base de datos.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3. Introducción al modelo conceptual </a:t>
            </a:r>
            <a:r>
              <a:rPr lang="es-ES" dirty="0" smtClean="0"/>
              <a:t>Entidad/Relación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3931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28800"/>
            <a:ext cx="10972800" cy="4241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El término </a:t>
            </a:r>
            <a:r>
              <a:rPr lang="es-ES" sz="2800" b="1" dirty="0" smtClean="0"/>
              <a:t>propiedades estáticas</a:t>
            </a:r>
            <a:r>
              <a:rPr lang="es-ES" sz="2800" dirty="0" smtClean="0"/>
              <a:t>, se refiere a las estructura de la BBDD: </a:t>
            </a:r>
          </a:p>
          <a:p>
            <a:r>
              <a:rPr lang="es-ES" sz="2800" dirty="0" smtClean="0"/>
              <a:t>Las </a:t>
            </a:r>
            <a:r>
              <a:rPr lang="es-ES" sz="2800" b="1" dirty="0" smtClean="0"/>
              <a:t>entidades</a:t>
            </a:r>
            <a:r>
              <a:rPr lang="es-ES" sz="2800" dirty="0" smtClean="0"/>
              <a:t>: objetos de estudio como </a:t>
            </a:r>
            <a:r>
              <a:rPr lang="es-ES" sz="2800" i="1" dirty="0" smtClean="0"/>
              <a:t>clientes, productos, cuentas bancarias, etc</a:t>
            </a:r>
            <a:r>
              <a:rPr lang="es-ES" sz="2800" dirty="0" smtClean="0"/>
              <a:t>. </a:t>
            </a:r>
          </a:p>
          <a:p>
            <a:r>
              <a:rPr lang="es-ES" sz="2800" dirty="0"/>
              <a:t>L</a:t>
            </a:r>
            <a:r>
              <a:rPr lang="es-ES" sz="2800" dirty="0" smtClean="0"/>
              <a:t>os </a:t>
            </a:r>
            <a:r>
              <a:rPr lang="es-ES" sz="2800" b="1" dirty="0" smtClean="0"/>
              <a:t>atributos</a:t>
            </a:r>
            <a:r>
              <a:rPr lang="es-ES" sz="2800" dirty="0" smtClean="0"/>
              <a:t>: propiedades de las entidades como </a:t>
            </a:r>
            <a:r>
              <a:rPr lang="es-ES" sz="2800" i="1" dirty="0" smtClean="0"/>
              <a:t>nombre, cantidad, saldo, etc</a:t>
            </a:r>
            <a:r>
              <a:rPr lang="es-ES" sz="2800" dirty="0"/>
              <a:t>.</a:t>
            </a:r>
            <a:r>
              <a:rPr lang="es-ES" sz="2800" dirty="0" smtClean="0"/>
              <a:t> </a:t>
            </a:r>
          </a:p>
          <a:p>
            <a:r>
              <a:rPr lang="es-ES" sz="2800" dirty="0" smtClean="0"/>
              <a:t>Las </a:t>
            </a:r>
            <a:r>
              <a:rPr lang="es-ES" sz="2800" b="1" dirty="0" smtClean="0"/>
              <a:t>relaciones entre entidades:</a:t>
            </a:r>
            <a:r>
              <a:rPr lang="es-ES" sz="2800" dirty="0" smtClean="0"/>
              <a:t> Por ejemplo, </a:t>
            </a:r>
            <a:r>
              <a:rPr lang="es-ES" sz="2800" i="1" dirty="0" smtClean="0"/>
              <a:t>un cliente de un banco tiene asociada una o más cuentas bancarias</a:t>
            </a:r>
            <a:r>
              <a:rPr lang="es-ES" sz="2800" dirty="0" smtClean="0"/>
              <a:t>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3. Introducción al modelo conceptual </a:t>
            </a:r>
            <a:r>
              <a:rPr lang="es-ES" dirty="0" smtClean="0"/>
              <a:t>Entidad/Relación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8586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4107" y="1451000"/>
            <a:ext cx="10972800" cy="4241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/>
              <a:t>El término </a:t>
            </a:r>
            <a:r>
              <a:rPr lang="es-ES" sz="2800" b="1" dirty="0"/>
              <a:t>propiedades estáticas</a:t>
            </a:r>
            <a:r>
              <a:rPr lang="es-ES" sz="2800" dirty="0"/>
              <a:t>, se refiere a las estructura de la BBDD: </a:t>
            </a:r>
          </a:p>
          <a:p>
            <a:r>
              <a:rPr lang="es-ES" sz="2800" dirty="0" smtClean="0"/>
              <a:t>Las </a:t>
            </a:r>
            <a:r>
              <a:rPr lang="es-ES" sz="2800" b="1" dirty="0" smtClean="0"/>
              <a:t>entidades</a:t>
            </a:r>
            <a:r>
              <a:rPr lang="es-ES" sz="2800" dirty="0" smtClean="0"/>
              <a:t>: objetos de estudio como </a:t>
            </a:r>
            <a:r>
              <a:rPr lang="es-ES" sz="2800" i="1" dirty="0" smtClean="0"/>
              <a:t>clientes, productos, cuentas bancarias, etc</a:t>
            </a:r>
            <a:r>
              <a:rPr lang="es-ES" sz="2800" dirty="0" smtClean="0"/>
              <a:t>. </a:t>
            </a:r>
          </a:p>
          <a:p>
            <a:pPr lvl="1"/>
            <a:r>
              <a:rPr lang="es-ES" sz="2800" dirty="0" smtClean="0"/>
              <a:t>Cada entidad podrá albergar varias </a:t>
            </a:r>
            <a:r>
              <a:rPr lang="es-ES" sz="2800" b="1" dirty="0" smtClean="0"/>
              <a:t>ocurrencias</a:t>
            </a:r>
            <a:r>
              <a:rPr lang="es-ES" sz="2800" dirty="0" smtClean="0"/>
              <a:t> como </a:t>
            </a:r>
            <a:r>
              <a:rPr lang="es-ES" sz="2800" i="1" dirty="0" smtClean="0"/>
              <a:t>Vanesa o Luis, Manzanas o Peras, cuenta nº 123456 o 654321.</a:t>
            </a:r>
          </a:p>
          <a:p>
            <a:r>
              <a:rPr lang="es-ES" sz="2800" dirty="0"/>
              <a:t>L</a:t>
            </a:r>
            <a:r>
              <a:rPr lang="es-ES" sz="2800" dirty="0" smtClean="0"/>
              <a:t>os </a:t>
            </a:r>
            <a:r>
              <a:rPr lang="es-ES" sz="2800" b="1" dirty="0" smtClean="0"/>
              <a:t>atributos</a:t>
            </a:r>
            <a:r>
              <a:rPr lang="es-ES" sz="2800" dirty="0" smtClean="0"/>
              <a:t>: propiedades de las entidades como </a:t>
            </a:r>
            <a:r>
              <a:rPr lang="es-ES" sz="2800" i="1" dirty="0" smtClean="0"/>
              <a:t>nombre, cantidad, saldo, etc</a:t>
            </a:r>
            <a:r>
              <a:rPr lang="es-ES" sz="2800" dirty="0"/>
              <a:t>.</a:t>
            </a:r>
            <a:r>
              <a:rPr lang="es-ES" sz="2800" dirty="0" smtClean="0"/>
              <a:t> </a:t>
            </a:r>
          </a:p>
          <a:p>
            <a:r>
              <a:rPr lang="es-ES" sz="2800" dirty="0" smtClean="0"/>
              <a:t>Las </a:t>
            </a:r>
            <a:r>
              <a:rPr lang="es-ES" sz="2800" b="1" dirty="0" smtClean="0"/>
              <a:t>relaciones entre entidades:</a:t>
            </a:r>
            <a:r>
              <a:rPr lang="es-ES" sz="2800" dirty="0" smtClean="0"/>
              <a:t> Por ejemplo, </a:t>
            </a:r>
            <a:r>
              <a:rPr lang="es-ES" sz="2800" i="1" dirty="0" smtClean="0"/>
              <a:t>un cliente de un banco tiene asociada una o más cuentas bancarias</a:t>
            </a:r>
            <a:r>
              <a:rPr lang="es-ES" sz="2800" dirty="0" smtClean="0"/>
              <a:t>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3. Introducción al modelo conceptual </a:t>
            </a:r>
            <a:r>
              <a:rPr lang="es-ES" dirty="0" smtClean="0"/>
              <a:t>Entidad/Relación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14230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94784" y="1447800"/>
            <a:ext cx="10972800" cy="4241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Comparación con una estructura de tabla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3. Introducción al modelo conceptual </a:t>
            </a:r>
            <a:r>
              <a:rPr lang="es-ES" dirty="0" smtClean="0"/>
              <a:t>Entidad/Relación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14</a:t>
            </a:fld>
            <a:endParaRPr lang="es-ES_tradnl"/>
          </a:p>
        </p:txBody>
      </p:sp>
      <p:pic>
        <p:nvPicPr>
          <p:cNvPr id="5" name="Imagen 4" descr="Base de Datos: Registr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656" y="1947912"/>
            <a:ext cx="8875056" cy="4262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5622564" y="1977266"/>
            <a:ext cx="91723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b="1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Entidad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781588" y="5787046"/>
            <a:ext cx="138339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s-ES" b="1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Clave primaria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384032" y="5504931"/>
            <a:ext cx="99257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b="1" kern="0" dirty="0" smtClean="0">
                <a:solidFill>
                  <a:srgbClr val="0070C0"/>
                </a:solidFill>
                <a:latin typeface="Calibri" pitchFamily="34" charset="0"/>
                <a:ea typeface="+mj-ea"/>
                <a:cs typeface="Calibri" pitchFamily="34" charset="0"/>
              </a:rPr>
              <a:t>Atributo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738034" y="5461322"/>
            <a:ext cx="1043554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s-ES" b="1" kern="0" dirty="0" smtClean="0">
                <a:solidFill>
                  <a:srgbClr val="0070C0"/>
                </a:solidFill>
                <a:latin typeface="Calibri" pitchFamily="34" charset="0"/>
                <a:ea typeface="+mj-ea"/>
                <a:cs typeface="Calibri" pitchFamily="34" charset="0"/>
              </a:rPr>
              <a:t>Ocurrencia</a:t>
            </a:r>
          </a:p>
          <a:p>
            <a:pPr algn="ctr"/>
            <a:endParaRPr lang="es-ES" b="1" kern="0" dirty="0" smtClean="0">
              <a:solidFill>
                <a:srgbClr val="0070C0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19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241797"/>
          </a:xfrm>
        </p:spPr>
        <p:txBody>
          <a:bodyPr>
            <a:normAutofit/>
          </a:bodyPr>
          <a:lstStyle/>
          <a:p>
            <a:pPr marL="87313" indent="19050">
              <a:buNone/>
            </a:pPr>
            <a:r>
              <a:rPr lang="es-ES" sz="2800" dirty="0" smtClean="0"/>
              <a:t>El término </a:t>
            </a:r>
            <a:r>
              <a:rPr lang="es-ES" sz="2800" b="1" dirty="0" smtClean="0"/>
              <a:t>propiedades dinámicas </a:t>
            </a:r>
            <a:r>
              <a:rPr lang="es-ES" sz="2800" dirty="0" smtClean="0"/>
              <a:t>consiste en lo datos concretos (registros) que pueden ser afectados por las </a:t>
            </a:r>
            <a:r>
              <a:rPr lang="es-ES" sz="2800" dirty="0"/>
              <a:t>siguientes </a:t>
            </a:r>
            <a:r>
              <a:rPr lang="es-ES" sz="2800" dirty="0" smtClean="0"/>
              <a:t>: </a:t>
            </a:r>
          </a:p>
          <a:p>
            <a:pPr marL="363538"/>
            <a:r>
              <a:rPr lang="es-ES" sz="2800" b="1" dirty="0" smtClean="0"/>
              <a:t>Inserción: </a:t>
            </a:r>
            <a:r>
              <a:rPr lang="es-ES" sz="2800" dirty="0" smtClean="0"/>
              <a:t>Inserción de un nuevo cliente. </a:t>
            </a:r>
          </a:p>
          <a:p>
            <a:pPr marL="363538"/>
            <a:r>
              <a:rPr lang="es-ES" sz="2800" b="1" dirty="0" smtClean="0"/>
              <a:t>Consulta:</a:t>
            </a:r>
            <a:r>
              <a:rPr lang="es-ES" sz="2800" dirty="0" smtClean="0"/>
              <a:t> Consultar de productos de una categoría. </a:t>
            </a:r>
          </a:p>
          <a:p>
            <a:pPr marL="363538"/>
            <a:r>
              <a:rPr lang="es-ES" sz="2800" b="1" dirty="0" smtClean="0"/>
              <a:t>Borrado: </a:t>
            </a:r>
            <a:r>
              <a:rPr lang="es-ES" sz="2800" dirty="0" smtClean="0"/>
              <a:t>Eliminación de un producto del catálogo. </a:t>
            </a:r>
          </a:p>
          <a:p>
            <a:pPr marL="363538"/>
            <a:r>
              <a:rPr lang="es-ES" sz="2800" b="1" dirty="0" smtClean="0"/>
              <a:t>Modificación:</a:t>
            </a:r>
            <a:r>
              <a:rPr lang="es-ES" sz="2800" dirty="0" smtClean="0"/>
              <a:t> Modificación de un atributo de un producto como el precio o de una relación como el cambio de titular de un contrato de trabajo.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3</a:t>
            </a:r>
            <a:r>
              <a:rPr lang="es-ES" dirty="0"/>
              <a:t>. Introducción al modelo conceptual </a:t>
            </a:r>
            <a:r>
              <a:rPr lang="es-ES" dirty="0" smtClean="0"/>
              <a:t>Entidad/Relación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62503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vignette.wikia.nocookie.net/adsi/images/d/d4/Diagrama_ER.png/revision/latest?cb=20130509145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052736"/>
            <a:ext cx="8214184" cy="480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3. Introducción al modelo conceptual </a:t>
            </a:r>
            <a:r>
              <a:rPr lang="es-ES" dirty="0" smtClean="0"/>
              <a:t>Entidad/Relación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9955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Entidad</a:t>
            </a:r>
          </a:p>
          <a:p>
            <a:r>
              <a:rPr lang="es-ES" sz="2800" dirty="0" smtClean="0"/>
              <a:t>Se trata de cualquier </a:t>
            </a:r>
            <a:r>
              <a:rPr lang="es-ES" sz="2800" b="1" dirty="0" smtClean="0"/>
              <a:t>conjunto de objetos o elementos </a:t>
            </a:r>
            <a:r>
              <a:rPr lang="es-ES" sz="2800" dirty="0" smtClean="0"/>
              <a:t>(reales o abstractos) acerca de los cuales se puede guardar información en la base de datos. </a:t>
            </a:r>
          </a:p>
          <a:p>
            <a:r>
              <a:rPr lang="es-ES" sz="2800" dirty="0" smtClean="0"/>
              <a:t>Un ejemplo de entidad es </a:t>
            </a:r>
            <a:r>
              <a:rPr lang="es-ES" sz="2800" b="1" dirty="0" smtClean="0"/>
              <a:t>alumnos</a:t>
            </a:r>
            <a:r>
              <a:rPr lang="es-ES" sz="2800" dirty="0" smtClean="0"/>
              <a:t>, </a:t>
            </a:r>
            <a:r>
              <a:rPr lang="es-ES" sz="2800" b="1" dirty="0" smtClean="0"/>
              <a:t>productos</a:t>
            </a:r>
            <a:r>
              <a:rPr lang="es-ES" sz="2800" dirty="0" smtClean="0">
                <a:latin typeface="+mj-lt"/>
              </a:rPr>
              <a:t>, </a:t>
            </a:r>
            <a:r>
              <a:rPr lang="es-ES" sz="2800" b="1" dirty="0" smtClean="0"/>
              <a:t>coches</a:t>
            </a:r>
            <a:r>
              <a:rPr lang="es-ES" sz="2800" dirty="0" smtClean="0"/>
              <a:t>, etc.</a:t>
            </a:r>
          </a:p>
          <a:p>
            <a:r>
              <a:rPr lang="es-ES" sz="2800" dirty="0" smtClean="0"/>
              <a:t>Una entidad es un tipo de objeto que debe poseer </a:t>
            </a:r>
            <a:r>
              <a:rPr lang="es-ES" sz="2800" b="1" dirty="0" smtClean="0"/>
              <a:t>múltiples propiedades</a:t>
            </a:r>
            <a:r>
              <a:rPr lang="es-ES" sz="2800" dirty="0" smtClean="0"/>
              <a:t> (atributos). </a:t>
            </a:r>
          </a:p>
          <a:p>
            <a:r>
              <a:rPr lang="es-ES" sz="2800" dirty="0" smtClean="0"/>
              <a:t>Un ejemplo de atributo es </a:t>
            </a:r>
            <a:r>
              <a:rPr lang="es-ES" sz="2800" b="1" dirty="0" smtClean="0"/>
              <a:t>DNI, peso, matrícula</a:t>
            </a:r>
            <a:r>
              <a:rPr lang="es-ES" sz="2800" dirty="0" smtClean="0"/>
              <a:t>, etc.</a:t>
            </a:r>
          </a:p>
          <a:p>
            <a:r>
              <a:rPr lang="es-ES" sz="2800" dirty="0"/>
              <a:t>La homóloga en una tabla sería </a:t>
            </a:r>
            <a:r>
              <a:rPr lang="es-ES" sz="2800" dirty="0" smtClean="0"/>
              <a:t>la propia </a:t>
            </a:r>
            <a:r>
              <a:rPr lang="es-ES" sz="2800" b="1" dirty="0" smtClean="0"/>
              <a:t>tabla</a:t>
            </a:r>
            <a:r>
              <a:rPr lang="es-ES" sz="2800" dirty="0"/>
              <a:t>.</a:t>
            </a:r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</a:t>
            </a:r>
            <a:r>
              <a:rPr lang="es-ES" dirty="0" smtClean="0"/>
              <a:t>. Entidades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241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Ocurrencias de la Entidad</a:t>
            </a:r>
          </a:p>
          <a:p>
            <a:pPr>
              <a:buSzPct val="95000"/>
              <a:defRPr/>
            </a:pPr>
            <a:r>
              <a:rPr lang="es-ES" sz="2800" dirty="0" smtClean="0"/>
              <a:t>Cada persona concreta (</a:t>
            </a:r>
            <a:r>
              <a:rPr lang="es-ES" sz="2800" i="1" dirty="0" smtClean="0"/>
              <a:t>Pedro, Ana, etc.</a:t>
            </a:r>
            <a:r>
              <a:rPr lang="es-ES" sz="2800" dirty="0" smtClean="0"/>
              <a:t>) será una </a:t>
            </a:r>
            <a:r>
              <a:rPr lang="es-ES" sz="2800" b="1" dirty="0" smtClean="0"/>
              <a:t>ocurrencia</a:t>
            </a:r>
            <a:r>
              <a:rPr lang="es-ES" sz="2800" dirty="0" smtClean="0"/>
              <a:t> de la entidad </a:t>
            </a:r>
            <a:r>
              <a:rPr lang="es-ES" sz="2800" b="1" dirty="0" smtClean="0"/>
              <a:t>Personas.</a:t>
            </a:r>
          </a:p>
          <a:p>
            <a:pPr>
              <a:buSzPct val="95000"/>
              <a:defRPr/>
            </a:pPr>
            <a:r>
              <a:rPr lang="es-ES" sz="2800" dirty="0" smtClean="0"/>
              <a:t>En las bases de datos a esta ocurrencia se le llamará </a:t>
            </a:r>
            <a:r>
              <a:rPr lang="es-ES" sz="2800" b="1" dirty="0" smtClean="0"/>
              <a:t>registro</a:t>
            </a:r>
            <a:r>
              <a:rPr lang="es-ES" sz="2800" dirty="0" smtClean="0"/>
              <a:t>. </a:t>
            </a:r>
          </a:p>
          <a:p>
            <a:pPr>
              <a:buSzPct val="95000"/>
              <a:defRPr/>
            </a:pPr>
            <a:r>
              <a:rPr lang="es-ES" sz="2800" dirty="0" smtClean="0"/>
              <a:t>La homóloga en una tabla sería la </a:t>
            </a:r>
            <a:r>
              <a:rPr lang="es-ES" sz="2800" b="1" dirty="0" smtClean="0"/>
              <a:t>fila de tabla</a:t>
            </a:r>
            <a:r>
              <a:rPr lang="es-ES" sz="2800" dirty="0" smtClean="0"/>
              <a:t>.</a:t>
            </a:r>
          </a:p>
          <a:p>
            <a:pPr>
              <a:buSzPct val="95000"/>
              <a:defRPr/>
            </a:pPr>
            <a:r>
              <a:rPr lang="es-ES" sz="2800" dirty="0" smtClean="0"/>
              <a:t>Todas las </a:t>
            </a:r>
            <a:r>
              <a:rPr lang="es-ES" sz="2800" b="1" dirty="0" smtClean="0"/>
              <a:t>ocurrencias de una entidad </a:t>
            </a:r>
            <a:r>
              <a:rPr lang="es-ES" sz="2800" dirty="0" smtClean="0"/>
              <a:t>tendrán la misma estructura.</a:t>
            </a:r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4. Entidades</a:t>
            </a: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879976" y="3861048"/>
            <a:ext cx="4788024" cy="2016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es-ES" sz="2000" i="1" dirty="0">
              <a:latin typeface="Calibri" pitchFamily="34" charset="0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Entidad. Representación</a:t>
            </a:r>
          </a:p>
          <a:p>
            <a:pPr marL="449263" indent="-449263">
              <a:buFont typeface="Wingdings" panose="05000000000000000000" pitchFamily="2" charset="2"/>
              <a:buChar char="ü"/>
            </a:pPr>
            <a:r>
              <a:rPr lang="es-ES" sz="2800" dirty="0" smtClean="0"/>
              <a:t>Las entidades se representan con un </a:t>
            </a:r>
            <a:r>
              <a:rPr lang="es-ES" sz="2800" b="1" dirty="0" smtClean="0"/>
              <a:t>rectángulo</a:t>
            </a:r>
            <a:r>
              <a:rPr lang="es-ES" sz="2800" dirty="0" smtClean="0"/>
              <a:t> en cuyo interior se escribe el nombre. </a:t>
            </a:r>
          </a:p>
          <a:p>
            <a:pPr marL="449263" indent="-449263">
              <a:buFont typeface="Wingdings" panose="05000000000000000000" pitchFamily="2" charset="2"/>
              <a:buChar char="ü"/>
            </a:pPr>
            <a:r>
              <a:rPr lang="es-ES" sz="2800" dirty="0" smtClean="0"/>
              <a:t>El nombre de la entidad se escribirá plural para recordarnos que cada entidad tendrá varias ocurrencias (apariciones, registros, datos).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4. Entidades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19</a:t>
            </a:fld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95" y="3888939"/>
            <a:ext cx="8228410" cy="1765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Introducción al Modelo de Datos.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Fases 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 diseño y tipos de Modelos de Datos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Introducción al modelo conceptual Entidad/Relación.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Entidades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Atributos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Elaboración de diagramas E-R (Entidades y Atributos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Relaciones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Dibujar diagramas E-R con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Draw.io</a:t>
            </a:r>
            <a:endParaRPr lang="es-ES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14362" indent="-457200">
              <a:buFont typeface="+mj-lt"/>
              <a:buAutoNum type="arabicPeriod"/>
            </a:pPr>
            <a:endParaRPr lang="es-ES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14362" indent="-457200">
              <a:buFont typeface="+mj-lt"/>
              <a:buAutoNum type="arabicPeriod"/>
            </a:pPr>
            <a:endParaRPr lang="es-ES" b="1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s-ES" sz="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394201"/>
          </a:xfrm>
        </p:spPr>
        <p:txBody>
          <a:bodyPr>
            <a:noAutofit/>
          </a:bodyPr>
          <a:lstStyle/>
          <a:p>
            <a:pPr marL="0" indent="0">
              <a:lnSpc>
                <a:spcPts val="3400"/>
              </a:lnSpc>
              <a:buNone/>
            </a:pPr>
            <a:r>
              <a:rPr lang="es-ES" sz="3000" b="1" dirty="0" smtClean="0"/>
              <a:t>Atributos: Propiedades o características de la entidad</a:t>
            </a:r>
            <a:endParaRPr lang="es-ES" sz="3000" dirty="0" smtClean="0"/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es-ES" sz="3000" dirty="0" smtClean="0"/>
              <a:t>Cada entidad tendrá una </a:t>
            </a:r>
            <a:r>
              <a:rPr lang="es-ES" sz="3000" b="1" dirty="0" smtClean="0"/>
              <a:t>serie de atributos</a:t>
            </a:r>
            <a:r>
              <a:rPr lang="es-ES" sz="3000" dirty="0" smtClean="0"/>
              <a:t>, que no son más que las </a:t>
            </a:r>
            <a:r>
              <a:rPr lang="es-ES" sz="3000" b="1" dirty="0" smtClean="0"/>
              <a:t>características</a:t>
            </a:r>
            <a:r>
              <a:rPr lang="es-ES" sz="3000" dirty="0" smtClean="0"/>
              <a:t> que la definen. </a:t>
            </a:r>
            <a:endParaRPr lang="es-ES" sz="3000" dirty="0"/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es-ES" sz="3000" dirty="0" smtClean="0"/>
              <a:t>Estos </a:t>
            </a:r>
            <a:r>
              <a:rPr lang="es-ES" sz="3000" b="1" dirty="0" smtClean="0"/>
              <a:t>atributos</a:t>
            </a:r>
            <a:r>
              <a:rPr lang="es-ES" sz="3000" dirty="0" smtClean="0"/>
              <a:t>, sirven para diferenciar una ocurrencia (</a:t>
            </a:r>
            <a:r>
              <a:rPr lang="es-ES" sz="3000" b="1" dirty="0" smtClean="0"/>
              <a:t>registro</a:t>
            </a:r>
            <a:r>
              <a:rPr lang="es-ES" sz="3000" dirty="0" smtClean="0"/>
              <a:t>) de otra.</a:t>
            </a:r>
            <a:endParaRPr lang="es-ES" sz="3000" dirty="0"/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es-ES" sz="3000" dirty="0" smtClean="0"/>
              <a:t>Por ejemplo de la entidad </a:t>
            </a:r>
            <a:r>
              <a:rPr lang="es-ES" sz="3000" b="1" dirty="0" smtClean="0"/>
              <a:t>Personas</a:t>
            </a:r>
            <a:r>
              <a:rPr lang="es-ES" sz="3000" dirty="0" smtClean="0"/>
              <a:t>, podremos encontrar </a:t>
            </a:r>
            <a:r>
              <a:rPr lang="es-ES" sz="3000" b="1" dirty="0" smtClean="0"/>
              <a:t>atributos</a:t>
            </a:r>
            <a:r>
              <a:rPr lang="es-ES" sz="3000" dirty="0" smtClean="0"/>
              <a:t> como: </a:t>
            </a:r>
            <a:r>
              <a:rPr lang="es-ES" sz="3000" i="1" dirty="0" smtClean="0"/>
              <a:t>nombre, primer apellido, segundo apellido, NIF, etc</a:t>
            </a:r>
            <a:r>
              <a:rPr lang="es-ES" sz="3000" dirty="0" smtClean="0"/>
              <a:t>.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es-ES" sz="3000" dirty="0" smtClean="0"/>
              <a:t>En las </a:t>
            </a:r>
            <a:r>
              <a:rPr lang="es-ES" sz="3000" b="1" dirty="0" smtClean="0"/>
              <a:t>ocurrencias</a:t>
            </a:r>
            <a:r>
              <a:rPr lang="es-ES" sz="3000" dirty="0" smtClean="0"/>
              <a:t> de la entidad </a:t>
            </a:r>
            <a:r>
              <a:rPr lang="es-ES" sz="3000" b="1" dirty="0" smtClean="0"/>
              <a:t>Personas</a:t>
            </a:r>
            <a:r>
              <a:rPr lang="es-ES" sz="3000" dirty="0" smtClean="0"/>
              <a:t> estos atributos tendrán valores concretos de la realidad como: </a:t>
            </a:r>
            <a:r>
              <a:rPr lang="es-ES" sz="3000" i="1" dirty="0" smtClean="0"/>
              <a:t>Luis, Martínez, Garcés, 16123456-L</a:t>
            </a:r>
            <a:r>
              <a:rPr lang="es-ES" sz="3000" dirty="0" smtClean="0"/>
              <a:t>.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Atributos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394201"/>
          </a:xfrm>
        </p:spPr>
        <p:txBody>
          <a:bodyPr>
            <a:noAutofit/>
          </a:bodyPr>
          <a:lstStyle/>
          <a:p>
            <a:pPr marL="0" indent="0">
              <a:lnSpc>
                <a:spcPts val="3400"/>
              </a:lnSpc>
              <a:buNone/>
            </a:pPr>
            <a:r>
              <a:rPr lang="es-ES" sz="3000" b="1" dirty="0" smtClean="0"/>
              <a:t>Atributo. Representación</a:t>
            </a:r>
            <a:endParaRPr lang="es-ES" sz="3000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Atributos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21</a:t>
            </a:fld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022" y="2132856"/>
            <a:ext cx="7069955" cy="33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00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6594" y="1450258"/>
            <a:ext cx="10972800" cy="4501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Atributos: Dominio</a:t>
            </a:r>
          </a:p>
          <a:p>
            <a:pPr marL="442913" indent="-442913">
              <a:buFont typeface="Wingdings" panose="05000000000000000000" pitchFamily="2" charset="2"/>
              <a:buChar char="ü"/>
            </a:pPr>
            <a:r>
              <a:rPr lang="es-ES" sz="2800" dirty="0" smtClean="0"/>
              <a:t>Conjunto </a:t>
            </a:r>
            <a:r>
              <a:rPr lang="es-ES" sz="2800" dirty="0"/>
              <a:t>de </a:t>
            </a:r>
            <a:r>
              <a:rPr lang="es-ES" sz="2800" b="1" dirty="0"/>
              <a:t>valores permitidos </a:t>
            </a:r>
            <a:r>
              <a:rPr lang="es-ES" sz="2800" dirty="0"/>
              <a:t>para un </a:t>
            </a:r>
            <a:r>
              <a:rPr lang="es-ES" sz="2800" dirty="0" smtClean="0"/>
              <a:t>atributo.</a:t>
            </a:r>
          </a:p>
          <a:p>
            <a:pPr marL="442913" indent="-442913">
              <a:buFont typeface="Wingdings" panose="05000000000000000000" pitchFamily="2" charset="2"/>
              <a:buChar char="ü"/>
            </a:pPr>
            <a:r>
              <a:rPr lang="es-ES" sz="2800" dirty="0"/>
              <a:t>Por ejemplo, los atributos </a:t>
            </a:r>
            <a:r>
              <a:rPr lang="es-ES" sz="2800" i="1" dirty="0"/>
              <a:t>nombre, apellido primero y apellido segundo </a:t>
            </a:r>
            <a:r>
              <a:rPr lang="es-ES" sz="2800" dirty="0"/>
              <a:t>de la entidad </a:t>
            </a:r>
            <a:r>
              <a:rPr lang="es-ES" sz="2800" b="1" dirty="0"/>
              <a:t>PERSONAS</a:t>
            </a:r>
            <a:r>
              <a:rPr lang="es-ES" sz="2800" dirty="0"/>
              <a:t>, están definidos dentro del </a:t>
            </a:r>
            <a:r>
              <a:rPr lang="es-ES" sz="2800" b="1" dirty="0"/>
              <a:t>dominio de cadenas de caracteres </a:t>
            </a:r>
            <a:r>
              <a:rPr lang="es-ES" sz="2800" dirty="0"/>
              <a:t>de una determinada longitud.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sz="2800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4. Modelo E-R: Entidades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8307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6594" y="1450258"/>
            <a:ext cx="10972800" cy="4501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Atributos: Dominio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5. Atributos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23</a:t>
            </a:fld>
            <a:endParaRPr lang="es-ES_tradnl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6435019"/>
              </p:ext>
            </p:extLst>
          </p:nvPr>
        </p:nvGraphicFramePr>
        <p:xfrm>
          <a:off x="4367808" y="1052736"/>
          <a:ext cx="7572622" cy="4483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6778"/>
                <a:gridCol w="2558074"/>
                <a:gridCol w="3297770"/>
              </a:tblGrid>
              <a:tr h="430495">
                <a:tc>
                  <a:txBody>
                    <a:bodyPr/>
                    <a:lstStyle/>
                    <a:p>
                      <a:pPr marL="17780" marR="90170" algn="ctr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s-E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Dominio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omic Sans MS" panose="030F0702030302020204" pitchFamily="66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marL="40005" marR="90170" algn="ctr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s-ES" sz="20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Restricciones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omic Sans MS" panose="030F0702030302020204" pitchFamily="66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marR="90170" algn="ctr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s-ES" sz="20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Ejemplos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omic Sans MS" panose="030F0702030302020204" pitchFamily="66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</a:tr>
              <a:tr h="468609"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Texto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 máxima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Máx. 30 caracteres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</a:tr>
              <a:tr h="1038714"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 máxima</a:t>
                      </a:r>
                    </a:p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Entero o decimal</a:t>
                      </a:r>
                    </a:p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Positivo y/o negativo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Máx. 5 dígitos</a:t>
                      </a:r>
                    </a:p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decimales</a:t>
                      </a:r>
                    </a:p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permite negativos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</a:tr>
              <a:tr h="1038714"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Temporal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Formato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Año-mes-día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HH:MM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</a:tr>
              <a:tr h="753661"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Lista de valores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Lista de valores concretos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Meses del año</a:t>
                      </a:r>
                    </a:p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Rojo, azul, amarillo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</a:tr>
              <a:tr h="753661"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Si/No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Restringido a 2 valores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Sí/No, Encendido/Apagado, 0/1, Alto/Bajo.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53975" marB="539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547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501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Atributos: Clave primaria</a:t>
            </a:r>
            <a:endParaRPr lang="es-ES" sz="2800" dirty="0" smtClean="0"/>
          </a:p>
          <a:p>
            <a:r>
              <a:rPr lang="es-ES" sz="2700" dirty="0" smtClean="0"/>
              <a:t>De entre todos los atributos, uno o un conjunto de ellos, formarán la </a:t>
            </a:r>
            <a:r>
              <a:rPr lang="es-ES" sz="2700" b="1" dirty="0" smtClean="0"/>
              <a:t>clave primaria</a:t>
            </a:r>
            <a:r>
              <a:rPr lang="es-ES" sz="2700" dirty="0" smtClean="0"/>
              <a:t>.</a:t>
            </a:r>
          </a:p>
          <a:p>
            <a:r>
              <a:rPr lang="es-ES" sz="2700" dirty="0" smtClean="0"/>
              <a:t>La </a:t>
            </a:r>
            <a:r>
              <a:rPr lang="es-ES" sz="2700" b="1" dirty="0" smtClean="0"/>
              <a:t>clave primaria</a:t>
            </a:r>
            <a:r>
              <a:rPr lang="es-ES" sz="2700" dirty="0" smtClean="0"/>
              <a:t> o </a:t>
            </a:r>
            <a:r>
              <a:rPr lang="es-ES" sz="2700" b="1" dirty="0" smtClean="0"/>
              <a:t>identificador</a:t>
            </a:r>
            <a:r>
              <a:rPr lang="es-ES" sz="2700" dirty="0" smtClean="0"/>
              <a:t> permitirá </a:t>
            </a:r>
            <a:r>
              <a:rPr lang="es-ES" sz="2700" b="1" dirty="0" smtClean="0"/>
              <a:t>identificar de manera inequívoca</a:t>
            </a:r>
            <a:r>
              <a:rPr lang="es-ES" sz="2700" dirty="0" smtClean="0"/>
              <a:t> o </a:t>
            </a:r>
            <a:r>
              <a:rPr lang="es-ES" sz="2700" b="1" dirty="0" smtClean="0"/>
              <a:t>unívoca</a:t>
            </a:r>
            <a:r>
              <a:rPr lang="es-ES" sz="2700" dirty="0" smtClean="0"/>
              <a:t> a cada una de las ocurrencias de una entidad. </a:t>
            </a:r>
          </a:p>
          <a:p>
            <a:r>
              <a:rPr lang="es-ES" sz="2700" dirty="0" smtClean="0"/>
              <a:t>Es decir, </a:t>
            </a:r>
            <a:r>
              <a:rPr lang="es-ES" sz="2700" b="1" dirty="0" smtClean="0"/>
              <a:t>el valor de la clave primaria nunca puede repetirse </a:t>
            </a:r>
            <a:r>
              <a:rPr lang="es-ES" sz="2700" dirty="0" smtClean="0"/>
              <a:t>en dos registros.</a:t>
            </a:r>
            <a:endParaRPr lang="es-ES" sz="2700" dirty="0"/>
          </a:p>
          <a:p>
            <a:r>
              <a:rPr lang="es-ES" sz="2700" dirty="0" smtClean="0"/>
              <a:t>Por </a:t>
            </a:r>
            <a:r>
              <a:rPr lang="es-ES" sz="2700" b="1" dirty="0" smtClean="0"/>
              <a:t>ejemplo</a:t>
            </a:r>
            <a:r>
              <a:rPr lang="es-ES" sz="2700" dirty="0" smtClean="0"/>
              <a:t>, en la entidad </a:t>
            </a:r>
            <a:r>
              <a:rPr lang="es-ES" sz="2700" i="1" dirty="0" smtClean="0"/>
              <a:t>Personas</a:t>
            </a:r>
            <a:r>
              <a:rPr lang="es-ES" sz="2700" dirty="0" smtClean="0"/>
              <a:t> la clave primaria será el NIF.</a:t>
            </a:r>
            <a:endParaRPr lang="es-ES" sz="2700" dirty="0"/>
          </a:p>
          <a:p>
            <a:r>
              <a:rPr lang="es-ES" sz="2700" dirty="0" smtClean="0"/>
              <a:t>Se distingue por el </a:t>
            </a:r>
            <a:r>
              <a:rPr lang="es-ES" sz="2700" b="1" u="sng" dirty="0" smtClean="0"/>
              <a:t>subrayado</a:t>
            </a:r>
            <a:r>
              <a:rPr lang="es-ES" sz="2700" dirty="0" smtClean="0"/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5367" b="4760"/>
          <a:stretch/>
        </p:blipFill>
        <p:spPr>
          <a:xfrm>
            <a:off x="7464152" y="4652165"/>
            <a:ext cx="3371850" cy="1224136"/>
          </a:xfrm>
          <a:prstGeom prst="rect">
            <a:avLst/>
          </a:prstGeom>
        </p:spPr>
      </p:pic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5. Atributos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501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Atributos: Clave alternativa</a:t>
            </a:r>
            <a:endParaRPr lang="es-ES" sz="2800" dirty="0" smtClean="0"/>
          </a:p>
          <a:p>
            <a:r>
              <a:rPr lang="es-ES" sz="2700" dirty="0" smtClean="0"/>
              <a:t>Cumple todas las </a:t>
            </a:r>
            <a:r>
              <a:rPr lang="es-ES" sz="2700" b="1" dirty="0" smtClean="0"/>
              <a:t>propiedades para ser una clave primaria </a:t>
            </a:r>
            <a:r>
              <a:rPr lang="es-ES" sz="2700" dirty="0" smtClean="0"/>
              <a:t>pero no la escogemos y </a:t>
            </a:r>
            <a:r>
              <a:rPr lang="es-ES" sz="2700" b="1" dirty="0" smtClean="0"/>
              <a:t>elegimos otra</a:t>
            </a:r>
            <a:r>
              <a:rPr lang="es-ES" sz="2700" dirty="0" smtClean="0"/>
              <a:t>.</a:t>
            </a:r>
          </a:p>
          <a:p>
            <a:r>
              <a:rPr lang="es-ES" sz="2700" dirty="0" smtClean="0"/>
              <a:t>Es una </a:t>
            </a:r>
            <a:r>
              <a:rPr lang="es-ES" sz="2700" b="1" dirty="0" smtClean="0"/>
              <a:t>clave candidata </a:t>
            </a:r>
            <a:r>
              <a:rPr lang="es-ES" sz="2700" dirty="0" smtClean="0"/>
              <a:t>(a ser primaria) que </a:t>
            </a:r>
            <a:r>
              <a:rPr lang="es-ES" sz="2700" b="1" dirty="0" smtClean="0"/>
              <a:t>no escogemos</a:t>
            </a:r>
            <a:r>
              <a:rPr lang="es-ES" sz="2700" dirty="0" smtClean="0"/>
              <a:t>. </a:t>
            </a:r>
          </a:p>
          <a:p>
            <a:r>
              <a:rPr lang="es-ES" sz="2700" dirty="0" smtClean="0"/>
              <a:t>Por </a:t>
            </a:r>
            <a:r>
              <a:rPr lang="es-ES" sz="2700" b="1" dirty="0" smtClean="0"/>
              <a:t>ejemplo</a:t>
            </a:r>
            <a:r>
              <a:rPr lang="es-ES" sz="2700" dirty="0" smtClean="0"/>
              <a:t>, en la entidad </a:t>
            </a:r>
            <a:r>
              <a:rPr lang="es-ES" sz="2700" i="1" dirty="0" smtClean="0"/>
              <a:t>Personas</a:t>
            </a:r>
            <a:r>
              <a:rPr lang="es-ES" sz="2700" dirty="0" smtClean="0"/>
              <a:t> la clave primaria puede ser el </a:t>
            </a:r>
            <a:r>
              <a:rPr lang="es-ES" sz="2700" b="1" dirty="0" smtClean="0"/>
              <a:t>NIF</a:t>
            </a:r>
            <a:r>
              <a:rPr lang="es-ES" sz="2700" dirty="0" smtClean="0"/>
              <a:t> mientras que una clave alternativa puede ser el NSS (número de la seguridad social).</a:t>
            </a:r>
            <a:endParaRPr lang="es-ES" sz="2700" dirty="0"/>
          </a:p>
          <a:p>
            <a:r>
              <a:rPr lang="es-ES" sz="2700" dirty="0" smtClean="0"/>
              <a:t>Se distingue por el </a:t>
            </a:r>
            <a:r>
              <a:rPr lang="es-ES" sz="2700" b="1" u="dotted" dirty="0" smtClean="0"/>
              <a:t>subrayado punteado</a:t>
            </a:r>
            <a:r>
              <a:rPr lang="es-ES" sz="2700" dirty="0" smtClean="0"/>
              <a:t>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5. Atributos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25</a:t>
            </a:fld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0574" b="10127"/>
          <a:stretch/>
        </p:blipFill>
        <p:spPr>
          <a:xfrm>
            <a:off x="7536160" y="4221088"/>
            <a:ext cx="3721103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529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Identificación de Entidades</a:t>
            </a:r>
          </a:p>
          <a:p>
            <a:r>
              <a:rPr lang="es-ES" sz="2800" dirty="0" smtClean="0"/>
              <a:t>Al empezar un </a:t>
            </a:r>
            <a:r>
              <a:rPr lang="es-ES" sz="2800" b="1" dirty="0" smtClean="0"/>
              <a:t>análisis para una aplicación informática</a:t>
            </a:r>
            <a:r>
              <a:rPr lang="es-ES" sz="2800" dirty="0" smtClean="0"/>
              <a:t>, normalmente tomamos notas a partir de entrevistas y observaciones realizadas.</a:t>
            </a:r>
            <a:endParaRPr lang="es-ES" sz="1200" dirty="0"/>
          </a:p>
          <a:p>
            <a:r>
              <a:rPr lang="es-ES" sz="2800" dirty="0" smtClean="0"/>
              <a:t>Cuando se analizan esas notas con el objetivo de generar el modelo E/R, las entidades </a:t>
            </a:r>
            <a:r>
              <a:rPr lang="es-ES" sz="2800" b="1" dirty="0" smtClean="0"/>
              <a:t>suelen corresponder con los sustantivos </a:t>
            </a:r>
            <a:r>
              <a:rPr lang="es-ES" sz="2800" dirty="0" smtClean="0"/>
              <a:t>que aparecen en el texto, aunque no todos los sustantivos son entidades, también pueden ser atributos. </a:t>
            </a:r>
          </a:p>
          <a:p>
            <a:r>
              <a:rPr lang="es-ES" sz="2800" dirty="0" smtClean="0"/>
              <a:t>Una entidad implica que se almacene información sobre ella </a:t>
            </a:r>
            <a:r>
              <a:rPr lang="es-ES" sz="2800" b="1" dirty="0" smtClean="0"/>
              <a:t>con varias características</a:t>
            </a:r>
            <a:r>
              <a:rPr lang="es-ES" sz="2800" dirty="0" smtClean="0"/>
              <a:t> (atributos).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6. Elaboración de diagramas E-R (Entidades y Atributos)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645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b="1" dirty="0" smtClean="0"/>
              <a:t>Ejercicio: Empresa</a:t>
            </a:r>
          </a:p>
          <a:p>
            <a:pPr marL="0" indent="0">
              <a:buNone/>
            </a:pPr>
            <a:r>
              <a:rPr lang="es-ES" dirty="0" smtClean="0"/>
              <a:t>Se va a diseñar una base de datos que representará la información referente al funcionamiento de una empresa. Tu cliente te hace saber sus necesidades a través de este texto:</a:t>
            </a:r>
          </a:p>
          <a:p>
            <a:pPr marL="0" indent="0" algn="ctr">
              <a:buNone/>
            </a:pPr>
            <a:r>
              <a:rPr lang="es-ES" dirty="0" smtClean="0">
                <a:solidFill>
                  <a:srgbClr val="0070C0"/>
                </a:solidFill>
              </a:rPr>
              <a:t>Detección </a:t>
            </a:r>
            <a:r>
              <a:rPr lang="es-ES" dirty="0">
                <a:solidFill>
                  <a:srgbClr val="0070C0"/>
                </a:solidFill>
              </a:rPr>
              <a:t>de entidades</a:t>
            </a:r>
          </a:p>
          <a:p>
            <a:pPr marL="0" indent="0">
              <a:buNone/>
            </a:pPr>
            <a:r>
              <a:rPr lang="es-ES" i="1" dirty="0" smtClean="0"/>
              <a:t>«La empresa vende sus productos a varios clientes. Se necesita conocer los datos personales de estos clientes y el nombre de una persona de contacto si el cliente en cuestión es una empresa. Hay que tener en cuenta que cada producto tiene un código y un nombre, así como un precio unitario, datos de los que debemos disponer. También se debe estar al corriente de la cantidad de cada producto que hay en el almacén.</a:t>
            </a:r>
          </a:p>
          <a:p>
            <a:pPr marL="0" indent="0">
              <a:buNone/>
            </a:pPr>
            <a:r>
              <a:rPr lang="es-ES" i="1" dirty="0" smtClean="0"/>
              <a:t>Cada venta se realiza a través de un vendedor, de quien queremos conocer los datos personales, incluido el número de móvil.»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6. Elaboración de diagramas E-R (Entidades y Atributos)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645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b="1" dirty="0"/>
              <a:t>Ejercicio: Empresa</a:t>
            </a:r>
          </a:p>
          <a:p>
            <a:pPr marL="0" indent="0">
              <a:buNone/>
            </a:pPr>
            <a:r>
              <a:rPr lang="es-ES" dirty="0" smtClean="0"/>
              <a:t>Se va a diseñar una base de datos que representará la información referente al funcionamiento de una empresa. Tu cliente te hace saber sus necesidades a través de este texto: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0070C0"/>
                </a:solidFill>
              </a:rPr>
              <a:t>Detección de entidades</a:t>
            </a:r>
          </a:p>
          <a:p>
            <a:pPr marL="0" indent="0">
              <a:buNone/>
            </a:pPr>
            <a:r>
              <a:rPr lang="es-ES" i="1" dirty="0" smtClean="0"/>
              <a:t>«La empresa vende sus productos a varios clientes. Se necesita conocer los datos personales de estos clientes y el nombre de una persona de contacto si el cliente en cuestión es una empresa. Hay que tener en cuenta que cada producto tiene un código y un nombre, así como un precio unitario, datos de los que debemos disponer. También se debe estar al corriente de la cantidad de cada producto que hay en el almacén.</a:t>
            </a:r>
          </a:p>
          <a:p>
            <a:pPr marL="0" indent="0">
              <a:buNone/>
            </a:pPr>
            <a:r>
              <a:rPr lang="es-ES" i="1" dirty="0" smtClean="0"/>
              <a:t>Cada venta se realiza a través de un vendedor, de quien queremos conocer los datos personales, incluido el número de móvil.»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6. Elaboración de diagramas E-R (Entidades y Atributos)</a:t>
            </a: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75720" y="3757972"/>
            <a:ext cx="129614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8040216" y="4406044"/>
            <a:ext cx="129614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6600056" y="5054116"/>
            <a:ext cx="129614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5951984" y="3757972"/>
            <a:ext cx="10081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3143672" y="4118012"/>
            <a:ext cx="86409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5087888" y="5486164"/>
            <a:ext cx="129614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899545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b="1" dirty="0"/>
              <a:t>Ejercicio: Empresa</a:t>
            </a:r>
          </a:p>
          <a:p>
            <a:pPr>
              <a:buNone/>
            </a:pPr>
            <a:r>
              <a:rPr lang="es-ES" dirty="0" smtClean="0"/>
              <a:t>El siguiente paso es identificar los atributos.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6. Elaboración de diagramas E-R (Entidades y Atributos)</a:t>
            </a:r>
            <a:endParaRPr lang="es-ES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4570851"/>
              </p:ext>
            </p:extLst>
          </p:nvPr>
        </p:nvGraphicFramePr>
        <p:xfrm>
          <a:off x="609600" y="2852936"/>
          <a:ext cx="11095417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765"/>
                <a:gridCol w="8616652"/>
              </a:tblGrid>
              <a:tr h="587098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Entidades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Atributos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14969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Producto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Código</a:t>
                      </a:r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nombre, precio, stock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87098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Cliente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Nombre, apellidos, </a:t>
                      </a:r>
                      <a:r>
                        <a:rPr lang="es-ES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NIF</a:t>
                      </a:r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dirección, teléfono, email, persona contacto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87098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Vendedor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Nombre, apellidos, </a:t>
                      </a:r>
                      <a:r>
                        <a:rPr lang="es-ES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NIF</a:t>
                      </a:r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dirección, teléfono, email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29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3986" b="2238"/>
          <a:stretch/>
        </p:blipFill>
        <p:spPr>
          <a:xfrm>
            <a:off x="2999656" y="2708920"/>
            <a:ext cx="7095064" cy="3162081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94784" y="1447800"/>
            <a:ext cx="10972800" cy="4241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600" dirty="0" smtClean="0"/>
              <a:t>Un </a:t>
            </a:r>
            <a:r>
              <a:rPr lang="es-ES" sz="2600" b="1" dirty="0" smtClean="0"/>
              <a:t>modelo de datos</a:t>
            </a:r>
            <a:r>
              <a:rPr lang="es-ES" sz="2600" dirty="0" smtClean="0"/>
              <a:t>, es un esquema teórico mediante el cual se expresan las propiedades, </a:t>
            </a:r>
            <a:r>
              <a:rPr lang="es-ES" sz="2600" b="1" dirty="0" smtClean="0"/>
              <a:t>estáticas (ej. estructura de la tabla) y dinámicas (ej. Operaciones sobre registros concretos)</a:t>
            </a:r>
            <a:r>
              <a:rPr lang="es-ES" sz="2600" dirty="0" smtClean="0"/>
              <a:t>, de una realidad que se analiza con vistas a ser representada mediante una base de datos.</a:t>
            </a:r>
            <a:endParaRPr lang="es-ES" sz="2600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1. Introducción </a:t>
            </a:r>
            <a:r>
              <a:rPr lang="es-ES" dirty="0"/>
              <a:t>al Modelo de </a:t>
            </a:r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581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Ejercicio: Biblioteca</a:t>
            </a:r>
            <a:endParaRPr lang="es-ES" sz="2800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6. Elaboración de diagramas E-R (Entidades y Atributos)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30</a:t>
            </a:fld>
            <a:endParaRPr lang="es-ES_tradnl"/>
          </a:p>
        </p:txBody>
      </p:sp>
      <p:sp>
        <p:nvSpPr>
          <p:cNvPr id="5" name="Llamada de nube 4"/>
          <p:cNvSpPr/>
          <p:nvPr/>
        </p:nvSpPr>
        <p:spPr>
          <a:xfrm>
            <a:off x="6672064" y="332655"/>
            <a:ext cx="5378844" cy="5356941"/>
          </a:xfrm>
          <a:prstGeom prst="cloudCallout">
            <a:avLst>
              <a:gd name="adj1" fmla="val -48157"/>
              <a:gd name="adj2" fmla="val 7612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 smtClean="0"/>
          </a:p>
          <a:p>
            <a:pPr algn="ctr"/>
            <a:endParaRPr lang="es-ES" sz="2400" dirty="0" smtClean="0"/>
          </a:p>
          <a:p>
            <a:pPr algn="ctr"/>
            <a:r>
              <a:rPr lang="es-ES" sz="2400" dirty="0" err="1" smtClean="0"/>
              <a:t>Fecha_Nacimiento</a:t>
            </a:r>
            <a:r>
              <a:rPr lang="es-ES" sz="2400" dirty="0" smtClean="0"/>
              <a:t> </a:t>
            </a:r>
          </a:p>
          <a:p>
            <a:pPr algn="ctr"/>
            <a:r>
              <a:rPr lang="es-ES" sz="2400" dirty="0" smtClean="0"/>
              <a:t>Libro</a:t>
            </a:r>
          </a:p>
          <a:p>
            <a:pPr algn="ctr"/>
            <a:r>
              <a:rPr lang="es-ES" sz="2400" dirty="0" smtClean="0"/>
              <a:t>Título Editorial	</a:t>
            </a:r>
          </a:p>
          <a:p>
            <a:pPr algn="ctr"/>
            <a:r>
              <a:rPr lang="es-ES" sz="2400" dirty="0" err="1" smtClean="0"/>
              <a:t>Fecha_Muerte</a:t>
            </a:r>
            <a:r>
              <a:rPr lang="es-ES" sz="2400" dirty="0" smtClean="0"/>
              <a:t> </a:t>
            </a:r>
            <a:r>
              <a:rPr lang="es-ES" sz="2400" dirty="0" err="1" smtClean="0"/>
              <a:t>N</a:t>
            </a:r>
            <a:r>
              <a:rPr lang="es-ES" sz="2400" baseline="30000" dirty="0" err="1" smtClean="0"/>
              <a:t>o</a:t>
            </a:r>
            <a:r>
              <a:rPr lang="es-ES" sz="2400" dirty="0" err="1" smtClean="0"/>
              <a:t>_Páginas</a:t>
            </a:r>
            <a:endParaRPr lang="es-ES" sz="2400" dirty="0" smtClean="0"/>
          </a:p>
          <a:p>
            <a:pPr algn="ctr"/>
            <a:r>
              <a:rPr lang="es-ES" sz="2400" dirty="0" smtClean="0"/>
              <a:t>Autor </a:t>
            </a:r>
          </a:p>
          <a:p>
            <a:pPr algn="ctr"/>
            <a:r>
              <a:rPr lang="es-ES" sz="2400" dirty="0" err="1" smtClean="0"/>
              <a:t>Género_literario</a:t>
            </a:r>
            <a:endParaRPr lang="es-ES" sz="2400" dirty="0"/>
          </a:p>
          <a:p>
            <a:pPr algn="ctr"/>
            <a:r>
              <a:rPr lang="es-ES" sz="2400" dirty="0" err="1" smtClean="0"/>
              <a:t>Ciudad_origen</a:t>
            </a:r>
            <a:r>
              <a:rPr lang="es-ES" sz="2400" dirty="0" smtClean="0"/>
              <a:t> </a:t>
            </a:r>
            <a:r>
              <a:rPr lang="es-ES" sz="2400" dirty="0" err="1" smtClean="0"/>
              <a:t>Nombre_pila</a:t>
            </a:r>
            <a:endParaRPr lang="es-ES" sz="2400" dirty="0" smtClean="0"/>
          </a:p>
          <a:p>
            <a:pPr algn="ctr"/>
            <a:r>
              <a:rPr lang="es-ES" sz="2400" dirty="0" smtClean="0"/>
              <a:t>Apellidos</a:t>
            </a:r>
          </a:p>
          <a:p>
            <a:pPr algn="ctr"/>
            <a:r>
              <a:rPr lang="es-ES" sz="2400" dirty="0" smtClean="0"/>
              <a:t>ISBN</a:t>
            </a:r>
          </a:p>
          <a:p>
            <a:pPr algn="ctr"/>
            <a:endParaRPr lang="es-ES" dirty="0"/>
          </a:p>
        </p:txBody>
      </p:sp>
      <p:graphicFrame>
        <p:nvGraphicFramePr>
          <p:cNvPr id="9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7555582"/>
              </p:ext>
            </p:extLst>
          </p:nvPr>
        </p:nvGraphicFramePr>
        <p:xfrm>
          <a:off x="335360" y="2632387"/>
          <a:ext cx="6170932" cy="25987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4514748"/>
              </a:tblGrid>
              <a:tr h="587098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Entidades</a:t>
                      </a:r>
                      <a:endParaRPr lang="es-ES" sz="20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Atributos</a:t>
                      </a:r>
                      <a:endParaRPr lang="es-ES" sz="20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14969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Libros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u="sng" dirty="0" smtClean="0"/>
                        <a:t>ISBN,</a:t>
                      </a:r>
                      <a:r>
                        <a:rPr lang="es-ES" sz="2400" dirty="0" smtClean="0"/>
                        <a:t> Título, Editorial, </a:t>
                      </a:r>
                      <a:r>
                        <a:rPr lang="es-ES" sz="2400" dirty="0" err="1" smtClean="0"/>
                        <a:t>Género_literario</a:t>
                      </a:r>
                      <a:r>
                        <a:rPr lang="es-ES" sz="2400" dirty="0" smtClean="0"/>
                        <a:t>, </a:t>
                      </a:r>
                      <a:r>
                        <a:rPr lang="es-ES" sz="2400" dirty="0" err="1" smtClean="0"/>
                        <a:t>Nº_páginas</a:t>
                      </a:r>
                      <a:r>
                        <a:rPr lang="es-ES" sz="2400" dirty="0" smtClean="0"/>
                        <a:t> 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87098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Autores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u="sng" dirty="0" err="1" smtClean="0"/>
                        <a:t>Nombre_pila</a:t>
                      </a:r>
                      <a:r>
                        <a:rPr lang="es-ES" sz="2400" u="none" dirty="0" smtClean="0"/>
                        <a:t>,</a:t>
                      </a:r>
                      <a:r>
                        <a:rPr lang="es-ES" sz="2400" u="none" baseline="0" dirty="0" smtClean="0"/>
                        <a:t> </a:t>
                      </a:r>
                      <a:r>
                        <a:rPr lang="es-ES" sz="2400" u="sng" baseline="0" dirty="0" smtClean="0"/>
                        <a:t>Apellidos</a:t>
                      </a:r>
                      <a:r>
                        <a:rPr lang="es-ES" sz="2400" u="none" baseline="0" dirty="0" smtClean="0"/>
                        <a:t>, </a:t>
                      </a:r>
                      <a:r>
                        <a:rPr lang="es-ES" sz="2400" u="none" baseline="0" dirty="0" err="1" smtClean="0"/>
                        <a:t>Ciudad_origen</a:t>
                      </a:r>
                      <a:r>
                        <a:rPr lang="es-ES" sz="2400" u="none" baseline="0" dirty="0" smtClean="0"/>
                        <a:t>, </a:t>
                      </a:r>
                      <a:r>
                        <a:rPr lang="es-ES" sz="2400" u="none" baseline="0" dirty="0" err="1" smtClean="0"/>
                        <a:t>Fecha_nac</a:t>
                      </a:r>
                      <a:r>
                        <a:rPr lang="es-ES" sz="2400" u="none" baseline="0" dirty="0" smtClean="0"/>
                        <a:t>, </a:t>
                      </a:r>
                      <a:r>
                        <a:rPr lang="es-ES" sz="2400" u="none" baseline="0" dirty="0" err="1" smtClean="0"/>
                        <a:t>Fecha_muerte</a:t>
                      </a:r>
                      <a:r>
                        <a:rPr lang="es-ES" sz="2400" u="none" baseline="0" dirty="0" smtClean="0"/>
                        <a:t>, </a:t>
                      </a:r>
                      <a:endParaRPr lang="es-ES" sz="2400" u="sng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7985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54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/>
              <a:t>Ejercicio: </a:t>
            </a:r>
            <a:r>
              <a:rPr lang="es-ES" sz="2800" b="1" dirty="0" smtClean="0"/>
              <a:t>Videojuego</a:t>
            </a:r>
            <a:endParaRPr lang="es-ES" sz="2800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6. Elaboración de diagramas E-R (Entidades y Atributos)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31</a:t>
            </a:fld>
            <a:endParaRPr lang="es-ES_tradnl"/>
          </a:p>
        </p:txBody>
      </p:sp>
      <p:graphicFrame>
        <p:nvGraphicFramePr>
          <p:cNvPr id="6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7160988"/>
              </p:ext>
            </p:extLst>
          </p:nvPr>
        </p:nvGraphicFramePr>
        <p:xfrm>
          <a:off x="335360" y="2632387"/>
          <a:ext cx="6244803" cy="24768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44216"/>
                <a:gridCol w="4300587"/>
              </a:tblGrid>
              <a:tr h="587098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Entidades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Atributos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14969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Personajes</a:t>
                      </a:r>
                      <a:endParaRPr lang="es-ES" sz="28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s-ES" sz="28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2800" u="none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Puntos_vida</a:t>
                      </a:r>
                      <a:r>
                        <a:rPr lang="es-ES" sz="28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Experiencia, Saldo</a:t>
                      </a:r>
                      <a:endParaRPr lang="es-ES" sz="2800" u="sng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87098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Armas</a:t>
                      </a:r>
                      <a:endParaRPr lang="es-ES" sz="28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s-ES" sz="28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Precio, Alcance, Munición,</a:t>
                      </a:r>
                      <a:r>
                        <a:rPr lang="es-ES" sz="2800" u="none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Daño</a:t>
                      </a:r>
                      <a:endParaRPr lang="es-ES" sz="2800" u="sng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Llamada de nube 6"/>
          <p:cNvSpPr/>
          <p:nvPr/>
        </p:nvSpPr>
        <p:spPr>
          <a:xfrm>
            <a:off x="6744072" y="188640"/>
            <a:ext cx="5293044" cy="5391209"/>
          </a:xfrm>
          <a:prstGeom prst="cloudCallout">
            <a:avLst>
              <a:gd name="adj1" fmla="val -49328"/>
              <a:gd name="adj2" fmla="val 7184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 smtClean="0"/>
          </a:p>
          <a:p>
            <a:pPr algn="ctr"/>
            <a:endParaRPr lang="es-ES" sz="2400" dirty="0"/>
          </a:p>
          <a:p>
            <a:pPr algn="ctr"/>
            <a:r>
              <a:rPr lang="es-ES" sz="2500" dirty="0" err="1" smtClean="0"/>
              <a:t>Puntos_Vida</a:t>
            </a:r>
            <a:r>
              <a:rPr lang="es-ES" sz="2500" dirty="0" smtClean="0"/>
              <a:t> Experiencia </a:t>
            </a:r>
          </a:p>
          <a:p>
            <a:pPr algn="ctr"/>
            <a:r>
              <a:rPr lang="es-ES" sz="2500" dirty="0" smtClean="0"/>
              <a:t>Munición </a:t>
            </a:r>
          </a:p>
          <a:p>
            <a:pPr algn="ctr"/>
            <a:r>
              <a:rPr lang="es-ES" sz="2500" dirty="0" smtClean="0"/>
              <a:t>Personaje </a:t>
            </a:r>
          </a:p>
          <a:p>
            <a:pPr algn="ctr"/>
            <a:r>
              <a:rPr lang="es-ES" sz="2500" dirty="0" smtClean="0"/>
              <a:t>Alcance</a:t>
            </a:r>
          </a:p>
          <a:p>
            <a:pPr algn="ctr"/>
            <a:r>
              <a:rPr lang="es-ES" sz="2500" dirty="0" smtClean="0"/>
              <a:t>Precio </a:t>
            </a:r>
          </a:p>
          <a:p>
            <a:pPr algn="ctr"/>
            <a:r>
              <a:rPr lang="es-ES" sz="2500" dirty="0" smtClean="0"/>
              <a:t>Saldo</a:t>
            </a:r>
          </a:p>
          <a:p>
            <a:pPr algn="ctr"/>
            <a:r>
              <a:rPr lang="es-ES" sz="2500" dirty="0" err="1"/>
              <a:t>Nombre_Personaje</a:t>
            </a:r>
            <a:endParaRPr lang="es-ES" sz="2500" dirty="0" smtClean="0"/>
          </a:p>
          <a:p>
            <a:pPr algn="ctr"/>
            <a:r>
              <a:rPr lang="es-ES" sz="2500" dirty="0" smtClean="0"/>
              <a:t>Arma </a:t>
            </a:r>
          </a:p>
          <a:p>
            <a:pPr algn="ctr"/>
            <a:r>
              <a:rPr lang="es-ES" sz="2500" dirty="0" err="1" smtClean="0"/>
              <a:t>Nombre_arma</a:t>
            </a:r>
            <a:r>
              <a:rPr lang="es-ES" sz="2500" dirty="0" smtClean="0"/>
              <a:t> </a:t>
            </a:r>
          </a:p>
          <a:p>
            <a:pPr algn="ctr"/>
            <a:r>
              <a:rPr lang="es-ES" sz="2500" dirty="0" smtClean="0"/>
              <a:t>Daño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80594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Relaciones</a:t>
            </a:r>
          </a:p>
          <a:p>
            <a:pPr marL="0" indent="0">
              <a:buNone/>
            </a:pPr>
            <a:r>
              <a:rPr lang="es-ES" sz="2800" dirty="0" smtClean="0"/>
              <a:t>Supongamos que tenemos las entidades </a:t>
            </a:r>
            <a:r>
              <a:rPr lang="es-ES" sz="2800" i="1" dirty="0" smtClean="0"/>
              <a:t>personas</a:t>
            </a:r>
            <a:r>
              <a:rPr lang="es-ES" sz="2800" dirty="0" smtClean="0"/>
              <a:t> y </a:t>
            </a:r>
            <a:r>
              <a:rPr lang="es-ES" sz="2800" i="1" dirty="0" smtClean="0"/>
              <a:t>trabajos</a:t>
            </a:r>
            <a:r>
              <a:rPr lang="es-ES" sz="2800" dirty="0" smtClean="0"/>
              <a:t>, de tal forma que las personas realizan trabajos y los trabajos son realizados por personas.</a:t>
            </a:r>
            <a:endParaRPr lang="es-ES" sz="2800" i="1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Relaciones</a:t>
            </a:r>
            <a:endParaRPr lang="es-ES" dirty="0"/>
          </a:p>
        </p:txBody>
      </p:sp>
      <p:grpSp>
        <p:nvGrpSpPr>
          <p:cNvPr id="26" name="76 Grupo"/>
          <p:cNvGrpSpPr/>
          <p:nvPr/>
        </p:nvGrpSpPr>
        <p:grpSpPr>
          <a:xfrm>
            <a:off x="3208272" y="2949105"/>
            <a:ext cx="5760640" cy="2880320"/>
            <a:chOff x="1475656" y="3563724"/>
            <a:chExt cx="6064241" cy="2961620"/>
          </a:xfrm>
        </p:grpSpPr>
        <p:sp>
          <p:nvSpPr>
            <p:cNvPr id="4" name="3 Elipse"/>
            <p:cNvSpPr/>
            <p:nvPr/>
          </p:nvSpPr>
          <p:spPr>
            <a:xfrm>
              <a:off x="1475656" y="4005064"/>
              <a:ext cx="1656184" cy="2520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3563888" y="4005064"/>
              <a:ext cx="1656184" cy="2520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Elipse"/>
            <p:cNvSpPr/>
            <p:nvPr/>
          </p:nvSpPr>
          <p:spPr>
            <a:xfrm>
              <a:off x="5652120" y="4005064"/>
              <a:ext cx="1656184" cy="2520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763688" y="4293096"/>
              <a:ext cx="720080" cy="31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Pedro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835696" y="4797152"/>
              <a:ext cx="576064" cy="31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Ana</a:t>
              </a: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2051720" y="4509120"/>
              <a:ext cx="576064" cy="31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José</a:t>
              </a: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2195736" y="5085184"/>
              <a:ext cx="720080" cy="31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María</a:t>
              </a: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1547664" y="5445225"/>
              <a:ext cx="1045089" cy="31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Consuelo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2195736" y="5733256"/>
              <a:ext cx="795981" cy="31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Jaime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1835696" y="6093296"/>
              <a:ext cx="916643" cy="31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Lourdes</a:t>
              </a: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012160" y="4293096"/>
              <a:ext cx="1008112" cy="31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Fontanero</a:t>
              </a: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6012160" y="4725144"/>
              <a:ext cx="1080119" cy="31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Electricista</a:t>
              </a: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6012160" y="5949279"/>
              <a:ext cx="1208567" cy="31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Peluquero</a:t>
              </a: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5868144" y="5085184"/>
              <a:ext cx="1368152" cy="31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Administrativo</a:t>
              </a: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6012160" y="5517232"/>
              <a:ext cx="936104" cy="31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Panadero</a:t>
              </a: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211960" y="4149081"/>
              <a:ext cx="288032" cy="457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ym typeface="Symbol"/>
                </a:rPr>
                <a:t></a:t>
              </a:r>
              <a:endParaRPr lang="es-ES" sz="2000" dirty="0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211960" y="4469050"/>
              <a:ext cx="288032" cy="457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ym typeface="Symbol"/>
                </a:rPr>
                <a:t></a:t>
              </a:r>
              <a:endParaRPr lang="es-ES" sz="2000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4211960" y="4757082"/>
              <a:ext cx="288032" cy="457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ym typeface="Symbol"/>
                </a:rPr>
                <a:t></a:t>
              </a:r>
              <a:endParaRPr lang="es-ES" sz="20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211960" y="5045114"/>
              <a:ext cx="288032" cy="457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ym typeface="Symbol"/>
                </a:rPr>
                <a:t></a:t>
              </a:r>
              <a:endParaRPr lang="es-ES" sz="2000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4211960" y="5333146"/>
              <a:ext cx="288032" cy="457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ym typeface="Symbol"/>
                </a:rPr>
                <a:t></a:t>
              </a:r>
              <a:endParaRPr lang="es-ES" sz="2000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211960" y="5693186"/>
              <a:ext cx="288032" cy="457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ym typeface="Symbol"/>
                </a:rPr>
                <a:t></a:t>
              </a:r>
              <a:endParaRPr lang="es-ES" sz="20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4211960" y="6021288"/>
              <a:ext cx="288032" cy="457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ym typeface="Symbol"/>
                </a:rPr>
                <a:t></a:t>
              </a:r>
              <a:endParaRPr lang="es-ES" sz="2000" dirty="0"/>
            </a:p>
          </p:txBody>
        </p:sp>
        <p:cxnSp>
          <p:nvCxnSpPr>
            <p:cNvPr id="27" name="26 Conector recto"/>
            <p:cNvCxnSpPr>
              <a:stCxn id="19" idx="3"/>
              <a:endCxn id="14" idx="1"/>
            </p:cNvCxnSpPr>
            <p:nvPr/>
          </p:nvCxnSpPr>
          <p:spPr>
            <a:xfrm>
              <a:off x="4499992" y="4377638"/>
              <a:ext cx="1512167" cy="736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1" idx="3"/>
              <a:endCxn id="15" idx="1"/>
            </p:cNvCxnSpPr>
            <p:nvPr/>
          </p:nvCxnSpPr>
          <p:spPr>
            <a:xfrm flipV="1">
              <a:off x="4499992" y="4883377"/>
              <a:ext cx="1512167" cy="10226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0" idx="3"/>
              <a:endCxn id="17" idx="1"/>
            </p:cNvCxnSpPr>
            <p:nvPr/>
          </p:nvCxnSpPr>
          <p:spPr>
            <a:xfrm>
              <a:off x="4499992" y="4697607"/>
              <a:ext cx="1368152" cy="54581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>
              <a:stCxn id="22" idx="3"/>
              <a:endCxn id="18" idx="1"/>
            </p:cNvCxnSpPr>
            <p:nvPr/>
          </p:nvCxnSpPr>
          <p:spPr>
            <a:xfrm>
              <a:off x="4499992" y="5273672"/>
              <a:ext cx="1512167" cy="4017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>
              <a:stCxn id="24" idx="3"/>
              <a:endCxn id="17" idx="1"/>
            </p:cNvCxnSpPr>
            <p:nvPr/>
          </p:nvCxnSpPr>
          <p:spPr>
            <a:xfrm flipV="1">
              <a:off x="4499992" y="5243417"/>
              <a:ext cx="1368152" cy="67832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>
              <a:stCxn id="23" idx="3"/>
              <a:endCxn id="16" idx="1"/>
            </p:cNvCxnSpPr>
            <p:nvPr/>
          </p:nvCxnSpPr>
          <p:spPr>
            <a:xfrm>
              <a:off x="4499992" y="5561703"/>
              <a:ext cx="1512167" cy="54580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>
              <a:stCxn id="25" idx="3"/>
              <a:endCxn id="16" idx="1"/>
            </p:cNvCxnSpPr>
            <p:nvPr/>
          </p:nvCxnSpPr>
          <p:spPr>
            <a:xfrm flipV="1">
              <a:off x="4499992" y="6107512"/>
              <a:ext cx="1512167" cy="14233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>
              <a:endCxn id="21" idx="1"/>
            </p:cNvCxnSpPr>
            <p:nvPr/>
          </p:nvCxnSpPr>
          <p:spPr>
            <a:xfrm>
              <a:off x="2339752" y="4437112"/>
              <a:ext cx="1872208" cy="54852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9" idx="3"/>
              <a:endCxn id="19" idx="1"/>
            </p:cNvCxnSpPr>
            <p:nvPr/>
          </p:nvCxnSpPr>
          <p:spPr>
            <a:xfrm flipV="1">
              <a:off x="2627785" y="4377638"/>
              <a:ext cx="1584176" cy="28971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>
              <a:stCxn id="8" idx="3"/>
              <a:endCxn id="20" idx="1"/>
            </p:cNvCxnSpPr>
            <p:nvPr/>
          </p:nvCxnSpPr>
          <p:spPr>
            <a:xfrm flipV="1">
              <a:off x="2411760" y="4697607"/>
              <a:ext cx="1800200" cy="2577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stCxn id="10" idx="3"/>
              <a:endCxn id="22" idx="1"/>
            </p:cNvCxnSpPr>
            <p:nvPr/>
          </p:nvCxnSpPr>
          <p:spPr>
            <a:xfrm>
              <a:off x="2915815" y="5243417"/>
              <a:ext cx="1296145" cy="3025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stCxn id="11" idx="3"/>
              <a:endCxn id="23" idx="1"/>
            </p:cNvCxnSpPr>
            <p:nvPr/>
          </p:nvCxnSpPr>
          <p:spPr>
            <a:xfrm flipV="1">
              <a:off x="2592753" y="5561703"/>
              <a:ext cx="1619207" cy="417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>
              <a:stCxn id="12" idx="3"/>
              <a:endCxn id="25" idx="1"/>
            </p:cNvCxnSpPr>
            <p:nvPr/>
          </p:nvCxnSpPr>
          <p:spPr>
            <a:xfrm>
              <a:off x="2991716" y="5891488"/>
              <a:ext cx="1220244" cy="35835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>
              <a:stCxn id="13" idx="3"/>
              <a:endCxn id="24" idx="1"/>
            </p:cNvCxnSpPr>
            <p:nvPr/>
          </p:nvCxnSpPr>
          <p:spPr>
            <a:xfrm flipV="1">
              <a:off x="2752338" y="5921743"/>
              <a:ext cx="1459622" cy="3297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73 CuadroTexto"/>
            <p:cNvSpPr txBox="1"/>
            <p:nvPr/>
          </p:nvSpPr>
          <p:spPr>
            <a:xfrm>
              <a:off x="1619672" y="3573016"/>
              <a:ext cx="1771007" cy="42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PERSONAS</a:t>
              </a:r>
              <a:endParaRPr lang="es-ES" dirty="0"/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5868144" y="3563724"/>
              <a:ext cx="1671753" cy="42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TRABAJOS</a:t>
              </a:r>
              <a:endParaRPr lang="es-ES" dirty="0"/>
            </a:p>
          </p:txBody>
        </p:sp>
      </p:grpSp>
      <p:sp>
        <p:nvSpPr>
          <p:cNvPr id="28" name="Marcador de número de diapositiva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3318"/>
            <a:ext cx="10972800" cy="4241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Relaciones</a:t>
            </a:r>
          </a:p>
          <a:p>
            <a:pPr>
              <a:lnSpc>
                <a:spcPts val="3700"/>
              </a:lnSpc>
            </a:pPr>
            <a:r>
              <a:rPr lang="es-ES" sz="2700" dirty="0" smtClean="0"/>
              <a:t>Una </a:t>
            </a:r>
            <a:r>
              <a:rPr lang="es-ES" sz="2700" b="1" dirty="0" smtClean="0"/>
              <a:t>relación</a:t>
            </a:r>
            <a:r>
              <a:rPr lang="es-ES" sz="2700" dirty="0" smtClean="0"/>
              <a:t>, asocia </a:t>
            </a:r>
            <a:r>
              <a:rPr lang="es-ES" sz="2700" b="1" dirty="0" smtClean="0"/>
              <a:t>una ocurrencia de una entidad con otra</a:t>
            </a:r>
            <a:r>
              <a:rPr lang="es-ES" sz="2700" dirty="0" smtClean="0"/>
              <a:t> de otra entidad.</a:t>
            </a:r>
          </a:p>
          <a:p>
            <a:pPr>
              <a:lnSpc>
                <a:spcPts val="3700"/>
              </a:lnSpc>
            </a:pPr>
            <a:r>
              <a:rPr lang="es-ES" sz="2700" dirty="0" smtClean="0"/>
              <a:t>En las anotaciones que se analizan a la hora de construir el modelo, </a:t>
            </a:r>
            <a:r>
              <a:rPr lang="es-ES" sz="2700" b="1" dirty="0" smtClean="0"/>
              <a:t>una relación se identifica, generalmente, con los verbos o acciones</a:t>
            </a:r>
            <a:r>
              <a:rPr lang="es-ES" sz="2700" dirty="0" smtClean="0"/>
              <a:t>  como: </a:t>
            </a:r>
            <a:r>
              <a:rPr lang="es-ES" sz="2700" i="1" dirty="0" smtClean="0"/>
              <a:t>vender, comprar, formado por, tener, etc.</a:t>
            </a:r>
            <a:endParaRPr lang="es-ES" sz="2700" b="1" i="1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Relaciones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277328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800" b="1" dirty="0" smtClean="0"/>
              <a:t>Relaciones. Representación gráfica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Se representan mediante un </a:t>
            </a:r>
            <a:r>
              <a:rPr lang="es-ES" sz="2800" b="1" dirty="0"/>
              <a:t>rombo</a:t>
            </a:r>
            <a:r>
              <a:rPr lang="es-ES" sz="2800" dirty="0"/>
              <a:t> al que se le unen unas líneas que se dirigen a las entidades que se van a relacionar.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En el interior se escribe el </a:t>
            </a:r>
            <a:r>
              <a:rPr lang="es-ES" sz="2800" b="1" dirty="0"/>
              <a:t>nombre de la relación</a:t>
            </a:r>
            <a:r>
              <a:rPr lang="es-ES" sz="2800" dirty="0"/>
              <a:t>, normalmente, un </a:t>
            </a:r>
            <a:r>
              <a:rPr lang="es-ES" sz="2800" b="1" dirty="0"/>
              <a:t>verbo</a:t>
            </a:r>
            <a:r>
              <a:rPr lang="es-ES" sz="2800" dirty="0"/>
              <a:t>.</a:t>
            </a:r>
          </a:p>
          <a:p>
            <a:pPr>
              <a:buNone/>
            </a:pPr>
            <a:endParaRPr lang="es-ES" b="1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Relaciones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34</a:t>
            </a:fld>
            <a:endParaRPr lang="es-ES_tradnl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97" y="3978722"/>
            <a:ext cx="8425389" cy="1551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3318"/>
            <a:ext cx="10972800" cy="4241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Relaciones. Identificación</a:t>
            </a:r>
          </a:p>
          <a:p>
            <a:r>
              <a:rPr lang="es-ES" sz="2700" dirty="0" smtClean="0"/>
              <a:t>En las anotaciones que se analizan a la hora de construir el modelo, </a:t>
            </a:r>
            <a:r>
              <a:rPr lang="es-ES" sz="2700" b="1" dirty="0" smtClean="0"/>
              <a:t>una relación se identifica, generalmente, con los verbos o acciones</a:t>
            </a:r>
            <a:r>
              <a:rPr lang="es-ES" sz="2700" dirty="0" smtClean="0"/>
              <a:t>  como: </a:t>
            </a:r>
            <a:r>
              <a:rPr lang="es-ES" sz="2700" i="1" dirty="0" smtClean="0"/>
              <a:t>vender, comprar, formado por, tener, etc.</a:t>
            </a:r>
            <a:endParaRPr lang="es-ES" sz="2700" b="1" i="1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Relaciones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35</a:t>
            </a:fld>
            <a:endParaRPr lang="es-ES_tradnl"/>
          </a:p>
        </p:txBody>
      </p:sp>
      <p:pic>
        <p:nvPicPr>
          <p:cNvPr id="2050" name="Imagen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990"/>
          <a:stretch>
            <a:fillRect/>
          </a:stretch>
        </p:blipFill>
        <p:spPr bwMode="auto">
          <a:xfrm>
            <a:off x="3750203" y="3455625"/>
            <a:ext cx="46767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n 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983"/>
          <a:stretch>
            <a:fillRect/>
          </a:stretch>
        </p:blipFill>
        <p:spPr bwMode="auto">
          <a:xfrm>
            <a:off x="3650190" y="4757425"/>
            <a:ext cx="48768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abajo 6"/>
          <p:cNvSpPr/>
          <p:nvPr/>
        </p:nvSpPr>
        <p:spPr>
          <a:xfrm>
            <a:off x="5905711" y="4279265"/>
            <a:ext cx="365760" cy="511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69875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Comic Sans MS" panose="030F0702030302020204" pitchFamily="66" charset="0"/>
                <a:cs typeface="Tahoma" panose="020B0604030504040204" pitchFamily="34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Comic Sans MS" panose="030F0702030302020204" pitchFamily="66" charset="0"/>
                <a:cs typeface="Tahoma" panose="020B0604030504040204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1209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826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Relaciones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36</a:t>
            </a:fld>
            <a:endParaRPr lang="es-ES_tradnl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7972207"/>
              </p:ext>
            </p:extLst>
          </p:nvPr>
        </p:nvGraphicFramePr>
        <p:xfrm>
          <a:off x="609600" y="3429000"/>
          <a:ext cx="1123524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64"/>
                <a:gridCol w="1502747"/>
                <a:gridCol w="1124543"/>
                <a:gridCol w="2598628"/>
                <a:gridCol w="1605035"/>
                <a:gridCol w="259862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Atributo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Valor de atributo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Entidad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Ocurrencia de entidad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Relación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Ocurrencia de relación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s-ES" sz="16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s-ES" sz="16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1513870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Ejercicio: Tienda de bicis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Clasifica los siguientes conceptos para una BD de una tienda de bicis: </a:t>
            </a:r>
          </a:p>
          <a:p>
            <a:pPr marL="0" indent="0">
              <a:buNone/>
            </a:pPr>
            <a:r>
              <a:rPr lang="es-ES" sz="2000" dirty="0" err="1" smtClean="0"/>
              <a:t>Specialized</a:t>
            </a:r>
            <a:r>
              <a:rPr lang="es-ES" sz="2000" dirty="0" smtClean="0"/>
              <a:t>, Bicicleta, Diámetro, Anchura, 27’’,</a:t>
            </a:r>
            <a:r>
              <a:rPr lang="es-ES" sz="2000" dirty="0"/>
              <a:t> </a:t>
            </a:r>
            <a:r>
              <a:rPr lang="es-ES" sz="2000" dirty="0" smtClean="0"/>
              <a:t>las bicis </a:t>
            </a:r>
            <a:r>
              <a:rPr lang="es-ES" sz="2000" b="1" dirty="0" smtClean="0"/>
              <a:t>llevan</a:t>
            </a:r>
            <a:r>
              <a:rPr lang="es-ES" sz="2000" dirty="0" smtClean="0"/>
              <a:t> ruedas, 2,25’’, </a:t>
            </a:r>
            <a:r>
              <a:rPr lang="es-ES" sz="2000" dirty="0" err="1" smtClean="0"/>
              <a:t>Modelo_Bici</a:t>
            </a:r>
            <a:r>
              <a:rPr lang="es-ES" sz="2000" dirty="0" smtClean="0"/>
              <a:t>, BTWIN, Rueda, Bici Modelo </a:t>
            </a:r>
            <a:r>
              <a:rPr lang="es-ES" sz="2000" dirty="0" err="1" smtClean="0"/>
              <a:t>Specialized</a:t>
            </a:r>
            <a:r>
              <a:rPr lang="es-ES" sz="2000" dirty="0" smtClean="0"/>
              <a:t>, Color_Bici, Modelo_rueda, Precio_Bici, Rueda modelo BTWIN, la bici </a:t>
            </a:r>
            <a:r>
              <a:rPr lang="es-ES" sz="2000" dirty="0" err="1" smtClean="0"/>
              <a:t>Specialized</a:t>
            </a:r>
            <a:r>
              <a:rPr lang="es-ES" sz="2000" dirty="0" smtClean="0"/>
              <a:t> lleva una rueda BTWIN, 560 euros, Verde.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xmlns="" val="5094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Relaciones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37</a:t>
            </a:fld>
            <a:endParaRPr lang="es-ES_tradnl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609600" y="3429000"/>
          <a:ext cx="1123524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64"/>
                <a:gridCol w="1502747"/>
                <a:gridCol w="1124543"/>
                <a:gridCol w="2598628"/>
                <a:gridCol w="1605035"/>
                <a:gridCol w="259862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Atributo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Valor de atributo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Entidad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Ocurrencia de entidad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Relación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Ocurrencia de relación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s-ES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Modelo_bici</a:t>
                      </a:r>
                      <a:endParaRPr lang="es-ES" sz="16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Specialized</a:t>
                      </a:r>
                      <a:endParaRPr lang="es-E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Bicicleta</a:t>
                      </a:r>
                      <a:endParaRPr lang="es-E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Bici Modelo </a:t>
                      </a:r>
                      <a:r>
                        <a:rPr lang="es-ES" sz="1600" dirty="0" err="1" smtClean="0"/>
                        <a:t>Specialized</a:t>
                      </a:r>
                      <a:endParaRPr lang="es-ES" sz="16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Las bicis llevan ruedas</a:t>
                      </a:r>
                      <a:endParaRPr lang="es-ES" sz="16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La bici </a:t>
                      </a:r>
                      <a:r>
                        <a:rPr lang="es-ES" sz="1600" dirty="0" err="1" smtClean="0"/>
                        <a:t>Specialized</a:t>
                      </a:r>
                      <a:r>
                        <a:rPr lang="es-ES" sz="1600" dirty="0" smtClean="0"/>
                        <a:t> lleva una rueda BTWIN</a:t>
                      </a:r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Precio_Bici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560 €</a:t>
                      </a:r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Color_Bici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Verde</a:t>
                      </a:r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s-ES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Modelo_rueda</a:t>
                      </a:r>
                      <a:endParaRPr lang="es-ES" sz="16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BTWIN</a:t>
                      </a:r>
                      <a:endParaRPr lang="es-E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Rueda</a:t>
                      </a:r>
                      <a:endParaRPr lang="es-E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Rueda modelo BTWIN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Diámetro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27’’</a:t>
                      </a:r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Anchura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2,25’’</a:t>
                      </a:r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1513870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Ejercicio: Tienda de bicis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Clasifica los siguientes conceptos para una BD de una tienda de bicis: </a:t>
            </a:r>
          </a:p>
          <a:p>
            <a:pPr marL="0" indent="0">
              <a:buNone/>
            </a:pPr>
            <a:r>
              <a:rPr lang="es-ES" sz="2000" dirty="0" err="1" smtClean="0"/>
              <a:t>Specialized</a:t>
            </a:r>
            <a:r>
              <a:rPr lang="es-ES" sz="2000" dirty="0" smtClean="0"/>
              <a:t>, Bicicleta, Diámetro, Anchura, 27’’,</a:t>
            </a:r>
            <a:r>
              <a:rPr lang="es-ES" sz="2000" dirty="0"/>
              <a:t> </a:t>
            </a:r>
            <a:r>
              <a:rPr lang="es-ES" sz="2000" dirty="0" smtClean="0"/>
              <a:t>las bicis </a:t>
            </a:r>
            <a:r>
              <a:rPr lang="es-ES" sz="2000" b="1" dirty="0" smtClean="0"/>
              <a:t>llevan</a:t>
            </a:r>
            <a:r>
              <a:rPr lang="es-ES" sz="2000" dirty="0" smtClean="0"/>
              <a:t> ruedas, 2,25’’, </a:t>
            </a:r>
            <a:r>
              <a:rPr lang="es-ES" sz="2000" dirty="0" err="1" smtClean="0"/>
              <a:t>Modelo_Bici</a:t>
            </a:r>
            <a:r>
              <a:rPr lang="es-ES" sz="2000" dirty="0" smtClean="0"/>
              <a:t>, BTWIN, Rueda, Bici Modelo </a:t>
            </a:r>
            <a:r>
              <a:rPr lang="es-ES" sz="2000" dirty="0" err="1" smtClean="0"/>
              <a:t>Specialized</a:t>
            </a:r>
            <a:r>
              <a:rPr lang="es-ES" sz="2000" dirty="0" smtClean="0"/>
              <a:t>, Color_Bici, Modelo_rueda, Precio_Bici, Rueda modelo BTWIN, la bici </a:t>
            </a:r>
            <a:r>
              <a:rPr lang="es-ES" sz="2000" dirty="0" err="1" smtClean="0"/>
              <a:t>Specialized</a:t>
            </a:r>
            <a:r>
              <a:rPr lang="es-ES" sz="2000" dirty="0" smtClean="0"/>
              <a:t> lleva una rueda BTWIN, 560 euros, Verde.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xmlns="" val="417859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Relaciones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38</a:t>
            </a:fld>
            <a:endParaRPr lang="es-ES_tradnl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6525308"/>
              </p:ext>
            </p:extLst>
          </p:nvPr>
        </p:nvGraphicFramePr>
        <p:xfrm>
          <a:off x="268295" y="3356992"/>
          <a:ext cx="11641157" cy="23469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03171"/>
                <a:gridCol w="1946593"/>
                <a:gridCol w="1145765"/>
                <a:gridCol w="1560495"/>
                <a:gridCol w="1560495"/>
                <a:gridCol w="3724638"/>
              </a:tblGrid>
              <a:tr h="40858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Atributo</a:t>
                      </a:r>
                      <a:endParaRPr lang="es-ES" sz="14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Valor de atributo</a:t>
                      </a:r>
                      <a:endParaRPr lang="es-ES" sz="14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ES" sz="1400" dirty="0" smtClean="0"/>
                        <a:t>Entidad</a:t>
                      </a:r>
                      <a:endParaRPr lang="es-ES" sz="1400" b="1" dirty="0" smtClean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Ocurrencia de entidad</a:t>
                      </a:r>
                      <a:endParaRPr lang="es-ES" sz="14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Relación</a:t>
                      </a:r>
                      <a:endParaRPr lang="es-ES" sz="14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Ocurrencia de relación</a:t>
                      </a:r>
                      <a:endParaRPr lang="es-ES" sz="14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</a:tr>
              <a:tr h="240342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</a:txBody>
                  <a:tcPr anchor="ctr"/>
                </a:tc>
              </a:tr>
              <a:tr h="240342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0342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  <a:tr h="240342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40342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  <a:tr h="280877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1311640" cy="19091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b="1" dirty="0"/>
              <a:t>Ejercicio: </a:t>
            </a:r>
            <a:r>
              <a:rPr lang="es-ES" b="1" dirty="0" smtClean="0"/>
              <a:t>Biblioteca</a:t>
            </a:r>
            <a:endParaRPr lang="es-ES" dirty="0"/>
          </a:p>
          <a:p>
            <a:pPr marL="0" indent="0">
              <a:spcBef>
                <a:spcPts val="0"/>
              </a:spcBef>
              <a:buNone/>
            </a:pPr>
            <a:r>
              <a:rPr lang="es-ES" dirty="0" smtClean="0"/>
              <a:t>Clasifica los siguientes conceptos para una base de datos de una biblioteca: </a:t>
            </a:r>
          </a:p>
          <a:p>
            <a:pPr marL="0" indent="0" eaLnBrk="1" fontAlgn="ctr" hangingPunct="1">
              <a:spcBef>
                <a:spcPts val="0"/>
              </a:spcBef>
              <a:buNone/>
            </a:pPr>
            <a:r>
              <a:rPr lang="es-ES" sz="1800" dirty="0" smtClean="0"/>
              <a:t>Nombre_Socio, “</a:t>
            </a:r>
            <a:r>
              <a:rPr lang="es-ES" sz="1800" dirty="0"/>
              <a:t>Platero y yo</a:t>
            </a:r>
            <a:r>
              <a:rPr lang="es-ES" sz="1800" dirty="0" smtClean="0"/>
              <a:t>”, </a:t>
            </a:r>
            <a:r>
              <a:rPr lang="es-ES" sz="1800" dirty="0"/>
              <a:t>El libro </a:t>
            </a:r>
            <a:r>
              <a:rPr lang="es-ES" sz="1800" dirty="0" smtClean="0"/>
              <a:t>Platero </a:t>
            </a:r>
            <a:r>
              <a:rPr lang="es-ES" sz="1800" dirty="0"/>
              <a:t>y </a:t>
            </a:r>
            <a:r>
              <a:rPr lang="es-ES" sz="1800" dirty="0" smtClean="0"/>
              <a:t>yo </a:t>
            </a:r>
            <a:r>
              <a:rPr lang="es-ES" sz="1800" dirty="0"/>
              <a:t>ha sido prestado a Luis </a:t>
            </a:r>
            <a:r>
              <a:rPr lang="es-ES" sz="1800" dirty="0" smtClean="0"/>
              <a:t>Dorado, el socio Luis Dorado,  “Poesía”, Libros, Nº_Socio, El </a:t>
            </a:r>
            <a:r>
              <a:rPr lang="es-ES" sz="1800" dirty="0"/>
              <a:t>libro </a:t>
            </a:r>
            <a:r>
              <a:rPr lang="es-ES" sz="1800" dirty="0" smtClean="0"/>
              <a:t>Platero </a:t>
            </a:r>
            <a:r>
              <a:rPr lang="es-ES" sz="1800" dirty="0"/>
              <a:t>y yo pertenece a la sección de </a:t>
            </a:r>
            <a:r>
              <a:rPr lang="es-ES" sz="1800" dirty="0" smtClean="0"/>
              <a:t>Poesía, </a:t>
            </a:r>
            <a:r>
              <a:rPr lang="es-ES" sz="1800" dirty="0"/>
              <a:t>Sección de </a:t>
            </a:r>
            <a:r>
              <a:rPr lang="es-ES" sz="1800" dirty="0" smtClean="0"/>
              <a:t>Poesía, </a:t>
            </a:r>
            <a:r>
              <a:rPr lang="es-ES" sz="1800" dirty="0"/>
              <a:t>1ª </a:t>
            </a:r>
            <a:r>
              <a:rPr lang="es-ES" sz="1800" dirty="0" smtClean="0"/>
              <a:t>Planta, Socios, Nombre_Sección, El libro Platero </a:t>
            </a:r>
            <a:r>
              <a:rPr lang="es-ES" sz="1800" dirty="0"/>
              <a:t>y </a:t>
            </a:r>
            <a:r>
              <a:rPr lang="es-ES" sz="1800" dirty="0" smtClean="0"/>
              <a:t>yo, </a:t>
            </a:r>
            <a:r>
              <a:rPr lang="es-ES" sz="1800" dirty="0"/>
              <a:t>Prestado </a:t>
            </a:r>
            <a:r>
              <a:rPr lang="es-ES" sz="1800" dirty="0" smtClean="0"/>
              <a:t>a, 4589, Secciones , </a:t>
            </a:r>
            <a:r>
              <a:rPr lang="es-ES" sz="1800" dirty="0"/>
              <a:t>Juan Ramón </a:t>
            </a:r>
            <a:r>
              <a:rPr lang="es-ES" sz="1800" dirty="0" smtClean="0"/>
              <a:t>Jiménez, Autor, </a:t>
            </a:r>
            <a:r>
              <a:rPr lang="es-ES" sz="1800" dirty="0"/>
              <a:t>Pertenece </a:t>
            </a:r>
            <a:r>
              <a:rPr lang="es-ES" sz="1800" dirty="0" smtClean="0"/>
              <a:t>a,  Ubicación_Sección, Título, “</a:t>
            </a:r>
            <a:r>
              <a:rPr lang="es-ES" sz="1800" dirty="0"/>
              <a:t>Luis </a:t>
            </a:r>
            <a:r>
              <a:rPr lang="es-ES" sz="1800" dirty="0" smtClean="0"/>
              <a:t>Dorado”.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416629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Relaciones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39</a:t>
            </a:fld>
            <a:endParaRPr lang="es-ES_tradnl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4589867"/>
              </p:ext>
            </p:extLst>
          </p:nvPr>
        </p:nvGraphicFramePr>
        <p:xfrm>
          <a:off x="268295" y="3356992"/>
          <a:ext cx="11641157" cy="25603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03171"/>
                <a:gridCol w="1946593"/>
                <a:gridCol w="1145765"/>
                <a:gridCol w="1560495"/>
                <a:gridCol w="1560495"/>
                <a:gridCol w="3724638"/>
              </a:tblGrid>
              <a:tr h="40858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Atributo</a:t>
                      </a:r>
                      <a:endParaRPr lang="es-ES" sz="14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Valor de atributo</a:t>
                      </a:r>
                      <a:endParaRPr lang="es-ES" sz="14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ES" sz="1400" dirty="0" smtClean="0"/>
                        <a:t>Entidad</a:t>
                      </a:r>
                      <a:endParaRPr lang="es-ES" sz="1400" b="1" dirty="0" smtClean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Ocurrencia de entidad</a:t>
                      </a:r>
                      <a:endParaRPr lang="es-ES" sz="14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Relación</a:t>
                      </a:r>
                      <a:endParaRPr lang="es-ES" sz="14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Ocurrencia de relación</a:t>
                      </a:r>
                      <a:endParaRPr lang="es-ES" sz="14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</a:tr>
              <a:tr h="240342">
                <a:tc>
                  <a:txBody>
                    <a:bodyPr/>
                    <a:lstStyle/>
                    <a:p>
                      <a:pPr algn="ctr"/>
                      <a:r>
                        <a:rPr lang="es-ES" sz="1400" u="sng" dirty="0" smtClean="0"/>
                        <a:t>Nombre_Sección</a:t>
                      </a:r>
                      <a:endParaRPr lang="es-E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“Poesía”</a:t>
                      </a:r>
                      <a:endParaRPr lang="es-E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Secciones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Sección de Poesía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Pertenece a</a:t>
                      </a:r>
                      <a:endParaRPr lang="es-E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El libro Platero</a:t>
                      </a:r>
                      <a:r>
                        <a:rPr lang="es-ES" sz="1400" baseline="0" dirty="0" smtClean="0"/>
                        <a:t> y yo pertenece a la sección de Poesía</a:t>
                      </a:r>
                      <a:endParaRPr lang="es-ES" sz="1400" dirty="0" smtClean="0"/>
                    </a:p>
                  </a:txBody>
                  <a:tcPr anchor="ctr"/>
                </a:tc>
              </a:tr>
              <a:tr h="24034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Ubicación_Sección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1ª</a:t>
                      </a:r>
                      <a:r>
                        <a:rPr lang="es-ES" sz="1400" baseline="0" dirty="0" smtClean="0"/>
                        <a:t> Planta</a:t>
                      </a:r>
                      <a:endParaRPr lang="es-E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0342">
                <a:tc>
                  <a:txBody>
                    <a:bodyPr/>
                    <a:lstStyle/>
                    <a:p>
                      <a:pPr algn="ctr"/>
                      <a:r>
                        <a:rPr lang="es-ES" sz="1400" u="sng" dirty="0" smtClean="0"/>
                        <a:t>Título</a:t>
                      </a:r>
                      <a:endParaRPr lang="es-ES" sz="1400" u="sng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“Platero y yo”</a:t>
                      </a:r>
                      <a:endParaRPr lang="es-ES" sz="1400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Libros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Libro Platero y yo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  <a:tr h="24034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Autor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“Juan Ramón Jiménez”</a:t>
                      </a:r>
                      <a:endParaRPr lang="es-E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Prestado a</a:t>
                      </a:r>
                      <a:endParaRPr lang="es-ES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El libro Platero</a:t>
                      </a:r>
                      <a:r>
                        <a:rPr lang="es-ES" sz="1400" baseline="0" dirty="0" smtClean="0"/>
                        <a:t> y yo ha sido prestado a Luis Dorado</a:t>
                      </a:r>
                      <a:endParaRPr lang="es-ES" sz="1400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4034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u="sng" dirty="0" smtClean="0"/>
                        <a:t>Nº_Socio</a:t>
                      </a:r>
                      <a:endParaRPr lang="es-ES" sz="1400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4589</a:t>
                      </a:r>
                      <a:endParaRPr lang="es-ES" sz="1400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Socios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Socio Luis Dorado</a:t>
                      </a:r>
                      <a:endParaRPr lang="es-ES" sz="1400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  <a:tr h="28087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Nombre_Socio</a:t>
                      </a:r>
                      <a:endParaRPr lang="es-E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“Luis Dorado”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1311640" cy="19091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b="1" dirty="0" smtClean="0"/>
              <a:t>Ejercicio</a:t>
            </a:r>
            <a:r>
              <a:rPr lang="es-ES" b="1" dirty="0"/>
              <a:t>: Biblioteca</a:t>
            </a:r>
            <a:endParaRPr lang="es-ES" dirty="0"/>
          </a:p>
          <a:p>
            <a:pPr marL="0" indent="0">
              <a:spcBef>
                <a:spcPts val="0"/>
              </a:spcBef>
              <a:buNone/>
            </a:pPr>
            <a:r>
              <a:rPr lang="es-ES" dirty="0" smtClean="0"/>
              <a:t>Clasifica los siguientes conceptos para una base de datos de una biblioteca: </a:t>
            </a:r>
          </a:p>
          <a:p>
            <a:pPr marL="0" indent="0" eaLnBrk="1" fontAlgn="ctr" hangingPunct="1">
              <a:spcBef>
                <a:spcPts val="0"/>
              </a:spcBef>
              <a:buNone/>
            </a:pPr>
            <a:r>
              <a:rPr lang="es-ES" sz="1800" dirty="0" smtClean="0"/>
              <a:t>Nombre_Socio, “</a:t>
            </a:r>
            <a:r>
              <a:rPr lang="es-ES" sz="1800" dirty="0"/>
              <a:t>Platero y yo</a:t>
            </a:r>
            <a:r>
              <a:rPr lang="es-ES" sz="1800" dirty="0" smtClean="0"/>
              <a:t>”, </a:t>
            </a:r>
            <a:r>
              <a:rPr lang="es-ES" sz="1800" dirty="0"/>
              <a:t>El libro </a:t>
            </a:r>
            <a:r>
              <a:rPr lang="es-ES" sz="1800" dirty="0" smtClean="0"/>
              <a:t>Platero </a:t>
            </a:r>
            <a:r>
              <a:rPr lang="es-ES" sz="1800" dirty="0"/>
              <a:t>y </a:t>
            </a:r>
            <a:r>
              <a:rPr lang="es-ES" sz="1800" dirty="0" smtClean="0"/>
              <a:t>yo </a:t>
            </a:r>
            <a:r>
              <a:rPr lang="es-ES" sz="1800" dirty="0"/>
              <a:t>ha sido prestado a Luis </a:t>
            </a:r>
            <a:r>
              <a:rPr lang="es-ES" sz="1800" dirty="0" smtClean="0"/>
              <a:t>Dorado, el socio Luis Dorado,  “Poesía”, Libros, Nº_Socio, El </a:t>
            </a:r>
            <a:r>
              <a:rPr lang="es-ES" sz="1800" dirty="0"/>
              <a:t>libro </a:t>
            </a:r>
            <a:r>
              <a:rPr lang="es-ES" sz="1800" dirty="0" smtClean="0"/>
              <a:t>Platero </a:t>
            </a:r>
            <a:r>
              <a:rPr lang="es-ES" sz="1800" dirty="0"/>
              <a:t>y yo pertenece a la sección de </a:t>
            </a:r>
            <a:r>
              <a:rPr lang="es-ES" sz="1800" dirty="0" smtClean="0"/>
              <a:t>Poesía, </a:t>
            </a:r>
            <a:r>
              <a:rPr lang="es-ES" sz="1800" dirty="0"/>
              <a:t>Sección de </a:t>
            </a:r>
            <a:r>
              <a:rPr lang="es-ES" sz="1800" dirty="0" smtClean="0"/>
              <a:t>Poesía, </a:t>
            </a:r>
            <a:r>
              <a:rPr lang="es-ES" sz="1800" dirty="0"/>
              <a:t>1ª </a:t>
            </a:r>
            <a:r>
              <a:rPr lang="es-ES" sz="1800" dirty="0" smtClean="0"/>
              <a:t>Planta, Socios, Nombre_Sección, El libro Platero </a:t>
            </a:r>
            <a:r>
              <a:rPr lang="es-ES" sz="1800" dirty="0"/>
              <a:t>y </a:t>
            </a:r>
            <a:r>
              <a:rPr lang="es-ES" sz="1800" dirty="0" smtClean="0"/>
              <a:t>yo, </a:t>
            </a:r>
            <a:r>
              <a:rPr lang="es-ES" sz="1800" dirty="0"/>
              <a:t>Prestado </a:t>
            </a:r>
            <a:r>
              <a:rPr lang="es-ES" sz="1800" dirty="0" smtClean="0"/>
              <a:t>a, 4589, Secciones , </a:t>
            </a:r>
            <a:r>
              <a:rPr lang="es-ES" sz="1800" dirty="0"/>
              <a:t>Juan Ramón </a:t>
            </a:r>
            <a:r>
              <a:rPr lang="es-ES" sz="1800" dirty="0" smtClean="0"/>
              <a:t>Jiménez, Autor, </a:t>
            </a:r>
            <a:r>
              <a:rPr lang="es-ES" sz="1800" dirty="0"/>
              <a:t>Pertenece </a:t>
            </a:r>
            <a:r>
              <a:rPr lang="es-ES" sz="1800" dirty="0" smtClean="0"/>
              <a:t>a,  Ubicación_Sección, Título, “</a:t>
            </a:r>
            <a:r>
              <a:rPr lang="es-ES" sz="1800" dirty="0"/>
              <a:t>Luis </a:t>
            </a:r>
            <a:r>
              <a:rPr lang="es-ES" sz="1800" dirty="0" smtClean="0"/>
              <a:t>Dorado”.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77216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83774"/>
            <a:ext cx="10972800" cy="4241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Fase de análisis</a:t>
            </a:r>
          </a:p>
          <a:p>
            <a:pPr marL="365125" indent="-365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800" dirty="0"/>
              <a:t>Especificación de </a:t>
            </a:r>
            <a:r>
              <a:rPr lang="es-ES" sz="2800" b="1" dirty="0" smtClean="0"/>
              <a:t>Requisitos</a:t>
            </a:r>
            <a:r>
              <a:rPr lang="es-ES" sz="2800" dirty="0" smtClean="0"/>
              <a:t> </a:t>
            </a:r>
            <a:r>
              <a:rPr lang="es-ES" sz="2800" dirty="0"/>
              <a:t>Software (E.R.S</a:t>
            </a:r>
            <a:r>
              <a:rPr lang="es-ES" sz="2800" dirty="0" smtClean="0"/>
              <a:t>.).</a:t>
            </a:r>
          </a:p>
          <a:p>
            <a:pPr marL="365125" indent="-365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800" b="1" dirty="0" smtClean="0"/>
              <a:t>Entrevistas</a:t>
            </a:r>
            <a:r>
              <a:rPr lang="es-ES" sz="2800" dirty="0" smtClean="0"/>
              <a:t> para extraer toda la información a representar.</a:t>
            </a:r>
          </a:p>
          <a:p>
            <a:pPr marL="365125" indent="-365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800" b="1" dirty="0" smtClean="0"/>
              <a:t>Paciencia</a:t>
            </a:r>
            <a:r>
              <a:rPr lang="es-ES" sz="2800" dirty="0" smtClean="0"/>
              <a:t> con clientes no expertos y propuesta de </a:t>
            </a:r>
            <a:r>
              <a:rPr lang="es-ES" sz="2800" b="1" dirty="0" smtClean="0"/>
              <a:t>alternativas</a:t>
            </a:r>
            <a:r>
              <a:rPr lang="es-ES" sz="2800" dirty="0" smtClean="0"/>
              <a:t>. </a:t>
            </a:r>
          </a:p>
          <a:p>
            <a:pPr marL="365125" indent="-365125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ES" sz="2800" dirty="0" smtClean="0"/>
          </a:p>
          <a:p>
            <a:pPr marL="365125" indent="-365125">
              <a:buFont typeface="Wingdings" panose="05000000000000000000" pitchFamily="2" charset="2"/>
              <a:buChar char="ü"/>
            </a:pPr>
            <a:endParaRPr lang="es-ES" b="1" dirty="0" smtClean="0"/>
          </a:p>
          <a:p>
            <a:pPr marL="0" indent="0">
              <a:buNone/>
            </a:pPr>
            <a:endParaRPr lang="es-ES" sz="1100" b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Fases de diseño y tipos de Modelos </a:t>
            </a:r>
            <a:r>
              <a:rPr lang="es-ES" dirty="0"/>
              <a:t>de Datos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47692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Relaciones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40</a:t>
            </a:fld>
            <a:endParaRPr lang="es-ES_tradnl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609600" y="3429000"/>
          <a:ext cx="1123524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64"/>
                <a:gridCol w="1502747"/>
                <a:gridCol w="1124543"/>
                <a:gridCol w="2598628"/>
                <a:gridCol w="1605035"/>
                <a:gridCol w="259862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Atributo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Valor de atributo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Entidad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Ocurrencia de entidad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Relación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chemeClr val="accent4"/>
                          </a:solidFill>
                        </a:rPr>
                        <a:t>Ocurrencia de relación</a:t>
                      </a:r>
                      <a:endParaRPr lang="es-ES" sz="18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s-ES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Modelo_bici</a:t>
                      </a:r>
                      <a:endParaRPr lang="es-ES" sz="16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Specialized</a:t>
                      </a:r>
                      <a:endParaRPr lang="es-E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Bicicleta</a:t>
                      </a:r>
                      <a:endParaRPr lang="es-E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Bici Modelo </a:t>
                      </a:r>
                      <a:r>
                        <a:rPr lang="es-ES" sz="1600" dirty="0" err="1" smtClean="0"/>
                        <a:t>Specialized</a:t>
                      </a:r>
                      <a:endParaRPr lang="es-ES" sz="16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Las bicis llevan ruedas</a:t>
                      </a:r>
                      <a:endParaRPr lang="es-ES" sz="16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La bici </a:t>
                      </a:r>
                      <a:r>
                        <a:rPr lang="es-ES" sz="1600" dirty="0" err="1" smtClean="0"/>
                        <a:t>Specialized</a:t>
                      </a:r>
                      <a:r>
                        <a:rPr lang="es-ES" sz="1600" dirty="0" smtClean="0"/>
                        <a:t> lleva una rueda BTWIN</a:t>
                      </a:r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Precio_Bici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560 €</a:t>
                      </a:r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Color_Bici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Verde</a:t>
                      </a:r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s-ES" sz="16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Modelo_rueda</a:t>
                      </a:r>
                      <a:endParaRPr lang="es-ES" sz="16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BTWIN</a:t>
                      </a:r>
                      <a:endParaRPr lang="es-E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Rueda</a:t>
                      </a:r>
                      <a:endParaRPr lang="es-E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Rueda modelo BTWIN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Diámetro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27’’</a:t>
                      </a:r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Anchura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2,25’’</a:t>
                      </a:r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1513870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Ejercicio: Tienda de bicis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Clasifica los siguientes conceptos para una BD de una tienda de bicis: </a:t>
            </a:r>
          </a:p>
          <a:p>
            <a:pPr marL="0" indent="0">
              <a:buNone/>
            </a:pPr>
            <a:r>
              <a:rPr lang="es-ES" sz="2000" dirty="0" err="1" smtClean="0"/>
              <a:t>Specialized</a:t>
            </a:r>
            <a:r>
              <a:rPr lang="es-ES" sz="2000" dirty="0" smtClean="0"/>
              <a:t>, Bicicleta, Diámetro, Anchura, 27’’,</a:t>
            </a:r>
            <a:r>
              <a:rPr lang="es-ES" sz="2000" dirty="0"/>
              <a:t> </a:t>
            </a:r>
            <a:r>
              <a:rPr lang="es-ES" sz="2000" dirty="0" smtClean="0"/>
              <a:t>las bicis </a:t>
            </a:r>
            <a:r>
              <a:rPr lang="es-ES" sz="2000" b="1" dirty="0" smtClean="0"/>
              <a:t>llevan</a:t>
            </a:r>
            <a:r>
              <a:rPr lang="es-ES" sz="2000" dirty="0" smtClean="0"/>
              <a:t> ruedas, 2,25’’, </a:t>
            </a:r>
            <a:r>
              <a:rPr lang="es-ES" sz="2000" dirty="0" err="1" smtClean="0"/>
              <a:t>Modelo_Bici</a:t>
            </a:r>
            <a:r>
              <a:rPr lang="es-ES" sz="2000" dirty="0" smtClean="0"/>
              <a:t>, BTWIN, Rueda, Bici Modelo </a:t>
            </a:r>
            <a:r>
              <a:rPr lang="es-ES" sz="2000" dirty="0" err="1" smtClean="0"/>
              <a:t>Specialized</a:t>
            </a:r>
            <a:r>
              <a:rPr lang="es-ES" sz="2000" dirty="0" smtClean="0"/>
              <a:t>, Color_Bici, Modelo_rueda, Precio_Bici, Rueda modelo BTWIN, la bici </a:t>
            </a:r>
            <a:r>
              <a:rPr lang="es-ES" sz="2000" dirty="0" err="1" smtClean="0"/>
              <a:t>Specialized</a:t>
            </a:r>
            <a:r>
              <a:rPr lang="es-ES" sz="2000" dirty="0" smtClean="0"/>
              <a:t> lleva una rueda BTWIN, 560 euros, Verde.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xmlns="" val="257032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5760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smtClean="0"/>
              <a:t>Para dibujar los diferentes diagramas E-R de datos usaremos la herramienta web </a:t>
            </a:r>
            <a:r>
              <a:rPr lang="es-ES" b="1" dirty="0" smtClean="0"/>
              <a:t>draw.io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40" y="1946357"/>
            <a:ext cx="5199120" cy="3810158"/>
          </a:xfrm>
          <a:prstGeom prst="rect">
            <a:avLst/>
          </a:prstGeom>
        </p:spPr>
      </p:pic>
      <p:sp>
        <p:nvSpPr>
          <p:cNvPr id="6" name="Marcador de texto 1"/>
          <p:cNvSpPr txBox="1">
            <a:spLocks/>
          </p:cNvSpPr>
          <p:nvPr/>
        </p:nvSpPr>
        <p:spPr bwMode="auto">
          <a:xfrm>
            <a:off x="638073" y="914400"/>
            <a:ext cx="1095798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es-ES" sz="2400" b="1" kern="1200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dirty="0" smtClean="0"/>
              <a:t>8. Dibujar diagramas E-R con Draw.io</a:t>
            </a:r>
          </a:p>
          <a:p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5376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023864"/>
            <a:ext cx="9542639" cy="3711026"/>
          </a:xfrm>
          <a:prstGeom prst="rect">
            <a:avLst/>
          </a:prstGeom>
        </p:spPr>
      </p:pic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609600" y="1447800"/>
            <a:ext cx="109728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s-ES" kern="0" smtClean="0"/>
              <a:t>Para dibujar los diferentes diagramas E-R de datos usaremos la herramienta web </a:t>
            </a:r>
            <a:r>
              <a:rPr lang="es-ES" b="1" kern="0" smtClean="0"/>
              <a:t>draw.io</a:t>
            </a:r>
            <a:endParaRPr lang="es-ES" b="1" kern="0" dirty="0" smtClean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42</a:t>
            </a:fld>
            <a:endParaRPr lang="es-ES_tradnl"/>
          </a:p>
        </p:txBody>
      </p:sp>
      <p:sp>
        <p:nvSpPr>
          <p:cNvPr id="8" name="Marcador de texto 1"/>
          <p:cNvSpPr txBox="1">
            <a:spLocks/>
          </p:cNvSpPr>
          <p:nvPr/>
        </p:nvSpPr>
        <p:spPr bwMode="auto">
          <a:xfrm>
            <a:off x="638073" y="914400"/>
            <a:ext cx="1095798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es-ES" sz="2400" b="1" kern="1200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dirty="0"/>
              <a:t>8. Dibujar diagramas E-R con Draw.io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2891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3318"/>
            <a:ext cx="10972800" cy="4241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Ejercicio con draw.io</a:t>
            </a:r>
          </a:p>
          <a:p>
            <a:pPr marL="363538" indent="-363538">
              <a:lnSpc>
                <a:spcPts val="3700"/>
              </a:lnSpc>
              <a:buFont typeface="Wingdings" panose="05000000000000000000" pitchFamily="2" charset="2"/>
              <a:buChar char="ü"/>
            </a:pPr>
            <a:r>
              <a:rPr lang="es-ES" sz="2700" dirty="0" smtClean="0"/>
              <a:t>Crea un diagrama E/R de los </a:t>
            </a:r>
            <a:r>
              <a:rPr lang="es-ES" sz="2700" b="1" dirty="0" smtClean="0"/>
              <a:t>ejercicios Biblioteca y Tienda de bicis </a:t>
            </a:r>
            <a:r>
              <a:rPr lang="es-ES" sz="2700" dirty="0" smtClean="0"/>
              <a:t>usando </a:t>
            </a:r>
            <a:r>
              <a:rPr lang="es-ES" sz="2700" b="1" dirty="0" smtClean="0"/>
              <a:t>draw.io</a:t>
            </a:r>
            <a:r>
              <a:rPr lang="es-ES" sz="2700" dirty="0" smtClean="0"/>
              <a:t>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8. Dibujar diagramas E-R con Draw.io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75525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241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Fase de diseño conceptual</a:t>
            </a:r>
          </a:p>
          <a:p>
            <a:pPr marL="365125" indent="-365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800" dirty="0" smtClean="0"/>
              <a:t>Se expresa con </a:t>
            </a:r>
            <a:r>
              <a:rPr lang="es-ES" sz="2800" b="1" dirty="0" smtClean="0"/>
              <a:t>el modelo y diagrama Entidad-Relación</a:t>
            </a:r>
            <a:r>
              <a:rPr lang="es-ES" sz="2800" dirty="0" smtClean="0"/>
              <a:t>.</a:t>
            </a:r>
          </a:p>
          <a:p>
            <a:pPr marL="365125" indent="-365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800" dirty="0" smtClean="0"/>
              <a:t>El </a:t>
            </a:r>
            <a:r>
              <a:rPr lang="es-ES" sz="2800" dirty="0"/>
              <a:t>diagrama </a:t>
            </a:r>
            <a:r>
              <a:rPr lang="es-ES" sz="2800" dirty="0" smtClean="0"/>
              <a:t>E-R es </a:t>
            </a:r>
            <a:r>
              <a:rPr lang="es-ES" sz="2800" dirty="0"/>
              <a:t>el más </a:t>
            </a:r>
            <a:r>
              <a:rPr lang="es-ES" sz="2800" b="1" dirty="0"/>
              <a:t>cercano al pensamiento </a:t>
            </a:r>
            <a:r>
              <a:rPr lang="es-ES" sz="2800" b="1" dirty="0" smtClean="0"/>
              <a:t>humano</a:t>
            </a:r>
            <a:r>
              <a:rPr lang="es-ES" sz="2800" dirty="0" smtClean="0"/>
              <a:t>.</a:t>
            </a:r>
          </a:p>
          <a:p>
            <a:pPr marL="365125" indent="-365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800" dirty="0"/>
              <a:t>Se limita a expresar los requisitos con un diagrama </a:t>
            </a:r>
            <a:r>
              <a:rPr lang="es-ES" sz="2800" b="1" dirty="0"/>
              <a:t>conceptual sencillo de entender</a:t>
            </a:r>
            <a:r>
              <a:rPr lang="es-ES" sz="2800" dirty="0"/>
              <a:t> por clientes no expertos.</a:t>
            </a:r>
          </a:p>
          <a:p>
            <a:pPr marL="365125" indent="-365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800" b="1" dirty="0" smtClean="0"/>
              <a:t>Intuitivo y expresivo</a:t>
            </a:r>
            <a:r>
              <a:rPr lang="es-ES" sz="2800" dirty="0" smtClean="0"/>
              <a:t>.</a:t>
            </a:r>
          </a:p>
          <a:p>
            <a:pPr marL="365125" indent="-365125">
              <a:buFont typeface="Wingdings" panose="05000000000000000000" pitchFamily="2" charset="2"/>
              <a:buChar char="ü"/>
            </a:pPr>
            <a:endParaRPr lang="es-ES" sz="2800" dirty="0" smtClean="0"/>
          </a:p>
          <a:p>
            <a:pPr marL="365125" indent="-365125">
              <a:buFont typeface="Wingdings" panose="05000000000000000000" pitchFamily="2" charset="2"/>
              <a:buChar char="ü"/>
            </a:pPr>
            <a:endParaRPr lang="es-ES" b="1" dirty="0" smtClean="0"/>
          </a:p>
          <a:p>
            <a:pPr marL="0" indent="0">
              <a:buNone/>
            </a:pPr>
            <a:endParaRPr lang="es-ES" sz="1100" b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Fases de diseño y tipos de Modelos </a:t>
            </a:r>
            <a:r>
              <a:rPr lang="es-ES" dirty="0"/>
              <a:t>de </a:t>
            </a:r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56924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241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Fase de diseño conceptual</a:t>
            </a:r>
          </a:p>
          <a:p>
            <a:pPr marL="365125" indent="-365125">
              <a:buFont typeface="Wingdings" panose="05000000000000000000" pitchFamily="2" charset="2"/>
              <a:buChar char="ü"/>
            </a:pPr>
            <a:endParaRPr lang="es-ES" sz="2800" dirty="0" smtClean="0"/>
          </a:p>
          <a:p>
            <a:pPr marL="365125" indent="-365125">
              <a:buFont typeface="Wingdings" panose="05000000000000000000" pitchFamily="2" charset="2"/>
              <a:buChar char="ü"/>
            </a:pPr>
            <a:endParaRPr lang="es-ES" b="1" dirty="0" smtClean="0"/>
          </a:p>
          <a:p>
            <a:pPr marL="0" indent="0">
              <a:buNone/>
            </a:pPr>
            <a:endParaRPr lang="es-ES" sz="1100" b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Fases de diseño y tipos de Modelos </a:t>
            </a:r>
            <a:r>
              <a:rPr lang="es-ES" dirty="0"/>
              <a:t>de </a:t>
            </a:r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6</a:t>
            </a:fld>
            <a:endParaRPr lang="es-ES_tradnl"/>
          </a:p>
        </p:txBody>
      </p:sp>
      <p:pic>
        <p:nvPicPr>
          <p:cNvPr id="5" name="Imagen 4" descr="Fundamento de las bases de datos: Modelo entidad-relació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933304"/>
            <a:ext cx="8199987" cy="3756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210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241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Fase de diseño lógico</a:t>
            </a:r>
          </a:p>
          <a:p>
            <a:pPr marL="365125" indent="-365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800" dirty="0" smtClean="0"/>
              <a:t>Se expresa con el modelo y diagrama relacional.</a:t>
            </a:r>
          </a:p>
          <a:p>
            <a:pPr marL="365125" indent="-365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800" dirty="0" smtClean="0"/>
              <a:t>Se obtiene del </a:t>
            </a:r>
            <a:r>
              <a:rPr lang="es-ES" sz="2800" b="1" dirty="0" smtClean="0"/>
              <a:t>modelo E-R</a:t>
            </a:r>
            <a:r>
              <a:rPr lang="es-ES" sz="2800" dirty="0" smtClean="0"/>
              <a:t> y está dirigido a diseñar un </a:t>
            </a:r>
            <a:r>
              <a:rPr lang="es-ES" sz="2800" b="1" dirty="0" smtClean="0"/>
              <a:t>BD relacional</a:t>
            </a:r>
            <a:r>
              <a:rPr lang="es-ES" sz="2800" dirty="0" smtClean="0"/>
              <a:t>.</a:t>
            </a:r>
          </a:p>
          <a:p>
            <a:pPr marL="365125" indent="-365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800" dirty="0" smtClean="0"/>
              <a:t>El </a:t>
            </a:r>
            <a:r>
              <a:rPr lang="es-ES" sz="2800" dirty="0"/>
              <a:t>diagrama </a:t>
            </a:r>
            <a:r>
              <a:rPr lang="es-ES" sz="2800" dirty="0" smtClean="0"/>
              <a:t>relacional el </a:t>
            </a:r>
            <a:r>
              <a:rPr lang="es-ES" sz="2800" dirty="0"/>
              <a:t>más cercano </a:t>
            </a:r>
            <a:r>
              <a:rPr lang="es-ES" sz="2800" dirty="0" smtClean="0"/>
              <a:t>a la </a:t>
            </a:r>
            <a:r>
              <a:rPr lang="es-ES" sz="2800" b="1" dirty="0" smtClean="0"/>
              <a:t>estructura física </a:t>
            </a:r>
            <a:r>
              <a:rPr lang="es-ES" sz="2800" dirty="0" smtClean="0"/>
              <a:t>que tendrá la BD implementada en un </a:t>
            </a:r>
            <a:r>
              <a:rPr lang="es-ES" sz="2800" b="1" dirty="0" smtClean="0"/>
              <a:t>SGBD concreto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endParaRPr lang="es-ES" sz="2800" dirty="0" smtClean="0"/>
          </a:p>
          <a:p>
            <a:pPr marL="365125" indent="-365125">
              <a:buFont typeface="Wingdings" panose="05000000000000000000" pitchFamily="2" charset="2"/>
              <a:buChar char="ü"/>
            </a:pPr>
            <a:endParaRPr lang="es-ES" sz="2800" dirty="0" smtClean="0"/>
          </a:p>
          <a:p>
            <a:pPr marL="365125" indent="-365125">
              <a:buFont typeface="Wingdings" panose="05000000000000000000" pitchFamily="2" charset="2"/>
              <a:buChar char="ü"/>
            </a:pPr>
            <a:endParaRPr lang="es-ES" b="1" dirty="0" smtClean="0"/>
          </a:p>
          <a:p>
            <a:pPr marL="0" indent="0">
              <a:buNone/>
            </a:pPr>
            <a:endParaRPr lang="es-ES" sz="1100" b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Fases de diseño y tipos de Modelos </a:t>
            </a:r>
            <a:r>
              <a:rPr lang="es-ES" dirty="0"/>
              <a:t>de </a:t>
            </a:r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1039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241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Fase de diseño lógico</a:t>
            </a:r>
          </a:p>
          <a:p>
            <a:pPr marL="0" indent="0">
              <a:buNone/>
            </a:pPr>
            <a:endParaRPr lang="es-ES" sz="2800" dirty="0" smtClean="0"/>
          </a:p>
          <a:p>
            <a:pPr marL="365125" indent="-365125">
              <a:buFont typeface="Wingdings" panose="05000000000000000000" pitchFamily="2" charset="2"/>
              <a:buChar char="ü"/>
            </a:pPr>
            <a:endParaRPr lang="es-ES" b="1" dirty="0" smtClean="0"/>
          </a:p>
          <a:p>
            <a:pPr marL="0" indent="0">
              <a:buNone/>
            </a:pPr>
            <a:endParaRPr lang="es-ES" sz="1100" b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Fases de diseño y tipos de Modelos </a:t>
            </a:r>
            <a:r>
              <a:rPr lang="es-ES" dirty="0"/>
              <a:t>de </a:t>
            </a:r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8</a:t>
            </a:fld>
            <a:endParaRPr lang="es-ES_tradnl"/>
          </a:p>
        </p:txBody>
      </p:sp>
      <p:pic>
        <p:nvPicPr>
          <p:cNvPr id="5" name="Imagen 4" descr="https://i2.wp.com/www.it.uc3m.es/labttlat/2007-08/lab3/modelo_relacio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399783"/>
            <a:ext cx="5230758" cy="4291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751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24179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s-ES" sz="2800" b="1" dirty="0" smtClean="0"/>
              <a:t>Fase de diseño físico</a:t>
            </a:r>
          </a:p>
          <a:p>
            <a:pPr marL="365125" indent="-365125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s-ES" sz="2800" dirty="0" smtClean="0"/>
              <a:t>Aplicación </a:t>
            </a:r>
            <a:r>
              <a:rPr lang="es-ES" sz="2800" dirty="0"/>
              <a:t>el modelo lógico a un </a:t>
            </a:r>
            <a:r>
              <a:rPr lang="es-ES" sz="2800" b="1" dirty="0"/>
              <a:t>SGBD </a:t>
            </a:r>
            <a:r>
              <a:rPr lang="es-ES" sz="2800" b="1" dirty="0" smtClean="0"/>
              <a:t>concreto</a:t>
            </a:r>
            <a:r>
              <a:rPr lang="es-ES" sz="2800" dirty="0" smtClean="0"/>
              <a:t>.</a:t>
            </a:r>
          </a:p>
          <a:p>
            <a:pPr marL="731838" lvl="1" indent="-365125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s-ES" sz="2500" dirty="0" err="1" smtClean="0"/>
              <a:t>MySQL</a:t>
            </a:r>
            <a:r>
              <a:rPr lang="es-ES" sz="2500" dirty="0" smtClean="0"/>
              <a:t>, Microsoft Access, SQL Server, Oracle…</a:t>
            </a:r>
          </a:p>
          <a:p>
            <a:pPr marL="365125" indent="-365125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s-ES" sz="2800" dirty="0"/>
              <a:t>Usaremos </a:t>
            </a:r>
            <a:r>
              <a:rPr lang="es-ES" sz="2800" b="1" dirty="0" smtClean="0"/>
              <a:t>el lenguaje </a:t>
            </a:r>
            <a:r>
              <a:rPr lang="es-ES" sz="2800" b="1" dirty="0"/>
              <a:t>DDL </a:t>
            </a:r>
            <a:r>
              <a:rPr lang="es-ES" sz="2800" b="1" dirty="0" smtClean="0"/>
              <a:t>(Definición de Datos) </a:t>
            </a:r>
            <a:r>
              <a:rPr lang="es-ES" sz="2800" dirty="0" smtClean="0"/>
              <a:t>para crear la estructura de la BD.</a:t>
            </a:r>
          </a:p>
          <a:p>
            <a:pPr marL="365125" indent="-365125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s-ES" sz="2800" dirty="0"/>
              <a:t>Usaremos </a:t>
            </a:r>
            <a:r>
              <a:rPr lang="es-ES" sz="2800" b="1" dirty="0"/>
              <a:t>el lenguaje </a:t>
            </a:r>
            <a:r>
              <a:rPr lang="es-ES" sz="2800" b="1" dirty="0" smtClean="0"/>
              <a:t>DML (Manipulación </a:t>
            </a:r>
            <a:r>
              <a:rPr lang="es-ES" sz="2800" b="1" dirty="0"/>
              <a:t>de Datos) </a:t>
            </a:r>
            <a:r>
              <a:rPr lang="es-ES" sz="2800" dirty="0"/>
              <a:t>para </a:t>
            </a:r>
            <a:r>
              <a:rPr lang="es-ES" sz="2800" dirty="0" smtClean="0"/>
              <a:t>manipular datos concretos (Inserciones, Actualización, Eliminaciones y Consultas).</a:t>
            </a:r>
          </a:p>
          <a:p>
            <a:pPr marL="365125" indent="-365125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s-ES" sz="2800" dirty="0" smtClean="0"/>
              <a:t>Para todos estos lenguajes usaremos el </a:t>
            </a:r>
            <a:r>
              <a:rPr lang="es-ES" sz="2800" b="1" dirty="0" smtClean="0"/>
              <a:t>código SQL</a:t>
            </a:r>
            <a:r>
              <a:rPr lang="es-ES" sz="2800" dirty="0" smtClean="0"/>
              <a:t>.</a:t>
            </a:r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365125" indent="-365125">
              <a:buFont typeface="Wingdings" panose="05000000000000000000" pitchFamily="2" charset="2"/>
              <a:buChar char="ü"/>
            </a:pPr>
            <a:endParaRPr lang="es-ES" sz="2800" dirty="0" smtClean="0"/>
          </a:p>
          <a:p>
            <a:pPr marL="365125" indent="-365125">
              <a:buFont typeface="Wingdings" panose="05000000000000000000" pitchFamily="2" charset="2"/>
              <a:buChar char="ü"/>
            </a:pPr>
            <a:endParaRPr lang="es-ES" b="1" dirty="0" smtClean="0"/>
          </a:p>
          <a:p>
            <a:pPr marL="0" indent="0">
              <a:buNone/>
            </a:pPr>
            <a:endParaRPr lang="es-ES" sz="1100" b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Fases de diseño y tipos de Modelos </a:t>
            </a:r>
            <a:r>
              <a:rPr lang="es-ES" dirty="0"/>
              <a:t>de </a:t>
            </a:r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1142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 algn="ctr">
          <a:defRPr sz="1600" kern="0" dirty="0" smtClean="0">
            <a:solidFill>
              <a:schemeClr val="tx1"/>
            </a:solidFill>
            <a:latin typeface="Calibri" pitchFamily="34" charset="0"/>
            <a:ea typeface="+mj-ea"/>
            <a:cs typeface="Calibri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62853</TotalTime>
  <Words>2725</Words>
  <Application>Microsoft Office PowerPoint</Application>
  <PresentationFormat>Personalizado</PresentationFormat>
  <Paragraphs>415</Paragraphs>
  <Slides>43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1_Diseño predeterminado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</vt:vector>
  </TitlesOfParts>
  <Company>The houze!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FORMATIVO DE GRADO MEDIO</dc:title>
  <dc:creator>WinuE</dc:creator>
  <cp:lastModifiedBy>alumMA</cp:lastModifiedBy>
  <cp:revision>1206</cp:revision>
  <dcterms:created xsi:type="dcterms:W3CDTF">2008-09-21T09:46:17Z</dcterms:created>
  <dcterms:modified xsi:type="dcterms:W3CDTF">2021-10-13T12:29:41Z</dcterms:modified>
</cp:coreProperties>
</file>