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1" r:id="rId1"/>
  </p:sldMasterIdLst>
  <p:notesMasterIdLst>
    <p:notesMasterId r:id="rId66"/>
  </p:notesMasterIdLst>
  <p:handoutMasterIdLst>
    <p:handoutMasterId r:id="rId67"/>
  </p:handoutMasterIdLst>
  <p:sldIdLst>
    <p:sldId id="487" r:id="rId2"/>
    <p:sldId id="324" r:id="rId3"/>
    <p:sldId id="463" r:id="rId4"/>
    <p:sldId id="466" r:id="rId5"/>
    <p:sldId id="554" r:id="rId6"/>
    <p:sldId id="557" r:id="rId7"/>
    <p:sldId id="464" r:id="rId8"/>
    <p:sldId id="516" r:id="rId9"/>
    <p:sldId id="517" r:id="rId10"/>
    <p:sldId id="537" r:id="rId11"/>
    <p:sldId id="580" r:id="rId12"/>
    <p:sldId id="589" r:id="rId13"/>
    <p:sldId id="588" r:id="rId14"/>
    <p:sldId id="586" r:id="rId15"/>
    <p:sldId id="583" r:id="rId16"/>
    <p:sldId id="584" r:id="rId17"/>
    <p:sldId id="585" r:id="rId18"/>
    <p:sldId id="561" r:id="rId19"/>
    <p:sldId id="562" r:id="rId20"/>
    <p:sldId id="563" r:id="rId21"/>
    <p:sldId id="564" r:id="rId22"/>
    <p:sldId id="570" r:id="rId23"/>
    <p:sldId id="571" r:id="rId24"/>
    <p:sldId id="565" r:id="rId25"/>
    <p:sldId id="566" r:id="rId26"/>
    <p:sldId id="567" r:id="rId27"/>
    <p:sldId id="568" r:id="rId28"/>
    <p:sldId id="569" r:id="rId29"/>
    <p:sldId id="572" r:id="rId30"/>
    <p:sldId id="574" r:id="rId31"/>
    <p:sldId id="576" r:id="rId32"/>
    <p:sldId id="573" r:id="rId33"/>
    <p:sldId id="475" r:id="rId34"/>
    <p:sldId id="587" r:id="rId35"/>
    <p:sldId id="472" r:id="rId36"/>
    <p:sldId id="488" r:id="rId37"/>
    <p:sldId id="608" r:id="rId38"/>
    <p:sldId id="609" r:id="rId39"/>
    <p:sldId id="610" r:id="rId40"/>
    <p:sldId id="611" r:id="rId41"/>
    <p:sldId id="612" r:id="rId42"/>
    <p:sldId id="607" r:id="rId43"/>
    <p:sldId id="364" r:id="rId44"/>
    <p:sldId id="591" r:id="rId45"/>
    <p:sldId id="594" r:id="rId46"/>
    <p:sldId id="365" r:id="rId47"/>
    <p:sldId id="595" r:id="rId48"/>
    <p:sldId id="614" r:id="rId49"/>
    <p:sldId id="615" r:id="rId50"/>
    <p:sldId id="616" r:id="rId51"/>
    <p:sldId id="372" r:id="rId52"/>
    <p:sldId id="371" r:id="rId53"/>
    <p:sldId id="600" r:id="rId54"/>
    <p:sldId id="597" r:id="rId55"/>
    <p:sldId id="596" r:id="rId56"/>
    <p:sldId id="598" r:id="rId57"/>
    <p:sldId id="599" r:id="rId58"/>
    <p:sldId id="613" r:id="rId59"/>
    <p:sldId id="601" r:id="rId60"/>
    <p:sldId id="602" r:id="rId61"/>
    <p:sldId id="603" r:id="rId62"/>
    <p:sldId id="604" r:id="rId63"/>
    <p:sldId id="605" r:id="rId64"/>
    <p:sldId id="606" r:id="rId65"/>
  </p:sldIdLst>
  <p:sldSz cx="12192000" cy="6858000"/>
  <p:notesSz cx="7099300" cy="10234613"/>
  <p:defaultTextStyle>
    <a:defPPr>
      <a:defRPr lang="es-ES_trad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Portada e índice" id="{CBAE1062-3D65-46D0-8D94-D9464F5AB0CE}">
          <p14:sldIdLst>
            <p14:sldId id="487"/>
            <p14:sldId id="324"/>
          </p14:sldIdLst>
        </p14:section>
        <p14:section name="1. Entidades Fuertes y Débiles" id="{B9CB93A5-3DDA-4348-B8DE-D210A48B8D85}">
          <p14:sldIdLst>
            <p14:sldId id="463"/>
            <p14:sldId id="466"/>
            <p14:sldId id="554"/>
            <p14:sldId id="557"/>
            <p14:sldId id="464"/>
            <p14:sldId id="516"/>
            <p14:sldId id="517"/>
            <p14:sldId id="537"/>
          </p14:sldIdLst>
        </p14:section>
        <p14:section name="2. Atributos complejos" id="{1B69E810-B6EB-46EF-A965-2FD98A82C6AA}">
          <p14:sldIdLst>
            <p14:sldId id="580"/>
            <p14:sldId id="589"/>
            <p14:sldId id="588"/>
            <p14:sldId id="586"/>
            <p14:sldId id="583"/>
            <p14:sldId id="584"/>
            <p14:sldId id="585"/>
            <p14:sldId id="561"/>
            <p14:sldId id="562"/>
            <p14:sldId id="563"/>
          </p14:sldIdLst>
        </p14:section>
        <p14:section name="3. Cardinalidad de las relaciones (máxima)" id="{E714D536-0F75-4FAF-99F0-E7A2746140E2}">
          <p14:sldIdLst>
            <p14:sldId id="564"/>
            <p14:sldId id="570"/>
            <p14:sldId id="571"/>
            <p14:sldId id="565"/>
            <p14:sldId id="566"/>
            <p14:sldId id="567"/>
            <p14:sldId id="568"/>
          </p14:sldIdLst>
        </p14:section>
        <p14:section name="4. Cardinalidad de las entidades (máxima y mínima)" id="{169C4AA4-65BC-4F6F-BF7F-BE1650997E89}">
          <p14:sldIdLst>
            <p14:sldId id="569"/>
            <p14:sldId id="572"/>
            <p14:sldId id="574"/>
            <p14:sldId id="576"/>
            <p14:sldId id="573"/>
            <p14:sldId id="475"/>
            <p14:sldId id="587"/>
          </p14:sldIdLst>
        </p14:section>
        <p14:section name="5. Relaciones complejas" id="{749D4616-ECF4-4FBA-AF4C-9FA6E3731105}">
          <p14:sldIdLst>
            <p14:sldId id="472"/>
            <p14:sldId id="488"/>
            <p14:sldId id="608"/>
            <p14:sldId id="609"/>
            <p14:sldId id="610"/>
            <p14:sldId id="611"/>
            <p14:sldId id="612"/>
            <p14:sldId id="607"/>
          </p14:sldIdLst>
        </p14:section>
        <p14:section name="6. Jerarquías (Especialización y generalización" id="{584F10C1-3B31-4E5A-B52D-B1B6CB05AB9A}">
          <p14:sldIdLst>
            <p14:sldId id="364"/>
            <p14:sldId id="591"/>
            <p14:sldId id="594"/>
            <p14:sldId id="365"/>
            <p14:sldId id="595"/>
            <p14:sldId id="614"/>
            <p14:sldId id="615"/>
            <p14:sldId id="616"/>
            <p14:sldId id="372"/>
            <p14:sldId id="371"/>
            <p14:sldId id="600"/>
            <p14:sldId id="597"/>
            <p14:sldId id="596"/>
            <p14:sldId id="598"/>
            <p14:sldId id="599"/>
            <p14:sldId id="613"/>
          </p14:sldIdLst>
        </p14:section>
        <p14:section name="7. Control de redundancia" id="{9983529F-C90F-4CE8-8E06-8F9B5A0133CB}">
          <p14:sldIdLst>
            <p14:sldId id="601"/>
            <p14:sldId id="602"/>
            <p14:sldId id="603"/>
            <p14:sldId id="604"/>
            <p14:sldId id="605"/>
            <p14:sldId id="6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FF00"/>
    <a:srgbClr val="FF6600"/>
    <a:srgbClr val="FF0000"/>
    <a:srgbClr val="E2A823"/>
    <a:srgbClr val="CCCCCC"/>
    <a:srgbClr val="006600"/>
    <a:srgbClr val="0065B0"/>
    <a:srgbClr val="FCF8A2"/>
    <a:srgbClr val="1F86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D083AE6-46FA-4A59-8FB0-9F97EB10719F}" styleName="Estilo claro 3 - Acento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26" autoAdjust="0"/>
    <p:restoredTop sz="92754" autoAdjust="0"/>
  </p:normalViewPr>
  <p:slideViewPr>
    <p:cSldViewPr showGuides="1">
      <p:cViewPr varScale="1">
        <p:scale>
          <a:sx n="71" d="100"/>
          <a:sy n="71" d="100"/>
        </p:scale>
        <p:origin x="630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570"/>
    </p:cViewPr>
  </p:sorterViewPr>
  <p:notesViewPr>
    <p:cSldViewPr showGuides="1">
      <p:cViewPr varScale="1">
        <p:scale>
          <a:sx n="60" d="100"/>
          <a:sy n="60" d="100"/>
        </p:scale>
        <p:origin x="-2826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cs typeface="+mn-cs"/>
              </a:defRPr>
            </a:lvl1pPr>
          </a:lstStyle>
          <a:p>
            <a:pPr>
              <a:defRPr/>
            </a:pPr>
            <a:fld id="{F9AD1F50-DC1E-49E3-BB3D-2AD559897B33}" type="datetimeFigureOut">
              <a:rPr lang="es-ES"/>
              <a:pPr>
                <a:defRPr/>
              </a:pPr>
              <a:t>05/11/2020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cs typeface="+mn-cs"/>
              </a:defRPr>
            </a:lvl1pPr>
          </a:lstStyle>
          <a:p>
            <a:pPr>
              <a:defRPr/>
            </a:pPr>
            <a:fld id="{DA5939AC-C673-4097-A819-7D618537FF3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38067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pPr>
              <a:defRPr/>
            </a:pPr>
            <a:fld id="{AA5FB7A1-B862-48D5-B120-2D460F757302}" type="datetimeFigureOut">
              <a:rPr lang="es-ES"/>
              <a:pPr>
                <a:defRPr/>
              </a:pPr>
              <a:t>05/11/2020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s-ES" noProof="0" smtClean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pPr>
              <a:defRPr/>
            </a:pPr>
            <a:fld id="{B5740ECA-70AA-4F5D-B8E7-F3FC4B9EABF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24928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72E0B-7B85-475F-8A9D-B097675240AB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3788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 userDrawn="1"/>
        </p:nvSpPr>
        <p:spPr>
          <a:xfrm>
            <a:off x="2065867" y="2298700"/>
            <a:ext cx="8043333" cy="861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s-ES" sz="5000" b="0" u="sng" kern="0" dirty="0" smtClean="0">
              <a:solidFill>
                <a:srgbClr val="002060"/>
              </a:solidFill>
              <a:latin typeface="Calibri" pitchFamily="34" charset="0"/>
              <a:ea typeface="+mj-ea"/>
              <a:cs typeface="Calibri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130" y="6038491"/>
            <a:ext cx="1150983" cy="74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504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B7AC80-A8E0-434F-B95E-D45920E4BABC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2096592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6363099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073732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53552497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1990223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858475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3973765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5799034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9928758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412762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41182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88DD16-65ED-4B8C-A663-0C4DF77AFB58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3204536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08780315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B345DF-A36D-4B09-9214-C56CED8A1457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A9DEF-77B9-4EA6-A16D-EB2EA49510B5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05607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DF2EF6-0590-49DB-B7A8-DA56BD47EEB1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5051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609600" y="274641"/>
            <a:ext cx="10972800" cy="5851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A43EFF-513F-450C-B02E-7E59F32242D0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8753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de í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B345DF-A36D-4B09-9214-C56CED8A1457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0" y="1000126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r>
              <a:rPr lang="es-ES" sz="24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Índice</a:t>
            </a:r>
            <a:endParaRPr lang="es-ES_tradnl" sz="1600" dirty="0">
              <a:latin typeface="Verdana" pitchFamily="34" charset="0"/>
            </a:endParaRPr>
          </a:p>
        </p:txBody>
      </p:sp>
      <p:sp>
        <p:nvSpPr>
          <p:cNvPr id="5" name="Line 7"/>
          <p:cNvSpPr>
            <a:spLocks noChangeShapeType="1"/>
          </p:cNvSpPr>
          <p:nvPr userDrawn="1"/>
        </p:nvSpPr>
        <p:spPr bwMode="auto">
          <a:xfrm>
            <a:off x="596901" y="785813"/>
            <a:ext cx="115951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s-ES" sz="1800"/>
          </a:p>
        </p:txBody>
      </p:sp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527051" y="280989"/>
            <a:ext cx="110405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AOF. MS EXCEL CAP. 1</a:t>
            </a:r>
            <a:endParaRPr lang="es-ES_tradnl" sz="2400" b="1" dirty="0" smtClean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983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B345DF-A36D-4B09-9214-C56CED8A1457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  <p:sp>
        <p:nvSpPr>
          <p:cNvPr id="5" name="Line 7"/>
          <p:cNvSpPr>
            <a:spLocks noChangeShapeType="1"/>
          </p:cNvSpPr>
          <p:nvPr userDrawn="1"/>
        </p:nvSpPr>
        <p:spPr bwMode="auto">
          <a:xfrm>
            <a:off x="596901" y="785813"/>
            <a:ext cx="115951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s-ES" sz="1800"/>
          </a:p>
        </p:txBody>
      </p:sp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527051" y="280989"/>
            <a:ext cx="110405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AOF. MS EXCEL CAP. 1</a:t>
            </a:r>
            <a:endParaRPr lang="es-ES_tradnl" sz="2400" b="1" dirty="0" smtClean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444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B345DF-A36D-4B09-9214-C56CED8A1457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  <p:sp>
        <p:nvSpPr>
          <p:cNvPr id="5" name="Line 7"/>
          <p:cNvSpPr>
            <a:spLocks noChangeShapeType="1"/>
          </p:cNvSpPr>
          <p:nvPr userDrawn="1"/>
        </p:nvSpPr>
        <p:spPr bwMode="auto">
          <a:xfrm>
            <a:off x="596901" y="785813"/>
            <a:ext cx="115951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s-ES" sz="1800"/>
          </a:p>
        </p:txBody>
      </p:sp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527051" y="280989"/>
            <a:ext cx="110405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AOF. MS EXCEL CAP. 1</a:t>
            </a:r>
            <a:endParaRPr lang="es-ES_tradnl" sz="2400" b="1" dirty="0" smtClean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154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B345DF-A36D-4B09-9214-C56CED8A1457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  <p:sp>
        <p:nvSpPr>
          <p:cNvPr id="5" name="Line 7"/>
          <p:cNvSpPr>
            <a:spLocks noChangeShapeType="1"/>
          </p:cNvSpPr>
          <p:nvPr userDrawn="1"/>
        </p:nvSpPr>
        <p:spPr bwMode="auto">
          <a:xfrm>
            <a:off x="596901" y="785813"/>
            <a:ext cx="115951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s-ES" sz="1800"/>
          </a:p>
        </p:txBody>
      </p:sp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527051" y="280989"/>
            <a:ext cx="110405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AOF. MS EXCEL CAP. 1</a:t>
            </a:r>
            <a:endParaRPr lang="es-ES_tradnl" sz="2400" b="1" dirty="0" smtClean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7802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B345DF-A36D-4B09-9214-C56CED8A1457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  <p:sp>
        <p:nvSpPr>
          <p:cNvPr id="5" name="Line 7"/>
          <p:cNvSpPr>
            <a:spLocks noChangeShapeType="1"/>
          </p:cNvSpPr>
          <p:nvPr userDrawn="1"/>
        </p:nvSpPr>
        <p:spPr bwMode="auto">
          <a:xfrm>
            <a:off x="596901" y="785813"/>
            <a:ext cx="115951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s-ES" sz="1800"/>
          </a:p>
        </p:txBody>
      </p:sp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527051" y="280989"/>
            <a:ext cx="110405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AOF. MS EXCEL CAP. 1</a:t>
            </a:r>
            <a:endParaRPr lang="es-ES_tradnl" sz="2400" b="1" dirty="0" smtClean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516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í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0" y="1000126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r>
              <a:rPr lang="es-ES" sz="24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Índice</a:t>
            </a:r>
            <a:endParaRPr lang="es-ES_tradnl" sz="1600" dirty="0">
              <a:latin typeface="Verdana" pitchFamily="34" charset="0"/>
            </a:endParaRPr>
          </a:p>
        </p:txBody>
      </p:sp>
      <p:sp>
        <p:nvSpPr>
          <p:cNvPr id="5" name="Line 7"/>
          <p:cNvSpPr>
            <a:spLocks noChangeShapeType="1"/>
          </p:cNvSpPr>
          <p:nvPr userDrawn="1"/>
        </p:nvSpPr>
        <p:spPr bwMode="auto">
          <a:xfrm>
            <a:off x="596901" y="785813"/>
            <a:ext cx="115951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s-ES" sz="1800"/>
          </a:p>
        </p:txBody>
      </p:sp>
      <p:sp>
        <p:nvSpPr>
          <p:cNvPr id="10" name="Marcador de contenido 9"/>
          <p:cNvSpPr>
            <a:spLocks noGrp="1"/>
          </p:cNvSpPr>
          <p:nvPr>
            <p:ph sz="quarter" idx="11" hasCustomPrompt="1"/>
          </p:nvPr>
        </p:nvSpPr>
        <p:spPr>
          <a:xfrm>
            <a:off x="596899" y="1461790"/>
            <a:ext cx="11221508" cy="4329112"/>
          </a:xfrm>
        </p:spPr>
        <p:txBody>
          <a:bodyPr/>
          <a:lstStyle>
            <a:lvl1pPr>
              <a:buAutoNum type="arabicPeriod"/>
              <a:defRPr/>
            </a:lvl1pPr>
            <a:lvl2pPr>
              <a:defRPr sz="2100"/>
            </a:lvl2pPr>
          </a:lstStyle>
          <a:p>
            <a:pPr marL="614362" lvl="0" indent="-457200">
              <a:buFont typeface="+mj-lt"/>
              <a:buAutoNum type="arabicPeriod"/>
            </a:pPr>
            <a:r>
              <a:rPr lang="es-ES" sz="2400" b="1" dirty="0" smtClean="0">
                <a:solidFill>
                  <a:schemeClr val="bg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Apartado 1. </a:t>
            </a:r>
          </a:p>
          <a:p>
            <a:pPr marL="614362" lvl="0" indent="-457200">
              <a:buFont typeface="+mj-lt"/>
              <a:buAutoNum type="arabicPeriod"/>
            </a:pPr>
            <a:r>
              <a:rPr lang="es-ES" sz="2400" b="1" dirty="0" smtClean="0">
                <a:solidFill>
                  <a:schemeClr val="bg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Apartado 2.</a:t>
            </a:r>
            <a:endParaRPr lang="es-ES" dirty="0" smtClean="0">
              <a:cs typeface="Calibri" pitchFamily="34" charset="0"/>
            </a:endParaRPr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9" name="Text Box 4"/>
          <p:cNvSpPr txBox="1">
            <a:spLocks noChangeArrowheads="1"/>
          </p:cNvSpPr>
          <p:nvPr userDrawn="1"/>
        </p:nvSpPr>
        <p:spPr bwMode="auto">
          <a:xfrm>
            <a:off x="527051" y="280989"/>
            <a:ext cx="110405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UT2</a:t>
            </a:r>
            <a:r>
              <a:rPr lang="en-US" sz="2400" b="1" baseline="0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baseline="0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Cap 2</a:t>
            </a:r>
            <a:r>
              <a:rPr lang="en-US" sz="2400" b="1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s-ES" sz="2400" b="1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Diseño Conceptual.</a:t>
            </a:r>
            <a:r>
              <a:rPr lang="es-ES" sz="2400" b="1" baseline="0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 Modelo E/R Avanzado</a:t>
            </a:r>
            <a:endParaRPr lang="es-ES_tradnl" sz="2400" b="1" dirty="0" smtClean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686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B345DF-A36D-4B09-9214-C56CED8A1457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  <p:sp>
        <p:nvSpPr>
          <p:cNvPr id="5" name="Line 7"/>
          <p:cNvSpPr>
            <a:spLocks noChangeShapeType="1"/>
          </p:cNvSpPr>
          <p:nvPr userDrawn="1"/>
        </p:nvSpPr>
        <p:spPr bwMode="auto">
          <a:xfrm>
            <a:off x="596901" y="785813"/>
            <a:ext cx="115951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s-ES" sz="1800"/>
          </a:p>
        </p:txBody>
      </p:sp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527051" y="280989"/>
            <a:ext cx="110405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AOF. MS EXCEL CAP. 1</a:t>
            </a:r>
            <a:endParaRPr lang="es-ES_tradnl" sz="2400" b="1" dirty="0" smtClean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7400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eño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B345DF-A36D-4B09-9214-C56CED8A1457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  <p:sp>
        <p:nvSpPr>
          <p:cNvPr id="5" name="Line 7"/>
          <p:cNvSpPr>
            <a:spLocks noChangeShapeType="1"/>
          </p:cNvSpPr>
          <p:nvPr userDrawn="1"/>
        </p:nvSpPr>
        <p:spPr bwMode="auto">
          <a:xfrm>
            <a:off x="596901" y="785813"/>
            <a:ext cx="115951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s-ES" sz="1800"/>
          </a:p>
        </p:txBody>
      </p:sp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527051" y="280989"/>
            <a:ext cx="110405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AOF. MS EXCEL CAP. 1</a:t>
            </a:r>
            <a:endParaRPr lang="es-ES_tradnl" sz="2400" b="1" dirty="0" smtClean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7316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seño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B345DF-A36D-4B09-9214-C56CED8A1457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  <p:sp>
        <p:nvSpPr>
          <p:cNvPr id="5" name="Line 7"/>
          <p:cNvSpPr>
            <a:spLocks noChangeShapeType="1"/>
          </p:cNvSpPr>
          <p:nvPr userDrawn="1"/>
        </p:nvSpPr>
        <p:spPr bwMode="auto">
          <a:xfrm>
            <a:off x="596901" y="785813"/>
            <a:ext cx="115951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s-ES" sz="1800"/>
          </a:p>
        </p:txBody>
      </p:sp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527051" y="280989"/>
            <a:ext cx="110405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AOF. MS EXCEL CAP. 1</a:t>
            </a:r>
            <a:endParaRPr lang="es-ES_tradnl" sz="2400" b="1" dirty="0" smtClean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6659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seño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B345DF-A36D-4B09-9214-C56CED8A1457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  <p:sp>
        <p:nvSpPr>
          <p:cNvPr id="5" name="Line 7"/>
          <p:cNvSpPr>
            <a:spLocks noChangeShapeType="1"/>
          </p:cNvSpPr>
          <p:nvPr userDrawn="1"/>
        </p:nvSpPr>
        <p:spPr bwMode="auto">
          <a:xfrm>
            <a:off x="596901" y="785813"/>
            <a:ext cx="115951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s-ES" sz="1800"/>
          </a:p>
        </p:txBody>
      </p:sp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527051" y="280989"/>
            <a:ext cx="110405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AOF. MS EXCEL CAP. 1</a:t>
            </a:r>
            <a:endParaRPr lang="es-ES_tradnl" sz="2400" b="1" dirty="0" smtClean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1641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8665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de í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B345DF-A36D-4B09-9214-C56CED8A1457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0" y="1000126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r>
              <a:rPr lang="es-ES" sz="24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Índice</a:t>
            </a:r>
            <a:endParaRPr lang="es-ES_tradnl" sz="1600" dirty="0">
              <a:latin typeface="Verdana" pitchFamily="34" charset="0"/>
            </a:endParaRPr>
          </a:p>
        </p:txBody>
      </p:sp>
      <p:sp>
        <p:nvSpPr>
          <p:cNvPr id="5" name="Line 7"/>
          <p:cNvSpPr>
            <a:spLocks noChangeShapeType="1"/>
          </p:cNvSpPr>
          <p:nvPr userDrawn="1"/>
        </p:nvSpPr>
        <p:spPr bwMode="auto">
          <a:xfrm>
            <a:off x="596901" y="785813"/>
            <a:ext cx="115951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s-ES" sz="1800"/>
          </a:p>
        </p:txBody>
      </p:sp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527051" y="280989"/>
            <a:ext cx="110405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AOF. MS POWER</a:t>
            </a:r>
            <a:r>
              <a:rPr lang="en-US" sz="2400" b="1" baseline="0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 POINT</a:t>
            </a:r>
            <a:r>
              <a:rPr lang="en-US" sz="2400" b="1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 CAP. 1</a:t>
            </a:r>
            <a:endParaRPr lang="es-ES_tradnl" sz="2400" b="1" dirty="0" smtClean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Marcador de contenido 9"/>
          <p:cNvSpPr>
            <a:spLocks noGrp="1"/>
          </p:cNvSpPr>
          <p:nvPr>
            <p:ph sz="quarter" idx="11" hasCustomPrompt="1"/>
          </p:nvPr>
        </p:nvSpPr>
        <p:spPr>
          <a:xfrm>
            <a:off x="596899" y="1461790"/>
            <a:ext cx="11221508" cy="4329112"/>
          </a:xfrm>
        </p:spPr>
        <p:txBody>
          <a:bodyPr/>
          <a:lstStyle>
            <a:lvl1pPr>
              <a:buAutoNum type="arabicPeriod"/>
              <a:defRPr/>
            </a:lvl1pPr>
            <a:lvl2pPr>
              <a:defRPr sz="2100"/>
            </a:lvl2pPr>
          </a:lstStyle>
          <a:p>
            <a:pPr marL="614362" lvl="0" indent="-457200">
              <a:buFont typeface="+mj-lt"/>
              <a:buAutoNum type="arabicPeriod"/>
            </a:pPr>
            <a:r>
              <a:rPr lang="es-ES" sz="2400" b="1" dirty="0" smtClean="0">
                <a:solidFill>
                  <a:schemeClr val="bg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Apartado 1. </a:t>
            </a:r>
          </a:p>
          <a:p>
            <a:pPr marL="614362" lvl="0" indent="-457200">
              <a:buFont typeface="+mj-lt"/>
              <a:buAutoNum type="arabicPeriod"/>
            </a:pPr>
            <a:r>
              <a:rPr lang="es-ES" sz="2400" b="1" dirty="0" smtClean="0">
                <a:solidFill>
                  <a:schemeClr val="bg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Apartado 2.</a:t>
            </a:r>
            <a:endParaRPr lang="es-ES" dirty="0" smtClean="0"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535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seño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B345DF-A36D-4B09-9214-C56CED8A1457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  <p:sp>
        <p:nvSpPr>
          <p:cNvPr id="5" name="Line 7"/>
          <p:cNvSpPr>
            <a:spLocks noChangeShapeType="1"/>
          </p:cNvSpPr>
          <p:nvPr userDrawn="1"/>
        </p:nvSpPr>
        <p:spPr bwMode="auto">
          <a:xfrm>
            <a:off x="596901" y="785813"/>
            <a:ext cx="115951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s-ES" sz="1800"/>
          </a:p>
        </p:txBody>
      </p:sp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527051" y="280989"/>
            <a:ext cx="110405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AOF. MS POWER</a:t>
            </a:r>
            <a:r>
              <a:rPr lang="en-US" sz="2400" b="1" baseline="0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 POINT</a:t>
            </a:r>
            <a:r>
              <a:rPr lang="en-US" sz="2400" b="1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 CAP. 1</a:t>
            </a:r>
            <a:endParaRPr lang="es-ES_tradnl" sz="2400" b="1" dirty="0" smtClean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609600" y="1600204"/>
            <a:ext cx="10972800" cy="4241797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914400"/>
            <a:ext cx="10957984" cy="533400"/>
          </a:xfrm>
        </p:spPr>
        <p:txBody>
          <a:bodyPr/>
          <a:lstStyle>
            <a:lvl1pPr marL="0" indent="0">
              <a:buNone/>
              <a:defRPr lang="es-ES" sz="2400" b="1" kern="1200" dirty="0" smtClean="0">
                <a:solidFill>
                  <a:srgbClr val="0070C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s-ES" dirty="0" smtClean="0"/>
              <a:t>Apartado</a:t>
            </a:r>
          </a:p>
        </p:txBody>
      </p:sp>
    </p:spTree>
    <p:extLst>
      <p:ext uri="{BB962C8B-B14F-4D97-AF65-F5344CB8AC3E}">
        <p14:creationId xmlns:p14="http://schemas.microsoft.com/office/powerpoint/2010/main" val="2388536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061494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961471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31955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B345DF-A36D-4B09-9214-C56CED8A1457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  <p:sp>
        <p:nvSpPr>
          <p:cNvPr id="5" name="Line 7"/>
          <p:cNvSpPr>
            <a:spLocks noChangeShapeType="1"/>
          </p:cNvSpPr>
          <p:nvPr userDrawn="1"/>
        </p:nvSpPr>
        <p:spPr bwMode="auto">
          <a:xfrm>
            <a:off x="596901" y="785813"/>
            <a:ext cx="115951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s-ES" sz="1800"/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609600" y="1447800"/>
            <a:ext cx="10972800" cy="4241797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 marL="623888" indent="-280988">
              <a:defRPr>
                <a:latin typeface="Calibri" pitchFamily="34" charset="0"/>
              </a:defRPr>
            </a:lvl2pPr>
            <a:lvl3pPr marL="984250" indent="-298450">
              <a:defRPr/>
            </a:lvl3pPr>
            <a:lvl4pPr marL="1260475" indent="-231775">
              <a:defRPr/>
            </a:lvl4pPr>
            <a:lvl5pPr marL="1620838" indent="-249238">
              <a:defRPr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914400"/>
            <a:ext cx="10957984" cy="533400"/>
          </a:xfrm>
        </p:spPr>
        <p:txBody>
          <a:bodyPr/>
          <a:lstStyle>
            <a:lvl1pPr marL="0" indent="0">
              <a:buNone/>
              <a:defRPr lang="es-ES" sz="2400" b="1" kern="1200" dirty="0" smtClean="0">
                <a:solidFill>
                  <a:srgbClr val="0070C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s-ES" dirty="0" smtClean="0"/>
              <a:t>Apartado</a:t>
            </a: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9" name="Text Box 4"/>
          <p:cNvSpPr txBox="1">
            <a:spLocks noChangeArrowheads="1"/>
          </p:cNvSpPr>
          <p:nvPr userDrawn="1"/>
        </p:nvSpPr>
        <p:spPr bwMode="auto">
          <a:xfrm>
            <a:off x="527051" y="280989"/>
            <a:ext cx="110405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UT2</a:t>
            </a:r>
            <a:r>
              <a:rPr lang="en-US" sz="2400" b="1" baseline="0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baseline="0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Cap 2</a:t>
            </a:r>
            <a:r>
              <a:rPr lang="en-US" sz="2400" b="1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s-ES" sz="2400" b="1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Diseño Conceptual.</a:t>
            </a:r>
            <a:r>
              <a:rPr lang="es-ES" sz="2400" b="1" baseline="0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 Modelo E/R Avanzado</a:t>
            </a:r>
            <a:endParaRPr lang="es-ES_tradnl" sz="2400" b="1" dirty="0" smtClean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139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386208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776492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351091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019300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3637743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2172504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183536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2524451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843916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75375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343398"/>
          </a:xfrm>
        </p:spPr>
        <p:txBody>
          <a:bodyPr/>
          <a:lstStyle>
            <a:lvl1pPr>
              <a:defRPr>
                <a:latin typeface="Calibri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itchFamily="34" charset="0"/>
                <a:cs typeface="Calibri" panose="020F0502020204030204" pitchFamily="34" charset="0"/>
              </a:defRPr>
            </a:lvl2pPr>
            <a:lvl3pPr>
              <a:defRPr>
                <a:cs typeface="Calibri" panose="020F0502020204030204" pitchFamily="34" charset="0"/>
              </a:defRPr>
            </a:lvl3pPr>
            <a:lvl4pPr>
              <a:defRPr>
                <a:cs typeface="Calibri" panose="020F0502020204030204" pitchFamily="34" charset="0"/>
              </a:defRPr>
            </a:lvl4pPr>
            <a:lvl5pPr>
              <a:defRPr>
                <a:cs typeface="Calibri" panose="020F0502020204030204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470978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6147163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511336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978667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810251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9163803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6986608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3066876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7569060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5542237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4420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BE4274-FD68-4BAA-8D5B-3D74404FACE3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85378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3362961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0620919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0161165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6937270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010657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5904847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5451074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1852323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9284536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41247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52B1C3-271C-4BBB-BF67-AC7E56C8654A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76098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4063140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4269155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0245672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2574205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4645016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6847113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1000061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9235312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9064837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54894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0852A-9134-4978-8C47-B3A78AD85D64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8818939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5921564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5689382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1607818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6635106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9334457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3486286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521128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4244414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4839318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5268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C710FB-0D22-4D74-B343-99D6CAF6E7AA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9609734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9988533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2197405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440784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0856321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469318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468124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4608295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7549207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3811797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3776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3B98C3-CA78-4797-8CEC-6B6C41C1135C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2239726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674464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3763861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1571497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6835245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6570118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5935398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5554697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0695477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00578294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59900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image" Target="../media/image1.png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dirty="0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>
                <a:cs typeface="+mn-cs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>
                <a:cs typeface="+mn-cs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+mn-cs"/>
              </a:defRPr>
            </a:lvl1pPr>
          </a:lstStyle>
          <a:p>
            <a:pPr>
              <a:defRPr/>
            </a:pPr>
            <a:fld id="{DF9EEC8A-0D1F-4B91-A36A-5FE91FE79142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  <p:sp>
        <p:nvSpPr>
          <p:cNvPr id="1038" name="Text Box 14"/>
          <p:cNvSpPr txBox="1">
            <a:spLocks noChangeArrowheads="1"/>
          </p:cNvSpPr>
          <p:nvPr userDrawn="1"/>
        </p:nvSpPr>
        <p:spPr bwMode="auto">
          <a:xfrm>
            <a:off x="-1297517" y="4437063"/>
            <a:ext cx="6144684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s-ES" sz="1350">
              <a:cs typeface="+mn-cs"/>
            </a:endParaRPr>
          </a:p>
        </p:txBody>
      </p:sp>
      <p:sp>
        <p:nvSpPr>
          <p:cNvPr id="1040" name="Text Box 16"/>
          <p:cNvSpPr txBox="1">
            <a:spLocks noChangeArrowheads="1"/>
          </p:cNvSpPr>
          <p:nvPr userDrawn="1"/>
        </p:nvSpPr>
        <p:spPr bwMode="auto">
          <a:xfrm>
            <a:off x="488951" y="6165852"/>
            <a:ext cx="5461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s-ES_tradnl" sz="1200" b="1">
                <a:solidFill>
                  <a:schemeClr val="bg1"/>
                </a:solidFill>
                <a:latin typeface="Verdana" pitchFamily="34" charset="0"/>
                <a:cs typeface="+mn-cs"/>
              </a:rPr>
              <a:t>Sistemas Operativos de entorno Monousuario y Multiusuario </a:t>
            </a:r>
          </a:p>
        </p:txBody>
      </p:sp>
      <p:pic>
        <p:nvPicPr>
          <p:cNvPr id="1033" name="Picture 3"/>
          <p:cNvPicPr>
            <a:picLocks noChangeAspect="1" noChangeArrowheads="1"/>
          </p:cNvPicPr>
          <p:nvPr userDrawn="1"/>
        </p:nvPicPr>
        <p:blipFill>
          <a:blip r:embed="rId113" cstate="print"/>
          <a:srcRect/>
          <a:stretch>
            <a:fillRect/>
          </a:stretch>
        </p:blipFill>
        <p:spPr bwMode="auto">
          <a:xfrm>
            <a:off x="0" y="5929316"/>
            <a:ext cx="12192000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Line 7"/>
          <p:cNvSpPr>
            <a:spLocks noChangeShapeType="1"/>
          </p:cNvSpPr>
          <p:nvPr userDrawn="1"/>
        </p:nvSpPr>
        <p:spPr bwMode="auto">
          <a:xfrm>
            <a:off x="0" y="5929313"/>
            <a:ext cx="121920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 sz="1350">
              <a:cs typeface="+mn-cs"/>
            </a:endParaRPr>
          </a:p>
        </p:txBody>
      </p:sp>
      <p:sp>
        <p:nvSpPr>
          <p:cNvPr id="3" name="CuadroTexto 2"/>
          <p:cNvSpPr txBox="1"/>
          <p:nvPr userDrawn="1"/>
        </p:nvSpPr>
        <p:spPr>
          <a:xfrm>
            <a:off x="609600" y="1600202"/>
            <a:ext cx="10972800" cy="861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s-ES" sz="5000" b="1" u="sng" kern="0" dirty="0" smtClean="0">
              <a:noFill/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15" name="12 CuadroTexto"/>
          <p:cNvSpPr txBox="1"/>
          <p:nvPr userDrawn="1"/>
        </p:nvSpPr>
        <p:spPr>
          <a:xfrm>
            <a:off x="571500" y="6169027"/>
            <a:ext cx="9144000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1500" b="1" baseline="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1º DAM. Bases de Datos</a:t>
            </a:r>
          </a:p>
          <a:p>
            <a:pPr>
              <a:defRPr/>
            </a:pPr>
            <a:r>
              <a:rPr lang="es-ES" sz="1500" b="1" baseline="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1º ASIR. Gestión de Bases de Datos</a:t>
            </a:r>
          </a:p>
        </p:txBody>
      </p:sp>
    </p:spTree>
    <p:extLst>
      <p:ext uri="{BB962C8B-B14F-4D97-AF65-F5344CB8AC3E}">
        <p14:creationId xmlns:p14="http://schemas.microsoft.com/office/powerpoint/2010/main" val="1729789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  <p:sldLayoutId id="2147483943" r:id="rId12"/>
    <p:sldLayoutId id="2147483944" r:id="rId13"/>
    <p:sldLayoutId id="2147483945" r:id="rId14"/>
    <p:sldLayoutId id="2147483946" r:id="rId15"/>
    <p:sldLayoutId id="2147483947" r:id="rId16"/>
    <p:sldLayoutId id="2147483948" r:id="rId17"/>
    <p:sldLayoutId id="2147483949" r:id="rId18"/>
    <p:sldLayoutId id="2147483950" r:id="rId19"/>
    <p:sldLayoutId id="2147483951" r:id="rId20"/>
    <p:sldLayoutId id="2147483952" r:id="rId21"/>
    <p:sldLayoutId id="2147483953" r:id="rId22"/>
    <p:sldLayoutId id="2147483954" r:id="rId23"/>
    <p:sldLayoutId id="2147483955" r:id="rId24"/>
    <p:sldLayoutId id="2147483956" r:id="rId25"/>
    <p:sldLayoutId id="2147483957" r:id="rId26"/>
    <p:sldLayoutId id="2147483959" r:id="rId27"/>
    <p:sldLayoutId id="2147483960" r:id="rId28"/>
    <p:sldLayoutId id="2147483961" r:id="rId29"/>
    <p:sldLayoutId id="2147483962" r:id="rId30"/>
    <p:sldLayoutId id="2147483963" r:id="rId31"/>
    <p:sldLayoutId id="2147483964" r:id="rId32"/>
    <p:sldLayoutId id="2147483965" r:id="rId33"/>
    <p:sldLayoutId id="2147483966" r:id="rId34"/>
    <p:sldLayoutId id="2147483967" r:id="rId35"/>
    <p:sldLayoutId id="2147483968" r:id="rId36"/>
    <p:sldLayoutId id="2147483969" r:id="rId37"/>
    <p:sldLayoutId id="2147483970" r:id="rId38"/>
    <p:sldLayoutId id="2147483971" r:id="rId39"/>
    <p:sldLayoutId id="2147483972" r:id="rId40"/>
    <p:sldLayoutId id="2147483973" r:id="rId41"/>
    <p:sldLayoutId id="2147483974" r:id="rId42"/>
    <p:sldLayoutId id="2147483975" r:id="rId43"/>
    <p:sldLayoutId id="2147483976" r:id="rId44"/>
    <p:sldLayoutId id="2147483977" r:id="rId45"/>
    <p:sldLayoutId id="2147483978" r:id="rId46"/>
    <p:sldLayoutId id="2147483979" r:id="rId47"/>
    <p:sldLayoutId id="2147483980" r:id="rId48"/>
    <p:sldLayoutId id="2147483981" r:id="rId49"/>
    <p:sldLayoutId id="2147483982" r:id="rId50"/>
    <p:sldLayoutId id="2147483983" r:id="rId51"/>
    <p:sldLayoutId id="2147483984" r:id="rId52"/>
    <p:sldLayoutId id="2147483985" r:id="rId53"/>
    <p:sldLayoutId id="2147483986" r:id="rId54"/>
    <p:sldLayoutId id="2147483987" r:id="rId55"/>
    <p:sldLayoutId id="2147483988" r:id="rId56"/>
    <p:sldLayoutId id="2147483989" r:id="rId57"/>
    <p:sldLayoutId id="2147483990" r:id="rId58"/>
    <p:sldLayoutId id="2147483991" r:id="rId59"/>
    <p:sldLayoutId id="2147483992" r:id="rId60"/>
    <p:sldLayoutId id="2147483993" r:id="rId61"/>
    <p:sldLayoutId id="2147483994" r:id="rId62"/>
    <p:sldLayoutId id="2147483995" r:id="rId63"/>
    <p:sldLayoutId id="2147483996" r:id="rId64"/>
    <p:sldLayoutId id="2147483997" r:id="rId65"/>
    <p:sldLayoutId id="2147483998" r:id="rId66"/>
    <p:sldLayoutId id="2147483999" r:id="rId67"/>
    <p:sldLayoutId id="2147484000" r:id="rId68"/>
    <p:sldLayoutId id="2147484001" r:id="rId69"/>
    <p:sldLayoutId id="2147484002" r:id="rId70"/>
    <p:sldLayoutId id="2147484003" r:id="rId71"/>
    <p:sldLayoutId id="2147484004" r:id="rId72"/>
    <p:sldLayoutId id="2147484005" r:id="rId73"/>
    <p:sldLayoutId id="2147484006" r:id="rId74"/>
    <p:sldLayoutId id="2147484007" r:id="rId75"/>
    <p:sldLayoutId id="2147484008" r:id="rId76"/>
    <p:sldLayoutId id="2147484009" r:id="rId77"/>
    <p:sldLayoutId id="2147484010" r:id="rId78"/>
    <p:sldLayoutId id="2147484011" r:id="rId79"/>
    <p:sldLayoutId id="2147484012" r:id="rId80"/>
    <p:sldLayoutId id="2147484013" r:id="rId81"/>
    <p:sldLayoutId id="2147484014" r:id="rId82"/>
    <p:sldLayoutId id="2147484015" r:id="rId83"/>
    <p:sldLayoutId id="2147484016" r:id="rId84"/>
    <p:sldLayoutId id="2147484017" r:id="rId85"/>
    <p:sldLayoutId id="2147484018" r:id="rId86"/>
    <p:sldLayoutId id="2147484019" r:id="rId87"/>
    <p:sldLayoutId id="2147484020" r:id="rId88"/>
    <p:sldLayoutId id="2147484021" r:id="rId89"/>
    <p:sldLayoutId id="2147484022" r:id="rId90"/>
    <p:sldLayoutId id="2147484023" r:id="rId91"/>
    <p:sldLayoutId id="2147484024" r:id="rId92"/>
    <p:sldLayoutId id="2147484025" r:id="rId93"/>
    <p:sldLayoutId id="2147484026" r:id="rId94"/>
    <p:sldLayoutId id="2147484027" r:id="rId95"/>
    <p:sldLayoutId id="2147484028" r:id="rId96"/>
    <p:sldLayoutId id="2147484029" r:id="rId97"/>
    <p:sldLayoutId id="2147484030" r:id="rId98"/>
    <p:sldLayoutId id="2147484031" r:id="rId99"/>
    <p:sldLayoutId id="2147484032" r:id="rId100"/>
    <p:sldLayoutId id="2147484033" r:id="rId101"/>
    <p:sldLayoutId id="2147484034" r:id="rId102"/>
    <p:sldLayoutId id="2147484035" r:id="rId103"/>
    <p:sldLayoutId id="2147484036" r:id="rId104"/>
    <p:sldLayoutId id="2147484037" r:id="rId105"/>
    <p:sldLayoutId id="2147484038" r:id="rId106"/>
    <p:sldLayoutId id="2147484039" r:id="rId107"/>
    <p:sldLayoutId id="2147484040" r:id="rId108"/>
    <p:sldLayoutId id="2147484041" r:id="rId109"/>
    <p:sldLayoutId id="2147484042" r:id="rId110"/>
    <p:sldLayoutId id="2147483930" r:id="rId1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666976" y="385178"/>
            <a:ext cx="6858048" cy="30777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sz="5000" b="1" kern="0" dirty="0" err="1" smtClean="0">
                <a:solidFill>
                  <a:srgbClr val="002060"/>
                </a:solidFill>
                <a:latin typeface="Calibri" pitchFamily="34" charset="0"/>
                <a:ea typeface="+mj-ea"/>
                <a:cs typeface="Calibri" pitchFamily="34" charset="0"/>
              </a:rPr>
              <a:t>CFGSs</a:t>
            </a:r>
            <a:r>
              <a:rPr lang="es-ES_tradnl" sz="4000" b="1" kern="0" dirty="0">
                <a:solidFill>
                  <a:srgbClr val="000000"/>
                </a:solidFill>
                <a:latin typeface="Calibri" pitchFamily="34" charset="0"/>
                <a:ea typeface="+mj-ea"/>
                <a:cs typeface="Calibri" pitchFamily="34" charset="0"/>
              </a:rPr>
              <a:t/>
            </a:r>
            <a:br>
              <a:rPr lang="es-ES_tradnl" sz="4000" b="1" kern="0" dirty="0">
                <a:solidFill>
                  <a:srgbClr val="000000"/>
                </a:solidFill>
                <a:latin typeface="Calibri" pitchFamily="34" charset="0"/>
                <a:ea typeface="+mj-ea"/>
                <a:cs typeface="Calibri" pitchFamily="34" charset="0"/>
              </a:rPr>
            </a:br>
            <a:r>
              <a:rPr lang="es-ES_tradnl" sz="3600" b="1" i="1" kern="0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Desarrollo de Aplicaciones </a:t>
            </a:r>
            <a:r>
              <a:rPr lang="es-ES_tradnl" sz="3600" b="1" i="1" kern="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Multiplataforma</a:t>
            </a:r>
            <a:endParaRPr lang="es-ES_tradnl" sz="3600" b="1" i="1" kern="0" dirty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s-ES" sz="3600" b="1" i="1" kern="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Administración </a:t>
            </a:r>
            <a:r>
              <a:rPr lang="es-ES" sz="3600" b="1" i="1" kern="0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de Sistemas Informáticos en Red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524000" y="3108971"/>
            <a:ext cx="9144000" cy="316835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s-ES_tradnl" sz="3500" b="1" u="sng" kern="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>
              <a:defRPr/>
            </a:pPr>
            <a:r>
              <a:rPr lang="es-ES_tradnl" sz="3500" b="1" u="sng" kern="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MÓDULOs</a:t>
            </a:r>
            <a:r>
              <a:rPr lang="es-ES_tradnl" sz="4000" b="1" kern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s-ES_tradnl" sz="4000" b="1" kern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</a:br>
            <a:r>
              <a:rPr lang="es-ES_tradnl" sz="3000" b="1" i="1" kern="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Bases de Datos</a:t>
            </a:r>
          </a:p>
          <a:p>
            <a:pPr eaLnBrk="1" hangingPunct="1">
              <a:defRPr/>
            </a:pPr>
            <a:r>
              <a:rPr lang="es-ES_tradnl" sz="3000" b="1" i="1" kern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s-ES" sz="3000" b="1" i="1" kern="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Gestión de Bases de </a:t>
            </a:r>
            <a:r>
              <a:rPr lang="es-ES" sz="3000" b="1" i="1" kern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Datos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s-ES_tradnl" sz="2400" b="1" i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UT2 CAPÍTULO 2: </a:t>
            </a:r>
            <a:r>
              <a:rPr lang="es-ES" sz="2400" b="1" i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DISEÑO CONCEPTUAL. MODELO E/R AVANZADO</a:t>
            </a:r>
            <a:endParaRPr lang="es-ES_tradnl" sz="2400" b="1" i="1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30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45023" y="1412789"/>
            <a:ext cx="10972800" cy="1468756"/>
          </a:xfrm>
        </p:spPr>
        <p:txBody>
          <a:bodyPr>
            <a:noAutofit/>
          </a:bodyPr>
          <a:lstStyle/>
          <a:p>
            <a:pPr marL="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s-ES" sz="2800" b="1" dirty="0" smtClean="0">
                <a:ea typeface="+mn-ea"/>
                <a:cs typeface="+mn-cs"/>
              </a:rPr>
              <a:t>Entidad débil participante en dos relaciones </a:t>
            </a:r>
          </a:p>
          <a:p>
            <a:pPr marL="34290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ES" sz="2400" dirty="0" smtClean="0">
                <a:ea typeface="+mn-ea"/>
                <a:cs typeface="+mn-cs"/>
              </a:rPr>
              <a:t>Cuando la entidad débil participa en </a:t>
            </a:r>
            <a:r>
              <a:rPr lang="es-ES" sz="2400" b="1" dirty="0" smtClean="0">
                <a:ea typeface="+mn-ea"/>
                <a:cs typeface="+mn-cs"/>
              </a:rPr>
              <a:t>dos relaciones </a:t>
            </a:r>
            <a:r>
              <a:rPr lang="es-ES" sz="2400" dirty="0" smtClean="0">
                <a:ea typeface="+mn-ea"/>
                <a:cs typeface="+mn-cs"/>
              </a:rPr>
              <a:t>se debe usar un </a:t>
            </a:r>
            <a:r>
              <a:rPr lang="es-ES" sz="2400" b="1" dirty="0" smtClean="0">
                <a:ea typeface="+mn-ea"/>
                <a:cs typeface="+mn-cs"/>
              </a:rPr>
              <a:t>doble rombo </a:t>
            </a:r>
            <a:r>
              <a:rPr lang="es-ES" sz="2400" dirty="0" smtClean="0">
                <a:ea typeface="+mn-ea"/>
                <a:cs typeface="+mn-cs"/>
              </a:rPr>
              <a:t>para indicar </a:t>
            </a:r>
            <a:r>
              <a:rPr lang="es-ES" sz="2400" b="1" dirty="0" smtClean="0">
                <a:ea typeface="+mn-ea"/>
                <a:cs typeface="+mn-cs"/>
              </a:rPr>
              <a:t>cuál es la relación de dependencia</a:t>
            </a:r>
            <a:r>
              <a:rPr lang="es-ES" dirty="0" smtClean="0">
                <a:ea typeface="+mn-ea"/>
                <a:cs typeface="+mn-cs"/>
              </a:rPr>
              <a:t>.</a:t>
            </a:r>
          </a:p>
        </p:txBody>
      </p:sp>
      <p:sp>
        <p:nvSpPr>
          <p:cNvPr id="11" name="Marcador de texto 1"/>
          <p:cNvSpPr>
            <a:spLocks noGrp="1"/>
          </p:cNvSpPr>
          <p:nvPr>
            <p:ph type="body" sz="quarter" idx="11"/>
          </p:nvPr>
        </p:nvSpPr>
        <p:spPr>
          <a:xfrm>
            <a:off x="609600" y="914400"/>
            <a:ext cx="10957984" cy="533400"/>
          </a:xfrm>
        </p:spPr>
        <p:txBody>
          <a:bodyPr/>
          <a:lstStyle/>
          <a:p>
            <a:r>
              <a:rPr lang="es-ES" dirty="0" smtClean="0"/>
              <a:t>1. Entidades Fuertes y Débiles </a:t>
            </a:r>
            <a:endParaRPr lang="es-ES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10</a:t>
            </a:fld>
            <a:endParaRPr lang="es-ES_tradnl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776" y="2881545"/>
            <a:ext cx="6544497" cy="38399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843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b="1" dirty="0" smtClean="0">
                <a:solidFill>
                  <a:srgbClr val="FF0000"/>
                </a:solidFill>
              </a:rPr>
              <a:t>Atributos de relaciones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rgbClr val="FF0000"/>
                </a:solidFill>
              </a:rPr>
              <a:t>En algunas ocasiones la relación debe </a:t>
            </a:r>
            <a:r>
              <a:rPr lang="es-ES" sz="2400" b="1" dirty="0" smtClean="0">
                <a:solidFill>
                  <a:srgbClr val="FF0000"/>
                </a:solidFill>
              </a:rPr>
              <a:t>poseer atributos </a:t>
            </a:r>
            <a:r>
              <a:rPr lang="es-ES" sz="2400" dirty="0" smtClean="0">
                <a:solidFill>
                  <a:srgbClr val="FF0000"/>
                </a:solidFill>
              </a:rPr>
              <a:t>que definan la relación.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 smtClean="0"/>
              <a:t>2. Atributos complejos</a:t>
            </a:r>
            <a:endParaRPr lang="es-ES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11</a:t>
            </a:fld>
            <a:endParaRPr lang="es-ES_tradnl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t="11522" b="4226"/>
          <a:stretch/>
        </p:blipFill>
        <p:spPr>
          <a:xfrm>
            <a:off x="2046648" y="2627494"/>
            <a:ext cx="8083888" cy="304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94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447800"/>
            <a:ext cx="10957984" cy="42417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b="1" dirty="0" smtClean="0"/>
              <a:t>Atributos de relaciones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000" dirty="0"/>
              <a:t>Consideremos la relación CURSA entre las entidades ALUMNO y ASIGNATURA. Podríamos asociar a la relación CURSA un atributo nota para especificar la nota que ha obtenido un alumno/a en una determinada asignatura</a:t>
            </a:r>
            <a:r>
              <a:rPr lang="es-ES" sz="2000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000" dirty="0" smtClean="0"/>
              <a:t>Por tanto </a:t>
            </a:r>
            <a:r>
              <a:rPr lang="es-ES" sz="2000" b="1" dirty="0" smtClean="0"/>
              <a:t>una ocurrencia </a:t>
            </a:r>
            <a:r>
              <a:rPr lang="es-ES" sz="2000" dirty="0" smtClean="0"/>
              <a:t>de la entidad Alumnos (ej. Pancracio </a:t>
            </a:r>
            <a:r>
              <a:rPr lang="es-ES" sz="2000" dirty="0" err="1" smtClean="0"/>
              <a:t>Maloshumos</a:t>
            </a:r>
            <a:r>
              <a:rPr lang="es-ES" sz="2000" dirty="0" smtClean="0"/>
              <a:t>) puede estar </a:t>
            </a:r>
            <a:r>
              <a:rPr lang="es-ES" sz="2000" b="1" dirty="0" smtClean="0"/>
              <a:t>relacionada con diferentes ocurrencias </a:t>
            </a:r>
            <a:r>
              <a:rPr lang="es-ES" sz="2000" dirty="0" smtClean="0"/>
              <a:t>de Asignaturas (BBDD y PRG) con un atributo </a:t>
            </a:r>
            <a:r>
              <a:rPr lang="es-ES" sz="2000" b="1" dirty="0" smtClean="0"/>
              <a:t>nota</a:t>
            </a:r>
            <a:r>
              <a:rPr lang="es-ES" sz="2000" dirty="0" smtClean="0"/>
              <a:t> que define cada relación (matrícula). </a:t>
            </a:r>
          </a:p>
          <a:p>
            <a:pPr lvl="2">
              <a:buNone/>
            </a:pPr>
            <a:endParaRPr lang="es-ES" sz="2000" dirty="0" smtClean="0"/>
          </a:p>
          <a:p>
            <a:pPr>
              <a:buNone/>
            </a:pPr>
            <a:endParaRPr lang="es-ES" b="1" dirty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 smtClean="0"/>
              <a:t>2. Atributos complejos</a:t>
            </a:r>
            <a:endParaRPr lang="es-ES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12</a:t>
            </a:fld>
            <a:endParaRPr lang="es-ES_tradnl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t="11522" b="4226"/>
          <a:stretch/>
        </p:blipFill>
        <p:spPr>
          <a:xfrm>
            <a:off x="4871864" y="4077072"/>
            <a:ext cx="6362437" cy="239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65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b="1" dirty="0" smtClean="0"/>
              <a:t>Atributos de relaciones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000" dirty="0" smtClean="0"/>
              <a:t>Un profesor puede impartir diferentes asignaturas pero, además, </a:t>
            </a:r>
            <a:r>
              <a:rPr lang="es-ES" sz="2000" b="1" dirty="0" smtClean="0"/>
              <a:t>puede impartir la misma asignatura </a:t>
            </a:r>
            <a:r>
              <a:rPr lang="es-ES" sz="2000" dirty="0" smtClean="0"/>
              <a:t>a distintos grupos y, por lo tanto </a:t>
            </a:r>
            <a:r>
              <a:rPr lang="es-ES" sz="2000" b="1" dirty="0" smtClean="0"/>
              <a:t>en</a:t>
            </a:r>
            <a:r>
              <a:rPr lang="es-ES" sz="2000" dirty="0" smtClean="0"/>
              <a:t> </a:t>
            </a:r>
            <a:r>
              <a:rPr lang="es-ES" sz="2000" b="1" dirty="0" smtClean="0"/>
              <a:t>diferentes aulas a diferentes horas</a:t>
            </a:r>
            <a:r>
              <a:rPr lang="es-ES" sz="2000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000" dirty="0" smtClean="0"/>
              <a:t>Por tanto </a:t>
            </a:r>
            <a:r>
              <a:rPr lang="es-ES" sz="2000" b="1" dirty="0" smtClean="0"/>
              <a:t>una ocurrencia </a:t>
            </a:r>
            <a:r>
              <a:rPr lang="es-ES" sz="2000" dirty="0" smtClean="0"/>
              <a:t>de la entidad Profesor (ej. Luis Dorado) puede estar r</a:t>
            </a:r>
            <a:r>
              <a:rPr lang="es-ES" sz="2000" b="1" dirty="0" smtClean="0"/>
              <a:t>elacionada dos veces</a:t>
            </a:r>
            <a:r>
              <a:rPr lang="es-ES" sz="2000" dirty="0" smtClean="0"/>
              <a:t> </a:t>
            </a:r>
            <a:r>
              <a:rPr lang="es-ES" sz="2000" b="1" dirty="0" smtClean="0"/>
              <a:t>con la misma ocurrencia </a:t>
            </a:r>
            <a:r>
              <a:rPr lang="es-ES" sz="2000" dirty="0" smtClean="0"/>
              <a:t>de Asignatura (BBDD).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000" dirty="0" smtClean="0"/>
              <a:t>Serán </a:t>
            </a:r>
            <a:r>
              <a:rPr lang="es-ES" sz="2000" b="1" dirty="0" smtClean="0"/>
              <a:t>los atributos de relación </a:t>
            </a:r>
            <a:r>
              <a:rPr lang="es-ES" sz="2000" dirty="0" smtClean="0"/>
              <a:t>(Horario y Aula) los que </a:t>
            </a:r>
            <a:r>
              <a:rPr lang="es-ES" sz="2000" b="1" dirty="0" smtClean="0"/>
              <a:t>distingan cada relación</a:t>
            </a:r>
            <a:r>
              <a:rPr lang="es-ES" sz="2000" dirty="0" smtClean="0"/>
              <a:t>.</a:t>
            </a:r>
          </a:p>
          <a:p>
            <a:pPr lvl="2">
              <a:buNone/>
            </a:pPr>
            <a:endParaRPr lang="es-ES" sz="2000" dirty="0" smtClean="0"/>
          </a:p>
          <a:p>
            <a:pPr>
              <a:buNone/>
            </a:pPr>
            <a:endParaRPr lang="es-ES" b="1" dirty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 smtClean="0"/>
              <a:t>2. Atributos complejos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t="13203" b="5967"/>
          <a:stretch/>
        </p:blipFill>
        <p:spPr>
          <a:xfrm>
            <a:off x="3503712" y="3807522"/>
            <a:ext cx="5869354" cy="2046999"/>
          </a:xfrm>
          <a:prstGeom prst="rect">
            <a:avLst/>
          </a:prstGeom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13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4410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447800"/>
            <a:ext cx="10972800" cy="457348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 sz="3000" b="1" dirty="0"/>
              <a:t>Atributos de </a:t>
            </a:r>
            <a:r>
              <a:rPr lang="es-ES" sz="3000" b="1" dirty="0" smtClean="0"/>
              <a:t>relaciones: Ejercicio/Solución</a:t>
            </a:r>
            <a:endParaRPr lang="es-ES" sz="3000" b="1" dirty="0"/>
          </a:p>
          <a:p>
            <a:pPr marL="0" indent="0">
              <a:buNone/>
            </a:pPr>
            <a:r>
              <a:rPr lang="es-ES" sz="2900" dirty="0" smtClean="0"/>
              <a:t>Teniendo en cuenta el ejercicio anterior, se va a volver a analizar el siguiente texto, con alguna modificación:</a:t>
            </a:r>
          </a:p>
          <a:p>
            <a:pPr>
              <a:buNone/>
            </a:pPr>
            <a:endParaRPr lang="es-ES" sz="1200" dirty="0"/>
          </a:p>
          <a:p>
            <a:pPr marL="0" indent="0">
              <a:buNone/>
            </a:pPr>
            <a:r>
              <a:rPr lang="es-ES" i="1" dirty="0"/>
              <a:t>«Se desea registrar las compras de productos a la empresa por parte de los clientes y la cantidad del producto en cada compra. Se necesita conocer los datos personales de estos clientes […]. Cada producto tiene un código […]. Los productos están guardados en </a:t>
            </a:r>
            <a:r>
              <a:rPr lang="es-ES" i="1" dirty="0" smtClean="0"/>
              <a:t>almacenes </a:t>
            </a:r>
            <a:r>
              <a:rPr lang="es-ES" i="1" dirty="0"/>
              <a:t>y se desea estar al corriente de la cantidad […]. La empresa dispone de una plantilla de vendedores que se encargan de atender a los clientes. Cada cliente es atendido por un único vendedor, siempre el mismo, de quien se quiere conocer los datos personales,[…]»</a:t>
            </a:r>
          </a:p>
          <a:p>
            <a:pPr marL="0" indent="0">
              <a:buNone/>
            </a:pPr>
            <a:r>
              <a:rPr lang="es-ES" sz="2600" dirty="0" smtClean="0"/>
              <a:t>Teniendo en cuenta las entidades que se tenían, </a:t>
            </a:r>
            <a:r>
              <a:rPr lang="es-ES" sz="2600" b="1" dirty="0" smtClean="0"/>
              <a:t>indicad las relaciones </a:t>
            </a:r>
            <a:r>
              <a:rPr lang="es-ES" sz="2600" dirty="0"/>
              <a:t>y sus posibles </a:t>
            </a:r>
            <a:r>
              <a:rPr lang="es-ES" sz="2600" b="1" dirty="0"/>
              <a:t>atributos</a:t>
            </a:r>
            <a:r>
              <a:rPr lang="es-ES" sz="2600" dirty="0" smtClean="0"/>
              <a:t>.</a:t>
            </a:r>
            <a:endParaRPr lang="es-ES" sz="2600" dirty="0"/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 smtClean="0"/>
              <a:t>2. Atributos complejos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14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9443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447800"/>
            <a:ext cx="10972800" cy="457348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 sz="3000" b="1" dirty="0"/>
              <a:t>Atributos de relaciones: </a:t>
            </a:r>
            <a:r>
              <a:rPr lang="es-ES" sz="3000" b="1" dirty="0" smtClean="0"/>
              <a:t>Ejercicio/Solución</a:t>
            </a:r>
            <a:endParaRPr lang="es-ES" sz="3000" b="1" dirty="0"/>
          </a:p>
          <a:p>
            <a:pPr marL="0" indent="0">
              <a:buNone/>
            </a:pPr>
            <a:r>
              <a:rPr lang="es-ES" sz="2900" dirty="0" smtClean="0"/>
              <a:t>Teniendo en cuenta el ejercicio anterior, se va a volver a analizar el siguiente texto, con alguna modificación:</a:t>
            </a:r>
          </a:p>
          <a:p>
            <a:pPr>
              <a:buNone/>
            </a:pPr>
            <a:endParaRPr lang="es-ES" sz="1200" dirty="0"/>
          </a:p>
          <a:p>
            <a:pPr marL="0" indent="0">
              <a:buNone/>
            </a:pPr>
            <a:r>
              <a:rPr lang="es-ES" i="1" dirty="0"/>
              <a:t>«Se desea registrar las compras de productos a la empresa por parte de los clientes y la cantidad del producto en cada compra. Se necesita conocer los datos personales de estos clientes […]. Cada producto tiene un código […]. Los productos están guardados en </a:t>
            </a:r>
            <a:r>
              <a:rPr lang="es-ES" i="1" dirty="0" smtClean="0"/>
              <a:t>almacenes </a:t>
            </a:r>
            <a:r>
              <a:rPr lang="es-ES" i="1" dirty="0"/>
              <a:t>y se desea estar al corriente de la cantidad […]. La empresa dispone de una plantilla de vendedores que se encargan de atender a los clientes. Cada cliente es atendido por un único vendedor, siempre el mismo, de quien se quiere conocer los datos personales,[…]»</a:t>
            </a:r>
          </a:p>
          <a:p>
            <a:pPr marL="0" indent="0">
              <a:buNone/>
            </a:pPr>
            <a:r>
              <a:rPr lang="es-ES" sz="2600" dirty="0" smtClean="0"/>
              <a:t>Teniendo en cuenta las entidades que se tenían, </a:t>
            </a:r>
            <a:r>
              <a:rPr lang="es-ES" sz="2600" b="1" dirty="0" smtClean="0"/>
              <a:t>indicad las relaciones </a:t>
            </a:r>
            <a:r>
              <a:rPr lang="es-ES" sz="2600" dirty="0"/>
              <a:t>y sus posibles </a:t>
            </a:r>
            <a:r>
              <a:rPr lang="es-ES" sz="2600" b="1" dirty="0"/>
              <a:t>atributos</a:t>
            </a:r>
            <a:r>
              <a:rPr lang="es-ES" sz="2600" dirty="0" smtClean="0"/>
              <a:t>.</a:t>
            </a:r>
            <a:endParaRPr lang="es-ES" sz="2600" dirty="0"/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 smtClean="0"/>
              <a:t>2. Atributos complejos</a:t>
            </a:r>
            <a:endParaRPr lang="es-ES" dirty="0"/>
          </a:p>
        </p:txBody>
      </p:sp>
      <p:cxnSp>
        <p:nvCxnSpPr>
          <p:cNvPr id="6" name="7 Conector recto"/>
          <p:cNvCxnSpPr/>
          <p:nvPr/>
        </p:nvCxnSpPr>
        <p:spPr>
          <a:xfrm>
            <a:off x="8328248" y="4077072"/>
            <a:ext cx="14401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7 Conector recto"/>
          <p:cNvCxnSpPr/>
          <p:nvPr/>
        </p:nvCxnSpPr>
        <p:spPr>
          <a:xfrm>
            <a:off x="8472264" y="4725144"/>
            <a:ext cx="10800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4223792" y="4754001"/>
            <a:ext cx="10800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7 Conector recto"/>
          <p:cNvCxnSpPr/>
          <p:nvPr/>
        </p:nvCxnSpPr>
        <p:spPr>
          <a:xfrm>
            <a:off x="3215680" y="3429000"/>
            <a:ext cx="108012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15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3385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b="1" dirty="0"/>
              <a:t>Atributos de relaciones: </a:t>
            </a:r>
            <a:r>
              <a:rPr lang="es-ES" sz="2800" b="1" dirty="0" smtClean="0"/>
              <a:t>Ejercicio/Solución</a:t>
            </a:r>
            <a:endParaRPr lang="es-ES" sz="2800" b="1" dirty="0"/>
          </a:p>
          <a:p>
            <a:pPr marL="0" indent="0">
              <a:buNone/>
            </a:pPr>
            <a:endParaRPr lang="es-ES" b="1" dirty="0" smtClean="0"/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 smtClean="0"/>
              <a:t>2. Atributos complejos</a:t>
            </a:r>
            <a:endParaRPr lang="es-ES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/>
          </p:nvPr>
        </p:nvGraphicFramePr>
        <p:xfrm>
          <a:off x="2207568" y="2708920"/>
          <a:ext cx="8268579" cy="2707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6193"/>
                <a:gridCol w="2756193"/>
                <a:gridCol w="2756193"/>
              </a:tblGrid>
              <a:tr h="676874">
                <a:tc gridSpan="3">
                  <a:txBody>
                    <a:bodyPr/>
                    <a:lstStyle/>
                    <a:p>
                      <a:pPr algn="ctr"/>
                      <a:r>
                        <a:rPr lang="es-ES" sz="2800" dirty="0" smtClean="0"/>
                        <a:t>Relaciones</a:t>
                      </a:r>
                      <a:endParaRPr lang="es-ES" sz="2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676874">
                <a:tc>
                  <a:txBody>
                    <a:bodyPr/>
                    <a:lstStyle/>
                    <a:p>
                      <a:pPr algn="ctr"/>
                      <a:r>
                        <a:rPr lang="es-ES" sz="2800" dirty="0" smtClean="0"/>
                        <a:t>Cliente</a:t>
                      </a:r>
                      <a:endParaRPr lang="es-E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dirty="0" smtClean="0"/>
                        <a:t>Compra</a:t>
                      </a:r>
                      <a:endParaRPr lang="es-E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dirty="0" smtClean="0"/>
                        <a:t>Producto</a:t>
                      </a:r>
                    </a:p>
                  </a:txBody>
                  <a:tcPr anchor="ctr"/>
                </a:tc>
              </a:tr>
              <a:tr h="676874">
                <a:tc>
                  <a:txBody>
                    <a:bodyPr/>
                    <a:lstStyle/>
                    <a:p>
                      <a:pPr algn="ctr"/>
                      <a:r>
                        <a:rPr lang="es-ES" sz="2800" dirty="0" smtClean="0"/>
                        <a:t>Producto</a:t>
                      </a:r>
                      <a:endParaRPr lang="es-E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dirty="0" smtClean="0"/>
                        <a:t>Guardado en </a:t>
                      </a:r>
                      <a:endParaRPr lang="es-E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dirty="0" smtClean="0"/>
                        <a:t>Almacén</a:t>
                      </a:r>
                      <a:endParaRPr lang="es-ES" sz="2800" dirty="0"/>
                    </a:p>
                  </a:txBody>
                  <a:tcPr anchor="ctr"/>
                </a:tc>
              </a:tr>
              <a:tr h="676874">
                <a:tc>
                  <a:txBody>
                    <a:bodyPr/>
                    <a:lstStyle/>
                    <a:p>
                      <a:pPr algn="ctr"/>
                      <a:r>
                        <a:rPr lang="es-ES" sz="2800" dirty="0" smtClean="0"/>
                        <a:t>Vendedor</a:t>
                      </a:r>
                      <a:endParaRPr lang="es-E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dirty="0" smtClean="0"/>
                        <a:t>Atiende</a:t>
                      </a:r>
                      <a:endParaRPr lang="es-E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dirty="0" smtClean="0"/>
                        <a:t>Cliente</a:t>
                      </a:r>
                      <a:endParaRPr lang="es-ES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16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7736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453064"/>
            <a:ext cx="10957984" cy="566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b="1" dirty="0"/>
              <a:t>Atributos de relaciones: </a:t>
            </a:r>
            <a:r>
              <a:rPr lang="es-ES" sz="2800" b="1" dirty="0" smtClean="0"/>
              <a:t>Ejercicio/Solución</a:t>
            </a:r>
            <a:endParaRPr lang="es-ES" sz="2800" b="1" dirty="0"/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 smtClean="0"/>
              <a:t>2. Atributos complejos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17</a:t>
            </a:fld>
            <a:endParaRPr lang="es-ES_tradnl"/>
          </a:p>
        </p:txBody>
      </p:sp>
      <p:grpSp>
        <p:nvGrpSpPr>
          <p:cNvPr id="16" name="Grupo 15"/>
          <p:cNvGrpSpPr/>
          <p:nvPr/>
        </p:nvGrpSpPr>
        <p:grpSpPr>
          <a:xfrm>
            <a:off x="2423592" y="2492896"/>
            <a:ext cx="8182060" cy="2864757"/>
            <a:chOff x="2738476" y="2564905"/>
            <a:chExt cx="8182060" cy="2864757"/>
          </a:xfrm>
        </p:grpSpPr>
        <p:sp>
          <p:nvSpPr>
            <p:cNvPr id="5" name="4 Rectángulo"/>
            <p:cNvSpPr/>
            <p:nvPr/>
          </p:nvSpPr>
          <p:spPr>
            <a:xfrm>
              <a:off x="2938937" y="2587483"/>
              <a:ext cx="1296144" cy="43204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Cliente</a:t>
              </a:r>
              <a:endParaRPr lang="es-ES" dirty="0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7729606" y="2587483"/>
              <a:ext cx="1296144" cy="43204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Producto</a:t>
              </a:r>
              <a:endParaRPr lang="es-ES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7707028" y="4986325"/>
              <a:ext cx="1296144" cy="43204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Almacén</a:t>
              </a:r>
              <a:endParaRPr lang="es-ES" dirty="0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2938937" y="4997614"/>
              <a:ext cx="1296144" cy="43204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/>
                <a:t>Vendedor</a:t>
              </a:r>
            </a:p>
          </p:txBody>
        </p:sp>
        <p:sp>
          <p:nvSpPr>
            <p:cNvPr id="10" name="9 Rombo"/>
            <p:cNvSpPr/>
            <p:nvPr/>
          </p:nvSpPr>
          <p:spPr>
            <a:xfrm>
              <a:off x="5148607" y="2564905"/>
              <a:ext cx="1656184" cy="504056"/>
            </a:xfrm>
            <a:prstGeom prst="diamond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/>
                <a:t>compra</a:t>
              </a:r>
              <a:endParaRPr lang="es-ES" sz="1200" dirty="0"/>
            </a:p>
          </p:txBody>
        </p:sp>
        <p:sp>
          <p:nvSpPr>
            <p:cNvPr id="11" name="10 Rombo"/>
            <p:cNvSpPr/>
            <p:nvPr/>
          </p:nvSpPr>
          <p:spPr>
            <a:xfrm>
              <a:off x="7536160" y="3739611"/>
              <a:ext cx="1656184" cy="504056"/>
            </a:xfrm>
            <a:prstGeom prst="diamond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/>
                <a:t>guarda</a:t>
              </a:r>
              <a:endParaRPr lang="es-ES" sz="1200" dirty="0"/>
            </a:p>
          </p:txBody>
        </p:sp>
        <p:sp>
          <p:nvSpPr>
            <p:cNvPr id="12" name="11 Rombo"/>
            <p:cNvSpPr/>
            <p:nvPr/>
          </p:nvSpPr>
          <p:spPr>
            <a:xfrm>
              <a:off x="2738476" y="3762189"/>
              <a:ext cx="1656184" cy="504056"/>
            </a:xfrm>
            <a:prstGeom prst="diamond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/>
                <a:t>atiende</a:t>
              </a:r>
              <a:endParaRPr lang="es-ES" sz="1200" dirty="0"/>
            </a:p>
          </p:txBody>
        </p:sp>
        <p:cxnSp>
          <p:nvCxnSpPr>
            <p:cNvPr id="14" name="13 Conector recto"/>
            <p:cNvCxnSpPr/>
            <p:nvPr/>
          </p:nvCxnSpPr>
          <p:spPr>
            <a:xfrm>
              <a:off x="4235081" y="2814796"/>
              <a:ext cx="921600" cy="0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Conector recto"/>
            <p:cNvCxnSpPr/>
            <p:nvPr/>
          </p:nvCxnSpPr>
          <p:spPr>
            <a:xfrm>
              <a:off x="6793502" y="2814796"/>
              <a:ext cx="928800" cy="0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25 Conector recto"/>
            <p:cNvCxnSpPr/>
            <p:nvPr/>
          </p:nvCxnSpPr>
          <p:spPr>
            <a:xfrm rot="5400000">
              <a:off x="8002075" y="3379571"/>
              <a:ext cx="720080" cy="0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26 Conector recto"/>
            <p:cNvCxnSpPr/>
            <p:nvPr/>
          </p:nvCxnSpPr>
          <p:spPr>
            <a:xfrm rot="5400000">
              <a:off x="7984115" y="4621667"/>
              <a:ext cx="756000" cy="0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28 Conector recto"/>
            <p:cNvCxnSpPr/>
            <p:nvPr/>
          </p:nvCxnSpPr>
          <p:spPr>
            <a:xfrm rot="5400000" flipH="1" flipV="1">
              <a:off x="3206720" y="4639519"/>
              <a:ext cx="738000" cy="0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38 Conector recto"/>
            <p:cNvCxnSpPr/>
            <p:nvPr/>
          </p:nvCxnSpPr>
          <p:spPr>
            <a:xfrm rot="5400000" flipH="1" flipV="1">
              <a:off x="3206720" y="3388531"/>
              <a:ext cx="738000" cy="0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Elipse 6"/>
            <p:cNvSpPr/>
            <p:nvPr/>
          </p:nvSpPr>
          <p:spPr>
            <a:xfrm>
              <a:off x="5364631" y="3388531"/>
              <a:ext cx="1224136" cy="504056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/>
                <a:t>Cantidad</a:t>
              </a:r>
              <a:endParaRPr lang="es-ES" sz="1200" dirty="0"/>
            </a:p>
          </p:txBody>
        </p:sp>
        <p:cxnSp>
          <p:nvCxnSpPr>
            <p:cNvPr id="19" name="25 Conector recto"/>
            <p:cNvCxnSpPr>
              <a:stCxn id="10" idx="2"/>
              <a:endCxn id="7" idx="0"/>
            </p:cNvCxnSpPr>
            <p:nvPr/>
          </p:nvCxnSpPr>
          <p:spPr>
            <a:xfrm>
              <a:off x="5976699" y="3068961"/>
              <a:ext cx="0" cy="319570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lipse 19"/>
            <p:cNvSpPr/>
            <p:nvPr/>
          </p:nvSpPr>
          <p:spPr>
            <a:xfrm>
              <a:off x="9696400" y="3746337"/>
              <a:ext cx="1224136" cy="504056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/>
                <a:t>Cantidad</a:t>
              </a:r>
              <a:endParaRPr lang="es-ES" sz="1200" dirty="0"/>
            </a:p>
          </p:txBody>
        </p:sp>
        <p:cxnSp>
          <p:nvCxnSpPr>
            <p:cNvPr id="21" name="25 Conector recto"/>
            <p:cNvCxnSpPr/>
            <p:nvPr/>
          </p:nvCxnSpPr>
          <p:spPr>
            <a:xfrm>
              <a:off x="9192344" y="3991639"/>
              <a:ext cx="504056" cy="0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080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:\Users\LuisDo\AppData\Local\Microsoft\Windows\INetCache\Content.Word\Untitled Diagr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2492896"/>
            <a:ext cx="5404811" cy="170429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5202" y="1447800"/>
            <a:ext cx="6272886" cy="3960427"/>
          </a:xfrm>
        </p:spPr>
        <p:txBody>
          <a:bodyPr>
            <a:noAutofit/>
          </a:bodyPr>
          <a:lstStyle/>
          <a:p>
            <a:pPr marL="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s-ES" sz="2800" b="1" dirty="0" smtClean="0">
                <a:ea typeface="+mn-ea"/>
                <a:cs typeface="+mn-cs"/>
              </a:rPr>
              <a:t>Atributos multivaluados</a:t>
            </a:r>
          </a:p>
          <a:p>
            <a:pPr marL="34290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ES" sz="2400" dirty="0" smtClean="0">
                <a:ea typeface="+mn-ea"/>
                <a:cs typeface="+mn-cs"/>
              </a:rPr>
              <a:t>Pueden </a:t>
            </a:r>
            <a:r>
              <a:rPr lang="es-ES" sz="2400" dirty="0">
                <a:ea typeface="+mn-ea"/>
                <a:cs typeface="+mn-cs"/>
              </a:rPr>
              <a:t>poseer </a:t>
            </a:r>
            <a:r>
              <a:rPr lang="es-ES" sz="2400" b="1" dirty="0">
                <a:ea typeface="+mn-ea"/>
                <a:cs typeface="+mn-cs"/>
              </a:rPr>
              <a:t>varios valores simultáneamente </a:t>
            </a:r>
            <a:r>
              <a:rPr lang="es-ES" sz="2400" dirty="0">
                <a:ea typeface="+mn-ea"/>
                <a:cs typeface="+mn-cs"/>
              </a:rPr>
              <a:t>(siempre </a:t>
            </a:r>
            <a:r>
              <a:rPr lang="es-ES" sz="2400" b="1" dirty="0">
                <a:ea typeface="+mn-ea"/>
                <a:cs typeface="+mn-cs"/>
              </a:rPr>
              <a:t>respetando su dominio</a:t>
            </a:r>
            <a:r>
              <a:rPr lang="es-ES" sz="2400" dirty="0" smtClean="0">
                <a:ea typeface="+mn-ea"/>
                <a:cs typeface="+mn-cs"/>
              </a:rPr>
              <a:t>).</a:t>
            </a:r>
          </a:p>
          <a:p>
            <a:pPr marL="34290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ES" sz="2400" dirty="0" smtClean="0">
                <a:ea typeface="+mn-ea"/>
                <a:cs typeface="+mn-cs"/>
              </a:rPr>
              <a:t>Los ordinarios son </a:t>
            </a:r>
            <a:r>
              <a:rPr lang="es-ES" sz="2400" b="1" dirty="0" smtClean="0">
                <a:ea typeface="+mn-ea"/>
                <a:cs typeface="+mn-cs"/>
              </a:rPr>
              <a:t>univaluados</a:t>
            </a:r>
            <a:r>
              <a:rPr lang="es-ES" sz="2400" dirty="0" smtClean="0">
                <a:ea typeface="+mn-ea"/>
                <a:cs typeface="+mn-cs"/>
              </a:rPr>
              <a:t>.</a:t>
            </a:r>
          </a:p>
          <a:p>
            <a:pPr marL="34290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ES" sz="2400" dirty="0">
                <a:ea typeface="+mn-ea"/>
                <a:cs typeface="+mn-cs"/>
              </a:rPr>
              <a:t>Por ejemplo, si necesitamos </a:t>
            </a:r>
            <a:r>
              <a:rPr lang="es-ES" sz="2400" b="1" dirty="0">
                <a:ea typeface="+mn-ea"/>
                <a:cs typeface="+mn-cs"/>
              </a:rPr>
              <a:t>almacenar varios </a:t>
            </a:r>
            <a:r>
              <a:rPr lang="es-ES" sz="2400" b="1" dirty="0" smtClean="0">
                <a:ea typeface="+mn-ea"/>
                <a:cs typeface="+mn-cs"/>
              </a:rPr>
              <a:t>e-mails</a:t>
            </a:r>
            <a:r>
              <a:rPr lang="es-ES" sz="2400" dirty="0" smtClean="0">
                <a:ea typeface="+mn-ea"/>
                <a:cs typeface="+mn-cs"/>
              </a:rPr>
              <a:t> </a:t>
            </a:r>
            <a:r>
              <a:rPr lang="es-ES" sz="2400" dirty="0">
                <a:ea typeface="+mn-ea"/>
                <a:cs typeface="+mn-cs"/>
              </a:rPr>
              <a:t>de una misma persona entonces deberemos utilizar un atributo multivaluado</a:t>
            </a:r>
            <a:r>
              <a:rPr lang="es-ES" sz="2400" dirty="0" smtClean="0">
                <a:ea typeface="+mn-ea"/>
                <a:cs typeface="+mn-cs"/>
              </a:rPr>
              <a:t>.</a:t>
            </a:r>
          </a:p>
          <a:p>
            <a:pPr marL="34290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ES" sz="2400" dirty="0" smtClean="0">
                <a:ea typeface="+mn-ea"/>
                <a:cs typeface="+mn-cs"/>
              </a:rPr>
              <a:t>Se representa como el atributo ordinario pero con </a:t>
            </a:r>
            <a:r>
              <a:rPr lang="es-ES" sz="2400" b="1" dirty="0" smtClean="0">
                <a:ea typeface="+mn-ea"/>
                <a:cs typeface="+mn-cs"/>
              </a:rPr>
              <a:t>doble línea</a:t>
            </a:r>
            <a:r>
              <a:rPr lang="es-ES" sz="2400" dirty="0" smtClean="0">
                <a:ea typeface="+mn-ea"/>
                <a:cs typeface="+mn-cs"/>
              </a:rPr>
              <a:t>.</a:t>
            </a:r>
            <a:endParaRPr lang="es-ES" sz="2400" dirty="0">
              <a:ea typeface="+mn-ea"/>
              <a:cs typeface="+mn-cs"/>
            </a:endParaRPr>
          </a:p>
        </p:txBody>
      </p:sp>
      <p:sp>
        <p:nvSpPr>
          <p:cNvPr id="11" name="Marcador de texto 1"/>
          <p:cNvSpPr>
            <a:spLocks noGrp="1"/>
          </p:cNvSpPr>
          <p:nvPr>
            <p:ph type="body" sz="quarter" idx="11"/>
          </p:nvPr>
        </p:nvSpPr>
        <p:spPr>
          <a:xfrm>
            <a:off x="609600" y="914400"/>
            <a:ext cx="10957984" cy="533400"/>
          </a:xfrm>
        </p:spPr>
        <p:txBody>
          <a:bodyPr/>
          <a:lstStyle/>
          <a:p>
            <a:r>
              <a:rPr lang="es-ES" dirty="0" smtClean="0"/>
              <a:t>2. Atributos complejos</a:t>
            </a:r>
            <a:endParaRPr lang="es-ES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18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4071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306" y="1447800"/>
            <a:ext cx="6531097" cy="4536492"/>
          </a:xfrm>
        </p:spPr>
        <p:txBody>
          <a:bodyPr>
            <a:noAutofit/>
          </a:bodyPr>
          <a:lstStyle/>
          <a:p>
            <a:pPr marL="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s-ES" sz="2800" b="1" dirty="0" smtClean="0">
                <a:ea typeface="+mn-ea"/>
                <a:cs typeface="+mn-cs"/>
              </a:rPr>
              <a:t>Atributos derivados o calculados</a:t>
            </a:r>
          </a:p>
          <a:p>
            <a:pPr marL="342900" lvl="1" indent="-342900">
              <a:lnSpc>
                <a:spcPts val="23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ES" sz="2400" dirty="0">
                <a:ea typeface="+mn-ea"/>
                <a:cs typeface="+mn-cs"/>
              </a:rPr>
              <a:t>Un atributo derivado es aquel que puede calcularse a partir de otros</a:t>
            </a:r>
            <a:r>
              <a:rPr lang="es-ES" sz="2400" dirty="0" smtClean="0">
                <a:ea typeface="+mn-ea"/>
                <a:cs typeface="+mn-cs"/>
              </a:rPr>
              <a:t>.</a:t>
            </a:r>
          </a:p>
          <a:p>
            <a:pPr marL="342900" lvl="1" indent="-342900">
              <a:lnSpc>
                <a:spcPts val="23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ES" sz="2400" dirty="0" smtClean="0">
                <a:ea typeface="+mn-ea"/>
                <a:cs typeface="+mn-cs"/>
              </a:rPr>
              <a:t>Por </a:t>
            </a:r>
            <a:r>
              <a:rPr lang="es-ES" sz="2400" dirty="0">
                <a:ea typeface="+mn-ea"/>
                <a:cs typeface="+mn-cs"/>
              </a:rPr>
              <a:t>ejemplo, </a:t>
            </a:r>
            <a:r>
              <a:rPr lang="es-ES" sz="2400" dirty="0" smtClean="0">
                <a:ea typeface="+mn-ea"/>
                <a:cs typeface="+mn-cs"/>
              </a:rPr>
              <a:t>el </a:t>
            </a:r>
            <a:r>
              <a:rPr lang="es-ES" sz="2400" b="1" dirty="0" smtClean="0">
                <a:ea typeface="+mn-ea"/>
                <a:cs typeface="+mn-cs"/>
              </a:rPr>
              <a:t>atributo </a:t>
            </a:r>
            <a:r>
              <a:rPr lang="es-ES" sz="2400" b="1" i="1" dirty="0" smtClean="0">
                <a:ea typeface="+mn-ea"/>
                <a:cs typeface="+mn-cs"/>
              </a:rPr>
              <a:t>Edad</a:t>
            </a:r>
            <a:r>
              <a:rPr lang="es-ES" sz="2400" b="1" dirty="0" smtClean="0">
                <a:ea typeface="+mn-ea"/>
                <a:cs typeface="+mn-cs"/>
              </a:rPr>
              <a:t> </a:t>
            </a:r>
            <a:r>
              <a:rPr lang="es-ES" sz="2400" dirty="0" smtClean="0">
                <a:ea typeface="+mn-ea"/>
                <a:cs typeface="+mn-cs"/>
              </a:rPr>
              <a:t>puede calcularse a partir del atributo </a:t>
            </a:r>
            <a:r>
              <a:rPr lang="es-ES" sz="2400" b="1" i="1" dirty="0" smtClean="0">
                <a:ea typeface="+mn-ea"/>
                <a:cs typeface="+mn-cs"/>
              </a:rPr>
              <a:t>Fecha de Nacimiento</a:t>
            </a:r>
            <a:r>
              <a:rPr lang="es-ES" sz="2400" dirty="0" smtClean="0">
                <a:ea typeface="+mn-ea"/>
                <a:cs typeface="+mn-cs"/>
              </a:rPr>
              <a:t>.</a:t>
            </a:r>
          </a:p>
          <a:p>
            <a:pPr marL="342900" lvl="1" indent="-342900">
              <a:lnSpc>
                <a:spcPts val="23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ES" sz="2400" dirty="0" smtClean="0">
                <a:ea typeface="+mn-ea"/>
                <a:cs typeface="+mn-cs"/>
              </a:rPr>
              <a:t>Edad sería </a:t>
            </a:r>
            <a:r>
              <a:rPr lang="es-ES" sz="2400" b="1" dirty="0" smtClean="0">
                <a:ea typeface="+mn-ea"/>
                <a:cs typeface="+mn-cs"/>
              </a:rPr>
              <a:t>redundante</a:t>
            </a:r>
            <a:r>
              <a:rPr lang="es-ES" sz="2400" dirty="0" smtClean="0">
                <a:ea typeface="+mn-ea"/>
                <a:cs typeface="+mn-cs"/>
              </a:rPr>
              <a:t> y </a:t>
            </a:r>
            <a:r>
              <a:rPr lang="es-ES" sz="2400" b="1" dirty="0" smtClean="0">
                <a:ea typeface="+mn-ea"/>
                <a:cs typeface="+mn-cs"/>
              </a:rPr>
              <a:t>almacenarlo en la BD </a:t>
            </a:r>
            <a:r>
              <a:rPr lang="es-ES" sz="2400" dirty="0" smtClean="0">
                <a:ea typeface="+mn-ea"/>
                <a:cs typeface="+mn-cs"/>
              </a:rPr>
              <a:t>sería un grave error.</a:t>
            </a:r>
          </a:p>
          <a:p>
            <a:pPr marL="342900" lvl="1" indent="-342900">
              <a:lnSpc>
                <a:spcPts val="23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ES" sz="2400" dirty="0" smtClean="0">
                <a:ea typeface="+mn-ea"/>
                <a:cs typeface="+mn-cs"/>
              </a:rPr>
              <a:t>Se representa usando una </a:t>
            </a:r>
            <a:r>
              <a:rPr lang="es-ES" sz="2400" b="1" dirty="0" smtClean="0">
                <a:ea typeface="+mn-ea"/>
                <a:cs typeface="+mn-cs"/>
              </a:rPr>
              <a:t>línea discontinua</a:t>
            </a:r>
            <a:r>
              <a:rPr lang="es-ES" sz="2400" dirty="0" smtClean="0">
                <a:ea typeface="+mn-ea"/>
                <a:cs typeface="+mn-cs"/>
              </a:rPr>
              <a:t> </a:t>
            </a:r>
            <a:r>
              <a:rPr lang="es-ES" sz="2400" dirty="0"/>
              <a:t>y especificando en el nexo el </a:t>
            </a:r>
            <a:r>
              <a:rPr lang="es-ES" sz="2400" b="1" dirty="0"/>
              <a:t>atributo del que </a:t>
            </a:r>
            <a:r>
              <a:rPr lang="es-ES" sz="2400" b="1" dirty="0" smtClean="0"/>
              <a:t>depende</a:t>
            </a:r>
            <a:r>
              <a:rPr lang="es-ES" sz="2400" dirty="0" smtClean="0"/>
              <a:t>.</a:t>
            </a:r>
          </a:p>
          <a:p>
            <a:pPr marL="342900" lvl="1" indent="-342900">
              <a:lnSpc>
                <a:spcPts val="23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ES" sz="2400" dirty="0" smtClean="0">
                <a:ea typeface="+mn-ea"/>
                <a:cs typeface="+mn-cs"/>
              </a:rPr>
              <a:t>A diferencia de los atributos ordinarios también llamados </a:t>
            </a:r>
            <a:r>
              <a:rPr lang="es-ES" sz="2400" b="1" dirty="0" smtClean="0">
                <a:ea typeface="+mn-ea"/>
                <a:cs typeface="+mn-cs"/>
              </a:rPr>
              <a:t>almacenados</a:t>
            </a:r>
            <a:r>
              <a:rPr lang="es-ES" sz="2400" dirty="0" smtClean="0">
                <a:ea typeface="+mn-ea"/>
                <a:cs typeface="+mn-cs"/>
              </a:rPr>
              <a:t> estos</a:t>
            </a:r>
            <a:r>
              <a:rPr lang="es-ES" sz="2400" b="1" dirty="0" smtClean="0">
                <a:ea typeface="+mn-ea"/>
                <a:cs typeface="+mn-cs"/>
              </a:rPr>
              <a:t> no se almacenan</a:t>
            </a:r>
            <a:r>
              <a:rPr lang="es-ES" sz="2400" dirty="0" smtClean="0">
                <a:ea typeface="+mn-ea"/>
                <a:cs typeface="+mn-cs"/>
              </a:rPr>
              <a:t>.</a:t>
            </a:r>
            <a:endParaRPr lang="es-ES" sz="2400" dirty="0">
              <a:ea typeface="+mn-ea"/>
              <a:cs typeface="+mn-cs"/>
            </a:endParaRPr>
          </a:p>
        </p:txBody>
      </p:sp>
      <p:sp>
        <p:nvSpPr>
          <p:cNvPr id="11" name="Marcador de texto 1"/>
          <p:cNvSpPr>
            <a:spLocks noGrp="1"/>
          </p:cNvSpPr>
          <p:nvPr>
            <p:ph type="body" sz="quarter" idx="11"/>
          </p:nvPr>
        </p:nvSpPr>
        <p:spPr>
          <a:xfrm>
            <a:off x="609600" y="914400"/>
            <a:ext cx="10957984" cy="533400"/>
          </a:xfrm>
        </p:spPr>
        <p:txBody>
          <a:bodyPr/>
          <a:lstStyle/>
          <a:p>
            <a:r>
              <a:rPr lang="es-ES" dirty="0" smtClean="0"/>
              <a:t>2. Atributos complejos</a:t>
            </a:r>
            <a:endParaRPr lang="es-ES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19</a:t>
            </a:fld>
            <a:endParaRPr lang="es-ES_tradnl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919" y="1981200"/>
            <a:ext cx="5194671" cy="314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4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614362" indent="-457200">
              <a:buFont typeface="+mj-lt"/>
              <a:buAutoNum type="arabicPeriod"/>
            </a:pPr>
            <a:r>
              <a:rPr lang="es-ES" b="1" dirty="0" smtClean="0">
                <a:solidFill>
                  <a:schemeClr val="bg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Entidades </a:t>
            </a:r>
            <a:r>
              <a:rPr lang="es-ES" b="1" dirty="0">
                <a:solidFill>
                  <a:schemeClr val="bg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Fuertes y </a:t>
            </a:r>
            <a:r>
              <a:rPr lang="es-ES" b="1" dirty="0" smtClean="0">
                <a:solidFill>
                  <a:schemeClr val="bg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Débiles</a:t>
            </a:r>
          </a:p>
          <a:p>
            <a:pPr marL="614362" indent="-457200">
              <a:buFont typeface="+mj-lt"/>
              <a:buAutoNum type="arabicPeriod"/>
            </a:pPr>
            <a:r>
              <a:rPr lang="es-ES" b="1" dirty="0" smtClean="0">
                <a:solidFill>
                  <a:schemeClr val="bg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Atributos complejos</a:t>
            </a:r>
          </a:p>
          <a:p>
            <a:pPr marL="614362" indent="-457200">
              <a:buFont typeface="+mj-lt"/>
              <a:buAutoNum type="arabicPeriod"/>
            </a:pPr>
            <a:r>
              <a:rPr lang="es-ES" b="1" dirty="0" smtClean="0">
                <a:solidFill>
                  <a:schemeClr val="bg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Cardinalidad de </a:t>
            </a:r>
            <a:r>
              <a:rPr lang="es-ES" b="1" dirty="0">
                <a:solidFill>
                  <a:schemeClr val="bg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las relaciones (máxima)</a:t>
            </a:r>
          </a:p>
          <a:p>
            <a:pPr marL="614362" indent="-457200">
              <a:buFont typeface="+mj-lt"/>
              <a:buAutoNum type="arabicPeriod"/>
            </a:pPr>
            <a:r>
              <a:rPr lang="es-ES" b="1" dirty="0">
                <a:solidFill>
                  <a:schemeClr val="bg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Cardinalidad de las entidades (máxima y mínima</a:t>
            </a:r>
            <a:r>
              <a:rPr lang="es-ES" b="1" dirty="0" smtClean="0">
                <a:solidFill>
                  <a:schemeClr val="bg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)</a:t>
            </a:r>
          </a:p>
          <a:p>
            <a:pPr marL="614362" indent="-457200">
              <a:buFont typeface="+mj-lt"/>
              <a:buAutoNum type="arabicPeriod"/>
            </a:pPr>
            <a:r>
              <a:rPr lang="es-ES" b="1" dirty="0" smtClean="0">
                <a:solidFill>
                  <a:schemeClr val="bg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Relaciones complejas</a:t>
            </a:r>
          </a:p>
          <a:p>
            <a:pPr marL="614362" indent="-457200">
              <a:buFont typeface="+mj-lt"/>
              <a:buAutoNum type="arabicPeriod"/>
            </a:pPr>
            <a:r>
              <a:rPr lang="es-ES" b="1" dirty="0" smtClean="0">
                <a:solidFill>
                  <a:schemeClr val="bg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Jerarquías</a:t>
            </a:r>
          </a:p>
          <a:p>
            <a:pPr marL="614362" indent="-457200">
              <a:buFont typeface="+mj-lt"/>
              <a:buAutoNum type="arabicPeriod"/>
            </a:pPr>
            <a:r>
              <a:rPr lang="es-ES" b="1" dirty="0" smtClean="0">
                <a:solidFill>
                  <a:schemeClr val="bg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Control de redundancia</a:t>
            </a:r>
            <a:r>
              <a:rPr lang="es-ES" b="1" dirty="0">
                <a:solidFill>
                  <a:schemeClr val="bg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s-ES" b="1" dirty="0">
                <a:solidFill>
                  <a:schemeClr val="bg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</a:br>
            <a:endParaRPr lang="es-ES" b="1" dirty="0">
              <a:solidFill>
                <a:schemeClr val="bg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614362" indent="-457200">
              <a:buFont typeface="+mj-lt"/>
              <a:buAutoNum type="arabicPeriod"/>
            </a:pPr>
            <a:endParaRPr lang="es-ES" b="1" dirty="0" smtClean="0">
              <a:solidFill>
                <a:schemeClr val="bg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614362" indent="-457200">
              <a:buFont typeface="+mj-lt"/>
              <a:buAutoNum type="arabicPeriod"/>
            </a:pPr>
            <a:endParaRPr lang="es-ES" b="1" dirty="0">
              <a:solidFill>
                <a:schemeClr val="bg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614362" indent="-457200">
              <a:buFont typeface="+mj-lt"/>
              <a:buAutoNum type="arabicPeriod"/>
            </a:pPr>
            <a:endParaRPr lang="es-ES" b="1" dirty="0">
              <a:solidFill>
                <a:schemeClr val="bg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614362" indent="-457200">
              <a:buFont typeface="+mj-lt"/>
              <a:buAutoNum type="arabicPeriod"/>
            </a:pPr>
            <a:endParaRPr lang="es-ES" b="1" dirty="0" smtClean="0">
              <a:solidFill>
                <a:schemeClr val="bg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s-ES" sz="800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4294967295"/>
          </p:nvPr>
        </p:nvSpPr>
        <p:spPr>
          <a:xfrm>
            <a:off x="8737600" y="6245225"/>
            <a:ext cx="2844800" cy="476250"/>
          </a:xfrm>
        </p:spPr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2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:\Users\LuisDo\AppData\Local\Microsoft\Windows\INetCache\Content.Word\Untitled Diagr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934" y="1173798"/>
            <a:ext cx="5060703" cy="397473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45023" y="1412788"/>
            <a:ext cx="6675113" cy="4464484"/>
          </a:xfrm>
        </p:spPr>
        <p:txBody>
          <a:bodyPr>
            <a:noAutofit/>
          </a:bodyPr>
          <a:lstStyle/>
          <a:p>
            <a:pPr marL="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s-ES" sz="2800" b="1" dirty="0" smtClean="0">
                <a:ea typeface="+mn-ea"/>
                <a:cs typeface="+mn-cs"/>
              </a:rPr>
              <a:t>Atributos compuestos</a:t>
            </a:r>
          </a:p>
          <a:p>
            <a:pPr marL="342900" lvl="1" indent="-342900"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ES" sz="2400" dirty="0" smtClean="0">
                <a:ea typeface="+mn-ea"/>
                <a:cs typeface="+mn-cs"/>
              </a:rPr>
              <a:t>Atributos </a:t>
            </a:r>
            <a:r>
              <a:rPr lang="es-ES" sz="2400" dirty="0">
                <a:ea typeface="+mn-ea"/>
                <a:cs typeface="+mn-cs"/>
              </a:rPr>
              <a:t>que pueden ser </a:t>
            </a:r>
            <a:r>
              <a:rPr lang="es-ES" sz="2400" b="1" dirty="0">
                <a:ea typeface="+mn-ea"/>
                <a:cs typeface="+mn-cs"/>
              </a:rPr>
              <a:t>divididos en </a:t>
            </a:r>
            <a:r>
              <a:rPr lang="es-ES" sz="2400" b="1" dirty="0" smtClean="0">
                <a:ea typeface="+mn-ea"/>
                <a:cs typeface="+mn-cs"/>
              </a:rPr>
              <a:t>subatributos</a:t>
            </a:r>
            <a:r>
              <a:rPr lang="es-ES" sz="2400" dirty="0" smtClean="0">
                <a:ea typeface="+mn-ea"/>
                <a:cs typeface="+mn-cs"/>
              </a:rPr>
              <a:t>, éstos </a:t>
            </a:r>
            <a:r>
              <a:rPr lang="es-ES" sz="2400" dirty="0">
                <a:ea typeface="+mn-ea"/>
                <a:cs typeface="+mn-cs"/>
              </a:rPr>
              <a:t>constituirán otros atributos con significado propio. </a:t>
            </a:r>
            <a:r>
              <a:rPr lang="es-ES" sz="2400" dirty="0" smtClean="0">
                <a:ea typeface="+mn-ea"/>
                <a:cs typeface="+mn-cs"/>
              </a:rPr>
              <a:t> Los ordinarios son </a:t>
            </a:r>
            <a:r>
              <a:rPr lang="es-ES" sz="2400" b="1" dirty="0" smtClean="0">
                <a:ea typeface="+mn-ea"/>
                <a:cs typeface="+mn-cs"/>
              </a:rPr>
              <a:t>simples</a:t>
            </a:r>
            <a:r>
              <a:rPr lang="es-ES" sz="2400" dirty="0" smtClean="0">
                <a:ea typeface="+mn-ea"/>
                <a:cs typeface="+mn-cs"/>
              </a:rPr>
              <a:t>.</a:t>
            </a:r>
          </a:p>
          <a:p>
            <a:pPr marL="342900" lvl="1" indent="-342900"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ES" sz="2400" b="1" dirty="0" smtClean="0">
                <a:ea typeface="+mn-ea"/>
                <a:cs typeface="+mn-cs"/>
              </a:rPr>
              <a:t>Agrupan</a:t>
            </a:r>
            <a:r>
              <a:rPr lang="es-ES" sz="2400" dirty="0" smtClean="0">
                <a:ea typeface="+mn-ea"/>
                <a:cs typeface="+mn-cs"/>
              </a:rPr>
              <a:t> </a:t>
            </a:r>
            <a:r>
              <a:rPr lang="es-ES" sz="2400" dirty="0">
                <a:ea typeface="+mn-ea"/>
                <a:cs typeface="+mn-cs"/>
              </a:rPr>
              <a:t>en sí mismos, por afinidad o por forma de uso, </a:t>
            </a:r>
            <a:r>
              <a:rPr lang="es-ES" sz="2400" b="1" dirty="0">
                <a:ea typeface="+mn-ea"/>
                <a:cs typeface="+mn-cs"/>
              </a:rPr>
              <a:t>más de un atributo</a:t>
            </a:r>
            <a:r>
              <a:rPr lang="es-ES" sz="2400" dirty="0" smtClean="0">
                <a:ea typeface="+mn-ea"/>
                <a:cs typeface="+mn-cs"/>
              </a:rPr>
              <a:t>.</a:t>
            </a:r>
          </a:p>
          <a:p>
            <a:pPr marL="342900" lvl="1" indent="-342900"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ES" sz="2400" dirty="0">
                <a:ea typeface="+mn-ea"/>
                <a:cs typeface="+mn-cs"/>
              </a:rPr>
              <a:t>Ejemplo: el atributo “dirección” engloba los atributos </a:t>
            </a:r>
            <a:r>
              <a:rPr lang="es-ES" sz="2400" b="1" dirty="0">
                <a:ea typeface="+mn-ea"/>
                <a:cs typeface="+mn-cs"/>
              </a:rPr>
              <a:t>calle, número y ciudad</a:t>
            </a:r>
            <a:r>
              <a:rPr lang="es-ES" sz="2400" dirty="0" smtClean="0">
                <a:ea typeface="+mn-ea"/>
                <a:cs typeface="+mn-cs"/>
              </a:rPr>
              <a:t>.</a:t>
            </a:r>
          </a:p>
          <a:p>
            <a:pPr marL="342900" lvl="1" indent="-342900"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ES" sz="2400" dirty="0" smtClean="0">
                <a:ea typeface="+mn-ea"/>
                <a:cs typeface="+mn-cs"/>
              </a:rPr>
              <a:t>Se representa </a:t>
            </a:r>
            <a:r>
              <a:rPr lang="es-ES" sz="2400" dirty="0">
                <a:ea typeface="+mn-ea"/>
                <a:cs typeface="+mn-cs"/>
              </a:rPr>
              <a:t>dibujando el atributo compuesto y, unidos a él, los atributos que forman parte de él.</a:t>
            </a:r>
          </a:p>
        </p:txBody>
      </p:sp>
      <p:sp>
        <p:nvSpPr>
          <p:cNvPr id="11" name="Marcador de texto 1"/>
          <p:cNvSpPr>
            <a:spLocks noGrp="1"/>
          </p:cNvSpPr>
          <p:nvPr>
            <p:ph type="body" sz="quarter" idx="11"/>
          </p:nvPr>
        </p:nvSpPr>
        <p:spPr>
          <a:xfrm>
            <a:off x="609600" y="914400"/>
            <a:ext cx="10957984" cy="533400"/>
          </a:xfrm>
        </p:spPr>
        <p:txBody>
          <a:bodyPr/>
          <a:lstStyle/>
          <a:p>
            <a:r>
              <a:rPr lang="es-ES" dirty="0" smtClean="0"/>
              <a:t>2. Atributos complejos</a:t>
            </a:r>
            <a:endParaRPr lang="es-ES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20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1124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443318"/>
            <a:ext cx="10957984" cy="42417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800" b="1" dirty="0" smtClean="0"/>
              <a:t>Cardinalidad de una relación</a:t>
            </a:r>
          </a:p>
          <a:p>
            <a:pPr marL="363538" indent="-363538">
              <a:lnSpc>
                <a:spcPts val="3700"/>
              </a:lnSpc>
              <a:buFont typeface="Wingdings" panose="05000000000000000000" pitchFamily="2" charset="2"/>
              <a:buChar char="ü"/>
            </a:pPr>
            <a:r>
              <a:rPr lang="es-ES" sz="2600" b="1" dirty="0" smtClean="0"/>
              <a:t>Número </a:t>
            </a:r>
            <a:r>
              <a:rPr lang="es-ES" sz="2600" b="1" dirty="0"/>
              <a:t>máximo de ocurrencias </a:t>
            </a:r>
            <a:r>
              <a:rPr lang="es-ES" sz="2600" dirty="0"/>
              <a:t>de cada entidad que pueden intervenir en una ocurrencia de relación</a:t>
            </a:r>
            <a:r>
              <a:rPr lang="es-ES" sz="2600" dirty="0" smtClean="0"/>
              <a:t>.</a:t>
            </a:r>
          </a:p>
          <a:p>
            <a:pPr marL="363538" indent="-363538">
              <a:lnSpc>
                <a:spcPts val="3700"/>
              </a:lnSpc>
              <a:buFont typeface="Wingdings" panose="05000000000000000000" pitchFamily="2" charset="2"/>
              <a:buChar char="ü"/>
            </a:pPr>
            <a:r>
              <a:rPr lang="es-ES" sz="2600" dirty="0"/>
              <a:t>La cardinalidad vendrá expresada siempre para relaciones entre dos entidades. </a:t>
            </a:r>
            <a:endParaRPr lang="es-ES" sz="2600" dirty="0" smtClean="0"/>
          </a:p>
          <a:p>
            <a:pPr marL="363538" indent="-363538">
              <a:lnSpc>
                <a:spcPts val="3700"/>
              </a:lnSpc>
              <a:buFont typeface="Wingdings" panose="05000000000000000000" pitchFamily="2" charset="2"/>
              <a:buChar char="ü"/>
            </a:pPr>
            <a:r>
              <a:rPr lang="es-ES" sz="2600" dirty="0" smtClean="0"/>
              <a:t>Pueden </a:t>
            </a:r>
            <a:r>
              <a:rPr lang="es-ES" sz="2600" dirty="0"/>
              <a:t>existir relaciones uno a </a:t>
            </a:r>
            <a:r>
              <a:rPr lang="es-ES" sz="2600" dirty="0" smtClean="0"/>
              <a:t>uno (</a:t>
            </a:r>
            <a:r>
              <a:rPr lang="es-ES" sz="2600" b="1" dirty="0" smtClean="0"/>
              <a:t>1:1</a:t>
            </a:r>
            <a:r>
              <a:rPr lang="es-ES" sz="2600" dirty="0" smtClean="0"/>
              <a:t>), </a:t>
            </a:r>
            <a:r>
              <a:rPr lang="es-ES" sz="2600" dirty="0"/>
              <a:t>uno a </a:t>
            </a:r>
            <a:r>
              <a:rPr lang="es-ES" sz="2600" dirty="0" smtClean="0"/>
              <a:t>muchos (</a:t>
            </a:r>
            <a:r>
              <a:rPr lang="es-ES" sz="2600" b="1" dirty="0" smtClean="0"/>
              <a:t>1:N</a:t>
            </a:r>
            <a:r>
              <a:rPr lang="es-ES" sz="2600" dirty="0" smtClean="0"/>
              <a:t>), </a:t>
            </a:r>
            <a:r>
              <a:rPr lang="es-ES" sz="2600" dirty="0"/>
              <a:t>muchos a uno </a:t>
            </a:r>
            <a:r>
              <a:rPr lang="es-ES" sz="2600" dirty="0" smtClean="0"/>
              <a:t>(</a:t>
            </a:r>
            <a:r>
              <a:rPr lang="es-ES" sz="2600" b="1" dirty="0" smtClean="0"/>
              <a:t>N:1</a:t>
            </a:r>
            <a:r>
              <a:rPr lang="es-ES" sz="2600" dirty="0" smtClean="0"/>
              <a:t>) y </a:t>
            </a:r>
            <a:r>
              <a:rPr lang="es-ES" sz="2600" dirty="0"/>
              <a:t>muchos a </a:t>
            </a:r>
            <a:r>
              <a:rPr lang="es-ES" sz="2600" dirty="0" smtClean="0"/>
              <a:t>muchos (</a:t>
            </a:r>
            <a:r>
              <a:rPr lang="es-ES" sz="2600" b="1" dirty="0" smtClean="0"/>
              <a:t>M:N</a:t>
            </a:r>
            <a:r>
              <a:rPr lang="es-ES" sz="2600" dirty="0" smtClean="0"/>
              <a:t>).</a:t>
            </a:r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 smtClean="0"/>
              <a:t>3. Cardinalidad de las relaciones (máxima)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21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3181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443319"/>
            <a:ext cx="10957984" cy="5163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800" b="1" dirty="0" smtClean="0"/>
              <a:t>Cardinalidad de una relación</a:t>
            </a:r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 smtClean="0"/>
              <a:t>3. Cardinalidad de las relaciones (máxima)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22</a:t>
            </a:fld>
            <a:endParaRPr lang="es-ES_tradnl"/>
          </a:p>
        </p:txBody>
      </p:sp>
      <p:grpSp>
        <p:nvGrpSpPr>
          <p:cNvPr id="45" name="Grupo 44"/>
          <p:cNvGrpSpPr/>
          <p:nvPr/>
        </p:nvGrpSpPr>
        <p:grpSpPr>
          <a:xfrm>
            <a:off x="6335680" y="2357454"/>
            <a:ext cx="5760640" cy="2978118"/>
            <a:chOff x="3208272" y="2851307"/>
            <a:chExt cx="5760640" cy="2978118"/>
          </a:xfrm>
        </p:grpSpPr>
        <p:grpSp>
          <p:nvGrpSpPr>
            <p:cNvPr id="5" name="76 Grupo"/>
            <p:cNvGrpSpPr/>
            <p:nvPr/>
          </p:nvGrpSpPr>
          <p:grpSpPr>
            <a:xfrm>
              <a:off x="3208272" y="2949105"/>
              <a:ext cx="5760640" cy="2880320"/>
              <a:chOff x="1475656" y="3563724"/>
              <a:chExt cx="6064241" cy="2961620"/>
            </a:xfrm>
          </p:grpSpPr>
          <p:sp>
            <p:nvSpPr>
              <p:cNvPr id="6" name="3 Elipse"/>
              <p:cNvSpPr/>
              <p:nvPr/>
            </p:nvSpPr>
            <p:spPr>
              <a:xfrm>
                <a:off x="1475656" y="4005064"/>
                <a:ext cx="1656184" cy="252028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" name="4 Elipse"/>
              <p:cNvSpPr/>
              <p:nvPr/>
            </p:nvSpPr>
            <p:spPr>
              <a:xfrm>
                <a:off x="3563888" y="4005064"/>
                <a:ext cx="1656184" cy="252028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" name="5 Elipse"/>
              <p:cNvSpPr/>
              <p:nvPr/>
            </p:nvSpPr>
            <p:spPr>
              <a:xfrm>
                <a:off x="5652120" y="4005064"/>
                <a:ext cx="1656184" cy="252028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" name="6 CuadroTexto"/>
              <p:cNvSpPr txBox="1"/>
              <p:nvPr/>
            </p:nvSpPr>
            <p:spPr>
              <a:xfrm>
                <a:off x="1763688" y="4293096"/>
                <a:ext cx="720080" cy="316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/>
                  <a:t>Pedro</a:t>
                </a:r>
              </a:p>
            </p:txBody>
          </p:sp>
          <p:sp>
            <p:nvSpPr>
              <p:cNvPr id="10" name="7 CuadroTexto"/>
              <p:cNvSpPr txBox="1"/>
              <p:nvPr/>
            </p:nvSpPr>
            <p:spPr>
              <a:xfrm>
                <a:off x="1835696" y="4797152"/>
                <a:ext cx="576064" cy="316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/>
                  <a:t>Ana</a:t>
                </a:r>
              </a:p>
            </p:txBody>
          </p:sp>
          <p:sp>
            <p:nvSpPr>
              <p:cNvPr id="11" name="8 CuadroTexto"/>
              <p:cNvSpPr txBox="1"/>
              <p:nvPr/>
            </p:nvSpPr>
            <p:spPr>
              <a:xfrm>
                <a:off x="2051720" y="4509120"/>
                <a:ext cx="576064" cy="316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/>
                  <a:t>José</a:t>
                </a:r>
              </a:p>
            </p:txBody>
          </p:sp>
          <p:sp>
            <p:nvSpPr>
              <p:cNvPr id="12" name="9 CuadroTexto"/>
              <p:cNvSpPr txBox="1"/>
              <p:nvPr/>
            </p:nvSpPr>
            <p:spPr>
              <a:xfrm>
                <a:off x="2195736" y="5085184"/>
                <a:ext cx="720080" cy="316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/>
                  <a:t>María</a:t>
                </a:r>
              </a:p>
            </p:txBody>
          </p:sp>
          <p:sp>
            <p:nvSpPr>
              <p:cNvPr id="13" name="10 CuadroTexto"/>
              <p:cNvSpPr txBox="1"/>
              <p:nvPr/>
            </p:nvSpPr>
            <p:spPr>
              <a:xfrm>
                <a:off x="1547664" y="5445225"/>
                <a:ext cx="1045089" cy="316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/>
                  <a:t>Consuelo</a:t>
                </a:r>
              </a:p>
            </p:txBody>
          </p:sp>
          <p:sp>
            <p:nvSpPr>
              <p:cNvPr id="14" name="11 CuadroTexto"/>
              <p:cNvSpPr txBox="1"/>
              <p:nvPr/>
            </p:nvSpPr>
            <p:spPr>
              <a:xfrm>
                <a:off x="2195736" y="5733256"/>
                <a:ext cx="795981" cy="316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/>
                  <a:t>Jaime</a:t>
                </a:r>
              </a:p>
            </p:txBody>
          </p:sp>
          <p:sp>
            <p:nvSpPr>
              <p:cNvPr id="15" name="12 CuadroTexto"/>
              <p:cNvSpPr txBox="1"/>
              <p:nvPr/>
            </p:nvSpPr>
            <p:spPr>
              <a:xfrm>
                <a:off x="1835696" y="6093296"/>
                <a:ext cx="916643" cy="316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/>
                  <a:t>Lourdes</a:t>
                </a:r>
              </a:p>
            </p:txBody>
          </p:sp>
          <p:sp>
            <p:nvSpPr>
              <p:cNvPr id="16" name="13 CuadroTexto"/>
              <p:cNvSpPr txBox="1"/>
              <p:nvPr/>
            </p:nvSpPr>
            <p:spPr>
              <a:xfrm>
                <a:off x="6012160" y="4293096"/>
                <a:ext cx="1008112" cy="316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/>
                  <a:t>Fontanero</a:t>
                </a:r>
              </a:p>
            </p:txBody>
          </p:sp>
          <p:sp>
            <p:nvSpPr>
              <p:cNvPr id="17" name="14 CuadroTexto"/>
              <p:cNvSpPr txBox="1"/>
              <p:nvPr/>
            </p:nvSpPr>
            <p:spPr>
              <a:xfrm>
                <a:off x="6012160" y="4725144"/>
                <a:ext cx="1080119" cy="316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/>
                  <a:t>Electricista</a:t>
                </a:r>
              </a:p>
            </p:txBody>
          </p:sp>
          <p:sp>
            <p:nvSpPr>
              <p:cNvPr id="18" name="15 CuadroTexto"/>
              <p:cNvSpPr txBox="1"/>
              <p:nvPr/>
            </p:nvSpPr>
            <p:spPr>
              <a:xfrm>
                <a:off x="6012160" y="5949279"/>
                <a:ext cx="1208567" cy="316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/>
                  <a:t>Peluquero</a:t>
                </a:r>
              </a:p>
            </p:txBody>
          </p:sp>
          <p:sp>
            <p:nvSpPr>
              <p:cNvPr id="19" name="16 CuadroTexto"/>
              <p:cNvSpPr txBox="1"/>
              <p:nvPr/>
            </p:nvSpPr>
            <p:spPr>
              <a:xfrm>
                <a:off x="5868144" y="5085184"/>
                <a:ext cx="1368152" cy="316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/>
                  <a:t>Administrativo</a:t>
                </a:r>
              </a:p>
            </p:txBody>
          </p:sp>
          <p:sp>
            <p:nvSpPr>
              <p:cNvPr id="20" name="17 CuadroTexto"/>
              <p:cNvSpPr txBox="1"/>
              <p:nvPr/>
            </p:nvSpPr>
            <p:spPr>
              <a:xfrm>
                <a:off x="6012160" y="5517232"/>
                <a:ext cx="936104" cy="316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/>
                  <a:t>Panadero</a:t>
                </a:r>
              </a:p>
            </p:txBody>
          </p:sp>
          <p:sp>
            <p:nvSpPr>
              <p:cNvPr id="21" name="18 CuadroTexto"/>
              <p:cNvSpPr txBox="1"/>
              <p:nvPr/>
            </p:nvSpPr>
            <p:spPr>
              <a:xfrm>
                <a:off x="4211960" y="4149081"/>
                <a:ext cx="288032" cy="457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000" dirty="0">
                    <a:sym typeface="Symbol"/>
                  </a:rPr>
                  <a:t></a:t>
                </a:r>
                <a:endParaRPr lang="es-ES" sz="2000" dirty="0"/>
              </a:p>
            </p:txBody>
          </p:sp>
          <p:sp>
            <p:nvSpPr>
              <p:cNvPr id="22" name="19 CuadroTexto"/>
              <p:cNvSpPr txBox="1"/>
              <p:nvPr/>
            </p:nvSpPr>
            <p:spPr>
              <a:xfrm>
                <a:off x="4211960" y="4469050"/>
                <a:ext cx="288032" cy="457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000" dirty="0">
                    <a:sym typeface="Symbol"/>
                  </a:rPr>
                  <a:t></a:t>
                </a:r>
                <a:endParaRPr lang="es-ES" sz="2000" dirty="0"/>
              </a:p>
            </p:txBody>
          </p:sp>
          <p:sp>
            <p:nvSpPr>
              <p:cNvPr id="23" name="20 CuadroTexto"/>
              <p:cNvSpPr txBox="1"/>
              <p:nvPr/>
            </p:nvSpPr>
            <p:spPr>
              <a:xfrm>
                <a:off x="4211960" y="4757082"/>
                <a:ext cx="288032" cy="457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000" dirty="0">
                    <a:sym typeface="Symbol"/>
                  </a:rPr>
                  <a:t></a:t>
                </a:r>
                <a:endParaRPr lang="es-ES" sz="2000" dirty="0"/>
              </a:p>
            </p:txBody>
          </p:sp>
          <p:sp>
            <p:nvSpPr>
              <p:cNvPr id="24" name="21 CuadroTexto"/>
              <p:cNvSpPr txBox="1"/>
              <p:nvPr/>
            </p:nvSpPr>
            <p:spPr>
              <a:xfrm>
                <a:off x="4211960" y="5045114"/>
                <a:ext cx="288032" cy="457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000" dirty="0">
                    <a:sym typeface="Symbol"/>
                  </a:rPr>
                  <a:t></a:t>
                </a:r>
                <a:endParaRPr lang="es-ES" sz="2000" dirty="0"/>
              </a:p>
            </p:txBody>
          </p:sp>
          <p:sp>
            <p:nvSpPr>
              <p:cNvPr id="25" name="22 CuadroTexto"/>
              <p:cNvSpPr txBox="1"/>
              <p:nvPr/>
            </p:nvSpPr>
            <p:spPr>
              <a:xfrm>
                <a:off x="4211960" y="5333146"/>
                <a:ext cx="288032" cy="457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000" dirty="0">
                    <a:sym typeface="Symbol"/>
                  </a:rPr>
                  <a:t></a:t>
                </a:r>
                <a:endParaRPr lang="es-ES" sz="2000" dirty="0"/>
              </a:p>
            </p:txBody>
          </p:sp>
          <p:sp>
            <p:nvSpPr>
              <p:cNvPr id="26" name="23 CuadroTexto"/>
              <p:cNvSpPr txBox="1"/>
              <p:nvPr/>
            </p:nvSpPr>
            <p:spPr>
              <a:xfrm>
                <a:off x="4211960" y="5693186"/>
                <a:ext cx="288032" cy="457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000" dirty="0">
                    <a:sym typeface="Symbol"/>
                  </a:rPr>
                  <a:t></a:t>
                </a:r>
                <a:endParaRPr lang="es-ES" sz="2000" dirty="0"/>
              </a:p>
            </p:txBody>
          </p:sp>
          <p:sp>
            <p:nvSpPr>
              <p:cNvPr id="27" name="24 CuadroTexto"/>
              <p:cNvSpPr txBox="1"/>
              <p:nvPr/>
            </p:nvSpPr>
            <p:spPr>
              <a:xfrm>
                <a:off x="4211960" y="6021288"/>
                <a:ext cx="288032" cy="457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000" dirty="0">
                    <a:sym typeface="Symbol"/>
                  </a:rPr>
                  <a:t></a:t>
                </a:r>
                <a:endParaRPr lang="es-ES" sz="2000" dirty="0"/>
              </a:p>
            </p:txBody>
          </p:sp>
          <p:cxnSp>
            <p:nvCxnSpPr>
              <p:cNvPr id="28" name="26 Conector recto"/>
              <p:cNvCxnSpPr>
                <a:stCxn id="21" idx="3"/>
                <a:endCxn id="16" idx="1"/>
              </p:cNvCxnSpPr>
              <p:nvPr/>
            </p:nvCxnSpPr>
            <p:spPr>
              <a:xfrm>
                <a:off x="4499992" y="4377638"/>
                <a:ext cx="1512167" cy="73691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30 Conector recto"/>
              <p:cNvCxnSpPr>
                <a:stCxn id="23" idx="3"/>
                <a:endCxn id="17" idx="1"/>
              </p:cNvCxnSpPr>
              <p:nvPr/>
            </p:nvCxnSpPr>
            <p:spPr>
              <a:xfrm flipV="1">
                <a:off x="4499992" y="4883377"/>
                <a:ext cx="1512167" cy="102263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33 Conector recto"/>
              <p:cNvCxnSpPr>
                <a:stCxn id="22" idx="3"/>
                <a:endCxn id="19" idx="1"/>
              </p:cNvCxnSpPr>
              <p:nvPr/>
            </p:nvCxnSpPr>
            <p:spPr>
              <a:xfrm>
                <a:off x="4499992" y="4697607"/>
                <a:ext cx="1368152" cy="54581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37 Conector recto"/>
              <p:cNvCxnSpPr>
                <a:stCxn id="24" idx="3"/>
                <a:endCxn id="20" idx="1"/>
              </p:cNvCxnSpPr>
              <p:nvPr/>
            </p:nvCxnSpPr>
            <p:spPr>
              <a:xfrm>
                <a:off x="4499992" y="5273672"/>
                <a:ext cx="1512167" cy="401793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40 Conector recto"/>
              <p:cNvCxnSpPr>
                <a:stCxn id="26" idx="3"/>
                <a:endCxn id="19" idx="1"/>
              </p:cNvCxnSpPr>
              <p:nvPr/>
            </p:nvCxnSpPr>
            <p:spPr>
              <a:xfrm flipV="1">
                <a:off x="4499992" y="5243417"/>
                <a:ext cx="1368152" cy="678326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43 Conector recto"/>
              <p:cNvCxnSpPr>
                <a:stCxn id="25" idx="3"/>
                <a:endCxn id="18" idx="1"/>
              </p:cNvCxnSpPr>
              <p:nvPr/>
            </p:nvCxnSpPr>
            <p:spPr>
              <a:xfrm>
                <a:off x="4499992" y="5561703"/>
                <a:ext cx="1512167" cy="545809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46 Conector recto"/>
              <p:cNvCxnSpPr>
                <a:stCxn id="27" idx="3"/>
                <a:endCxn id="18" idx="1"/>
              </p:cNvCxnSpPr>
              <p:nvPr/>
            </p:nvCxnSpPr>
            <p:spPr>
              <a:xfrm flipV="1">
                <a:off x="4499992" y="6107512"/>
                <a:ext cx="1512167" cy="142334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49 Conector recto"/>
              <p:cNvCxnSpPr>
                <a:endCxn id="23" idx="1"/>
              </p:cNvCxnSpPr>
              <p:nvPr/>
            </p:nvCxnSpPr>
            <p:spPr>
              <a:xfrm>
                <a:off x="2339752" y="4437112"/>
                <a:ext cx="1872208" cy="548528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52 Conector recto"/>
              <p:cNvCxnSpPr>
                <a:stCxn id="11" idx="3"/>
                <a:endCxn id="21" idx="1"/>
              </p:cNvCxnSpPr>
              <p:nvPr/>
            </p:nvCxnSpPr>
            <p:spPr>
              <a:xfrm flipV="1">
                <a:off x="2627785" y="4377638"/>
                <a:ext cx="1584176" cy="289714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56 Conector recto"/>
              <p:cNvCxnSpPr>
                <a:stCxn id="10" idx="3"/>
                <a:endCxn id="22" idx="1"/>
              </p:cNvCxnSpPr>
              <p:nvPr/>
            </p:nvCxnSpPr>
            <p:spPr>
              <a:xfrm flipV="1">
                <a:off x="2411760" y="4697607"/>
                <a:ext cx="1800200" cy="25777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61 Conector recto"/>
              <p:cNvCxnSpPr>
                <a:stCxn id="12" idx="3"/>
                <a:endCxn id="24" idx="1"/>
              </p:cNvCxnSpPr>
              <p:nvPr/>
            </p:nvCxnSpPr>
            <p:spPr>
              <a:xfrm>
                <a:off x="2915815" y="5243417"/>
                <a:ext cx="1296145" cy="30255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64 Conector recto"/>
              <p:cNvCxnSpPr>
                <a:stCxn id="13" idx="3"/>
                <a:endCxn id="25" idx="1"/>
              </p:cNvCxnSpPr>
              <p:nvPr/>
            </p:nvCxnSpPr>
            <p:spPr>
              <a:xfrm flipV="1">
                <a:off x="2592753" y="5561703"/>
                <a:ext cx="1619207" cy="41754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67 Conector recto"/>
              <p:cNvCxnSpPr>
                <a:stCxn id="14" idx="3"/>
                <a:endCxn id="27" idx="1"/>
              </p:cNvCxnSpPr>
              <p:nvPr/>
            </p:nvCxnSpPr>
            <p:spPr>
              <a:xfrm>
                <a:off x="2991716" y="5891488"/>
                <a:ext cx="1220244" cy="35835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70 Conector recto"/>
              <p:cNvCxnSpPr>
                <a:stCxn id="15" idx="3"/>
                <a:endCxn id="26" idx="1"/>
              </p:cNvCxnSpPr>
              <p:nvPr/>
            </p:nvCxnSpPr>
            <p:spPr>
              <a:xfrm flipV="1">
                <a:off x="2752338" y="5921743"/>
                <a:ext cx="1459622" cy="329785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73 CuadroTexto"/>
              <p:cNvSpPr txBox="1"/>
              <p:nvPr/>
            </p:nvSpPr>
            <p:spPr>
              <a:xfrm>
                <a:off x="1619672" y="3573016"/>
                <a:ext cx="1771007" cy="421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PERSONAS</a:t>
                </a:r>
                <a:endParaRPr lang="es-ES" dirty="0"/>
              </a:p>
            </p:txBody>
          </p:sp>
          <p:sp>
            <p:nvSpPr>
              <p:cNvPr id="43" name="75 CuadroTexto"/>
              <p:cNvSpPr txBox="1"/>
              <p:nvPr/>
            </p:nvSpPr>
            <p:spPr>
              <a:xfrm>
                <a:off x="5868144" y="3563724"/>
                <a:ext cx="1671753" cy="421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TRABAJOS</a:t>
                </a:r>
                <a:endParaRPr lang="es-ES" dirty="0"/>
              </a:p>
            </p:txBody>
          </p:sp>
        </p:grpSp>
        <p:sp>
          <p:nvSpPr>
            <p:cNvPr id="44" name="Rectángulo 43"/>
            <p:cNvSpPr/>
            <p:nvPr/>
          </p:nvSpPr>
          <p:spPr>
            <a:xfrm>
              <a:off x="5420507" y="2851307"/>
              <a:ext cx="110479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2800" dirty="0"/>
                <a:t>(</a:t>
              </a:r>
              <a:r>
                <a:rPr lang="es-ES" sz="2800" b="1" dirty="0"/>
                <a:t>N:1</a:t>
              </a:r>
              <a:r>
                <a:rPr lang="es-ES" sz="2800" dirty="0"/>
                <a:t>) </a:t>
              </a:r>
            </a:p>
          </p:txBody>
        </p:sp>
      </p:grpSp>
      <p:grpSp>
        <p:nvGrpSpPr>
          <p:cNvPr id="127" name="Grupo 126"/>
          <p:cNvGrpSpPr/>
          <p:nvPr/>
        </p:nvGrpSpPr>
        <p:grpSpPr>
          <a:xfrm>
            <a:off x="177986" y="2314278"/>
            <a:ext cx="5761352" cy="3006090"/>
            <a:chOff x="177986" y="2314278"/>
            <a:chExt cx="5761352" cy="3006090"/>
          </a:xfrm>
        </p:grpSpPr>
        <p:grpSp>
          <p:nvGrpSpPr>
            <p:cNvPr id="47" name="76 Grupo"/>
            <p:cNvGrpSpPr/>
            <p:nvPr/>
          </p:nvGrpSpPr>
          <p:grpSpPr>
            <a:xfrm>
              <a:off x="177986" y="2440048"/>
              <a:ext cx="5761352" cy="2880320"/>
              <a:chOff x="1474906" y="3563724"/>
              <a:chExt cx="6064991" cy="2961620"/>
            </a:xfrm>
          </p:grpSpPr>
          <p:sp>
            <p:nvSpPr>
              <p:cNvPr id="49" name="3 Elipse"/>
              <p:cNvSpPr/>
              <p:nvPr/>
            </p:nvSpPr>
            <p:spPr>
              <a:xfrm>
                <a:off x="1475656" y="4005064"/>
                <a:ext cx="1656184" cy="252028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0" name="4 Elipse"/>
              <p:cNvSpPr/>
              <p:nvPr/>
            </p:nvSpPr>
            <p:spPr>
              <a:xfrm>
                <a:off x="3563888" y="4005064"/>
                <a:ext cx="1656184" cy="252028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1" name="5 Elipse"/>
              <p:cNvSpPr/>
              <p:nvPr/>
            </p:nvSpPr>
            <p:spPr>
              <a:xfrm>
                <a:off x="5652120" y="4005064"/>
                <a:ext cx="1656184" cy="252028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2" name="6 CuadroTexto"/>
              <p:cNvSpPr txBox="1"/>
              <p:nvPr/>
            </p:nvSpPr>
            <p:spPr>
              <a:xfrm>
                <a:off x="1978573" y="4310153"/>
                <a:ext cx="720080" cy="316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/>
                  <a:t>Pedro</a:t>
                </a:r>
              </a:p>
            </p:txBody>
          </p:sp>
          <p:sp>
            <p:nvSpPr>
              <p:cNvPr id="53" name="7 CuadroTexto"/>
              <p:cNvSpPr txBox="1"/>
              <p:nvPr/>
            </p:nvSpPr>
            <p:spPr>
              <a:xfrm>
                <a:off x="2056903" y="5111234"/>
                <a:ext cx="576064" cy="316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/>
                  <a:t>Ana</a:t>
                </a:r>
              </a:p>
            </p:txBody>
          </p:sp>
          <p:sp>
            <p:nvSpPr>
              <p:cNvPr id="54" name="8 CuadroTexto"/>
              <p:cNvSpPr txBox="1"/>
              <p:nvPr/>
            </p:nvSpPr>
            <p:spPr>
              <a:xfrm>
                <a:off x="2049609" y="4748081"/>
                <a:ext cx="576064" cy="316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/>
                  <a:t>José</a:t>
                </a:r>
              </a:p>
            </p:txBody>
          </p:sp>
          <p:sp>
            <p:nvSpPr>
              <p:cNvPr id="55" name="9 CuadroTexto"/>
              <p:cNvSpPr txBox="1"/>
              <p:nvPr/>
            </p:nvSpPr>
            <p:spPr>
              <a:xfrm>
                <a:off x="1975717" y="5503584"/>
                <a:ext cx="720080" cy="316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/>
                  <a:t>María</a:t>
                </a:r>
              </a:p>
            </p:txBody>
          </p:sp>
          <p:sp>
            <p:nvSpPr>
              <p:cNvPr id="56" name="10 CuadroTexto"/>
              <p:cNvSpPr txBox="1"/>
              <p:nvPr/>
            </p:nvSpPr>
            <p:spPr>
              <a:xfrm>
                <a:off x="1813624" y="5920312"/>
                <a:ext cx="1045089" cy="316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/>
                  <a:t>Consuelo</a:t>
                </a:r>
              </a:p>
            </p:txBody>
          </p:sp>
          <p:sp>
            <p:nvSpPr>
              <p:cNvPr id="59" name="13 CuadroTexto"/>
              <p:cNvSpPr txBox="1"/>
              <p:nvPr/>
            </p:nvSpPr>
            <p:spPr>
              <a:xfrm>
                <a:off x="5958639" y="4293096"/>
                <a:ext cx="1063949" cy="284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 err="1" smtClean="0"/>
                  <a:t>Programac</a:t>
                </a:r>
                <a:r>
                  <a:rPr lang="es-ES" sz="1200" dirty="0" smtClean="0"/>
                  <a:t>.</a:t>
                </a:r>
                <a:endParaRPr lang="es-ES" sz="1200" dirty="0"/>
              </a:p>
            </p:txBody>
          </p:sp>
          <p:sp>
            <p:nvSpPr>
              <p:cNvPr id="60" name="14 CuadroTexto"/>
              <p:cNvSpPr txBox="1"/>
              <p:nvPr/>
            </p:nvSpPr>
            <p:spPr>
              <a:xfrm>
                <a:off x="6052686" y="4677037"/>
                <a:ext cx="1080119" cy="284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 err="1" smtClean="0"/>
                  <a:t>BBDDs</a:t>
                </a:r>
                <a:endParaRPr lang="es-ES" sz="1200" dirty="0"/>
              </a:p>
            </p:txBody>
          </p:sp>
          <p:sp>
            <p:nvSpPr>
              <p:cNvPr id="61" name="15 CuadroTexto"/>
              <p:cNvSpPr txBox="1"/>
              <p:nvPr/>
            </p:nvSpPr>
            <p:spPr>
              <a:xfrm>
                <a:off x="6169798" y="5865484"/>
                <a:ext cx="1208567" cy="284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 err="1" smtClean="0"/>
                  <a:t>SOs</a:t>
                </a:r>
                <a:endParaRPr lang="es-ES" sz="1200" dirty="0"/>
              </a:p>
            </p:txBody>
          </p:sp>
          <p:sp>
            <p:nvSpPr>
              <p:cNvPr id="62" name="16 CuadroTexto"/>
              <p:cNvSpPr txBox="1"/>
              <p:nvPr/>
            </p:nvSpPr>
            <p:spPr>
              <a:xfrm>
                <a:off x="5994643" y="5064362"/>
                <a:ext cx="1368152" cy="284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 smtClean="0"/>
                  <a:t>Hardware</a:t>
                </a:r>
                <a:endParaRPr lang="es-ES" sz="1200" dirty="0"/>
              </a:p>
            </p:txBody>
          </p:sp>
          <p:sp>
            <p:nvSpPr>
              <p:cNvPr id="63" name="17 CuadroTexto"/>
              <p:cNvSpPr txBox="1"/>
              <p:nvPr/>
            </p:nvSpPr>
            <p:spPr>
              <a:xfrm>
                <a:off x="6088387" y="5476872"/>
                <a:ext cx="936104" cy="284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 smtClean="0"/>
                  <a:t>Redes</a:t>
                </a:r>
                <a:endParaRPr lang="es-ES" sz="1200" dirty="0"/>
              </a:p>
            </p:txBody>
          </p:sp>
          <p:sp>
            <p:nvSpPr>
              <p:cNvPr id="64" name="18 CuadroTexto"/>
              <p:cNvSpPr txBox="1"/>
              <p:nvPr/>
            </p:nvSpPr>
            <p:spPr>
              <a:xfrm>
                <a:off x="4250467" y="4406953"/>
                <a:ext cx="288032" cy="457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000" dirty="0">
                    <a:sym typeface="Symbol"/>
                  </a:rPr>
                  <a:t></a:t>
                </a:r>
                <a:endParaRPr lang="es-ES" sz="2000" dirty="0"/>
              </a:p>
            </p:txBody>
          </p:sp>
          <p:sp>
            <p:nvSpPr>
              <p:cNvPr id="65" name="19 CuadroTexto"/>
              <p:cNvSpPr txBox="1"/>
              <p:nvPr/>
            </p:nvSpPr>
            <p:spPr>
              <a:xfrm>
                <a:off x="4250467" y="4726922"/>
                <a:ext cx="288032" cy="457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000" dirty="0">
                    <a:sym typeface="Symbol"/>
                  </a:rPr>
                  <a:t></a:t>
                </a:r>
                <a:endParaRPr lang="es-ES" sz="2000" dirty="0"/>
              </a:p>
            </p:txBody>
          </p:sp>
          <p:sp>
            <p:nvSpPr>
              <p:cNvPr id="66" name="20 CuadroTexto"/>
              <p:cNvSpPr txBox="1"/>
              <p:nvPr/>
            </p:nvSpPr>
            <p:spPr>
              <a:xfrm>
                <a:off x="4250467" y="5014954"/>
                <a:ext cx="288032" cy="457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000" dirty="0">
                    <a:sym typeface="Symbol"/>
                  </a:rPr>
                  <a:t></a:t>
                </a:r>
                <a:endParaRPr lang="es-ES" sz="2000" dirty="0"/>
              </a:p>
            </p:txBody>
          </p:sp>
          <p:sp>
            <p:nvSpPr>
              <p:cNvPr id="67" name="21 CuadroTexto"/>
              <p:cNvSpPr txBox="1"/>
              <p:nvPr/>
            </p:nvSpPr>
            <p:spPr>
              <a:xfrm>
                <a:off x="4250467" y="5302986"/>
                <a:ext cx="288032" cy="457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000" dirty="0">
                    <a:sym typeface="Symbol"/>
                  </a:rPr>
                  <a:t></a:t>
                </a:r>
                <a:endParaRPr lang="es-ES" sz="2000" dirty="0"/>
              </a:p>
            </p:txBody>
          </p:sp>
          <p:sp>
            <p:nvSpPr>
              <p:cNvPr id="68" name="22 CuadroTexto"/>
              <p:cNvSpPr txBox="1"/>
              <p:nvPr/>
            </p:nvSpPr>
            <p:spPr>
              <a:xfrm>
                <a:off x="4250467" y="5591018"/>
                <a:ext cx="288032" cy="457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000" dirty="0">
                    <a:sym typeface="Symbol"/>
                  </a:rPr>
                  <a:t></a:t>
                </a:r>
                <a:endParaRPr lang="es-ES" sz="2000" dirty="0"/>
              </a:p>
            </p:txBody>
          </p:sp>
          <p:cxnSp>
            <p:nvCxnSpPr>
              <p:cNvPr id="71" name="26 Conector recto"/>
              <p:cNvCxnSpPr>
                <a:stCxn id="64" idx="3"/>
                <a:endCxn id="59" idx="1"/>
              </p:cNvCxnSpPr>
              <p:nvPr/>
            </p:nvCxnSpPr>
            <p:spPr>
              <a:xfrm flipV="1">
                <a:off x="4538499" y="4435505"/>
                <a:ext cx="1420139" cy="200005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30 Conector recto"/>
              <p:cNvCxnSpPr>
                <a:stCxn id="66" idx="3"/>
                <a:endCxn id="60" idx="1"/>
              </p:cNvCxnSpPr>
              <p:nvPr/>
            </p:nvCxnSpPr>
            <p:spPr>
              <a:xfrm flipV="1">
                <a:off x="4538499" y="4819446"/>
                <a:ext cx="1514187" cy="424066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33 Conector recto"/>
              <p:cNvCxnSpPr>
                <a:stCxn id="65" idx="3"/>
                <a:endCxn id="62" idx="1"/>
              </p:cNvCxnSpPr>
              <p:nvPr/>
            </p:nvCxnSpPr>
            <p:spPr>
              <a:xfrm>
                <a:off x="4538499" y="4955480"/>
                <a:ext cx="1456144" cy="251291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37 Conector recto"/>
              <p:cNvCxnSpPr>
                <a:stCxn id="67" idx="3"/>
                <a:endCxn id="63" idx="1"/>
              </p:cNvCxnSpPr>
              <p:nvPr/>
            </p:nvCxnSpPr>
            <p:spPr>
              <a:xfrm>
                <a:off x="4538499" y="5531544"/>
                <a:ext cx="1549888" cy="8773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43 Conector recto"/>
              <p:cNvCxnSpPr>
                <a:stCxn id="68" idx="3"/>
                <a:endCxn id="61" idx="1"/>
              </p:cNvCxnSpPr>
              <p:nvPr/>
            </p:nvCxnSpPr>
            <p:spPr>
              <a:xfrm>
                <a:off x="4538499" y="5819576"/>
                <a:ext cx="1631299" cy="188318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49 Conector recto"/>
              <p:cNvCxnSpPr>
                <a:stCxn id="52" idx="3"/>
                <a:endCxn id="66" idx="1"/>
              </p:cNvCxnSpPr>
              <p:nvPr/>
            </p:nvCxnSpPr>
            <p:spPr>
              <a:xfrm>
                <a:off x="2698653" y="4468386"/>
                <a:ext cx="1551814" cy="775126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52 Conector recto"/>
              <p:cNvCxnSpPr>
                <a:stCxn id="54" idx="3"/>
                <a:endCxn id="64" idx="1"/>
              </p:cNvCxnSpPr>
              <p:nvPr/>
            </p:nvCxnSpPr>
            <p:spPr>
              <a:xfrm flipV="1">
                <a:off x="2625673" y="4635511"/>
                <a:ext cx="1624794" cy="270803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56 Conector recto"/>
              <p:cNvCxnSpPr>
                <a:stCxn id="53" idx="3"/>
                <a:endCxn id="65" idx="1"/>
              </p:cNvCxnSpPr>
              <p:nvPr/>
            </p:nvCxnSpPr>
            <p:spPr>
              <a:xfrm flipV="1">
                <a:off x="2632967" y="4955480"/>
                <a:ext cx="1617500" cy="313986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61 Conector recto"/>
              <p:cNvCxnSpPr>
                <a:stCxn id="55" idx="3"/>
                <a:endCxn id="67" idx="1"/>
              </p:cNvCxnSpPr>
              <p:nvPr/>
            </p:nvCxnSpPr>
            <p:spPr>
              <a:xfrm flipV="1">
                <a:off x="2695797" y="5531544"/>
                <a:ext cx="1554670" cy="130273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64 Conector recto"/>
              <p:cNvCxnSpPr>
                <a:stCxn id="56" idx="3"/>
                <a:endCxn id="68" idx="1"/>
              </p:cNvCxnSpPr>
              <p:nvPr/>
            </p:nvCxnSpPr>
            <p:spPr>
              <a:xfrm flipV="1">
                <a:off x="2858712" y="5819576"/>
                <a:ext cx="1391755" cy="258969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73 CuadroTexto"/>
              <p:cNvSpPr txBox="1"/>
              <p:nvPr/>
            </p:nvSpPr>
            <p:spPr>
              <a:xfrm>
                <a:off x="1474906" y="3573016"/>
                <a:ext cx="1915772" cy="379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PROFESORES</a:t>
                </a:r>
                <a:endParaRPr lang="es-ES" dirty="0"/>
              </a:p>
            </p:txBody>
          </p:sp>
          <p:sp>
            <p:nvSpPr>
              <p:cNvPr id="86" name="75 CuadroTexto"/>
              <p:cNvSpPr txBox="1"/>
              <p:nvPr/>
            </p:nvSpPr>
            <p:spPr>
              <a:xfrm>
                <a:off x="5868144" y="3563724"/>
                <a:ext cx="1671753" cy="379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MÓDULOS</a:t>
                </a:r>
                <a:endParaRPr lang="es-ES" dirty="0"/>
              </a:p>
            </p:txBody>
          </p:sp>
        </p:grpSp>
        <p:sp>
          <p:nvSpPr>
            <p:cNvPr id="48" name="Rectángulo 47"/>
            <p:cNvSpPr/>
            <p:nvPr/>
          </p:nvSpPr>
          <p:spPr>
            <a:xfrm>
              <a:off x="2485472" y="2314278"/>
              <a:ext cx="104547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2800" dirty="0" smtClean="0"/>
                <a:t>(</a:t>
              </a:r>
              <a:r>
                <a:rPr lang="es-ES" sz="2800" b="1" dirty="0" smtClean="0"/>
                <a:t>1:1</a:t>
              </a:r>
              <a:r>
                <a:rPr lang="es-ES" sz="2800" dirty="0"/>
                <a:t>)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118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24416" y="1441950"/>
            <a:ext cx="10957984" cy="5163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800" b="1" dirty="0" smtClean="0"/>
              <a:t>Cardinalidad de una relación</a:t>
            </a:r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 smtClean="0"/>
              <a:t>3. Cardinalidad de las relaciones (máxima)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23</a:t>
            </a:fld>
            <a:endParaRPr lang="es-ES_tradnl"/>
          </a:p>
        </p:txBody>
      </p:sp>
      <p:grpSp>
        <p:nvGrpSpPr>
          <p:cNvPr id="5" name="Grupo 4"/>
          <p:cNvGrpSpPr/>
          <p:nvPr/>
        </p:nvGrpSpPr>
        <p:grpSpPr>
          <a:xfrm>
            <a:off x="3207916" y="2497940"/>
            <a:ext cx="5761352" cy="3011478"/>
            <a:chOff x="3207916" y="2497940"/>
            <a:chExt cx="5761352" cy="3011478"/>
          </a:xfrm>
        </p:grpSpPr>
        <p:grpSp>
          <p:nvGrpSpPr>
            <p:cNvPr id="141" name="Grupo 140"/>
            <p:cNvGrpSpPr/>
            <p:nvPr/>
          </p:nvGrpSpPr>
          <p:grpSpPr>
            <a:xfrm>
              <a:off x="3207916" y="2497940"/>
              <a:ext cx="5761352" cy="3011478"/>
              <a:chOff x="3207916" y="2497940"/>
              <a:chExt cx="5761352" cy="3011478"/>
            </a:xfrm>
          </p:grpSpPr>
          <p:sp>
            <p:nvSpPr>
              <p:cNvPr id="88" name="3 Elipse"/>
              <p:cNvSpPr/>
              <p:nvPr/>
            </p:nvSpPr>
            <p:spPr>
              <a:xfrm>
                <a:off x="3208628" y="3043535"/>
                <a:ext cx="1573268" cy="245109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9" name="4 Elipse"/>
              <p:cNvSpPr/>
              <p:nvPr/>
            </p:nvSpPr>
            <p:spPr>
              <a:xfrm>
                <a:off x="5192315" y="3043535"/>
                <a:ext cx="1573268" cy="245109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0" name="5 Elipse"/>
              <p:cNvSpPr/>
              <p:nvPr/>
            </p:nvSpPr>
            <p:spPr>
              <a:xfrm>
                <a:off x="7176001" y="3043535"/>
                <a:ext cx="1573268" cy="245109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1" name="6 CuadroTexto"/>
              <p:cNvSpPr txBox="1"/>
              <p:nvPr/>
            </p:nvSpPr>
            <p:spPr>
              <a:xfrm>
                <a:off x="3686367" y="3340249"/>
                <a:ext cx="6840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/>
                  <a:t>Pedro</a:t>
                </a:r>
              </a:p>
            </p:txBody>
          </p:sp>
          <p:sp>
            <p:nvSpPr>
              <p:cNvPr id="92" name="7 CuadroTexto"/>
              <p:cNvSpPr txBox="1"/>
              <p:nvPr/>
            </p:nvSpPr>
            <p:spPr>
              <a:xfrm>
                <a:off x="3760776" y="4119339"/>
                <a:ext cx="547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/>
                  <a:t>Ana</a:t>
                </a:r>
              </a:p>
            </p:txBody>
          </p:sp>
          <p:sp>
            <p:nvSpPr>
              <p:cNvPr id="93" name="8 CuadroTexto"/>
              <p:cNvSpPr txBox="1"/>
              <p:nvPr/>
            </p:nvSpPr>
            <p:spPr>
              <a:xfrm>
                <a:off x="3753847" y="3766155"/>
                <a:ext cx="547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/>
                  <a:t>José</a:t>
                </a:r>
              </a:p>
            </p:txBody>
          </p:sp>
          <p:sp>
            <p:nvSpPr>
              <p:cNvPr id="94" name="9 CuadroTexto"/>
              <p:cNvSpPr txBox="1"/>
              <p:nvPr/>
            </p:nvSpPr>
            <p:spPr>
              <a:xfrm>
                <a:off x="3683654" y="4500919"/>
                <a:ext cx="6840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/>
                  <a:t>María</a:t>
                </a:r>
              </a:p>
            </p:txBody>
          </p:sp>
          <p:sp>
            <p:nvSpPr>
              <p:cNvPr id="95" name="10 CuadroTexto"/>
              <p:cNvSpPr txBox="1"/>
              <p:nvPr/>
            </p:nvSpPr>
            <p:spPr>
              <a:xfrm>
                <a:off x="3529676" y="4906207"/>
                <a:ext cx="9927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/>
                  <a:t>Consuelo</a:t>
                </a:r>
              </a:p>
            </p:txBody>
          </p:sp>
          <p:sp>
            <p:nvSpPr>
              <p:cNvPr id="96" name="13 CuadroTexto"/>
              <p:cNvSpPr txBox="1"/>
              <p:nvPr/>
            </p:nvSpPr>
            <p:spPr>
              <a:xfrm>
                <a:off x="7467174" y="3323660"/>
                <a:ext cx="101068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 err="1" smtClean="0"/>
                  <a:t>Programac</a:t>
                </a:r>
                <a:r>
                  <a:rPr lang="es-ES" sz="1200" dirty="0" smtClean="0"/>
                  <a:t>.</a:t>
                </a:r>
                <a:endParaRPr lang="es-ES" sz="1200" dirty="0"/>
              </a:p>
            </p:txBody>
          </p:sp>
          <p:sp>
            <p:nvSpPr>
              <p:cNvPr id="97" name="14 CuadroTexto"/>
              <p:cNvSpPr txBox="1"/>
              <p:nvPr/>
            </p:nvSpPr>
            <p:spPr>
              <a:xfrm>
                <a:off x="7556513" y="3697061"/>
                <a:ext cx="10260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 err="1" smtClean="0"/>
                  <a:t>BBDDs</a:t>
                </a:r>
                <a:endParaRPr lang="es-ES" sz="1200" dirty="0"/>
              </a:p>
            </p:txBody>
          </p:sp>
          <p:sp>
            <p:nvSpPr>
              <p:cNvPr id="98" name="15 CuadroTexto"/>
              <p:cNvSpPr txBox="1"/>
              <p:nvPr/>
            </p:nvSpPr>
            <p:spPr>
              <a:xfrm>
                <a:off x="7667762" y="4852884"/>
                <a:ext cx="11480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 err="1" smtClean="0"/>
                  <a:t>SOs</a:t>
                </a:r>
                <a:endParaRPr lang="es-ES" sz="1200" dirty="0"/>
              </a:p>
            </p:txBody>
          </p:sp>
          <p:sp>
            <p:nvSpPr>
              <p:cNvPr id="99" name="16 CuadroTexto"/>
              <p:cNvSpPr txBox="1"/>
              <p:nvPr/>
            </p:nvSpPr>
            <p:spPr>
              <a:xfrm>
                <a:off x="7501376" y="4073754"/>
                <a:ext cx="12996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 smtClean="0"/>
                  <a:t>Hardware</a:t>
                </a:r>
                <a:endParaRPr lang="es-ES" sz="1200" dirty="0"/>
              </a:p>
            </p:txBody>
          </p:sp>
          <p:sp>
            <p:nvSpPr>
              <p:cNvPr id="100" name="17 CuadroTexto"/>
              <p:cNvSpPr txBox="1"/>
              <p:nvPr/>
            </p:nvSpPr>
            <p:spPr>
              <a:xfrm>
                <a:off x="7590427" y="4474940"/>
                <a:ext cx="8892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 smtClean="0"/>
                  <a:t>Redes</a:t>
                </a:r>
                <a:endParaRPr lang="es-ES" sz="1200" dirty="0"/>
              </a:p>
            </p:txBody>
          </p:sp>
          <p:sp>
            <p:nvSpPr>
              <p:cNvPr id="101" name="18 CuadroTexto"/>
              <p:cNvSpPr txBox="1"/>
              <p:nvPr/>
            </p:nvSpPr>
            <p:spPr>
              <a:xfrm>
                <a:off x="5829456" y="3494454"/>
                <a:ext cx="273612" cy="444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000" dirty="0">
                    <a:sym typeface="Symbol"/>
                  </a:rPr>
                  <a:t></a:t>
                </a:r>
                <a:endParaRPr lang="es-ES" sz="2000" dirty="0"/>
              </a:p>
            </p:txBody>
          </p:sp>
          <p:sp>
            <p:nvSpPr>
              <p:cNvPr id="102" name="19 CuadroTexto"/>
              <p:cNvSpPr txBox="1"/>
              <p:nvPr/>
            </p:nvSpPr>
            <p:spPr>
              <a:xfrm>
                <a:off x="5829456" y="3756187"/>
                <a:ext cx="273612" cy="444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000" dirty="0">
                    <a:sym typeface="Symbol"/>
                  </a:rPr>
                  <a:t></a:t>
                </a:r>
                <a:endParaRPr lang="es-ES" sz="2000" dirty="0"/>
              </a:p>
            </p:txBody>
          </p:sp>
          <p:sp>
            <p:nvSpPr>
              <p:cNvPr id="103" name="20 CuadroTexto"/>
              <p:cNvSpPr txBox="1"/>
              <p:nvPr/>
            </p:nvSpPr>
            <p:spPr>
              <a:xfrm>
                <a:off x="5829456" y="4017920"/>
                <a:ext cx="273612" cy="444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000" dirty="0">
                    <a:sym typeface="Symbol"/>
                  </a:rPr>
                  <a:t></a:t>
                </a:r>
                <a:endParaRPr lang="es-ES" sz="2000" dirty="0"/>
              </a:p>
            </p:txBody>
          </p:sp>
          <p:sp>
            <p:nvSpPr>
              <p:cNvPr id="104" name="21 CuadroTexto"/>
              <p:cNvSpPr txBox="1"/>
              <p:nvPr/>
            </p:nvSpPr>
            <p:spPr>
              <a:xfrm>
                <a:off x="5829456" y="4279653"/>
                <a:ext cx="273612" cy="444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000" dirty="0">
                    <a:sym typeface="Symbol"/>
                  </a:rPr>
                  <a:t></a:t>
                </a:r>
                <a:endParaRPr lang="es-ES" sz="2000" dirty="0"/>
              </a:p>
            </p:txBody>
          </p:sp>
          <p:sp>
            <p:nvSpPr>
              <p:cNvPr id="105" name="22 CuadroTexto"/>
              <p:cNvSpPr txBox="1"/>
              <p:nvPr/>
            </p:nvSpPr>
            <p:spPr>
              <a:xfrm>
                <a:off x="5829456" y="4541386"/>
                <a:ext cx="273612" cy="444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000" dirty="0">
                    <a:sym typeface="Symbol"/>
                  </a:rPr>
                  <a:t></a:t>
                </a:r>
                <a:endParaRPr lang="es-ES" sz="2000" dirty="0"/>
              </a:p>
            </p:txBody>
          </p:sp>
          <p:cxnSp>
            <p:nvCxnSpPr>
              <p:cNvPr id="106" name="26 Conector recto"/>
              <p:cNvCxnSpPr>
                <a:stCxn id="101" idx="3"/>
                <a:endCxn id="96" idx="1"/>
              </p:cNvCxnSpPr>
              <p:nvPr/>
            </p:nvCxnSpPr>
            <p:spPr>
              <a:xfrm flipV="1">
                <a:off x="6103068" y="3462160"/>
                <a:ext cx="1364106" cy="254578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33 Conector recto"/>
              <p:cNvCxnSpPr>
                <a:stCxn id="102" idx="3"/>
                <a:endCxn id="99" idx="1"/>
              </p:cNvCxnSpPr>
              <p:nvPr/>
            </p:nvCxnSpPr>
            <p:spPr>
              <a:xfrm>
                <a:off x="6103068" y="3978471"/>
                <a:ext cx="1398308" cy="233783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37 Conector recto"/>
              <p:cNvCxnSpPr>
                <a:stCxn id="104" idx="3"/>
                <a:endCxn id="100" idx="1"/>
              </p:cNvCxnSpPr>
              <p:nvPr/>
            </p:nvCxnSpPr>
            <p:spPr>
              <a:xfrm>
                <a:off x="6103068" y="4501937"/>
                <a:ext cx="1487359" cy="111503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43 Conector recto"/>
              <p:cNvCxnSpPr>
                <a:stCxn id="105" idx="3"/>
                <a:endCxn id="98" idx="1"/>
              </p:cNvCxnSpPr>
              <p:nvPr/>
            </p:nvCxnSpPr>
            <p:spPr>
              <a:xfrm>
                <a:off x="6103068" y="4763670"/>
                <a:ext cx="1564694" cy="227714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52 Conector recto"/>
              <p:cNvCxnSpPr>
                <a:stCxn id="93" idx="3"/>
                <a:endCxn id="101" idx="1"/>
              </p:cNvCxnSpPr>
              <p:nvPr/>
            </p:nvCxnSpPr>
            <p:spPr>
              <a:xfrm flipV="1">
                <a:off x="4301071" y="3716738"/>
                <a:ext cx="1528385" cy="203306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56 Conector recto"/>
              <p:cNvCxnSpPr>
                <a:stCxn id="92" idx="3"/>
                <a:endCxn id="102" idx="1"/>
              </p:cNvCxnSpPr>
              <p:nvPr/>
            </p:nvCxnSpPr>
            <p:spPr>
              <a:xfrm flipV="1">
                <a:off x="4308000" y="3978471"/>
                <a:ext cx="1521456" cy="29475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61 Conector recto"/>
              <p:cNvCxnSpPr>
                <a:stCxn id="94" idx="3"/>
                <a:endCxn id="104" idx="1"/>
              </p:cNvCxnSpPr>
              <p:nvPr/>
            </p:nvCxnSpPr>
            <p:spPr>
              <a:xfrm flipV="1">
                <a:off x="4367684" y="4501937"/>
                <a:ext cx="1461772" cy="152871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64 Conector recto"/>
              <p:cNvCxnSpPr>
                <a:stCxn id="95" idx="3"/>
                <a:endCxn id="105" idx="1"/>
              </p:cNvCxnSpPr>
              <p:nvPr/>
            </p:nvCxnSpPr>
            <p:spPr>
              <a:xfrm flipV="1">
                <a:off x="4522443" y="4763670"/>
                <a:ext cx="1307013" cy="296426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73 CuadroTexto"/>
              <p:cNvSpPr txBox="1"/>
              <p:nvPr/>
            </p:nvSpPr>
            <p:spPr>
              <a:xfrm>
                <a:off x="3207916" y="2623347"/>
                <a:ext cx="18198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dirty="0" smtClean="0"/>
                  <a:t>ALUMNOS</a:t>
                </a:r>
                <a:endParaRPr lang="es-ES" dirty="0"/>
              </a:p>
            </p:txBody>
          </p:sp>
          <p:sp>
            <p:nvSpPr>
              <p:cNvPr id="117" name="75 CuadroTexto"/>
              <p:cNvSpPr txBox="1"/>
              <p:nvPr/>
            </p:nvSpPr>
            <p:spPr>
              <a:xfrm>
                <a:off x="7381210" y="2614310"/>
                <a:ext cx="15880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MÓDULOS</a:t>
                </a:r>
                <a:endParaRPr lang="es-ES" dirty="0"/>
              </a:p>
            </p:txBody>
          </p:sp>
          <p:sp>
            <p:nvSpPr>
              <p:cNvPr id="87" name="Rectángulo 86"/>
              <p:cNvSpPr/>
              <p:nvPr/>
            </p:nvSpPr>
            <p:spPr>
              <a:xfrm>
                <a:off x="5439514" y="2497940"/>
                <a:ext cx="105349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88900" algn="ctr"/>
                <a:r>
                  <a:rPr lang="es-ES" sz="2800" b="1" dirty="0" smtClean="0"/>
                  <a:t>M:N</a:t>
                </a:r>
                <a:r>
                  <a:rPr lang="es-ES" sz="2800" dirty="0" smtClean="0"/>
                  <a:t> </a:t>
                </a:r>
                <a:endParaRPr lang="es-ES" sz="2800" dirty="0"/>
              </a:p>
            </p:txBody>
          </p:sp>
          <p:sp>
            <p:nvSpPr>
              <p:cNvPr id="118" name="18 CuadroTexto"/>
              <p:cNvSpPr txBox="1"/>
              <p:nvPr/>
            </p:nvSpPr>
            <p:spPr>
              <a:xfrm>
                <a:off x="5829456" y="3232721"/>
                <a:ext cx="273612" cy="444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000" dirty="0">
                    <a:sym typeface="Symbol"/>
                  </a:rPr>
                  <a:t></a:t>
                </a:r>
                <a:endParaRPr lang="es-ES" sz="2000" dirty="0"/>
              </a:p>
            </p:txBody>
          </p:sp>
          <p:sp>
            <p:nvSpPr>
              <p:cNvPr id="119" name="18 CuadroTexto"/>
              <p:cNvSpPr txBox="1"/>
              <p:nvPr/>
            </p:nvSpPr>
            <p:spPr>
              <a:xfrm>
                <a:off x="5829456" y="5064851"/>
                <a:ext cx="273612" cy="444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000" dirty="0">
                    <a:sym typeface="Symbol"/>
                  </a:rPr>
                  <a:t></a:t>
                </a:r>
                <a:endParaRPr lang="es-ES" sz="2000" dirty="0"/>
              </a:p>
            </p:txBody>
          </p:sp>
          <p:sp>
            <p:nvSpPr>
              <p:cNvPr id="120" name="18 CuadroTexto"/>
              <p:cNvSpPr txBox="1"/>
              <p:nvPr/>
            </p:nvSpPr>
            <p:spPr>
              <a:xfrm>
                <a:off x="5829456" y="2970988"/>
                <a:ext cx="273612" cy="444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000" dirty="0">
                    <a:sym typeface="Symbol"/>
                  </a:rPr>
                  <a:t></a:t>
                </a:r>
                <a:endParaRPr lang="es-ES" sz="2000" dirty="0"/>
              </a:p>
            </p:txBody>
          </p:sp>
          <p:sp>
            <p:nvSpPr>
              <p:cNvPr id="122" name="18 CuadroTexto"/>
              <p:cNvSpPr txBox="1"/>
              <p:nvPr/>
            </p:nvSpPr>
            <p:spPr>
              <a:xfrm>
                <a:off x="5829456" y="4803119"/>
                <a:ext cx="273612" cy="444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000" dirty="0">
                    <a:sym typeface="Symbol"/>
                  </a:rPr>
                  <a:t></a:t>
                </a:r>
                <a:endParaRPr lang="es-ES" sz="2000" dirty="0"/>
              </a:p>
            </p:txBody>
          </p:sp>
          <p:cxnSp>
            <p:nvCxnSpPr>
              <p:cNvPr id="123" name="52 Conector recto"/>
              <p:cNvCxnSpPr>
                <a:stCxn id="91" idx="3"/>
                <a:endCxn id="120" idx="1"/>
              </p:cNvCxnSpPr>
              <p:nvPr/>
            </p:nvCxnSpPr>
            <p:spPr>
              <a:xfrm flipV="1">
                <a:off x="4370397" y="3193272"/>
                <a:ext cx="1459059" cy="300866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52 Conector recto"/>
              <p:cNvCxnSpPr>
                <a:stCxn id="91" idx="3"/>
                <a:endCxn id="118" idx="1"/>
              </p:cNvCxnSpPr>
              <p:nvPr/>
            </p:nvCxnSpPr>
            <p:spPr>
              <a:xfrm flipV="1">
                <a:off x="4370397" y="3455005"/>
                <a:ext cx="1459059" cy="39133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52 Conector recto"/>
              <p:cNvCxnSpPr>
                <a:stCxn id="95" idx="3"/>
                <a:endCxn id="119" idx="1"/>
              </p:cNvCxnSpPr>
              <p:nvPr/>
            </p:nvCxnSpPr>
            <p:spPr>
              <a:xfrm>
                <a:off x="4522443" y="5060096"/>
                <a:ext cx="1307013" cy="227039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43 Conector recto"/>
              <p:cNvCxnSpPr>
                <a:stCxn id="119" idx="3"/>
                <a:endCxn id="100" idx="1"/>
              </p:cNvCxnSpPr>
              <p:nvPr/>
            </p:nvCxnSpPr>
            <p:spPr>
              <a:xfrm flipV="1">
                <a:off x="6103068" y="4613440"/>
                <a:ext cx="1487359" cy="673695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30 Conector recto"/>
              <p:cNvCxnSpPr>
                <a:stCxn id="118" idx="3"/>
                <a:endCxn id="97" idx="1"/>
              </p:cNvCxnSpPr>
              <p:nvPr/>
            </p:nvCxnSpPr>
            <p:spPr>
              <a:xfrm>
                <a:off x="6103068" y="3455005"/>
                <a:ext cx="1453445" cy="380556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30 Conector recto"/>
              <p:cNvCxnSpPr>
                <a:stCxn id="120" idx="3"/>
                <a:endCxn id="96" idx="1"/>
              </p:cNvCxnSpPr>
              <p:nvPr/>
            </p:nvCxnSpPr>
            <p:spPr>
              <a:xfrm>
                <a:off x="6103068" y="3193272"/>
                <a:ext cx="1364106" cy="268888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61 Conector recto"/>
              <p:cNvCxnSpPr>
                <a:stCxn id="94" idx="3"/>
                <a:endCxn id="122" idx="1"/>
              </p:cNvCxnSpPr>
              <p:nvPr/>
            </p:nvCxnSpPr>
            <p:spPr>
              <a:xfrm>
                <a:off x="4367684" y="4654808"/>
                <a:ext cx="1461772" cy="370595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33 Conector recto"/>
              <p:cNvCxnSpPr>
                <a:endCxn id="99" idx="1"/>
              </p:cNvCxnSpPr>
              <p:nvPr/>
            </p:nvCxnSpPr>
            <p:spPr>
              <a:xfrm flipV="1">
                <a:off x="6103068" y="4212254"/>
                <a:ext cx="1398308" cy="810114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61 Conector recto"/>
            <p:cNvCxnSpPr>
              <a:stCxn id="94" idx="3"/>
              <a:endCxn id="103" idx="1"/>
            </p:cNvCxnSpPr>
            <p:nvPr/>
          </p:nvCxnSpPr>
          <p:spPr>
            <a:xfrm flipV="1">
              <a:off x="4367684" y="4240204"/>
              <a:ext cx="1461772" cy="41460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61 Conector recto"/>
            <p:cNvCxnSpPr>
              <a:endCxn id="97" idx="1"/>
            </p:cNvCxnSpPr>
            <p:nvPr/>
          </p:nvCxnSpPr>
          <p:spPr>
            <a:xfrm flipV="1">
              <a:off x="6103068" y="3835561"/>
              <a:ext cx="1453445" cy="40464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735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443319"/>
            <a:ext cx="10957984" cy="16432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800" b="1" dirty="0" smtClean="0"/>
              <a:t>Ejemplo de relaciones uno a uno</a:t>
            </a:r>
          </a:p>
          <a:p>
            <a:pPr>
              <a:lnSpc>
                <a:spcPts val="3700"/>
              </a:lnSpc>
            </a:pPr>
            <a:r>
              <a:rPr lang="es-ES" sz="2600" dirty="0" smtClean="0"/>
              <a:t>A cada paciente se le asigna </a:t>
            </a:r>
            <a:r>
              <a:rPr lang="es-ES" sz="2600" b="1" dirty="0" smtClean="0"/>
              <a:t>una sola</a:t>
            </a:r>
            <a:r>
              <a:rPr lang="es-ES" sz="2600" dirty="0" smtClean="0"/>
              <a:t> cama y a cada cama </a:t>
            </a:r>
            <a:r>
              <a:rPr lang="es-ES" sz="2600" b="1" dirty="0" smtClean="0"/>
              <a:t>un solo</a:t>
            </a:r>
            <a:r>
              <a:rPr lang="es-ES" sz="2600" dirty="0" smtClean="0"/>
              <a:t> paciente.</a:t>
            </a:r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 smtClean="0"/>
              <a:t>3. Cardinalidad de las relaciones (máxima)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24</a:t>
            </a:fld>
            <a:endParaRPr lang="es-ES_tradnl"/>
          </a:p>
        </p:txBody>
      </p:sp>
      <p:sp>
        <p:nvSpPr>
          <p:cNvPr id="5" name="Rectángulo 4"/>
          <p:cNvSpPr/>
          <p:nvPr/>
        </p:nvSpPr>
        <p:spPr>
          <a:xfrm>
            <a:off x="3168047" y="2954276"/>
            <a:ext cx="63119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>
                <a:solidFill>
                  <a:srgbClr val="002060"/>
                </a:solidFill>
              </a:rPr>
              <a:t>A </a:t>
            </a:r>
            <a:r>
              <a:rPr lang="es-ES" sz="2400" dirty="0" smtClean="0">
                <a:solidFill>
                  <a:srgbClr val="002060"/>
                </a:solidFill>
              </a:rPr>
              <a:t>cada </a:t>
            </a:r>
            <a:r>
              <a:rPr lang="es-ES" sz="2400" dirty="0">
                <a:solidFill>
                  <a:srgbClr val="002060"/>
                </a:solidFill>
              </a:rPr>
              <a:t>paciente se le asigna </a:t>
            </a:r>
            <a:r>
              <a:rPr lang="es-ES" sz="2400" b="1" dirty="0">
                <a:solidFill>
                  <a:srgbClr val="002060"/>
                </a:solidFill>
              </a:rPr>
              <a:t>una</a:t>
            </a:r>
            <a:r>
              <a:rPr lang="es-ES" sz="2400" dirty="0">
                <a:solidFill>
                  <a:srgbClr val="002060"/>
                </a:solidFill>
              </a:rPr>
              <a:t> sola cama </a:t>
            </a:r>
          </a:p>
        </p:txBody>
      </p:sp>
      <p:sp>
        <p:nvSpPr>
          <p:cNvPr id="6" name="Rectángulo 5"/>
          <p:cNvSpPr/>
          <p:nvPr/>
        </p:nvSpPr>
        <p:spPr>
          <a:xfrm>
            <a:off x="3168048" y="5905446"/>
            <a:ext cx="6140464" cy="5668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lnSpc>
                <a:spcPts val="3700"/>
              </a:lnSpc>
              <a:buNone/>
            </a:pPr>
            <a:r>
              <a:rPr lang="es-ES" sz="2400" dirty="0">
                <a:solidFill>
                  <a:srgbClr val="C00000"/>
                </a:solidFill>
              </a:rPr>
              <a:t>A </a:t>
            </a:r>
            <a:r>
              <a:rPr lang="es-ES" sz="2400" dirty="0" smtClean="0">
                <a:solidFill>
                  <a:srgbClr val="C00000"/>
                </a:solidFill>
              </a:rPr>
              <a:t>cada </a:t>
            </a:r>
            <a:r>
              <a:rPr lang="es-ES" sz="2400" dirty="0">
                <a:solidFill>
                  <a:srgbClr val="C00000"/>
                </a:solidFill>
              </a:rPr>
              <a:t>cama se le asigna </a:t>
            </a:r>
            <a:r>
              <a:rPr lang="es-ES" sz="2400" b="1" dirty="0">
                <a:solidFill>
                  <a:srgbClr val="C00000"/>
                </a:solidFill>
              </a:rPr>
              <a:t>un</a:t>
            </a:r>
            <a:r>
              <a:rPr lang="es-ES" sz="2400" dirty="0">
                <a:solidFill>
                  <a:srgbClr val="C00000"/>
                </a:solidFill>
              </a:rPr>
              <a:t> solo paciente.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3987779"/>
            <a:ext cx="9553575" cy="1724025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5477975" y="3603451"/>
            <a:ext cx="418705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ES" sz="3600" kern="0" dirty="0" smtClean="0">
                <a:solidFill>
                  <a:srgbClr val="C00000"/>
                </a:solidFill>
                <a:latin typeface="Calibri" pitchFamily="34" charset="0"/>
                <a:ea typeface="+mj-ea"/>
                <a:cs typeface="Calibri" pitchFamily="34" charset="0"/>
              </a:rPr>
              <a:t>1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5951984" y="3600939"/>
            <a:ext cx="418705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ES" sz="3600" kern="0" dirty="0" smtClean="0">
                <a:solidFill>
                  <a:srgbClr val="002060"/>
                </a:solidFill>
                <a:latin typeface="Calibri" pitchFamily="34" charset="0"/>
                <a:ea typeface="+mj-ea"/>
                <a:cs typeface="Calibri" pitchFamily="34" charset="0"/>
              </a:rPr>
              <a:t>1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5772210" y="3568665"/>
            <a:ext cx="308097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ES" sz="3600" kern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Calibri" pitchFamily="34" charset="0"/>
              </a:rPr>
              <a:t>:</a:t>
            </a:r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6240017" y="3415941"/>
            <a:ext cx="720079" cy="373099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 flipH="1" flipV="1">
            <a:off x="5772210" y="4119654"/>
            <a:ext cx="971862" cy="190163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91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  <p:bldP spid="10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755" y="4143695"/>
            <a:ext cx="9467850" cy="1619250"/>
          </a:xfrm>
          <a:prstGeom prst="rect">
            <a:avLst/>
          </a:prstGeom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443319"/>
            <a:ext cx="10957984" cy="16432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800" b="1" dirty="0" smtClean="0"/>
              <a:t>Ejemplo de relaciones uno a varios</a:t>
            </a:r>
          </a:p>
          <a:p>
            <a:pPr>
              <a:lnSpc>
                <a:spcPts val="3700"/>
              </a:lnSpc>
            </a:pPr>
            <a:r>
              <a:rPr lang="es-ES" sz="2600" dirty="0" smtClean="0"/>
              <a:t>Cada titular de una cuenta puede tener </a:t>
            </a:r>
            <a:r>
              <a:rPr lang="es-ES" sz="2600" b="1" dirty="0" smtClean="0"/>
              <a:t>varias</a:t>
            </a:r>
            <a:r>
              <a:rPr lang="es-ES" sz="2600" dirty="0" smtClean="0"/>
              <a:t> tarjetas pero cada tarjeta solo puede estar a nombre de </a:t>
            </a:r>
            <a:r>
              <a:rPr lang="es-ES" sz="2600" b="1" dirty="0" smtClean="0"/>
              <a:t>un</a:t>
            </a:r>
            <a:r>
              <a:rPr lang="es-ES" sz="2600" dirty="0" smtClean="0"/>
              <a:t> titular.</a:t>
            </a:r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 smtClean="0"/>
              <a:t>3. Cardinalidad de las relaciones (máxima)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25</a:t>
            </a:fld>
            <a:endParaRPr lang="es-ES_tradnl" dirty="0"/>
          </a:p>
        </p:txBody>
      </p:sp>
      <p:sp>
        <p:nvSpPr>
          <p:cNvPr id="5" name="Rectángulo 4"/>
          <p:cNvSpPr/>
          <p:nvPr/>
        </p:nvSpPr>
        <p:spPr>
          <a:xfrm>
            <a:off x="2760597" y="2936883"/>
            <a:ext cx="68275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smtClean="0">
                <a:solidFill>
                  <a:srgbClr val="002060"/>
                </a:solidFill>
              </a:rPr>
              <a:t>Una persona puede ser titular de </a:t>
            </a:r>
            <a:r>
              <a:rPr lang="es-ES" sz="2400" b="1" dirty="0" smtClean="0">
                <a:solidFill>
                  <a:srgbClr val="002060"/>
                </a:solidFill>
              </a:rPr>
              <a:t>varias</a:t>
            </a:r>
            <a:r>
              <a:rPr lang="es-ES" sz="2400" dirty="0" smtClean="0">
                <a:solidFill>
                  <a:srgbClr val="002060"/>
                </a:solidFill>
              </a:rPr>
              <a:t> tarjetas </a:t>
            </a:r>
            <a:endParaRPr lang="es-ES" sz="2400" dirty="0">
              <a:solidFill>
                <a:srgbClr val="002060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168048" y="5905446"/>
            <a:ext cx="6089167" cy="5668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lnSpc>
                <a:spcPts val="3700"/>
              </a:lnSpc>
              <a:buNone/>
            </a:pPr>
            <a:r>
              <a:rPr lang="es-ES" sz="2400" dirty="0" smtClean="0">
                <a:solidFill>
                  <a:srgbClr val="C00000"/>
                </a:solidFill>
              </a:rPr>
              <a:t>Una tarjeta solo puede tener </a:t>
            </a:r>
            <a:r>
              <a:rPr lang="es-ES" sz="2400" b="1" dirty="0" smtClean="0">
                <a:solidFill>
                  <a:srgbClr val="C00000"/>
                </a:solidFill>
              </a:rPr>
              <a:t>un</a:t>
            </a:r>
            <a:r>
              <a:rPr lang="es-ES" sz="2400" dirty="0" smtClean="0">
                <a:solidFill>
                  <a:srgbClr val="C00000"/>
                </a:solidFill>
              </a:rPr>
              <a:t> </a:t>
            </a:r>
            <a:r>
              <a:rPr lang="es-ES" sz="2400" dirty="0">
                <a:solidFill>
                  <a:srgbClr val="C00000"/>
                </a:solidFill>
              </a:rPr>
              <a:t>solo </a:t>
            </a:r>
            <a:r>
              <a:rPr lang="es-ES" sz="2400" dirty="0" smtClean="0">
                <a:solidFill>
                  <a:srgbClr val="C00000"/>
                </a:solidFill>
              </a:rPr>
              <a:t>titular.</a:t>
            </a:r>
            <a:endParaRPr lang="es-ES" sz="2400" dirty="0">
              <a:solidFill>
                <a:srgbClr val="C00000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5477975" y="3603451"/>
            <a:ext cx="418705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ES" sz="3600" kern="0" dirty="0" smtClean="0">
                <a:solidFill>
                  <a:srgbClr val="C00000"/>
                </a:solidFill>
                <a:latin typeface="Calibri" pitchFamily="34" charset="0"/>
                <a:ea typeface="+mj-ea"/>
                <a:cs typeface="Calibri" pitchFamily="34" charset="0"/>
              </a:rPr>
              <a:t>1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5919924" y="3600939"/>
            <a:ext cx="482825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ES" sz="3600" kern="0" dirty="0" smtClean="0">
                <a:solidFill>
                  <a:srgbClr val="002060"/>
                </a:solidFill>
                <a:latin typeface="Calibri" pitchFamily="34" charset="0"/>
                <a:ea typeface="+mj-ea"/>
                <a:cs typeface="Calibri" pitchFamily="34" charset="0"/>
              </a:rPr>
              <a:t>N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5772210" y="3568665"/>
            <a:ext cx="308097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ES" sz="3600" kern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Calibri" pitchFamily="34" charset="0"/>
              </a:rPr>
              <a:t>:</a:t>
            </a:r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6374542" y="3360904"/>
            <a:ext cx="873586" cy="421972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 flipH="1" flipV="1">
            <a:off x="5772210" y="4119654"/>
            <a:ext cx="971862" cy="190163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80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  <p:bldP spid="10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080" y="4015727"/>
            <a:ext cx="9601200" cy="1847850"/>
          </a:xfrm>
          <a:prstGeom prst="rect">
            <a:avLst/>
          </a:prstGeom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443319"/>
            <a:ext cx="10957984" cy="14935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800" b="1" dirty="0" smtClean="0"/>
              <a:t>Ejemplo de relaciones varios a uno</a:t>
            </a:r>
          </a:p>
          <a:p>
            <a:pPr>
              <a:lnSpc>
                <a:spcPts val="3700"/>
              </a:lnSpc>
            </a:pPr>
            <a:r>
              <a:rPr lang="es-ES" sz="2600" dirty="0" smtClean="0"/>
              <a:t>Cada trabajador tiene </a:t>
            </a:r>
            <a:r>
              <a:rPr lang="es-ES" sz="2600" b="1" dirty="0" smtClean="0"/>
              <a:t>un</a:t>
            </a:r>
            <a:r>
              <a:rPr lang="es-ES" sz="2600" dirty="0" smtClean="0"/>
              <a:t> solo supervisor pero cada supervisor tiene </a:t>
            </a:r>
            <a:r>
              <a:rPr lang="es-ES" sz="2600" b="1" dirty="0" smtClean="0"/>
              <a:t>varios</a:t>
            </a:r>
            <a:r>
              <a:rPr lang="es-ES" sz="2600" dirty="0" smtClean="0"/>
              <a:t> empleados a su cargo.</a:t>
            </a:r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 smtClean="0"/>
              <a:t>3. Cardinalidad de las relaciones (máxima)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26</a:t>
            </a:fld>
            <a:endParaRPr lang="es-ES_tradnl" dirty="0"/>
          </a:p>
        </p:txBody>
      </p:sp>
      <p:sp>
        <p:nvSpPr>
          <p:cNvPr id="5" name="Rectángulo 4"/>
          <p:cNvSpPr/>
          <p:nvPr/>
        </p:nvSpPr>
        <p:spPr>
          <a:xfrm>
            <a:off x="2507930" y="2956184"/>
            <a:ext cx="74094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smtClean="0">
                <a:solidFill>
                  <a:srgbClr val="002060"/>
                </a:solidFill>
              </a:rPr>
              <a:t>Un empleado es supervisado por </a:t>
            </a:r>
            <a:r>
              <a:rPr lang="es-ES" sz="2400" b="1" dirty="0" smtClean="0">
                <a:solidFill>
                  <a:srgbClr val="002060"/>
                </a:solidFill>
              </a:rPr>
              <a:t>un </a:t>
            </a:r>
            <a:r>
              <a:rPr lang="es-ES" sz="2400" dirty="0" smtClean="0">
                <a:solidFill>
                  <a:srgbClr val="002060"/>
                </a:solidFill>
              </a:rPr>
              <a:t>solo supervisor </a:t>
            </a:r>
            <a:endParaRPr lang="es-ES" sz="2400" dirty="0">
              <a:solidFill>
                <a:srgbClr val="002060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168048" y="5905446"/>
            <a:ext cx="7067961" cy="5668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lnSpc>
                <a:spcPts val="3700"/>
              </a:lnSpc>
              <a:buNone/>
            </a:pPr>
            <a:r>
              <a:rPr lang="es-ES" sz="2400" dirty="0" smtClean="0">
                <a:solidFill>
                  <a:srgbClr val="C00000"/>
                </a:solidFill>
              </a:rPr>
              <a:t>Un supervisor supervisa a </a:t>
            </a:r>
            <a:r>
              <a:rPr lang="es-ES" sz="2400" b="1" dirty="0" smtClean="0">
                <a:solidFill>
                  <a:srgbClr val="C00000"/>
                </a:solidFill>
              </a:rPr>
              <a:t>varios</a:t>
            </a:r>
            <a:r>
              <a:rPr lang="es-ES" sz="2400" dirty="0" smtClean="0">
                <a:solidFill>
                  <a:srgbClr val="C00000"/>
                </a:solidFill>
              </a:rPr>
              <a:t> </a:t>
            </a:r>
            <a:r>
              <a:rPr lang="es-ES" sz="2400" dirty="0">
                <a:solidFill>
                  <a:srgbClr val="C00000"/>
                </a:solidFill>
              </a:rPr>
              <a:t>solo </a:t>
            </a:r>
            <a:r>
              <a:rPr lang="es-ES" sz="2400" dirty="0" smtClean="0">
                <a:solidFill>
                  <a:srgbClr val="C00000"/>
                </a:solidFill>
              </a:rPr>
              <a:t>empleados.</a:t>
            </a:r>
            <a:endParaRPr lang="es-ES" sz="2400" dirty="0">
              <a:solidFill>
                <a:srgbClr val="C00000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5445916" y="3603451"/>
            <a:ext cx="48282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ES" sz="3600" kern="0" dirty="0">
                <a:solidFill>
                  <a:srgbClr val="C00000"/>
                </a:solidFill>
                <a:latin typeface="Calibri" pitchFamily="34" charset="0"/>
                <a:ea typeface="+mj-ea"/>
                <a:cs typeface="Calibri" pitchFamily="34" charset="0"/>
              </a:rPr>
              <a:t>N</a:t>
            </a:r>
            <a:endParaRPr lang="es-ES" sz="3600" kern="0" dirty="0" smtClean="0">
              <a:solidFill>
                <a:srgbClr val="C00000"/>
              </a:solidFill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951985" y="3600939"/>
            <a:ext cx="4187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ES" sz="3600" kern="0" dirty="0">
                <a:solidFill>
                  <a:srgbClr val="002060"/>
                </a:solidFill>
                <a:latin typeface="Calibri" pitchFamily="34" charset="0"/>
                <a:ea typeface="+mj-ea"/>
                <a:cs typeface="Calibri" pitchFamily="34" charset="0"/>
              </a:rPr>
              <a:t>1</a:t>
            </a:r>
            <a:endParaRPr lang="es-ES" sz="3600" kern="0" dirty="0" smtClean="0">
              <a:solidFill>
                <a:srgbClr val="002060"/>
              </a:solidFill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5772210" y="3568665"/>
            <a:ext cx="308097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ES" sz="3600" kern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Calibri" pitchFamily="34" charset="0"/>
              </a:rPr>
              <a:t>:</a:t>
            </a:r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6374542" y="3360904"/>
            <a:ext cx="873586" cy="421972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 flipH="1" flipV="1">
            <a:off x="5772210" y="4119654"/>
            <a:ext cx="1475918" cy="190163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00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  <p:bldP spid="10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030" y="4137302"/>
            <a:ext cx="9639300" cy="1714500"/>
          </a:xfrm>
          <a:prstGeom prst="rect">
            <a:avLst/>
          </a:prstGeom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443319"/>
            <a:ext cx="10957984" cy="14935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800" b="1" dirty="0" smtClean="0"/>
              <a:t>Ejemplo de relaciones varios a varios</a:t>
            </a:r>
          </a:p>
          <a:p>
            <a:pPr>
              <a:lnSpc>
                <a:spcPts val="3700"/>
              </a:lnSpc>
            </a:pPr>
            <a:r>
              <a:rPr lang="es-ES" sz="2600" dirty="0" smtClean="0"/>
              <a:t>Cada alumno estudia </a:t>
            </a:r>
            <a:r>
              <a:rPr lang="es-ES" sz="2600" b="1" dirty="0" smtClean="0"/>
              <a:t>varios</a:t>
            </a:r>
            <a:r>
              <a:rPr lang="es-ES" sz="2600" dirty="0" smtClean="0"/>
              <a:t> módulos y cada módulo es cursado por </a:t>
            </a:r>
            <a:r>
              <a:rPr lang="es-ES" sz="2600" b="1" dirty="0" smtClean="0"/>
              <a:t>varios</a:t>
            </a:r>
            <a:r>
              <a:rPr lang="es-ES" sz="2600" dirty="0" smtClean="0"/>
              <a:t> alumnos.</a:t>
            </a:r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 smtClean="0"/>
              <a:t>3. Cardinalidad de las relaciones (máxima)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27</a:t>
            </a:fld>
            <a:endParaRPr lang="es-ES_tradnl" dirty="0"/>
          </a:p>
        </p:txBody>
      </p:sp>
      <p:sp>
        <p:nvSpPr>
          <p:cNvPr id="5" name="Rectángulo 4"/>
          <p:cNvSpPr/>
          <p:nvPr/>
        </p:nvSpPr>
        <p:spPr>
          <a:xfrm>
            <a:off x="3355760" y="2747095"/>
            <a:ext cx="50818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smtClean="0">
                <a:solidFill>
                  <a:srgbClr val="002060"/>
                </a:solidFill>
              </a:rPr>
              <a:t>Un alumno estudia </a:t>
            </a:r>
            <a:r>
              <a:rPr lang="es-ES" sz="2400" b="1" dirty="0" smtClean="0">
                <a:solidFill>
                  <a:srgbClr val="002060"/>
                </a:solidFill>
              </a:rPr>
              <a:t>varios </a:t>
            </a:r>
            <a:r>
              <a:rPr lang="es-ES" sz="2400" dirty="0" smtClean="0">
                <a:solidFill>
                  <a:srgbClr val="002060"/>
                </a:solidFill>
              </a:rPr>
              <a:t>módulos </a:t>
            </a:r>
            <a:endParaRPr lang="es-ES" sz="2400" dirty="0">
              <a:solidFill>
                <a:srgbClr val="002060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168048" y="5905446"/>
            <a:ext cx="6365845" cy="5668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lnSpc>
                <a:spcPts val="3700"/>
              </a:lnSpc>
              <a:buNone/>
            </a:pPr>
            <a:r>
              <a:rPr lang="es-ES" sz="2400" dirty="0" smtClean="0">
                <a:solidFill>
                  <a:srgbClr val="C00000"/>
                </a:solidFill>
              </a:rPr>
              <a:t>Un módulo es estudiado por </a:t>
            </a:r>
            <a:r>
              <a:rPr lang="es-ES" sz="2400" b="1" dirty="0" smtClean="0">
                <a:solidFill>
                  <a:srgbClr val="C00000"/>
                </a:solidFill>
              </a:rPr>
              <a:t>varios</a:t>
            </a:r>
            <a:r>
              <a:rPr lang="es-ES" sz="2400" dirty="0" smtClean="0">
                <a:solidFill>
                  <a:srgbClr val="C00000"/>
                </a:solidFill>
              </a:rPr>
              <a:t> alumnos.</a:t>
            </a:r>
            <a:endParaRPr lang="es-ES" sz="2400" dirty="0">
              <a:solidFill>
                <a:srgbClr val="C00000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5397825" y="3603451"/>
            <a:ext cx="579005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ES" sz="3600" kern="0" dirty="0" smtClean="0">
                <a:solidFill>
                  <a:srgbClr val="C00000"/>
                </a:solidFill>
                <a:latin typeface="Calibri" pitchFamily="34" charset="0"/>
                <a:ea typeface="+mj-ea"/>
                <a:cs typeface="Calibri" pitchFamily="34" charset="0"/>
              </a:rPr>
              <a:t>M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5919925" y="3600939"/>
            <a:ext cx="48282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ES" sz="3600" kern="0" dirty="0">
                <a:solidFill>
                  <a:srgbClr val="002060"/>
                </a:solidFill>
                <a:latin typeface="Calibri" pitchFamily="34" charset="0"/>
                <a:ea typeface="+mj-ea"/>
                <a:cs typeface="Calibri" pitchFamily="34" charset="0"/>
              </a:rPr>
              <a:t>N</a:t>
            </a:r>
            <a:endParaRPr lang="es-ES" sz="3600" kern="0" dirty="0" smtClean="0">
              <a:solidFill>
                <a:srgbClr val="002060"/>
              </a:solidFill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5772210" y="3568665"/>
            <a:ext cx="308097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ES" sz="3600" kern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Calibri" pitchFamily="34" charset="0"/>
              </a:rPr>
              <a:t>:</a:t>
            </a:r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6209468" y="3155028"/>
            <a:ext cx="210991" cy="573065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 flipH="1" flipV="1">
            <a:off x="5772210" y="4119654"/>
            <a:ext cx="1691942" cy="190163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20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  <p:bldP spid="10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443318"/>
            <a:ext cx="10957984" cy="42417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800" b="1" dirty="0" smtClean="0"/>
              <a:t>Cardinalidad de las entidades de una relación</a:t>
            </a:r>
          </a:p>
          <a:p>
            <a:pPr marL="363538" indent="-363538">
              <a:lnSpc>
                <a:spcPts val="3700"/>
              </a:lnSpc>
              <a:buFont typeface="Wingdings" panose="05000000000000000000" pitchFamily="2" charset="2"/>
              <a:buChar char="ü"/>
            </a:pPr>
            <a:r>
              <a:rPr lang="es-ES" sz="2600" dirty="0"/>
              <a:t>N</a:t>
            </a:r>
            <a:r>
              <a:rPr lang="es-ES" sz="2600" dirty="0" smtClean="0"/>
              <a:t>úmero </a:t>
            </a:r>
            <a:r>
              <a:rPr lang="es-ES" sz="2600" b="1" dirty="0"/>
              <a:t>mínimo y máximo </a:t>
            </a:r>
            <a:r>
              <a:rPr lang="es-ES" sz="2600" dirty="0"/>
              <a:t>de ocurrencias de una entidad que pueden estar relacionadas con una ocurrencia de otra entidad que participan en el tipo de Relación</a:t>
            </a:r>
            <a:r>
              <a:rPr lang="es-ES" sz="2600" dirty="0" smtClean="0"/>
              <a:t>.</a:t>
            </a:r>
          </a:p>
          <a:p>
            <a:pPr marL="363538" indent="-363538">
              <a:lnSpc>
                <a:spcPts val="3700"/>
              </a:lnSpc>
              <a:buFont typeface="Wingdings" panose="05000000000000000000" pitchFamily="2" charset="2"/>
              <a:buChar char="ü"/>
            </a:pPr>
            <a:r>
              <a:rPr lang="es-ES" sz="2600" dirty="0"/>
              <a:t>Su representación gráfica es una etiqueta del tipo </a:t>
            </a:r>
            <a:r>
              <a:rPr lang="es-ES" sz="2600" b="1" dirty="0"/>
              <a:t>(0,1), (1,1), (0,n)</a:t>
            </a:r>
            <a:r>
              <a:rPr lang="es-ES" sz="2600" dirty="0"/>
              <a:t> o </a:t>
            </a:r>
            <a:r>
              <a:rPr lang="es-ES" sz="2600" b="1" dirty="0"/>
              <a:t>(1,n) </a:t>
            </a:r>
            <a:r>
              <a:rPr lang="es-ES" sz="2600" dirty="0"/>
              <a:t>según corresponda. </a:t>
            </a:r>
            <a:endParaRPr lang="es-ES" sz="2600" dirty="0" smtClean="0"/>
          </a:p>
          <a:p>
            <a:pPr marL="363538" indent="-363538">
              <a:lnSpc>
                <a:spcPts val="3700"/>
              </a:lnSpc>
              <a:buFont typeface="Wingdings" panose="05000000000000000000" pitchFamily="2" charset="2"/>
              <a:buChar char="ü"/>
            </a:pPr>
            <a:r>
              <a:rPr lang="es-ES" sz="2600" dirty="0" smtClean="0"/>
              <a:t>El </a:t>
            </a:r>
            <a:r>
              <a:rPr lang="es-ES" sz="2600" dirty="0"/>
              <a:t>significado del primer y segundo elemento del paréntesis corresponde a </a:t>
            </a:r>
            <a:r>
              <a:rPr lang="es-ES" sz="2600" b="1" dirty="0"/>
              <a:t>(cardinalidad mínima, cardinalidad máxima</a:t>
            </a:r>
            <a:r>
              <a:rPr lang="es-ES" sz="2600" b="1" dirty="0" smtClean="0"/>
              <a:t>)</a:t>
            </a:r>
            <a:r>
              <a:rPr lang="es-ES" sz="2600" dirty="0" smtClean="0"/>
              <a:t>.</a:t>
            </a:r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4</a:t>
            </a:r>
            <a:r>
              <a:rPr lang="es-ES" dirty="0" smtClean="0"/>
              <a:t>. Cardinalidad de las entidades (máxima y mínima)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28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1060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443318"/>
            <a:ext cx="10957984" cy="42417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800" b="1" dirty="0" smtClean="0"/>
              <a:t>Cardinalidad de las entidades de una relación</a:t>
            </a:r>
          </a:p>
          <a:p>
            <a:pPr marL="363538" lvl="1" indent="-363538">
              <a:buFont typeface="Wingdings" panose="05000000000000000000" pitchFamily="2" charset="2"/>
              <a:buChar char="ü"/>
            </a:pPr>
            <a:r>
              <a:rPr lang="es-ES" sz="2800" i="1" dirty="0"/>
              <a:t>Ejemplo: Una asignatura </a:t>
            </a:r>
            <a:r>
              <a:rPr lang="es-ES" sz="2800" i="1" dirty="0" smtClean="0"/>
              <a:t>debe ser impartida por </a:t>
            </a:r>
            <a:r>
              <a:rPr lang="es-ES" sz="2800" b="1" i="1" dirty="0" smtClean="0"/>
              <a:t>un y solo un </a:t>
            </a:r>
            <a:r>
              <a:rPr lang="es-ES" sz="2800" i="1" dirty="0" smtClean="0"/>
              <a:t>profesor y un profesor puede impartir </a:t>
            </a:r>
            <a:r>
              <a:rPr lang="es-ES" sz="2800" b="1" i="1" dirty="0" smtClean="0"/>
              <a:t>ninguna o varias </a:t>
            </a:r>
            <a:r>
              <a:rPr lang="es-ES" sz="2800" i="1" dirty="0" smtClean="0"/>
              <a:t>asignaturas. </a:t>
            </a:r>
            <a:endParaRPr lang="es-ES" sz="2800" i="1" dirty="0"/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 smtClean="0"/>
              <a:t>4. Cardinalidad de las entidades (máxima y mínima)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29</a:t>
            </a:fld>
            <a:endParaRPr lang="es-ES_tradnl"/>
          </a:p>
        </p:txBody>
      </p:sp>
      <p:grpSp>
        <p:nvGrpSpPr>
          <p:cNvPr id="5" name="Grupo 4"/>
          <p:cNvGrpSpPr/>
          <p:nvPr/>
        </p:nvGrpSpPr>
        <p:grpSpPr>
          <a:xfrm>
            <a:off x="1127448" y="3789040"/>
            <a:ext cx="9608616" cy="867544"/>
            <a:chOff x="1487488" y="4722285"/>
            <a:chExt cx="9608616" cy="867544"/>
          </a:xfrm>
        </p:grpSpPr>
        <p:sp>
          <p:nvSpPr>
            <p:cNvPr id="6" name="Rectángulo 5"/>
            <p:cNvSpPr/>
            <p:nvPr/>
          </p:nvSpPr>
          <p:spPr>
            <a:xfrm>
              <a:off x="1487488" y="4722285"/>
              <a:ext cx="1872208" cy="864096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Asignatura</a:t>
              </a:r>
              <a:endParaRPr lang="es-ES" dirty="0"/>
            </a:p>
          </p:txBody>
        </p:sp>
        <p:sp>
          <p:nvSpPr>
            <p:cNvPr id="7" name="Rectángulo 6"/>
            <p:cNvSpPr/>
            <p:nvPr/>
          </p:nvSpPr>
          <p:spPr>
            <a:xfrm>
              <a:off x="9223896" y="4725733"/>
              <a:ext cx="1872208" cy="864096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Profesores</a:t>
              </a:r>
              <a:endParaRPr lang="es-ES" dirty="0"/>
            </a:p>
          </p:txBody>
        </p:sp>
        <p:sp>
          <p:nvSpPr>
            <p:cNvPr id="8" name="Decisión 7"/>
            <p:cNvSpPr/>
            <p:nvPr/>
          </p:nvSpPr>
          <p:spPr>
            <a:xfrm>
              <a:off x="5111552" y="4739572"/>
              <a:ext cx="2360488" cy="829521"/>
            </a:xfrm>
            <a:prstGeom prst="flowChartDecision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Imparten</a:t>
              </a:r>
              <a:endParaRPr lang="es-ES" dirty="0"/>
            </a:p>
          </p:txBody>
        </p:sp>
        <p:cxnSp>
          <p:nvCxnSpPr>
            <p:cNvPr id="9" name="Conector recto 8"/>
            <p:cNvCxnSpPr>
              <a:stCxn id="6" idx="3"/>
              <a:endCxn id="8" idx="1"/>
            </p:cNvCxnSpPr>
            <p:nvPr/>
          </p:nvCxnSpPr>
          <p:spPr>
            <a:xfrm>
              <a:off x="3359696" y="5154333"/>
              <a:ext cx="175185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>
              <a:stCxn id="8" idx="3"/>
              <a:endCxn id="7" idx="1"/>
            </p:cNvCxnSpPr>
            <p:nvPr/>
          </p:nvCxnSpPr>
          <p:spPr>
            <a:xfrm>
              <a:off x="7472040" y="5154333"/>
              <a:ext cx="1751856" cy="344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CuadroTexto 10"/>
          <p:cNvSpPr txBox="1"/>
          <p:nvPr/>
        </p:nvSpPr>
        <p:spPr>
          <a:xfrm>
            <a:off x="3071886" y="4102577"/>
            <a:ext cx="1403445" cy="769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44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Calibri" pitchFamily="34" charset="0"/>
              </a:rPr>
              <a:t>(0,n)</a:t>
            </a:r>
            <a:endParaRPr lang="es-ES" sz="1600" kern="0" dirty="0" smtClean="0">
              <a:solidFill>
                <a:srgbClr val="FF0000"/>
              </a:solidFill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387484" y="4102577"/>
            <a:ext cx="1250663" cy="769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ES" sz="44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Calibri" pitchFamily="34" charset="0"/>
              </a:rPr>
              <a:t>(1,1)</a:t>
            </a:r>
            <a:endParaRPr lang="es-ES" sz="1600" kern="0" dirty="0" smtClean="0">
              <a:solidFill>
                <a:srgbClr val="FF0000"/>
              </a:solidFill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4664422" y="3309032"/>
            <a:ext cx="2534668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ES" sz="2400" kern="0" dirty="0" smtClean="0">
                <a:solidFill>
                  <a:srgbClr val="002060"/>
                </a:solidFill>
                <a:latin typeface="Calibri" pitchFamily="34" charset="0"/>
                <a:ea typeface="+mj-ea"/>
                <a:cs typeface="Calibri" pitchFamily="34" charset="0"/>
              </a:rPr>
              <a:t>Carnalidad mínima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4633851" y="4986365"/>
            <a:ext cx="258275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ES" sz="2400" kern="0" dirty="0" smtClean="0">
                <a:solidFill>
                  <a:srgbClr val="002060"/>
                </a:solidFill>
                <a:latin typeface="Calibri" pitchFamily="34" charset="0"/>
                <a:ea typeface="+mj-ea"/>
                <a:cs typeface="Calibri" pitchFamily="34" charset="0"/>
              </a:rPr>
              <a:t>Carnalidad máxima</a:t>
            </a:r>
          </a:p>
        </p:txBody>
      </p:sp>
      <p:cxnSp>
        <p:nvCxnSpPr>
          <p:cNvPr id="15" name="Conector recto de flecha 14"/>
          <p:cNvCxnSpPr/>
          <p:nvPr/>
        </p:nvCxnSpPr>
        <p:spPr>
          <a:xfrm flipH="1">
            <a:off x="3790356" y="3725015"/>
            <a:ext cx="872678" cy="6052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stCxn id="13" idx="3"/>
          </p:cNvCxnSpPr>
          <p:nvPr/>
        </p:nvCxnSpPr>
        <p:spPr>
          <a:xfrm>
            <a:off x="7199090" y="3539865"/>
            <a:ext cx="553094" cy="7903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 flipV="1">
            <a:off x="7199090" y="4704127"/>
            <a:ext cx="985142" cy="5165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stCxn id="14" idx="1"/>
          </p:cNvCxnSpPr>
          <p:nvPr/>
        </p:nvCxnSpPr>
        <p:spPr>
          <a:xfrm flipH="1" flipV="1">
            <a:off x="4183558" y="4745005"/>
            <a:ext cx="450293" cy="4721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70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25475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b="1" dirty="0" smtClean="0">
                <a:cs typeface="Calibri" panose="020F0502020204030204" pitchFamily="34" charset="0"/>
              </a:rPr>
              <a:t>Entidad fuerte</a:t>
            </a:r>
            <a:endParaRPr lang="es-ES" sz="2800" dirty="0" smtClean="0">
              <a:cs typeface="Calibri" panose="020F0502020204030204" pitchFamily="34" charset="0"/>
            </a:endParaRPr>
          </a:p>
          <a:p>
            <a:pPr marL="920750" lvl="2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E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Es aquella que para ser definida </a:t>
            </a:r>
            <a:r>
              <a:rPr lang="es-ES" sz="2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no precisa de ninguna otra entidad</a:t>
            </a:r>
            <a:r>
              <a:rPr lang="es-E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920750" lvl="2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E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Además su clave primaria está formada por </a:t>
            </a:r>
            <a:r>
              <a:rPr lang="es-ES" sz="2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atributos propios </a:t>
            </a:r>
            <a:r>
              <a:rPr lang="es-E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de la entidad.</a:t>
            </a:r>
          </a:p>
          <a:p>
            <a:pPr marL="625475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b="1" dirty="0" smtClean="0">
                <a:cs typeface="Calibri" panose="020F0502020204030204" pitchFamily="34" charset="0"/>
              </a:rPr>
              <a:t>Entidad débil</a:t>
            </a:r>
            <a:endParaRPr lang="es-ES" sz="2800" dirty="0" smtClean="0">
              <a:cs typeface="Calibri" panose="020F0502020204030204" pitchFamily="34" charset="0"/>
            </a:endParaRPr>
          </a:p>
          <a:p>
            <a:pPr marL="920750" lvl="2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E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Necesita </a:t>
            </a:r>
            <a:r>
              <a:rPr lang="es-ES" sz="2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referirse a otra entidad</a:t>
            </a:r>
            <a:r>
              <a:rPr lang="es-E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 para ser definida. </a:t>
            </a:r>
            <a:r>
              <a:rPr lang="es-ES" sz="2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Sólo pueden existir dependiendo de éstas</a:t>
            </a:r>
            <a:r>
              <a:rPr lang="es-E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920750" lvl="2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E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Es una entidad cuyos atributos </a:t>
            </a:r>
            <a:r>
              <a:rPr lang="es-ES" sz="2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no la identifican completamente </a:t>
            </a:r>
            <a:r>
              <a:rPr lang="es-E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sino que requiere estar relacionada con una entidad fuerte que la identifiquen de manera única.</a:t>
            </a:r>
            <a:endParaRPr lang="es-ES" sz="2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Marcador de texto 1"/>
          <p:cNvSpPr>
            <a:spLocks noGrp="1"/>
          </p:cNvSpPr>
          <p:nvPr>
            <p:ph type="body" sz="quarter" idx="11"/>
          </p:nvPr>
        </p:nvSpPr>
        <p:spPr>
          <a:xfrm>
            <a:off x="609600" y="914400"/>
            <a:ext cx="10957984" cy="533400"/>
          </a:xfrm>
        </p:spPr>
        <p:txBody>
          <a:bodyPr/>
          <a:lstStyle/>
          <a:p>
            <a:r>
              <a:rPr lang="es-ES" dirty="0" smtClean="0"/>
              <a:t>1. Entidades Fuertes y Débiles </a:t>
            </a:r>
            <a:endParaRPr lang="es-ES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3</a:t>
            </a:fld>
            <a:endParaRPr lang="es-ES_tradn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ES" sz="2800" b="1" dirty="0"/>
              <a:t>Cardinalidad </a:t>
            </a:r>
            <a:r>
              <a:rPr lang="es-ES" sz="2800" b="1" dirty="0" smtClean="0"/>
              <a:t>máxima</a:t>
            </a:r>
          </a:p>
          <a:p>
            <a:pPr marL="355600" indent="-355600">
              <a:lnSpc>
                <a:spcPts val="3500"/>
              </a:lnSpc>
              <a:buFont typeface="Wingdings" panose="05000000000000000000" pitchFamily="2" charset="2"/>
              <a:buChar char="ü"/>
            </a:pPr>
            <a:r>
              <a:rPr lang="es-ES" dirty="0" smtClean="0">
                <a:cs typeface="Calibri" panose="020F0502020204030204" pitchFamily="34" charset="0"/>
              </a:rPr>
              <a:t>Indica el </a:t>
            </a:r>
            <a:r>
              <a:rPr lang="es-ES" b="1" dirty="0" smtClean="0">
                <a:cs typeface="Calibri" panose="020F0502020204030204" pitchFamily="34" charset="0"/>
              </a:rPr>
              <a:t>número máximo de relaciones </a:t>
            </a:r>
            <a:r>
              <a:rPr lang="es-ES" dirty="0" smtClean="0">
                <a:cs typeface="Calibri" panose="020F0502020204030204" pitchFamily="34" charset="0"/>
              </a:rPr>
              <a:t>que tendrá una ocurrencia de una entidad con las ocurrencias de la otra entidad. </a:t>
            </a:r>
          </a:p>
          <a:p>
            <a:pPr marL="315913" lvl="1" indent="-342900">
              <a:lnSpc>
                <a:spcPts val="3500"/>
              </a:lnSpc>
              <a:buFont typeface="Wingdings" panose="05000000000000000000" pitchFamily="2" charset="2"/>
              <a:buChar char="ü"/>
            </a:pPr>
            <a:r>
              <a:rPr lang="es-ES" sz="2400" dirty="0" smtClean="0">
                <a:cs typeface="Calibri" panose="020F0502020204030204" pitchFamily="34" charset="0"/>
              </a:rPr>
              <a:t>Si se tiene dos entidades </a:t>
            </a:r>
            <a:r>
              <a:rPr lang="es-ES" sz="2400" b="1" i="1" dirty="0">
                <a:cs typeface="Calibri" panose="020F0502020204030204" pitchFamily="34" charset="0"/>
              </a:rPr>
              <a:t>Profesor y Módulo</a:t>
            </a:r>
            <a:r>
              <a:rPr lang="es-ES" sz="2400" dirty="0" smtClean="0">
                <a:cs typeface="Calibri" panose="020F0502020204030204" pitchFamily="34" charset="0"/>
              </a:rPr>
              <a:t> asociadas mediante la relación </a:t>
            </a:r>
            <a:r>
              <a:rPr lang="es-ES" sz="2400" b="1" i="1" dirty="0" smtClean="0">
                <a:cs typeface="Calibri" panose="020F0502020204030204" pitchFamily="34" charset="0"/>
              </a:rPr>
              <a:t>Imparte</a:t>
            </a:r>
            <a:r>
              <a:rPr lang="es-ES" sz="2400" dirty="0">
                <a:cs typeface="Calibri" panose="020F0502020204030204" pitchFamily="34" charset="0"/>
              </a:rPr>
              <a:t>:</a:t>
            </a:r>
            <a:r>
              <a:rPr lang="es-ES" sz="2400" dirty="0" smtClean="0">
                <a:cs typeface="Calibri" panose="020F0502020204030204" pitchFamily="34" charset="0"/>
              </a:rPr>
              <a:t> </a:t>
            </a:r>
          </a:p>
          <a:p>
            <a:pPr marL="754063" lvl="2" indent="-342900">
              <a:lnSpc>
                <a:spcPts val="3500"/>
              </a:lnSpc>
              <a:buFont typeface="Wingdings" panose="05000000000000000000" pitchFamily="2" charset="2"/>
              <a:buChar char="Ø"/>
            </a:pPr>
            <a:r>
              <a:rPr lang="es-E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Una ocurrencia de </a:t>
            </a:r>
            <a:r>
              <a:rPr lang="es-E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Profesor</a:t>
            </a:r>
            <a:r>
              <a:rPr lang="es-E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estará relacionada como </a:t>
            </a:r>
            <a:r>
              <a:rPr lang="es-E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máximo</a:t>
            </a:r>
            <a:r>
              <a:rPr lang="es-E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con </a:t>
            </a:r>
            <a:r>
              <a:rPr lang="es-E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s-E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(varios) elementos de </a:t>
            </a:r>
            <a:r>
              <a:rPr lang="es-E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Módulo</a:t>
            </a:r>
            <a:r>
              <a:rPr lang="es-E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 (Un profesor puede impartir varios módulos)</a:t>
            </a:r>
          </a:p>
          <a:p>
            <a:pPr marL="754063" lvl="2" indent="-342900">
              <a:lnSpc>
                <a:spcPts val="3500"/>
              </a:lnSpc>
              <a:buFont typeface="Wingdings" panose="05000000000000000000" pitchFamily="2" charset="2"/>
              <a:buChar char="Ø"/>
            </a:pPr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Una ocurrencia de </a:t>
            </a:r>
            <a:r>
              <a:rPr lang="es-E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Módulo </a:t>
            </a:r>
            <a:r>
              <a:rPr lang="es-E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estará </a:t>
            </a:r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relacionada como </a:t>
            </a:r>
            <a:r>
              <a:rPr lang="es-E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máximo</a:t>
            </a:r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 con </a:t>
            </a:r>
            <a:r>
              <a:rPr lang="es-E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s-E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elementos de</a:t>
            </a:r>
            <a:r>
              <a:rPr lang="es-E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 Profesor</a:t>
            </a:r>
            <a:r>
              <a:rPr lang="es-E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 (Un módulo puede ser impartido como máximo por dos docentes).</a:t>
            </a:r>
            <a:endParaRPr lang="es-E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655763" lvl="5" indent="-342900">
              <a:buFont typeface="Wingdings" panose="05000000000000000000" pitchFamily="2" charset="2"/>
              <a:buChar char="Ø"/>
            </a:pPr>
            <a:endParaRPr lang="es-E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98513" lvl="3">
              <a:buFont typeface="Wingdings" pitchFamily="2" charset="2"/>
              <a:buChar char="v"/>
            </a:pPr>
            <a:endParaRPr lang="es-ES" sz="2400" dirty="0"/>
          </a:p>
          <a:p>
            <a:pPr>
              <a:buNone/>
            </a:pPr>
            <a:endParaRPr lang="es-ES" b="1" dirty="0" smtClean="0"/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 smtClean="0"/>
              <a:t>4. Cardinalidad de las entidades (máxima y mínima)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30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4727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ES" sz="2800" b="1" dirty="0"/>
              <a:t>Cardinalidad </a:t>
            </a:r>
            <a:r>
              <a:rPr lang="es-ES" sz="2800" b="1" dirty="0" smtClean="0"/>
              <a:t>mínima</a:t>
            </a:r>
          </a:p>
          <a:p>
            <a:pPr marL="355600" indent="-355600">
              <a:lnSpc>
                <a:spcPts val="3500"/>
              </a:lnSpc>
              <a:buFont typeface="Wingdings" panose="05000000000000000000" pitchFamily="2" charset="2"/>
              <a:buChar char="ü"/>
            </a:pPr>
            <a:r>
              <a:rPr lang="es-ES" dirty="0" smtClean="0">
                <a:cs typeface="Calibri" panose="020F0502020204030204" pitchFamily="34" charset="0"/>
              </a:rPr>
              <a:t>Indica </a:t>
            </a:r>
            <a:r>
              <a:rPr lang="es-ES" dirty="0">
                <a:cs typeface="Calibri" panose="020F0502020204030204" pitchFamily="34" charset="0"/>
              </a:rPr>
              <a:t>el </a:t>
            </a:r>
            <a:r>
              <a:rPr lang="es-ES" b="1" dirty="0">
                <a:cs typeface="Calibri" panose="020F0502020204030204" pitchFamily="34" charset="0"/>
              </a:rPr>
              <a:t>número mínimo de relaciones </a:t>
            </a:r>
            <a:r>
              <a:rPr lang="es-ES" dirty="0">
                <a:cs typeface="Calibri" panose="020F0502020204030204" pitchFamily="34" charset="0"/>
              </a:rPr>
              <a:t>que tendrá una ocurrencia de una entidad con las ocurrencias de la otra entidad. </a:t>
            </a:r>
          </a:p>
          <a:p>
            <a:pPr marL="315913" lvl="1" indent="-342900">
              <a:lnSpc>
                <a:spcPts val="3500"/>
              </a:lnSpc>
              <a:buFont typeface="Wingdings" panose="05000000000000000000" pitchFamily="2" charset="2"/>
              <a:buChar char="ü"/>
            </a:pPr>
            <a:r>
              <a:rPr lang="es-ES" sz="2400" dirty="0" smtClean="0">
                <a:cs typeface="Calibri" panose="020F0502020204030204" pitchFamily="34" charset="0"/>
              </a:rPr>
              <a:t>Si se tiene dos entidades </a:t>
            </a:r>
            <a:r>
              <a:rPr lang="es-ES" sz="2400" b="1" i="1" dirty="0">
                <a:cs typeface="Calibri" panose="020F0502020204030204" pitchFamily="34" charset="0"/>
              </a:rPr>
              <a:t>Profesor y Módulo</a:t>
            </a:r>
            <a:r>
              <a:rPr lang="es-ES" sz="2400" dirty="0" smtClean="0">
                <a:cs typeface="Calibri" panose="020F0502020204030204" pitchFamily="34" charset="0"/>
              </a:rPr>
              <a:t> asociadas mediante la relación </a:t>
            </a:r>
            <a:r>
              <a:rPr lang="es-ES" sz="2400" b="1" i="1" dirty="0" smtClean="0">
                <a:cs typeface="Calibri" panose="020F0502020204030204" pitchFamily="34" charset="0"/>
              </a:rPr>
              <a:t>Imparte</a:t>
            </a:r>
            <a:r>
              <a:rPr lang="es-ES" sz="2400" dirty="0">
                <a:cs typeface="Calibri" panose="020F0502020204030204" pitchFamily="34" charset="0"/>
              </a:rPr>
              <a:t>:</a:t>
            </a:r>
            <a:r>
              <a:rPr lang="es-ES" sz="2400" dirty="0" smtClean="0">
                <a:cs typeface="Calibri" panose="020F0502020204030204" pitchFamily="34" charset="0"/>
              </a:rPr>
              <a:t> </a:t>
            </a:r>
          </a:p>
          <a:p>
            <a:pPr marL="754063" lvl="2" indent="-342900">
              <a:buFont typeface="Wingdings" panose="05000000000000000000" pitchFamily="2" charset="2"/>
              <a:buChar char="Ø"/>
            </a:pPr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Una ocurrencia de </a:t>
            </a:r>
            <a:r>
              <a:rPr lang="es-E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Profesor</a:t>
            </a:r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 estará relacionada como </a:t>
            </a:r>
            <a:r>
              <a:rPr lang="es-E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mínimo</a:t>
            </a:r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 con </a:t>
            </a:r>
            <a:r>
              <a:rPr lang="es-ES" sz="2400" b="1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 elementos de </a:t>
            </a:r>
            <a:r>
              <a:rPr lang="es-E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Módulo</a:t>
            </a:r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. (Un profesor puede </a:t>
            </a:r>
            <a:r>
              <a:rPr lang="es-E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no impartir en ningún módulo </a:t>
            </a:r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por estar de excedencia)</a:t>
            </a:r>
          </a:p>
          <a:p>
            <a:pPr marL="754063" lvl="2" indent="-342900">
              <a:buFont typeface="Wingdings" panose="05000000000000000000" pitchFamily="2" charset="2"/>
              <a:buChar char="Ø"/>
            </a:pPr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Una ocurrencia de </a:t>
            </a:r>
            <a:r>
              <a:rPr lang="es-E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Módulo </a:t>
            </a:r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estará relacionada como </a:t>
            </a:r>
            <a:r>
              <a:rPr lang="es-E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mínimo</a:t>
            </a:r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 con </a:t>
            </a:r>
            <a:r>
              <a:rPr lang="es-ES" sz="2400" b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 elemento de</a:t>
            </a:r>
            <a:r>
              <a:rPr lang="es-E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 Profesor</a:t>
            </a:r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. (Un módulo tiene que ser impartido por </a:t>
            </a:r>
            <a:r>
              <a:rPr lang="es-E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al menos 1 docente</a:t>
            </a:r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1655763" lvl="5" indent="-342900">
              <a:buFont typeface="Wingdings" panose="05000000000000000000" pitchFamily="2" charset="2"/>
              <a:buChar char="Ø"/>
            </a:pPr>
            <a:endParaRPr lang="es-E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98513" lvl="3">
              <a:buFont typeface="Wingdings" pitchFamily="2" charset="2"/>
              <a:buChar char="v"/>
            </a:pPr>
            <a:endParaRPr lang="es-ES" sz="2400" dirty="0"/>
          </a:p>
          <a:p>
            <a:pPr>
              <a:buNone/>
            </a:pPr>
            <a:endParaRPr lang="es-ES" b="1" dirty="0" smtClean="0"/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 smtClean="0"/>
              <a:t>4. Cardinalidad de las entidades (máxima y mínima)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31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8193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916" y="4191559"/>
            <a:ext cx="9639300" cy="1714500"/>
          </a:xfrm>
          <a:prstGeom prst="rect">
            <a:avLst/>
          </a:prstGeom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24416" y="1333338"/>
            <a:ext cx="10957984" cy="149356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-ES" sz="2800" b="1" dirty="0" smtClean="0"/>
              <a:t>Ejemplo de cardinalidades de entidad</a:t>
            </a:r>
          </a:p>
          <a:p>
            <a:pPr>
              <a:spcBef>
                <a:spcPts val="0"/>
              </a:spcBef>
            </a:pPr>
            <a:r>
              <a:rPr lang="es-ES" dirty="0" smtClean="0"/>
              <a:t>Cada alumno estudia </a:t>
            </a:r>
            <a:r>
              <a:rPr lang="es-ES" b="1" dirty="0" smtClean="0"/>
              <a:t>uno o</a:t>
            </a:r>
            <a:r>
              <a:rPr lang="es-ES" dirty="0" smtClean="0"/>
              <a:t> </a:t>
            </a:r>
            <a:r>
              <a:rPr lang="es-ES" b="1" dirty="0" smtClean="0"/>
              <a:t>más</a:t>
            </a:r>
            <a:r>
              <a:rPr lang="es-ES" dirty="0" smtClean="0"/>
              <a:t> módulos y cada módulo es cursado por </a:t>
            </a:r>
            <a:r>
              <a:rPr lang="es-ES" b="1" dirty="0" smtClean="0"/>
              <a:t>ninguno o</a:t>
            </a:r>
            <a:r>
              <a:rPr lang="es-ES" dirty="0" smtClean="0"/>
              <a:t> </a:t>
            </a:r>
            <a:r>
              <a:rPr lang="es-ES" b="1" dirty="0" smtClean="0"/>
              <a:t>varios</a:t>
            </a:r>
            <a:r>
              <a:rPr lang="es-ES" dirty="0" smtClean="0"/>
              <a:t> alumnos. Un alumno debe estudiar al menos un módulo pero un módulo puede no tener alumnos matriculados.</a:t>
            </a:r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 smtClean="0"/>
              <a:t>4. Cardinalidad de las entidades (máxima y mínima)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32</a:t>
            </a:fld>
            <a:endParaRPr lang="es-ES_tradnl" dirty="0"/>
          </a:p>
        </p:txBody>
      </p:sp>
      <p:sp>
        <p:nvSpPr>
          <p:cNvPr id="5" name="Rectángulo 4"/>
          <p:cNvSpPr/>
          <p:nvPr/>
        </p:nvSpPr>
        <p:spPr>
          <a:xfrm>
            <a:off x="3927255" y="2813672"/>
            <a:ext cx="57118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smtClean="0">
                <a:solidFill>
                  <a:srgbClr val="002060"/>
                </a:solidFill>
              </a:rPr>
              <a:t>Un alumno estudia </a:t>
            </a:r>
            <a:r>
              <a:rPr lang="es-ES" sz="2400" b="1" dirty="0" smtClean="0">
                <a:solidFill>
                  <a:srgbClr val="002060"/>
                </a:solidFill>
              </a:rPr>
              <a:t>uno o más</a:t>
            </a:r>
            <a:r>
              <a:rPr lang="es-ES" sz="2400" dirty="0" smtClean="0">
                <a:solidFill>
                  <a:srgbClr val="002060"/>
                </a:solidFill>
              </a:rPr>
              <a:t> módulos </a:t>
            </a:r>
            <a:endParaRPr lang="es-ES" sz="2400" dirty="0">
              <a:solidFill>
                <a:srgbClr val="002060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479626" y="5977964"/>
            <a:ext cx="7643439" cy="518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lnSpc>
                <a:spcPts val="3700"/>
              </a:lnSpc>
              <a:buNone/>
            </a:pPr>
            <a:r>
              <a:rPr lang="es-ES" sz="2400" dirty="0" smtClean="0">
                <a:solidFill>
                  <a:srgbClr val="C00000"/>
                </a:solidFill>
              </a:rPr>
              <a:t>Un módulo es estudiado por </a:t>
            </a:r>
            <a:r>
              <a:rPr lang="es-ES" sz="2400" b="1" dirty="0" smtClean="0">
                <a:solidFill>
                  <a:srgbClr val="C00000"/>
                </a:solidFill>
              </a:rPr>
              <a:t>ninguno o más</a:t>
            </a:r>
            <a:r>
              <a:rPr lang="es-ES" sz="2400" dirty="0" smtClean="0">
                <a:solidFill>
                  <a:srgbClr val="C00000"/>
                </a:solidFill>
              </a:rPr>
              <a:t> alumnos.</a:t>
            </a:r>
            <a:endParaRPr lang="es-ES" sz="2400" dirty="0">
              <a:solidFill>
                <a:srgbClr val="C00000"/>
              </a:solidFill>
            </a:endParaRPr>
          </a:p>
        </p:txBody>
      </p:sp>
      <p:grpSp>
        <p:nvGrpSpPr>
          <p:cNvPr id="32" name="Grupo 31"/>
          <p:cNvGrpSpPr/>
          <p:nvPr/>
        </p:nvGrpSpPr>
        <p:grpSpPr>
          <a:xfrm>
            <a:off x="6278711" y="3622922"/>
            <a:ext cx="1004925" cy="681117"/>
            <a:chOff x="5397825" y="3568665"/>
            <a:chExt cx="1004925" cy="681117"/>
          </a:xfrm>
        </p:grpSpPr>
        <p:sp>
          <p:nvSpPr>
            <p:cNvPr id="11" name="CuadroTexto 10"/>
            <p:cNvSpPr txBox="1"/>
            <p:nvPr/>
          </p:nvSpPr>
          <p:spPr>
            <a:xfrm>
              <a:off x="5397825" y="3603451"/>
              <a:ext cx="579006" cy="64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s-ES" sz="3600" kern="0" dirty="0" smtClean="0">
                  <a:solidFill>
                    <a:srgbClr val="C00000"/>
                  </a:solidFill>
                  <a:latin typeface="Calibri" pitchFamily="34" charset="0"/>
                  <a:ea typeface="+mj-ea"/>
                  <a:cs typeface="Calibri" pitchFamily="34" charset="0"/>
                </a:rPr>
                <a:t>M</a:t>
              </a:r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5919925" y="3600939"/>
              <a:ext cx="482825" cy="64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s-ES" sz="3600" kern="0" dirty="0" smtClean="0">
                  <a:solidFill>
                    <a:srgbClr val="002060"/>
                  </a:solidFill>
                  <a:latin typeface="Calibri" pitchFamily="34" charset="0"/>
                  <a:ea typeface="+mj-ea"/>
                  <a:cs typeface="Calibri" pitchFamily="34" charset="0"/>
                </a:rPr>
                <a:t>N</a:t>
              </a:r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5772210" y="3568665"/>
              <a:ext cx="308097" cy="64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s-ES" sz="3600" kern="0" dirty="0" smtClean="0">
                  <a:solidFill>
                    <a:schemeClr val="tx1"/>
                  </a:solidFill>
                  <a:latin typeface="Calibri" pitchFamily="34" charset="0"/>
                  <a:ea typeface="+mj-ea"/>
                  <a:cs typeface="Calibri" pitchFamily="34" charset="0"/>
                </a:rPr>
                <a:t>:</a:t>
              </a:r>
            </a:p>
          </p:txBody>
        </p:sp>
      </p:grpSp>
      <p:cxnSp>
        <p:nvCxnSpPr>
          <p:cNvPr id="13" name="Conector recto de flecha 12"/>
          <p:cNvCxnSpPr>
            <a:endCxn id="26" idx="0"/>
          </p:cNvCxnSpPr>
          <p:nvPr/>
        </p:nvCxnSpPr>
        <p:spPr>
          <a:xfrm>
            <a:off x="7442688" y="3270127"/>
            <a:ext cx="428994" cy="89883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 flipH="1" flipV="1">
            <a:off x="5725015" y="4599580"/>
            <a:ext cx="2620023" cy="147596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7489205" y="4168965"/>
            <a:ext cx="764954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ES" sz="2400" kern="0" dirty="0" smtClean="0">
                <a:solidFill>
                  <a:srgbClr val="002060"/>
                </a:solidFill>
                <a:latin typeface="Calibri" pitchFamily="34" charset="0"/>
                <a:ea typeface="+mj-ea"/>
                <a:cs typeface="Calibri" pitchFamily="34" charset="0"/>
              </a:rPr>
              <a:t>(1,n)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5211638" y="4137915"/>
            <a:ext cx="764954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ES" sz="2400" kern="0" dirty="0" smtClean="0">
                <a:solidFill>
                  <a:srgbClr val="C00000"/>
                </a:solidFill>
                <a:latin typeface="Calibri" pitchFamily="34" charset="0"/>
                <a:ea typeface="+mj-ea"/>
                <a:cs typeface="Calibri" pitchFamily="34" charset="0"/>
              </a:rPr>
              <a:t>(0,n)</a:t>
            </a:r>
          </a:p>
        </p:txBody>
      </p:sp>
    </p:spTree>
    <p:extLst>
      <p:ext uri="{BB962C8B-B14F-4D97-AF65-F5344CB8AC3E}">
        <p14:creationId xmlns:p14="http://schemas.microsoft.com/office/powerpoint/2010/main" val="103604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6" grpId="0"/>
      <p:bldP spid="3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92180" y="1447800"/>
            <a:ext cx="10972800" cy="27298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b="1" dirty="0" smtClean="0"/>
              <a:t>Ejemplos </a:t>
            </a:r>
            <a:r>
              <a:rPr lang="es-ES" sz="2800" b="1" dirty="0"/>
              <a:t>de cardinalidades de </a:t>
            </a:r>
            <a:r>
              <a:rPr lang="es-ES" sz="2800" b="1" dirty="0" smtClean="0"/>
              <a:t>entidad</a:t>
            </a:r>
            <a:endParaRPr lang="es-ES" dirty="0" smtClean="0"/>
          </a:p>
          <a:p>
            <a:pPr lvl="1"/>
            <a:r>
              <a:rPr lang="es-ES" sz="2800" dirty="0" smtClean="0"/>
              <a:t>Un jugador puede jugar como mínimo en ningún equipo (</a:t>
            </a:r>
            <a:r>
              <a:rPr lang="es-ES" sz="2800" b="1" dirty="0" smtClean="0"/>
              <a:t>cardinalidad mínima 0</a:t>
            </a:r>
            <a:r>
              <a:rPr lang="es-ES" sz="2800" dirty="0" smtClean="0"/>
              <a:t>) y como máximo en uno (</a:t>
            </a:r>
            <a:r>
              <a:rPr lang="es-ES" sz="2800" b="1" dirty="0" smtClean="0"/>
              <a:t>cardinalidad máxima 1</a:t>
            </a:r>
            <a:r>
              <a:rPr lang="es-ES" sz="2800" dirty="0" smtClean="0"/>
              <a:t>). </a:t>
            </a:r>
          </a:p>
          <a:p>
            <a:pPr lvl="1"/>
            <a:r>
              <a:rPr lang="es-ES" sz="2800" dirty="0" smtClean="0"/>
              <a:t>En </a:t>
            </a:r>
            <a:r>
              <a:rPr lang="es-ES" sz="2800" dirty="0"/>
              <a:t>un equipo juega como mínimo un jugador (</a:t>
            </a:r>
            <a:r>
              <a:rPr lang="es-ES" sz="2800" b="1" dirty="0"/>
              <a:t>cardinalidad </a:t>
            </a:r>
            <a:r>
              <a:rPr lang="es-ES" sz="2800" b="1" dirty="0" smtClean="0"/>
              <a:t>mínima </a:t>
            </a:r>
            <a:r>
              <a:rPr lang="es-ES" sz="2800" b="1" dirty="0"/>
              <a:t>1</a:t>
            </a:r>
            <a:r>
              <a:rPr lang="es-ES" sz="2800" dirty="0" smtClean="0"/>
              <a:t>) y </a:t>
            </a:r>
            <a:r>
              <a:rPr lang="es-ES" sz="2800" dirty="0"/>
              <a:t>como máximo varios (</a:t>
            </a:r>
            <a:r>
              <a:rPr lang="es-ES" sz="2800" b="1" dirty="0"/>
              <a:t>cardinalidad máxima n</a:t>
            </a:r>
            <a:r>
              <a:rPr lang="es-ES" sz="2800" dirty="0" smtClean="0"/>
              <a:t>).</a:t>
            </a:r>
            <a:endParaRPr lang="es-ES" sz="2800" dirty="0"/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 smtClean="0"/>
              <a:t>4. Cardinalidad de las entidades (máxima y mínima)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3989760" y="5097350"/>
            <a:ext cx="892607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3B3B64"/>
                </a:solidFill>
              </a:rPr>
              <a:t>(</a:t>
            </a:r>
            <a:r>
              <a:rPr lang="es-ES" dirty="0">
                <a:solidFill>
                  <a:srgbClr val="3B3B64"/>
                </a:solidFill>
                <a:latin typeface="+mj-lt"/>
              </a:rPr>
              <a:t>1,n</a:t>
            </a:r>
            <a:r>
              <a:rPr lang="es-ES" dirty="0">
                <a:solidFill>
                  <a:srgbClr val="3B3B64"/>
                </a:solidFill>
              </a:rPr>
              <a:t>)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7513885" y="5085184"/>
            <a:ext cx="845961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3B3B64"/>
                </a:solidFill>
              </a:rPr>
              <a:t>(</a:t>
            </a:r>
            <a:r>
              <a:rPr lang="es-ES" dirty="0">
                <a:solidFill>
                  <a:srgbClr val="3B3B64"/>
                </a:solidFill>
                <a:latin typeface="+mj-lt"/>
              </a:rPr>
              <a:t>0,1</a:t>
            </a:r>
            <a:r>
              <a:rPr lang="es-ES" dirty="0">
                <a:solidFill>
                  <a:srgbClr val="3B3B64"/>
                </a:solidFill>
              </a:rPr>
              <a:t>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33</a:t>
            </a:fld>
            <a:endParaRPr lang="es-ES_tradnl"/>
          </a:p>
        </p:txBody>
      </p:sp>
      <p:grpSp>
        <p:nvGrpSpPr>
          <p:cNvPr id="5" name="Grupo 4"/>
          <p:cNvGrpSpPr/>
          <p:nvPr/>
        </p:nvGrpSpPr>
        <p:grpSpPr>
          <a:xfrm>
            <a:off x="2063552" y="3916066"/>
            <a:ext cx="8148194" cy="1817190"/>
            <a:chOff x="2063552" y="3916066"/>
            <a:chExt cx="8148194" cy="1817190"/>
          </a:xfrm>
        </p:grpSpPr>
        <p:grpSp>
          <p:nvGrpSpPr>
            <p:cNvPr id="8" name="3 Grupo"/>
            <p:cNvGrpSpPr/>
            <p:nvPr/>
          </p:nvGrpSpPr>
          <p:grpSpPr>
            <a:xfrm>
              <a:off x="2063552" y="4437112"/>
              <a:ext cx="8148194" cy="1296144"/>
              <a:chOff x="1331640" y="4425823"/>
              <a:chExt cx="5915945" cy="720080"/>
            </a:xfrm>
          </p:grpSpPr>
          <p:sp>
            <p:nvSpPr>
              <p:cNvPr id="11" name="10 Rectángulo"/>
              <p:cNvSpPr/>
              <p:nvPr/>
            </p:nvSpPr>
            <p:spPr>
              <a:xfrm>
                <a:off x="1331640" y="4509120"/>
                <a:ext cx="1368152" cy="57606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>
                    <a:solidFill>
                      <a:srgbClr val="3B3B64"/>
                    </a:solidFill>
                  </a:rPr>
                  <a:t>Jugador</a:t>
                </a:r>
                <a:endParaRPr lang="es-ES" dirty="0">
                  <a:solidFill>
                    <a:srgbClr val="3B3B64"/>
                  </a:solidFill>
                </a:endParaRPr>
              </a:p>
            </p:txBody>
          </p:sp>
          <p:sp>
            <p:nvSpPr>
              <p:cNvPr id="12" name="11 Rectángulo"/>
              <p:cNvSpPr/>
              <p:nvPr/>
            </p:nvSpPr>
            <p:spPr>
              <a:xfrm>
                <a:off x="5879433" y="4493557"/>
                <a:ext cx="1368152" cy="57606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>
                    <a:solidFill>
                      <a:srgbClr val="3B3B64"/>
                    </a:solidFill>
                  </a:rPr>
                  <a:t>Equipo</a:t>
                </a:r>
                <a:endParaRPr lang="es-ES" dirty="0">
                  <a:solidFill>
                    <a:srgbClr val="3B3B64"/>
                  </a:solidFill>
                </a:endParaRPr>
              </a:p>
            </p:txBody>
          </p:sp>
          <p:sp>
            <p:nvSpPr>
              <p:cNvPr id="13" name="12 Rombo"/>
              <p:cNvSpPr/>
              <p:nvPr/>
            </p:nvSpPr>
            <p:spPr>
              <a:xfrm>
                <a:off x="3419872" y="4425823"/>
                <a:ext cx="1728192" cy="720080"/>
              </a:xfrm>
              <a:prstGeom prst="diamond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400" dirty="0">
                    <a:solidFill>
                      <a:srgbClr val="3B3B64"/>
                    </a:solidFill>
                  </a:rPr>
                  <a:t>Jugar</a:t>
                </a:r>
              </a:p>
            </p:txBody>
          </p:sp>
          <p:cxnSp>
            <p:nvCxnSpPr>
              <p:cNvPr id="14" name="13 Conector recto"/>
              <p:cNvCxnSpPr/>
              <p:nvPr/>
            </p:nvCxnSpPr>
            <p:spPr>
              <a:xfrm>
                <a:off x="5159353" y="4785863"/>
                <a:ext cx="720000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14 Conector recto"/>
              <p:cNvCxnSpPr/>
              <p:nvPr/>
            </p:nvCxnSpPr>
            <p:spPr>
              <a:xfrm>
                <a:off x="2699792" y="4785863"/>
                <a:ext cx="720000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ctángulo 15"/>
            <p:cNvSpPr/>
            <p:nvPr/>
          </p:nvSpPr>
          <p:spPr>
            <a:xfrm>
              <a:off x="5603126" y="3916066"/>
              <a:ext cx="105349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88900" algn="ctr"/>
              <a:r>
                <a:rPr lang="es-ES" sz="2800" b="1" dirty="0" smtClean="0"/>
                <a:t>M:N</a:t>
              </a:r>
              <a:r>
                <a:rPr lang="es-ES" sz="2800" dirty="0" smtClean="0"/>
                <a:t> </a:t>
              </a:r>
              <a:endParaRPr lang="es-ES" sz="2800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447800"/>
            <a:ext cx="10972800" cy="86116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sz="2800" b="1" dirty="0" smtClean="0"/>
              <a:t>Otro Ejemplos </a:t>
            </a:r>
            <a:r>
              <a:rPr lang="es-ES" sz="2800" b="1" dirty="0"/>
              <a:t>de cardinalidades de </a:t>
            </a:r>
            <a:r>
              <a:rPr lang="es-ES" sz="2800" b="1" dirty="0" smtClean="0"/>
              <a:t>entidad</a:t>
            </a:r>
            <a:endParaRPr lang="es-ES" sz="2800" dirty="0"/>
          </a:p>
          <a:p>
            <a:pPr>
              <a:buNone/>
            </a:pPr>
            <a:endParaRPr lang="es-ES" b="1" dirty="0" smtClean="0"/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4. Cardinalidad de las entidades (máxima y mínima)</a:t>
            </a:r>
          </a:p>
        </p:txBody>
      </p:sp>
      <p:grpSp>
        <p:nvGrpSpPr>
          <p:cNvPr id="40" name="21 Grupo"/>
          <p:cNvGrpSpPr/>
          <p:nvPr/>
        </p:nvGrpSpPr>
        <p:grpSpPr>
          <a:xfrm>
            <a:off x="1615662" y="2847680"/>
            <a:ext cx="8960675" cy="2382367"/>
            <a:chOff x="827584" y="4797152"/>
            <a:chExt cx="7344816" cy="1405518"/>
          </a:xfrm>
        </p:grpSpPr>
        <p:sp>
          <p:nvSpPr>
            <p:cNvPr id="49" name="3 Rectángulo"/>
            <p:cNvSpPr/>
            <p:nvPr/>
          </p:nvSpPr>
          <p:spPr>
            <a:xfrm>
              <a:off x="1282210" y="4819730"/>
              <a:ext cx="1296144" cy="43204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Alumno</a:t>
              </a:r>
              <a:endParaRPr lang="es-ES" dirty="0"/>
            </a:p>
          </p:txBody>
        </p:sp>
        <p:sp>
          <p:nvSpPr>
            <p:cNvPr id="50" name="4 Rectángulo"/>
            <p:cNvSpPr/>
            <p:nvPr/>
          </p:nvSpPr>
          <p:spPr>
            <a:xfrm>
              <a:off x="6072879" y="4819730"/>
              <a:ext cx="1296144" cy="43204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Curso</a:t>
              </a:r>
              <a:endParaRPr lang="es-ES" dirty="0"/>
            </a:p>
          </p:txBody>
        </p:sp>
        <p:sp>
          <p:nvSpPr>
            <p:cNvPr id="51" name="5 Rombo"/>
            <p:cNvSpPr/>
            <p:nvPr/>
          </p:nvSpPr>
          <p:spPr>
            <a:xfrm>
              <a:off x="3491880" y="4797152"/>
              <a:ext cx="1656184" cy="504056"/>
            </a:xfrm>
            <a:prstGeom prst="diamond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s-ES" dirty="0" smtClean="0"/>
                <a:t>Cursa</a:t>
              </a:r>
              <a:endParaRPr lang="es-ES" sz="1100" dirty="0"/>
            </a:p>
          </p:txBody>
        </p:sp>
        <p:cxnSp>
          <p:nvCxnSpPr>
            <p:cNvPr id="52" name="6 Conector recto"/>
            <p:cNvCxnSpPr/>
            <p:nvPr/>
          </p:nvCxnSpPr>
          <p:spPr>
            <a:xfrm>
              <a:off x="2578354" y="5047043"/>
              <a:ext cx="921600" cy="0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7 Conector recto"/>
            <p:cNvCxnSpPr/>
            <p:nvPr/>
          </p:nvCxnSpPr>
          <p:spPr>
            <a:xfrm>
              <a:off x="5136775" y="5047043"/>
              <a:ext cx="928800" cy="0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8 CuadroTexto"/>
            <p:cNvSpPr txBox="1"/>
            <p:nvPr/>
          </p:nvSpPr>
          <p:spPr>
            <a:xfrm>
              <a:off x="5701059" y="4819730"/>
              <a:ext cx="648072" cy="217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ES" dirty="0">
                <a:solidFill>
                  <a:srgbClr val="3B3B64"/>
                </a:solidFill>
              </a:endParaRPr>
            </a:p>
          </p:txBody>
        </p:sp>
        <p:sp>
          <p:nvSpPr>
            <p:cNvPr id="55" name="9 CuadroTexto"/>
            <p:cNvSpPr txBox="1"/>
            <p:nvPr/>
          </p:nvSpPr>
          <p:spPr>
            <a:xfrm>
              <a:off x="2567065" y="4797152"/>
              <a:ext cx="576064" cy="217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ES" dirty="0">
                <a:solidFill>
                  <a:srgbClr val="3B3B64"/>
                </a:solidFill>
              </a:endParaRPr>
            </a:p>
          </p:txBody>
        </p:sp>
        <p:sp>
          <p:nvSpPr>
            <p:cNvPr id="56" name="10 Elipse"/>
            <p:cNvSpPr/>
            <p:nvPr/>
          </p:nvSpPr>
          <p:spPr>
            <a:xfrm>
              <a:off x="827584" y="5733256"/>
              <a:ext cx="792088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u="sng" dirty="0">
                  <a:solidFill>
                    <a:srgbClr val="3B3B64"/>
                  </a:solidFill>
                </a:rPr>
                <a:t>DNI</a:t>
              </a:r>
              <a:endParaRPr lang="es-ES" sz="1000" u="sng" dirty="0">
                <a:solidFill>
                  <a:srgbClr val="3B3B64"/>
                </a:solidFill>
              </a:endParaRPr>
            </a:p>
          </p:txBody>
        </p:sp>
        <p:sp>
          <p:nvSpPr>
            <p:cNvPr id="57" name="11 Elipse"/>
            <p:cNvSpPr/>
            <p:nvPr/>
          </p:nvSpPr>
          <p:spPr>
            <a:xfrm>
              <a:off x="5796136" y="5733256"/>
              <a:ext cx="1008112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>
                  <a:solidFill>
                    <a:srgbClr val="3B3B64"/>
                  </a:solidFill>
                </a:rPr>
                <a:t>Nombre</a:t>
              </a:r>
              <a:endParaRPr lang="es-ES" sz="1000" dirty="0">
                <a:solidFill>
                  <a:srgbClr val="3B3B64"/>
                </a:solidFill>
              </a:endParaRPr>
            </a:p>
          </p:txBody>
        </p:sp>
        <p:sp>
          <p:nvSpPr>
            <p:cNvPr id="58" name="12 Elipse"/>
            <p:cNvSpPr/>
            <p:nvPr/>
          </p:nvSpPr>
          <p:spPr>
            <a:xfrm>
              <a:off x="3923928" y="5733256"/>
              <a:ext cx="792088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rgbClr val="3B3B64"/>
                  </a:solidFill>
                </a:rPr>
                <a:t>Nota media</a:t>
              </a:r>
              <a:endParaRPr lang="es-ES" sz="1000" dirty="0">
                <a:solidFill>
                  <a:srgbClr val="3B3B64"/>
                </a:solidFill>
              </a:endParaRPr>
            </a:p>
          </p:txBody>
        </p:sp>
        <p:sp>
          <p:nvSpPr>
            <p:cNvPr id="59" name="13 Elipse"/>
            <p:cNvSpPr/>
            <p:nvPr/>
          </p:nvSpPr>
          <p:spPr>
            <a:xfrm>
              <a:off x="1979712" y="5733256"/>
              <a:ext cx="1008112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>
                  <a:solidFill>
                    <a:srgbClr val="3B3B64"/>
                  </a:solidFill>
                </a:rPr>
                <a:t>Nombre</a:t>
              </a:r>
            </a:p>
          </p:txBody>
        </p:sp>
        <p:sp>
          <p:nvSpPr>
            <p:cNvPr id="60" name="14 Elipse"/>
            <p:cNvSpPr/>
            <p:nvPr/>
          </p:nvSpPr>
          <p:spPr>
            <a:xfrm>
              <a:off x="6948264" y="5713691"/>
              <a:ext cx="1224136" cy="4889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u="sng" dirty="0" smtClean="0">
                  <a:solidFill>
                    <a:srgbClr val="3B3B64"/>
                  </a:solidFill>
                </a:rPr>
                <a:t>Identificador</a:t>
              </a:r>
              <a:endParaRPr lang="es-ES" sz="900" u="sng" dirty="0">
                <a:solidFill>
                  <a:srgbClr val="3B3B64"/>
                </a:solidFill>
              </a:endParaRPr>
            </a:p>
          </p:txBody>
        </p:sp>
        <p:cxnSp>
          <p:nvCxnSpPr>
            <p:cNvPr id="61" name="16 Conector recto"/>
            <p:cNvCxnSpPr>
              <a:stCxn id="56" idx="0"/>
              <a:endCxn id="49" idx="2"/>
            </p:cNvCxnSpPr>
            <p:nvPr/>
          </p:nvCxnSpPr>
          <p:spPr>
            <a:xfrm flipV="1">
              <a:off x="1223628" y="5251778"/>
              <a:ext cx="706654" cy="4814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17 Conector recto"/>
            <p:cNvCxnSpPr>
              <a:stCxn id="59" idx="0"/>
              <a:endCxn id="49" idx="2"/>
            </p:cNvCxnSpPr>
            <p:nvPr/>
          </p:nvCxnSpPr>
          <p:spPr>
            <a:xfrm flipH="1" flipV="1">
              <a:off x="1930282" y="5251778"/>
              <a:ext cx="553486" cy="4814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20 Conector recto"/>
            <p:cNvCxnSpPr>
              <a:stCxn id="58" idx="0"/>
              <a:endCxn id="51" idx="2"/>
            </p:cNvCxnSpPr>
            <p:nvPr/>
          </p:nvCxnSpPr>
          <p:spPr>
            <a:xfrm flipV="1">
              <a:off x="4319972" y="5301208"/>
              <a:ext cx="0" cy="43204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23 Conector recto"/>
            <p:cNvCxnSpPr>
              <a:stCxn id="57" idx="0"/>
              <a:endCxn id="50" idx="2"/>
            </p:cNvCxnSpPr>
            <p:nvPr/>
          </p:nvCxnSpPr>
          <p:spPr>
            <a:xfrm flipV="1">
              <a:off x="6300192" y="5251778"/>
              <a:ext cx="420759" cy="4814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26 Conector recto"/>
            <p:cNvCxnSpPr>
              <a:stCxn id="60" idx="0"/>
              <a:endCxn id="50" idx="2"/>
            </p:cNvCxnSpPr>
            <p:nvPr/>
          </p:nvCxnSpPr>
          <p:spPr>
            <a:xfrm flipH="1" flipV="1">
              <a:off x="6720952" y="5251778"/>
              <a:ext cx="839380" cy="46191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CuadroTexto 65"/>
          <p:cNvSpPr txBox="1"/>
          <p:nvPr/>
        </p:nvSpPr>
        <p:spPr>
          <a:xfrm>
            <a:off x="3708168" y="2925016"/>
            <a:ext cx="665568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ES" sz="2000" kern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Calibri" pitchFamily="34" charset="0"/>
              </a:rPr>
              <a:t>(1,n)</a:t>
            </a:r>
          </a:p>
        </p:txBody>
      </p:sp>
      <p:sp>
        <p:nvSpPr>
          <p:cNvPr id="67" name="CuadroTexto 66"/>
          <p:cNvSpPr txBox="1"/>
          <p:nvPr/>
        </p:nvSpPr>
        <p:spPr>
          <a:xfrm>
            <a:off x="7271867" y="2888335"/>
            <a:ext cx="665568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ES" sz="2000" kern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Calibri" pitchFamily="34" charset="0"/>
              </a:rPr>
              <a:t>(0,1)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34</a:t>
            </a:fld>
            <a:endParaRPr lang="es-ES_tradnl"/>
          </a:p>
        </p:txBody>
      </p:sp>
      <p:sp>
        <p:nvSpPr>
          <p:cNvPr id="25" name="Rectángulo 24"/>
          <p:cNvSpPr/>
          <p:nvPr/>
        </p:nvSpPr>
        <p:spPr>
          <a:xfrm>
            <a:off x="5399320" y="2327897"/>
            <a:ext cx="9541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8900" algn="ctr"/>
            <a:r>
              <a:rPr lang="es-ES" sz="2800" b="1" dirty="0" smtClean="0"/>
              <a:t>N:1</a:t>
            </a:r>
            <a:r>
              <a:rPr lang="es-ES" sz="2800" dirty="0" smtClean="0"/>
              <a:t> 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62602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" sz="2800" b="1" dirty="0" smtClean="0"/>
              <a:t>Relaciones reflexivas</a:t>
            </a:r>
          </a:p>
          <a:p>
            <a:pPr marL="0" indent="0">
              <a:buNone/>
            </a:pPr>
            <a:r>
              <a:rPr lang="es-ES" sz="2600" dirty="0" smtClean="0"/>
              <a:t>A diferencia de las relaciones ordinarias (</a:t>
            </a:r>
            <a:r>
              <a:rPr lang="es-ES" sz="2600" b="1" dirty="0" smtClean="0"/>
              <a:t>binarias</a:t>
            </a:r>
            <a:r>
              <a:rPr lang="es-ES" sz="2600" dirty="0" smtClean="0"/>
              <a:t>) las relaciones reflexivas sirven para </a:t>
            </a:r>
            <a:r>
              <a:rPr lang="es-ES" sz="2600" b="1" dirty="0" smtClean="0"/>
              <a:t>relacionar</a:t>
            </a:r>
            <a:r>
              <a:rPr lang="es-ES" sz="2600" dirty="0" smtClean="0"/>
              <a:t> ejemplares de la </a:t>
            </a:r>
            <a:r>
              <a:rPr lang="es-ES" sz="2600" b="1" dirty="0" smtClean="0"/>
              <a:t>misma entidad</a:t>
            </a:r>
            <a:r>
              <a:rPr lang="es-ES" sz="2600" dirty="0" smtClean="0"/>
              <a:t>.</a:t>
            </a:r>
          </a:p>
          <a:p>
            <a:pPr marL="342900" lvl="1" indent="-342900">
              <a:spcAft>
                <a:spcPts val="1200"/>
              </a:spcAft>
              <a:buNone/>
            </a:pPr>
            <a:endParaRPr lang="es-ES" sz="2400" dirty="0"/>
          </a:p>
          <a:p>
            <a:pPr>
              <a:buNone/>
            </a:pPr>
            <a:endParaRPr lang="es-ES" b="1" dirty="0" smtClean="0"/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5. Relaciones  complejas</a:t>
            </a:r>
          </a:p>
        </p:txBody>
      </p:sp>
      <p:grpSp>
        <p:nvGrpSpPr>
          <p:cNvPr id="20" name="28 Grupo"/>
          <p:cNvGrpSpPr/>
          <p:nvPr/>
        </p:nvGrpSpPr>
        <p:grpSpPr>
          <a:xfrm>
            <a:off x="609600" y="3249713"/>
            <a:ext cx="3456384" cy="2592288"/>
            <a:chOff x="2771800" y="4149080"/>
            <a:chExt cx="2880320" cy="1800200"/>
          </a:xfrm>
        </p:grpSpPr>
        <p:sp>
          <p:nvSpPr>
            <p:cNvPr id="21" name="20 Rectángulo"/>
            <p:cNvSpPr/>
            <p:nvPr/>
          </p:nvSpPr>
          <p:spPr>
            <a:xfrm>
              <a:off x="3491880" y="5229200"/>
              <a:ext cx="1512168" cy="7200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>
                  <a:solidFill>
                    <a:srgbClr val="3B3B64"/>
                  </a:solidFill>
                </a:rPr>
                <a:t>Persona</a:t>
              </a:r>
            </a:p>
          </p:txBody>
        </p:sp>
        <p:cxnSp>
          <p:nvCxnSpPr>
            <p:cNvPr id="22" name="21 Conector recto"/>
            <p:cNvCxnSpPr/>
            <p:nvPr/>
          </p:nvCxnSpPr>
          <p:spPr>
            <a:xfrm rot="5400000" flipH="1" flipV="1">
              <a:off x="2197594" y="5011318"/>
              <a:ext cx="1152128" cy="3716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22 Conector recto"/>
            <p:cNvCxnSpPr/>
            <p:nvPr/>
          </p:nvCxnSpPr>
          <p:spPr>
            <a:xfrm>
              <a:off x="2771800" y="4437112"/>
              <a:ext cx="650125" cy="0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23 Rombo"/>
            <p:cNvSpPr/>
            <p:nvPr/>
          </p:nvSpPr>
          <p:spPr>
            <a:xfrm>
              <a:off x="3386005" y="4149080"/>
              <a:ext cx="1656184" cy="576064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>
                  <a:solidFill>
                    <a:srgbClr val="3B3B64"/>
                  </a:solidFill>
                </a:rPr>
                <a:t>Es pareja</a:t>
              </a:r>
            </a:p>
          </p:txBody>
        </p:sp>
        <p:cxnSp>
          <p:nvCxnSpPr>
            <p:cNvPr id="25" name="24 Conector recto"/>
            <p:cNvCxnSpPr/>
            <p:nvPr/>
          </p:nvCxnSpPr>
          <p:spPr>
            <a:xfrm rot="16200000" flipV="1">
              <a:off x="5072270" y="5009389"/>
              <a:ext cx="1152128" cy="7573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25 Conector recto"/>
            <p:cNvCxnSpPr/>
            <p:nvPr/>
          </p:nvCxnSpPr>
          <p:spPr>
            <a:xfrm>
              <a:off x="5051425" y="4437112"/>
              <a:ext cx="600695" cy="0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33 Conector recto"/>
            <p:cNvCxnSpPr/>
            <p:nvPr/>
          </p:nvCxnSpPr>
          <p:spPr>
            <a:xfrm>
              <a:off x="5004047" y="5589240"/>
              <a:ext cx="648000" cy="0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34 Conector recto"/>
            <p:cNvCxnSpPr/>
            <p:nvPr/>
          </p:nvCxnSpPr>
          <p:spPr>
            <a:xfrm>
              <a:off x="2771800" y="5589240"/>
              <a:ext cx="720000" cy="0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35</a:t>
            </a:fld>
            <a:endParaRPr lang="es-ES_tradnl"/>
          </a:p>
        </p:txBody>
      </p:sp>
      <p:pic>
        <p:nvPicPr>
          <p:cNvPr id="3074" name="Picture 2" descr="https://jorgesanchez.net/manuales/gbd/entidad-relacion-web-resources/image/5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52" t="43972" r="7341" b="17923"/>
          <a:stretch/>
        </p:blipFill>
        <p:spPr bwMode="auto">
          <a:xfrm>
            <a:off x="4208817" y="3098033"/>
            <a:ext cx="3940276" cy="259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bbdd.codeandcoke.com/_media/apuntes:reflexividad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2" t="32965" r="13168" b="25280"/>
          <a:stretch/>
        </p:blipFill>
        <p:spPr bwMode="auto">
          <a:xfrm>
            <a:off x="8077503" y="3315758"/>
            <a:ext cx="4086641" cy="215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4666" y="1444171"/>
            <a:ext cx="10967733" cy="439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b="1" dirty="0" smtClean="0"/>
              <a:t>Relaciones ternarias</a:t>
            </a:r>
            <a:endParaRPr lang="es-ES" sz="2800" b="1" dirty="0"/>
          </a:p>
          <a:p>
            <a:pPr marL="363538" indent="-363538">
              <a:buFont typeface="Wingdings" panose="05000000000000000000" pitchFamily="2" charset="2"/>
              <a:buChar char="ü"/>
            </a:pPr>
            <a:r>
              <a:rPr lang="es-ES" sz="2700" b="1" dirty="0" smtClean="0"/>
              <a:t>Binarias</a:t>
            </a:r>
            <a:r>
              <a:rPr lang="es-ES" sz="2700" dirty="0" smtClean="0"/>
              <a:t>: Son las relaciones típicas, y </a:t>
            </a:r>
            <a:r>
              <a:rPr lang="es-ES" sz="2700" b="1" dirty="0" smtClean="0"/>
              <a:t>enlazan dos entidades </a:t>
            </a:r>
            <a:r>
              <a:rPr lang="es-ES" sz="2700" dirty="0" smtClean="0"/>
              <a:t>diferentes.</a:t>
            </a:r>
          </a:p>
          <a:p>
            <a:pPr marL="363538" indent="-363538">
              <a:buFont typeface="Wingdings" panose="05000000000000000000" pitchFamily="2" charset="2"/>
              <a:buChar char="ü"/>
            </a:pPr>
            <a:r>
              <a:rPr lang="es-ES" sz="2700" b="1" dirty="0" smtClean="0"/>
              <a:t>Ternarias</a:t>
            </a:r>
            <a:r>
              <a:rPr lang="es-ES" sz="2700" dirty="0"/>
              <a:t>. Relaciona </a:t>
            </a:r>
            <a:r>
              <a:rPr lang="es-ES" sz="2700" b="1" dirty="0"/>
              <a:t>tres </a:t>
            </a:r>
            <a:r>
              <a:rPr lang="es-ES" sz="2700" b="1" dirty="0" smtClean="0"/>
              <a:t>entidades.</a:t>
            </a:r>
            <a:endParaRPr lang="es-ES" sz="2000" dirty="0" smtClean="0"/>
          </a:p>
          <a:p>
            <a:pPr lvl="2">
              <a:buNone/>
            </a:pPr>
            <a:endParaRPr lang="es-ES" dirty="0" smtClean="0"/>
          </a:p>
          <a:p>
            <a:pPr>
              <a:buNone/>
            </a:pPr>
            <a:endParaRPr lang="es-ES" b="1" dirty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 smtClean="0"/>
              <a:t>5. Relaciones  complejas</a:t>
            </a:r>
            <a:endParaRPr lang="es-ES" dirty="0"/>
          </a:p>
        </p:txBody>
      </p:sp>
      <p:grpSp>
        <p:nvGrpSpPr>
          <p:cNvPr id="10" name="26 Grupo"/>
          <p:cNvGrpSpPr/>
          <p:nvPr/>
        </p:nvGrpSpPr>
        <p:grpSpPr>
          <a:xfrm>
            <a:off x="6384713" y="3288710"/>
            <a:ext cx="5471584" cy="2124969"/>
            <a:chOff x="2260729" y="5445224"/>
            <a:chExt cx="4763817" cy="1137726"/>
          </a:xfrm>
        </p:grpSpPr>
        <p:sp>
          <p:nvSpPr>
            <p:cNvPr id="11" name="19 Rectángulo"/>
            <p:cNvSpPr/>
            <p:nvPr/>
          </p:nvSpPr>
          <p:spPr>
            <a:xfrm>
              <a:off x="2260729" y="5495202"/>
              <a:ext cx="1101705" cy="34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>
                  <a:solidFill>
                    <a:srgbClr val="3B3B64"/>
                  </a:solidFill>
                </a:rPr>
                <a:t>Curso</a:t>
              </a:r>
            </a:p>
          </p:txBody>
        </p:sp>
        <p:sp>
          <p:nvSpPr>
            <p:cNvPr id="12" name="20 Rectángulo"/>
            <p:cNvSpPr/>
            <p:nvPr/>
          </p:nvSpPr>
          <p:spPr>
            <a:xfrm>
              <a:off x="5922841" y="5485864"/>
              <a:ext cx="1101705" cy="34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>
                  <a:solidFill>
                    <a:srgbClr val="3B3B64"/>
                  </a:solidFill>
                </a:rPr>
                <a:t>Aula</a:t>
              </a:r>
            </a:p>
          </p:txBody>
        </p:sp>
        <p:sp>
          <p:nvSpPr>
            <p:cNvPr id="13" name="21 Rombo"/>
            <p:cNvSpPr/>
            <p:nvPr/>
          </p:nvSpPr>
          <p:spPr>
            <a:xfrm>
              <a:off x="3942279" y="5445224"/>
              <a:ext cx="1391627" cy="432048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>
                  <a:solidFill>
                    <a:srgbClr val="3B3B64"/>
                  </a:solidFill>
                </a:rPr>
                <a:t>Imparte</a:t>
              </a:r>
              <a:endParaRPr lang="es-ES" sz="1050" dirty="0">
                <a:solidFill>
                  <a:srgbClr val="3B3B64"/>
                </a:solidFill>
              </a:endParaRPr>
            </a:p>
          </p:txBody>
        </p:sp>
        <p:cxnSp>
          <p:nvCxnSpPr>
            <p:cNvPr id="19" name="22 Conector recto"/>
            <p:cNvCxnSpPr/>
            <p:nvPr/>
          </p:nvCxnSpPr>
          <p:spPr>
            <a:xfrm>
              <a:off x="5342996" y="5661248"/>
              <a:ext cx="579780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23 Conector recto"/>
            <p:cNvCxnSpPr/>
            <p:nvPr/>
          </p:nvCxnSpPr>
          <p:spPr>
            <a:xfrm>
              <a:off x="3362434" y="5661248"/>
              <a:ext cx="579780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24 Rectángulo"/>
            <p:cNvSpPr/>
            <p:nvPr/>
          </p:nvSpPr>
          <p:spPr>
            <a:xfrm>
              <a:off x="4139952" y="6237312"/>
              <a:ext cx="1101705" cy="34563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>
                  <a:solidFill>
                    <a:srgbClr val="3B3B64"/>
                  </a:solidFill>
                </a:rPr>
                <a:t>Profesor</a:t>
              </a:r>
            </a:p>
          </p:txBody>
        </p:sp>
        <p:cxnSp>
          <p:nvCxnSpPr>
            <p:cNvPr id="22" name="25 Conector recto"/>
            <p:cNvCxnSpPr/>
            <p:nvPr/>
          </p:nvCxnSpPr>
          <p:spPr>
            <a:xfrm rot="5400000">
              <a:off x="4464008" y="6057272"/>
              <a:ext cx="360000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Marca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36</a:t>
            </a:fld>
            <a:endParaRPr lang="es-ES_tradnl" dirty="0"/>
          </a:p>
        </p:txBody>
      </p:sp>
      <p:grpSp>
        <p:nvGrpSpPr>
          <p:cNvPr id="8" name="Grupo 7"/>
          <p:cNvGrpSpPr/>
          <p:nvPr/>
        </p:nvGrpSpPr>
        <p:grpSpPr>
          <a:xfrm>
            <a:off x="374369" y="3236783"/>
            <a:ext cx="5210853" cy="2236899"/>
            <a:chOff x="374369" y="3236783"/>
            <a:chExt cx="5210853" cy="2236899"/>
          </a:xfrm>
        </p:grpSpPr>
        <p:grpSp>
          <p:nvGrpSpPr>
            <p:cNvPr id="31" name="Grupo 30"/>
            <p:cNvGrpSpPr/>
            <p:nvPr/>
          </p:nvGrpSpPr>
          <p:grpSpPr>
            <a:xfrm>
              <a:off x="374369" y="3236783"/>
              <a:ext cx="5210853" cy="2236899"/>
              <a:chOff x="374369" y="3236783"/>
              <a:chExt cx="5210853" cy="2236899"/>
            </a:xfrm>
          </p:grpSpPr>
          <p:grpSp>
            <p:nvGrpSpPr>
              <p:cNvPr id="2" name="9 Grupo"/>
              <p:cNvGrpSpPr/>
              <p:nvPr/>
            </p:nvGrpSpPr>
            <p:grpSpPr>
              <a:xfrm>
                <a:off x="523713" y="3236783"/>
                <a:ext cx="4907833" cy="936104"/>
                <a:chOff x="1331640" y="4425822"/>
                <a:chExt cx="5915945" cy="720080"/>
              </a:xfrm>
            </p:grpSpPr>
            <p:sp>
              <p:nvSpPr>
                <p:cNvPr id="14" name="13 Rectángulo"/>
                <p:cNvSpPr/>
                <p:nvPr/>
              </p:nvSpPr>
              <p:spPr>
                <a:xfrm>
                  <a:off x="1331640" y="4509120"/>
                  <a:ext cx="1368152" cy="57606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>
                      <a:solidFill>
                        <a:srgbClr val="3B3B64"/>
                      </a:solidFill>
                    </a:rPr>
                    <a:t>Curso</a:t>
                  </a:r>
                </a:p>
              </p:txBody>
            </p:sp>
            <p:sp>
              <p:nvSpPr>
                <p:cNvPr id="15" name="14 Rectángulo"/>
                <p:cNvSpPr/>
                <p:nvPr/>
              </p:nvSpPr>
              <p:spPr>
                <a:xfrm>
                  <a:off x="5879433" y="4493557"/>
                  <a:ext cx="1368152" cy="57606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>
                      <a:solidFill>
                        <a:srgbClr val="3B3B64"/>
                      </a:solidFill>
                    </a:rPr>
                    <a:t>Aula</a:t>
                  </a:r>
                </a:p>
              </p:txBody>
            </p:sp>
            <p:sp>
              <p:nvSpPr>
                <p:cNvPr id="16" name="15 Rombo"/>
                <p:cNvSpPr/>
                <p:nvPr/>
              </p:nvSpPr>
              <p:spPr>
                <a:xfrm>
                  <a:off x="3419872" y="4425822"/>
                  <a:ext cx="1728192" cy="720080"/>
                </a:xfrm>
                <a:prstGeom prst="diamond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es-ES" sz="1400" dirty="0" smtClean="0">
                      <a:solidFill>
                        <a:srgbClr val="3B3B64"/>
                      </a:solidFill>
                    </a:rPr>
                    <a:t>Se imparte en</a:t>
                  </a:r>
                  <a:endParaRPr lang="es-ES" sz="1050" dirty="0">
                    <a:solidFill>
                      <a:srgbClr val="3B3B64"/>
                    </a:solidFill>
                  </a:endParaRPr>
                </a:p>
              </p:txBody>
            </p:sp>
            <p:cxnSp>
              <p:nvCxnSpPr>
                <p:cNvPr id="17" name="16 Conector recto"/>
                <p:cNvCxnSpPr/>
                <p:nvPr/>
              </p:nvCxnSpPr>
              <p:spPr>
                <a:xfrm>
                  <a:off x="5159353" y="4785863"/>
                  <a:ext cx="72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17 Conector recto"/>
                <p:cNvCxnSpPr/>
                <p:nvPr/>
              </p:nvCxnSpPr>
              <p:spPr>
                <a:xfrm>
                  <a:off x="2699792" y="4785863"/>
                  <a:ext cx="72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24 Rectángulo"/>
              <p:cNvSpPr/>
              <p:nvPr/>
            </p:nvSpPr>
            <p:spPr>
              <a:xfrm>
                <a:off x="2340253" y="4682850"/>
                <a:ext cx="1265387" cy="64556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400" dirty="0">
                    <a:solidFill>
                      <a:srgbClr val="3B3B64"/>
                    </a:solidFill>
                  </a:rPr>
                  <a:t>Profesor</a:t>
                </a:r>
              </a:p>
            </p:txBody>
          </p:sp>
          <p:sp>
            <p:nvSpPr>
              <p:cNvPr id="24" name="15 Rombo"/>
              <p:cNvSpPr/>
              <p:nvPr/>
            </p:nvSpPr>
            <p:spPr>
              <a:xfrm>
                <a:off x="4151524" y="4537578"/>
                <a:ext cx="1433698" cy="936104"/>
              </a:xfrm>
              <a:prstGeom prst="diamond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400" dirty="0" smtClean="0">
                    <a:solidFill>
                      <a:srgbClr val="3B3B64"/>
                    </a:solidFill>
                  </a:rPr>
                  <a:t>I</a:t>
                </a:r>
                <a:r>
                  <a:rPr lang="es-ES" sz="1200" dirty="0" smtClean="0">
                    <a:solidFill>
                      <a:srgbClr val="3B3B64"/>
                    </a:solidFill>
                  </a:rPr>
                  <a:t>mparte en</a:t>
                </a:r>
                <a:endParaRPr lang="es-ES" sz="1050" dirty="0">
                  <a:solidFill>
                    <a:srgbClr val="3B3B64"/>
                  </a:solidFill>
                </a:endParaRPr>
              </a:p>
            </p:txBody>
          </p:sp>
          <p:sp>
            <p:nvSpPr>
              <p:cNvPr id="25" name="15 Rombo"/>
              <p:cNvSpPr/>
              <p:nvPr/>
            </p:nvSpPr>
            <p:spPr>
              <a:xfrm>
                <a:off x="374369" y="4528508"/>
                <a:ext cx="1433698" cy="936104"/>
              </a:xfrm>
              <a:prstGeom prst="diamond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s-ES" sz="1400" dirty="0" smtClean="0">
                    <a:solidFill>
                      <a:srgbClr val="3B3B64"/>
                    </a:solidFill>
                  </a:rPr>
                  <a:t>Imparte en</a:t>
                </a:r>
                <a:endParaRPr lang="es-ES" sz="1050" dirty="0">
                  <a:solidFill>
                    <a:srgbClr val="3B3B64"/>
                  </a:solidFill>
                </a:endParaRPr>
              </a:p>
            </p:txBody>
          </p:sp>
          <p:cxnSp>
            <p:nvCxnSpPr>
              <p:cNvPr id="26" name="16 Conector recto"/>
              <p:cNvCxnSpPr>
                <a:stCxn id="15" idx="2"/>
                <a:endCxn id="24" idx="0"/>
              </p:cNvCxnSpPr>
              <p:nvPr/>
            </p:nvCxnSpPr>
            <p:spPr>
              <a:xfrm>
                <a:off x="4864041" y="4073721"/>
                <a:ext cx="4332" cy="463857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16 Conector recto"/>
              <p:cNvCxnSpPr>
                <a:stCxn id="23" idx="3"/>
                <a:endCxn id="24" idx="1"/>
              </p:cNvCxnSpPr>
              <p:nvPr/>
            </p:nvCxnSpPr>
            <p:spPr>
              <a:xfrm>
                <a:off x="3605640" y="5005630"/>
                <a:ext cx="545884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17 Conector recto"/>
              <p:cNvCxnSpPr>
                <a:stCxn id="25" idx="3"/>
                <a:endCxn id="23" idx="1"/>
              </p:cNvCxnSpPr>
              <p:nvPr/>
            </p:nvCxnSpPr>
            <p:spPr>
              <a:xfrm>
                <a:off x="1808067" y="4996560"/>
                <a:ext cx="532186" cy="90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16 Conector recto"/>
            <p:cNvCxnSpPr>
              <a:stCxn id="14" idx="2"/>
              <a:endCxn id="25" idx="0"/>
            </p:cNvCxnSpPr>
            <p:nvPr/>
          </p:nvCxnSpPr>
          <p:spPr>
            <a:xfrm flipH="1">
              <a:off x="1091218" y="4093953"/>
              <a:ext cx="1" cy="43455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008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4666" y="1444171"/>
            <a:ext cx="10967733" cy="439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b="1" dirty="0" smtClean="0"/>
              <a:t>Relaciones ternarias: Características</a:t>
            </a:r>
            <a:endParaRPr lang="es-ES" sz="2800" b="1" dirty="0"/>
          </a:p>
          <a:p>
            <a:pPr marL="363538" lvl="2" indent="-363538">
              <a:buFont typeface="Wingdings" panose="05000000000000000000" pitchFamily="2" charset="2"/>
              <a:buChar char="ü"/>
            </a:pPr>
            <a:r>
              <a:rPr lang="es-ES" sz="2700" dirty="0" smtClean="0">
                <a:latin typeface="Calibri" pitchFamily="34" charset="0"/>
                <a:ea typeface="+mn-ea"/>
                <a:cs typeface="+mn-cs"/>
              </a:rPr>
              <a:t>Representan </a:t>
            </a:r>
            <a:r>
              <a:rPr lang="es-ES" sz="2700" dirty="0">
                <a:latin typeface="Calibri" pitchFamily="34" charset="0"/>
                <a:ea typeface="+mn-ea"/>
                <a:cs typeface="+mn-cs"/>
              </a:rPr>
              <a:t>relaciones que requieren de </a:t>
            </a:r>
            <a:r>
              <a:rPr lang="es-ES" sz="2700" b="1" dirty="0">
                <a:latin typeface="Calibri" pitchFamily="34" charset="0"/>
                <a:ea typeface="+mn-ea"/>
                <a:cs typeface="+mn-cs"/>
              </a:rPr>
              <a:t>tres relaciones binarias uniendo entre sí 3 entidades</a:t>
            </a:r>
            <a:r>
              <a:rPr lang="es-ES" sz="2700" dirty="0">
                <a:latin typeface="Calibri" pitchFamily="34" charset="0"/>
                <a:ea typeface="+mn-ea"/>
                <a:cs typeface="+mn-cs"/>
              </a:rPr>
              <a:t>.</a:t>
            </a:r>
          </a:p>
          <a:p>
            <a:pPr marL="363538" lvl="2" indent="-363538">
              <a:buFont typeface="Wingdings" panose="05000000000000000000" pitchFamily="2" charset="2"/>
              <a:buChar char="ü"/>
            </a:pPr>
            <a:r>
              <a:rPr lang="es-ES" sz="2700" dirty="0" smtClean="0">
                <a:latin typeface="Calibri" pitchFamily="34" charset="0"/>
                <a:ea typeface="+mn-ea"/>
                <a:cs typeface="+mn-cs"/>
              </a:rPr>
              <a:t>Muchas </a:t>
            </a:r>
            <a:r>
              <a:rPr lang="es-ES" sz="2700" dirty="0">
                <a:latin typeface="Calibri" pitchFamily="34" charset="0"/>
                <a:ea typeface="+mn-ea"/>
                <a:cs typeface="+mn-cs"/>
              </a:rPr>
              <a:t>veces estas relaciones </a:t>
            </a:r>
            <a:r>
              <a:rPr lang="es-ES" sz="2700" b="1" dirty="0">
                <a:latin typeface="Calibri" pitchFamily="34" charset="0"/>
                <a:ea typeface="+mn-ea"/>
                <a:cs typeface="+mn-cs"/>
              </a:rPr>
              <a:t>se representan más fácilmente </a:t>
            </a:r>
            <a:r>
              <a:rPr lang="es-ES" sz="2700" dirty="0">
                <a:latin typeface="Calibri" pitchFamily="34" charset="0"/>
                <a:ea typeface="+mn-ea"/>
                <a:cs typeface="+mn-cs"/>
              </a:rPr>
              <a:t>como relaciones ternarias que como binarias.</a:t>
            </a:r>
          </a:p>
          <a:p>
            <a:pPr marL="363538" lvl="2" indent="-363538">
              <a:buFont typeface="Wingdings" panose="05000000000000000000" pitchFamily="2" charset="2"/>
              <a:buChar char="ü"/>
            </a:pPr>
            <a:r>
              <a:rPr lang="es-ES" sz="2700" dirty="0" smtClean="0">
                <a:latin typeface="Calibri" pitchFamily="34" charset="0"/>
                <a:ea typeface="+mn-ea"/>
                <a:cs typeface="+mn-cs"/>
              </a:rPr>
              <a:t>Siempre se puede encontrar una representación ternaria </a:t>
            </a:r>
            <a:r>
              <a:rPr lang="es-ES" sz="2700" b="1" dirty="0" smtClean="0">
                <a:latin typeface="Calibri" pitchFamily="34" charset="0"/>
                <a:ea typeface="+mn-ea"/>
                <a:cs typeface="+mn-cs"/>
              </a:rPr>
              <a:t>usando tres relaciones binarias que unan tres entidades</a:t>
            </a:r>
            <a:r>
              <a:rPr lang="es-ES" sz="2700" dirty="0" smtClean="0">
                <a:latin typeface="Calibri" pitchFamily="34" charset="0"/>
                <a:ea typeface="+mn-ea"/>
                <a:cs typeface="+mn-cs"/>
              </a:rPr>
              <a:t>. </a:t>
            </a:r>
          </a:p>
          <a:p>
            <a:pPr marL="363538" lvl="2" indent="-363538">
              <a:buFont typeface="Wingdings" panose="05000000000000000000" pitchFamily="2" charset="2"/>
              <a:buChar char="ü"/>
            </a:pPr>
            <a:r>
              <a:rPr lang="es-ES" sz="2700" dirty="0" smtClean="0">
                <a:latin typeface="Calibri" pitchFamily="34" charset="0"/>
                <a:ea typeface="+mn-ea"/>
                <a:cs typeface="+mn-cs"/>
              </a:rPr>
              <a:t>Nunca </a:t>
            </a:r>
            <a:r>
              <a:rPr lang="es-ES" sz="2700" dirty="0">
                <a:latin typeface="Calibri" pitchFamily="34" charset="0"/>
                <a:ea typeface="+mn-ea"/>
                <a:cs typeface="+mn-cs"/>
              </a:rPr>
              <a:t>se debe usar para modelar una relación de tres entidades con solo DOS relaciones.</a:t>
            </a:r>
          </a:p>
          <a:p>
            <a:pPr lvl="2">
              <a:buNone/>
            </a:pPr>
            <a:endParaRPr lang="es-ES" dirty="0" smtClean="0"/>
          </a:p>
          <a:p>
            <a:pPr>
              <a:buNone/>
            </a:pPr>
            <a:endParaRPr lang="es-ES" b="1" dirty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 smtClean="0"/>
              <a:t>5. Relaciones  complejas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37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1925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4666" y="1444171"/>
            <a:ext cx="10967733" cy="439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b="1" dirty="0" smtClean="0"/>
              <a:t>Relaciones ternarias: Ejemplo de escuela de primaria</a:t>
            </a:r>
            <a:endParaRPr lang="es-ES" sz="2800" b="1" dirty="0"/>
          </a:p>
          <a:p>
            <a:pPr marL="363538" lvl="2" indent="-363538">
              <a:buFont typeface="Wingdings" panose="05000000000000000000" pitchFamily="2" charset="2"/>
              <a:buChar char="ü"/>
            </a:pPr>
            <a:r>
              <a:rPr lang="es-ES" sz="2700" dirty="0" smtClean="0">
                <a:latin typeface="Calibri" pitchFamily="34" charset="0"/>
                <a:ea typeface="+mn-ea"/>
                <a:cs typeface="+mn-cs"/>
              </a:rPr>
              <a:t>Un profesor siempre enseña en la misma aula (</a:t>
            </a:r>
            <a:r>
              <a:rPr lang="es-ES" sz="2700" dirty="0" err="1" smtClean="0">
                <a:latin typeface="Calibri" pitchFamily="34" charset="0"/>
                <a:ea typeface="+mn-ea"/>
                <a:cs typeface="+mn-cs"/>
              </a:rPr>
              <a:t>p.e</a:t>
            </a:r>
            <a:r>
              <a:rPr lang="es-ES" sz="2700" dirty="0" smtClean="0">
                <a:latin typeface="Calibri" pitchFamily="34" charset="0"/>
                <a:ea typeface="+mn-ea"/>
                <a:cs typeface="+mn-cs"/>
              </a:rPr>
              <a:t>. laboratorio) pero puede enseñar en varias asignaturas diferentes (ej. Física y electrotecnia). Además la misma asignatura (ej. Física) se puede dar en más de una aula (Laboratorio A y Laboratorio B). En un aula se pueden dar asignaturas diferentes y una </a:t>
            </a:r>
            <a:r>
              <a:rPr lang="es-ES" sz="2700" dirty="0" smtClean="0">
                <a:latin typeface="Calibri" pitchFamily="34" charset="0"/>
              </a:rPr>
              <a:t>asignatura</a:t>
            </a:r>
            <a:r>
              <a:rPr lang="es-ES" sz="2700" dirty="0" smtClean="0">
                <a:latin typeface="Calibri" pitchFamily="34" charset="0"/>
                <a:ea typeface="+mn-ea"/>
                <a:cs typeface="+mn-cs"/>
              </a:rPr>
              <a:t> puede darse en más de un aula.</a:t>
            </a:r>
            <a:endParaRPr lang="es-ES" sz="2700" dirty="0">
              <a:latin typeface="Calibri" pitchFamily="34" charset="0"/>
              <a:ea typeface="+mn-ea"/>
              <a:cs typeface="+mn-cs"/>
            </a:endParaRPr>
          </a:p>
          <a:p>
            <a:pPr marL="363538" lvl="2" indent="-363538">
              <a:buFont typeface="Wingdings" panose="05000000000000000000" pitchFamily="2" charset="2"/>
              <a:buChar char="ü"/>
            </a:pPr>
            <a:endParaRPr lang="es-ES" sz="2700" dirty="0">
              <a:latin typeface="Calibri" pitchFamily="34" charset="0"/>
              <a:ea typeface="+mn-ea"/>
              <a:cs typeface="+mn-cs"/>
            </a:endParaRPr>
          </a:p>
          <a:p>
            <a:pPr lvl="2">
              <a:buNone/>
            </a:pPr>
            <a:endParaRPr lang="es-ES" dirty="0" smtClean="0"/>
          </a:p>
          <a:p>
            <a:pPr>
              <a:buNone/>
            </a:pPr>
            <a:endParaRPr lang="es-ES" b="1" dirty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 smtClean="0"/>
              <a:t>5. Relaciones  complejas</a:t>
            </a:r>
            <a:endParaRPr lang="es-ES" dirty="0"/>
          </a:p>
        </p:txBody>
      </p:sp>
      <p:grpSp>
        <p:nvGrpSpPr>
          <p:cNvPr id="10" name="26 Grupo"/>
          <p:cNvGrpSpPr/>
          <p:nvPr/>
        </p:nvGrpSpPr>
        <p:grpSpPr>
          <a:xfrm>
            <a:off x="3362740" y="4243174"/>
            <a:ext cx="5471584" cy="2124969"/>
            <a:chOff x="2260729" y="5445224"/>
            <a:chExt cx="4763817" cy="1137726"/>
          </a:xfrm>
        </p:grpSpPr>
        <p:sp>
          <p:nvSpPr>
            <p:cNvPr id="11" name="19 Rectángulo"/>
            <p:cNvSpPr/>
            <p:nvPr/>
          </p:nvSpPr>
          <p:spPr>
            <a:xfrm>
              <a:off x="2260729" y="5495202"/>
              <a:ext cx="1101705" cy="34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rgbClr val="3B3B64"/>
                  </a:solidFill>
                </a:rPr>
                <a:t>Asignatura</a:t>
              </a:r>
              <a:endParaRPr lang="es-ES" sz="1400" dirty="0">
                <a:solidFill>
                  <a:srgbClr val="3B3B64"/>
                </a:solidFill>
              </a:endParaRPr>
            </a:p>
          </p:txBody>
        </p:sp>
        <p:sp>
          <p:nvSpPr>
            <p:cNvPr id="12" name="20 Rectángulo"/>
            <p:cNvSpPr/>
            <p:nvPr/>
          </p:nvSpPr>
          <p:spPr>
            <a:xfrm>
              <a:off x="5922841" y="5485864"/>
              <a:ext cx="1101705" cy="34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>
                  <a:solidFill>
                    <a:srgbClr val="3B3B64"/>
                  </a:solidFill>
                </a:rPr>
                <a:t>Aula</a:t>
              </a:r>
            </a:p>
          </p:txBody>
        </p:sp>
        <p:sp>
          <p:nvSpPr>
            <p:cNvPr id="13" name="21 Rombo"/>
            <p:cNvSpPr/>
            <p:nvPr/>
          </p:nvSpPr>
          <p:spPr>
            <a:xfrm>
              <a:off x="3942279" y="5445224"/>
              <a:ext cx="1391627" cy="432048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>
                  <a:solidFill>
                    <a:srgbClr val="3B3B64"/>
                  </a:solidFill>
                </a:rPr>
                <a:t>Imparte</a:t>
              </a:r>
              <a:endParaRPr lang="es-ES" sz="1050" dirty="0">
                <a:solidFill>
                  <a:srgbClr val="3B3B64"/>
                </a:solidFill>
              </a:endParaRPr>
            </a:p>
          </p:txBody>
        </p:sp>
        <p:cxnSp>
          <p:nvCxnSpPr>
            <p:cNvPr id="19" name="22 Conector recto"/>
            <p:cNvCxnSpPr/>
            <p:nvPr/>
          </p:nvCxnSpPr>
          <p:spPr>
            <a:xfrm>
              <a:off x="5342996" y="5661248"/>
              <a:ext cx="579780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23 Conector recto"/>
            <p:cNvCxnSpPr/>
            <p:nvPr/>
          </p:nvCxnSpPr>
          <p:spPr>
            <a:xfrm>
              <a:off x="3362434" y="5661248"/>
              <a:ext cx="579780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24 Rectángulo"/>
            <p:cNvSpPr/>
            <p:nvPr/>
          </p:nvSpPr>
          <p:spPr>
            <a:xfrm>
              <a:off x="4139952" y="6237312"/>
              <a:ext cx="1101705" cy="34563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>
                  <a:solidFill>
                    <a:srgbClr val="3B3B64"/>
                  </a:solidFill>
                </a:rPr>
                <a:t>Profesor</a:t>
              </a:r>
            </a:p>
          </p:txBody>
        </p:sp>
        <p:cxnSp>
          <p:nvCxnSpPr>
            <p:cNvPr id="22" name="25 Conector recto"/>
            <p:cNvCxnSpPr/>
            <p:nvPr/>
          </p:nvCxnSpPr>
          <p:spPr>
            <a:xfrm rot="5400000">
              <a:off x="4464008" y="6057272"/>
              <a:ext cx="360000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Marca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38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4822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4666" y="1444171"/>
            <a:ext cx="10967733" cy="439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b="1" dirty="0" smtClean="0"/>
              <a:t>Relaciones ternarias: Ejemplo de taller de equipos</a:t>
            </a:r>
            <a:endParaRPr lang="es-ES" sz="2800" b="1" dirty="0"/>
          </a:p>
          <a:p>
            <a:pPr marL="363538" lvl="2" indent="-363538">
              <a:buFont typeface="Wingdings" panose="05000000000000000000" pitchFamily="2" charset="2"/>
              <a:buChar char="ü"/>
            </a:pPr>
            <a:r>
              <a:rPr lang="es-ES" sz="2700" dirty="0" smtClean="0">
                <a:latin typeface="Calibri" pitchFamily="34" charset="0"/>
                <a:ea typeface="+mn-ea"/>
                <a:cs typeface="+mn-cs"/>
              </a:rPr>
              <a:t>Los equipos sufren averías. Estos equipos son reparados por técnicos. Además los técnicos están habilitados para arreglar una serie de averías</a:t>
            </a:r>
            <a:endParaRPr lang="es-ES" sz="2700" dirty="0">
              <a:latin typeface="Calibri" pitchFamily="34" charset="0"/>
              <a:ea typeface="+mn-ea"/>
              <a:cs typeface="+mn-cs"/>
            </a:endParaRPr>
          </a:p>
          <a:p>
            <a:pPr marL="363538" lvl="2" indent="-363538">
              <a:buFont typeface="Wingdings" panose="05000000000000000000" pitchFamily="2" charset="2"/>
              <a:buChar char="ü"/>
            </a:pPr>
            <a:endParaRPr lang="es-ES" sz="2700" dirty="0">
              <a:latin typeface="Calibri" pitchFamily="34" charset="0"/>
              <a:ea typeface="+mn-ea"/>
              <a:cs typeface="+mn-cs"/>
            </a:endParaRPr>
          </a:p>
          <a:p>
            <a:pPr lvl="2">
              <a:buNone/>
            </a:pPr>
            <a:endParaRPr lang="es-ES" dirty="0" smtClean="0"/>
          </a:p>
          <a:p>
            <a:pPr>
              <a:buNone/>
            </a:pPr>
            <a:endParaRPr lang="es-ES" b="1" dirty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 smtClean="0"/>
              <a:t>5. Relaciones  complejas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39</a:t>
            </a:fld>
            <a:endParaRPr lang="es-ES_tradnl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96"/>
          <a:stretch/>
        </p:blipFill>
        <p:spPr>
          <a:xfrm>
            <a:off x="1631504" y="2773438"/>
            <a:ext cx="9265888" cy="408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447800"/>
            <a:ext cx="10972800" cy="4241797"/>
          </a:xfrm>
        </p:spPr>
        <p:txBody>
          <a:bodyPr>
            <a:normAutofit/>
          </a:bodyPr>
          <a:lstStyle/>
          <a:p>
            <a:pPr marL="0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2800" b="1" dirty="0" smtClean="0">
                <a:ea typeface="+mn-ea"/>
                <a:cs typeface="+mn-cs"/>
              </a:rPr>
              <a:t>Representación entidad débil</a:t>
            </a:r>
          </a:p>
          <a:p>
            <a:pPr marL="534988" lvl="1" indent="-457200">
              <a:spcBef>
                <a:spcPts val="600"/>
              </a:spcBef>
              <a:spcAft>
                <a:spcPts val="0"/>
              </a:spcAft>
            </a:pPr>
            <a:r>
              <a:rPr lang="es-ES" sz="2800" dirty="0"/>
              <a:t>Una entidad débil se representa con dos rectángulos concéntricos y en el interior el nombre de la entidad</a:t>
            </a:r>
            <a:r>
              <a:rPr lang="es-ES" sz="2800" dirty="0" smtClean="0"/>
              <a:t>.</a:t>
            </a:r>
          </a:p>
        </p:txBody>
      </p:sp>
      <p:sp>
        <p:nvSpPr>
          <p:cNvPr id="11" name="Marcador de texto 1"/>
          <p:cNvSpPr>
            <a:spLocks noGrp="1"/>
          </p:cNvSpPr>
          <p:nvPr>
            <p:ph type="body" sz="quarter" idx="11"/>
          </p:nvPr>
        </p:nvSpPr>
        <p:spPr>
          <a:xfrm>
            <a:off x="609600" y="914400"/>
            <a:ext cx="10957984" cy="533400"/>
          </a:xfrm>
        </p:spPr>
        <p:txBody>
          <a:bodyPr/>
          <a:lstStyle/>
          <a:p>
            <a:r>
              <a:rPr lang="es-ES" dirty="0" smtClean="0"/>
              <a:t>1. Entidades Fuertes y Débiles </a:t>
            </a:r>
            <a:endParaRPr lang="es-ES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4</a:t>
            </a:fld>
            <a:endParaRPr lang="es-ES_tradnl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t="14821" b="12008"/>
          <a:stretch/>
        </p:blipFill>
        <p:spPr>
          <a:xfrm>
            <a:off x="3136264" y="3212976"/>
            <a:ext cx="5904656" cy="23042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4666" y="1444171"/>
            <a:ext cx="10967733" cy="439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b="1" dirty="0" smtClean="0"/>
              <a:t>Relaciones ternarias: Ejemplo de taller de equipos</a:t>
            </a:r>
            <a:endParaRPr lang="es-ES" sz="2800" b="1" dirty="0"/>
          </a:p>
          <a:p>
            <a:pPr marL="363538" lvl="2" indent="-363538">
              <a:buFont typeface="Wingdings" panose="05000000000000000000" pitchFamily="2" charset="2"/>
              <a:buChar char="ü"/>
            </a:pPr>
            <a:r>
              <a:rPr lang="es-ES" sz="2700" dirty="0" smtClean="0">
                <a:latin typeface="Calibri" pitchFamily="34" charset="0"/>
                <a:ea typeface="+mn-ea"/>
                <a:cs typeface="+mn-cs"/>
              </a:rPr>
              <a:t>Los equipos sufren averías. Estas equipos son reparados por técnicos. Además los técnicos están habilitados para arreglar una serie de averías</a:t>
            </a:r>
            <a:endParaRPr lang="es-ES" sz="2700" dirty="0">
              <a:latin typeface="Calibri" pitchFamily="34" charset="0"/>
              <a:ea typeface="+mn-ea"/>
              <a:cs typeface="+mn-cs"/>
            </a:endParaRPr>
          </a:p>
          <a:p>
            <a:pPr marL="363538" lvl="2" indent="-363538">
              <a:buFont typeface="Wingdings" panose="05000000000000000000" pitchFamily="2" charset="2"/>
              <a:buChar char="ü"/>
            </a:pPr>
            <a:endParaRPr lang="es-ES" sz="2700" dirty="0">
              <a:latin typeface="Calibri" pitchFamily="34" charset="0"/>
              <a:ea typeface="+mn-ea"/>
              <a:cs typeface="+mn-cs"/>
            </a:endParaRPr>
          </a:p>
          <a:p>
            <a:pPr lvl="2">
              <a:buNone/>
            </a:pPr>
            <a:endParaRPr lang="es-ES" dirty="0" smtClean="0"/>
          </a:p>
          <a:p>
            <a:pPr>
              <a:buNone/>
            </a:pPr>
            <a:endParaRPr lang="es-ES" b="1" dirty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 smtClean="0"/>
              <a:t>5. Relaciones  complejas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40</a:t>
            </a:fld>
            <a:endParaRPr lang="es-ES_tradnl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77" t="-2709" r="777" b="53205"/>
          <a:stretch/>
        </p:blipFill>
        <p:spPr>
          <a:xfrm>
            <a:off x="1271464" y="2514600"/>
            <a:ext cx="9902302" cy="436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54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4666" y="1444171"/>
            <a:ext cx="10967733" cy="439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b="1" dirty="0" smtClean="0"/>
              <a:t>Relaciones ternarias</a:t>
            </a:r>
          </a:p>
          <a:p>
            <a:pPr marL="0" lvl="2" indent="0" algn="ctr">
              <a:buNone/>
            </a:pPr>
            <a:r>
              <a:rPr lang="es-ES" sz="3600" b="1" dirty="0" smtClean="0">
                <a:solidFill>
                  <a:srgbClr val="FF0000"/>
                </a:solidFill>
                <a:latin typeface="Calibri" pitchFamily="34" charset="0"/>
                <a:ea typeface="+mn-ea"/>
                <a:cs typeface="+mn-cs"/>
              </a:rPr>
              <a:t>¡Socios no está relacionado con Editoriales!</a:t>
            </a:r>
          </a:p>
          <a:p>
            <a:pPr lvl="2">
              <a:buNone/>
            </a:pPr>
            <a:endParaRPr lang="es-ES" dirty="0" smtClean="0"/>
          </a:p>
          <a:p>
            <a:pPr>
              <a:buNone/>
            </a:pPr>
            <a:endParaRPr lang="es-ES" b="1" dirty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 smtClean="0"/>
              <a:t>5. Relaciones  complejas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41</a:t>
            </a:fld>
            <a:endParaRPr lang="es-ES_tradnl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014"/>
          <a:stretch/>
        </p:blipFill>
        <p:spPr>
          <a:xfrm>
            <a:off x="407368" y="2766138"/>
            <a:ext cx="5184576" cy="395185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" t="53145" r="-58" b="-7131"/>
          <a:stretch/>
        </p:blipFill>
        <p:spPr>
          <a:xfrm>
            <a:off x="7032104" y="2610940"/>
            <a:ext cx="5062711" cy="3858963"/>
          </a:xfrm>
          <a:prstGeom prst="rect">
            <a:avLst/>
          </a:prstGeom>
        </p:spPr>
      </p:pic>
      <p:sp>
        <p:nvSpPr>
          <p:cNvPr id="9" name="Distinto de 8"/>
          <p:cNvSpPr/>
          <p:nvPr/>
        </p:nvSpPr>
        <p:spPr>
          <a:xfrm>
            <a:off x="5526679" y="3932943"/>
            <a:ext cx="1502892" cy="809121"/>
          </a:xfrm>
          <a:prstGeom prst="mathNotEqual">
            <a:avLst/>
          </a:prstGeom>
          <a:solidFill>
            <a:srgbClr val="FF33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01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447800"/>
            <a:ext cx="10972800" cy="86116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sz="2800" b="1" dirty="0"/>
              <a:t>Ejemplos de cardinalidades de </a:t>
            </a:r>
            <a:r>
              <a:rPr lang="es-ES" sz="2800" b="1" dirty="0" smtClean="0"/>
              <a:t>entidades simples y complejas</a:t>
            </a:r>
            <a:endParaRPr lang="es-ES" sz="2800" dirty="0"/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5. Relaciones  complejas</a:t>
            </a:r>
          </a:p>
        </p:txBody>
      </p:sp>
      <p:grpSp>
        <p:nvGrpSpPr>
          <p:cNvPr id="16" name="28 Grupo"/>
          <p:cNvGrpSpPr/>
          <p:nvPr/>
        </p:nvGrpSpPr>
        <p:grpSpPr>
          <a:xfrm>
            <a:off x="1466615" y="2564904"/>
            <a:ext cx="3240360" cy="2376264"/>
            <a:chOff x="2771800" y="4149080"/>
            <a:chExt cx="2880320" cy="1800200"/>
          </a:xfrm>
        </p:grpSpPr>
        <p:sp>
          <p:nvSpPr>
            <p:cNvPr id="17" name="20 Rectángulo"/>
            <p:cNvSpPr/>
            <p:nvPr/>
          </p:nvSpPr>
          <p:spPr>
            <a:xfrm>
              <a:off x="3491880" y="5229200"/>
              <a:ext cx="1512168" cy="7200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rgbClr val="3B3B64"/>
                  </a:solidFill>
                </a:rPr>
                <a:t>Trabajador</a:t>
              </a:r>
              <a:endParaRPr lang="es-ES" sz="1400" dirty="0">
                <a:solidFill>
                  <a:srgbClr val="3B3B64"/>
                </a:solidFill>
              </a:endParaRPr>
            </a:p>
          </p:txBody>
        </p:sp>
        <p:cxnSp>
          <p:nvCxnSpPr>
            <p:cNvPr id="18" name="21 Conector recto"/>
            <p:cNvCxnSpPr/>
            <p:nvPr/>
          </p:nvCxnSpPr>
          <p:spPr>
            <a:xfrm rot="5400000" flipH="1" flipV="1">
              <a:off x="2197594" y="5011318"/>
              <a:ext cx="1152128" cy="3716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22 Conector recto"/>
            <p:cNvCxnSpPr/>
            <p:nvPr/>
          </p:nvCxnSpPr>
          <p:spPr>
            <a:xfrm>
              <a:off x="2771800" y="4437112"/>
              <a:ext cx="650125" cy="0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23 Rombo"/>
            <p:cNvSpPr/>
            <p:nvPr/>
          </p:nvSpPr>
          <p:spPr>
            <a:xfrm>
              <a:off x="3386005" y="4149080"/>
              <a:ext cx="1656184" cy="576064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>
                  <a:solidFill>
                    <a:srgbClr val="3B3B64"/>
                  </a:solidFill>
                </a:rPr>
                <a:t>Supervisa</a:t>
              </a:r>
              <a:endParaRPr lang="es-ES" sz="1200" dirty="0">
                <a:solidFill>
                  <a:srgbClr val="3B3B64"/>
                </a:solidFill>
              </a:endParaRPr>
            </a:p>
          </p:txBody>
        </p:sp>
        <p:cxnSp>
          <p:nvCxnSpPr>
            <p:cNvPr id="21" name="24 Conector recto"/>
            <p:cNvCxnSpPr/>
            <p:nvPr/>
          </p:nvCxnSpPr>
          <p:spPr>
            <a:xfrm rot="16200000" flipV="1">
              <a:off x="5072270" y="5009389"/>
              <a:ext cx="1152128" cy="7573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5 Conector recto"/>
            <p:cNvCxnSpPr/>
            <p:nvPr/>
          </p:nvCxnSpPr>
          <p:spPr>
            <a:xfrm>
              <a:off x="5051425" y="4437112"/>
              <a:ext cx="600695" cy="0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33 Conector recto"/>
            <p:cNvCxnSpPr/>
            <p:nvPr/>
          </p:nvCxnSpPr>
          <p:spPr>
            <a:xfrm>
              <a:off x="5004047" y="5589240"/>
              <a:ext cx="648000" cy="0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34 Conector recto"/>
            <p:cNvCxnSpPr/>
            <p:nvPr/>
          </p:nvCxnSpPr>
          <p:spPr>
            <a:xfrm>
              <a:off x="2771800" y="5589240"/>
              <a:ext cx="720000" cy="0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9 Grupo"/>
          <p:cNvGrpSpPr/>
          <p:nvPr/>
        </p:nvGrpSpPr>
        <p:grpSpPr>
          <a:xfrm>
            <a:off x="6844942" y="1975085"/>
            <a:ext cx="4907833" cy="936104"/>
            <a:chOff x="1331640" y="4425823"/>
            <a:chExt cx="5915945" cy="720080"/>
          </a:xfrm>
        </p:grpSpPr>
        <p:sp>
          <p:nvSpPr>
            <p:cNvPr id="26" name="13 Rectángulo"/>
            <p:cNvSpPr/>
            <p:nvPr/>
          </p:nvSpPr>
          <p:spPr>
            <a:xfrm>
              <a:off x="1331640" y="4509120"/>
              <a:ext cx="1368152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>
                  <a:solidFill>
                    <a:srgbClr val="3B3B64"/>
                  </a:solidFill>
                </a:rPr>
                <a:t>Curso</a:t>
              </a:r>
            </a:p>
          </p:txBody>
        </p:sp>
        <p:sp>
          <p:nvSpPr>
            <p:cNvPr id="27" name="14 Rectángulo"/>
            <p:cNvSpPr/>
            <p:nvPr/>
          </p:nvSpPr>
          <p:spPr>
            <a:xfrm>
              <a:off x="5879433" y="4493557"/>
              <a:ext cx="1368152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>
                  <a:solidFill>
                    <a:srgbClr val="3B3B64"/>
                  </a:solidFill>
                </a:rPr>
                <a:t>Aula</a:t>
              </a:r>
            </a:p>
          </p:txBody>
        </p:sp>
        <p:sp>
          <p:nvSpPr>
            <p:cNvPr id="28" name="15 Rombo"/>
            <p:cNvSpPr/>
            <p:nvPr/>
          </p:nvSpPr>
          <p:spPr>
            <a:xfrm>
              <a:off x="3419872" y="4425823"/>
              <a:ext cx="1728192" cy="720080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>
                  <a:solidFill>
                    <a:srgbClr val="3B3B64"/>
                  </a:solidFill>
                </a:rPr>
                <a:t>I</a:t>
              </a:r>
              <a:r>
                <a:rPr lang="es-ES" sz="1200" dirty="0">
                  <a:solidFill>
                    <a:srgbClr val="3B3B64"/>
                  </a:solidFill>
                </a:rPr>
                <a:t>mparte</a:t>
              </a:r>
            </a:p>
          </p:txBody>
        </p:sp>
        <p:cxnSp>
          <p:nvCxnSpPr>
            <p:cNvPr id="29" name="16 Conector recto"/>
            <p:cNvCxnSpPr/>
            <p:nvPr/>
          </p:nvCxnSpPr>
          <p:spPr>
            <a:xfrm>
              <a:off x="5159353" y="4785863"/>
              <a:ext cx="720000" cy="0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17 Conector recto"/>
            <p:cNvCxnSpPr/>
            <p:nvPr/>
          </p:nvCxnSpPr>
          <p:spPr>
            <a:xfrm>
              <a:off x="2699792" y="4785863"/>
              <a:ext cx="720000" cy="0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1" name="26 Grupo"/>
          <p:cNvGrpSpPr/>
          <p:nvPr/>
        </p:nvGrpSpPr>
        <p:grpSpPr>
          <a:xfrm>
            <a:off x="6985261" y="3943490"/>
            <a:ext cx="4535480" cy="1764929"/>
            <a:chOff x="2260729" y="5445224"/>
            <a:chExt cx="4763817" cy="1137726"/>
          </a:xfrm>
        </p:grpSpPr>
        <p:sp>
          <p:nvSpPr>
            <p:cNvPr id="32" name="19 Rectángulo"/>
            <p:cNvSpPr/>
            <p:nvPr/>
          </p:nvSpPr>
          <p:spPr>
            <a:xfrm>
              <a:off x="2260729" y="5495202"/>
              <a:ext cx="1101705" cy="34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>
                  <a:solidFill>
                    <a:srgbClr val="3B3B64"/>
                  </a:solidFill>
                </a:rPr>
                <a:t>Curso</a:t>
              </a:r>
            </a:p>
          </p:txBody>
        </p:sp>
        <p:sp>
          <p:nvSpPr>
            <p:cNvPr id="33" name="20 Rectángulo"/>
            <p:cNvSpPr/>
            <p:nvPr/>
          </p:nvSpPr>
          <p:spPr>
            <a:xfrm>
              <a:off x="5922841" y="5485864"/>
              <a:ext cx="1101705" cy="34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>
                  <a:solidFill>
                    <a:srgbClr val="3B3B64"/>
                  </a:solidFill>
                </a:rPr>
                <a:t>Aula</a:t>
              </a:r>
            </a:p>
          </p:txBody>
        </p:sp>
        <p:sp>
          <p:nvSpPr>
            <p:cNvPr id="34" name="21 Rombo"/>
            <p:cNvSpPr/>
            <p:nvPr/>
          </p:nvSpPr>
          <p:spPr>
            <a:xfrm>
              <a:off x="3942279" y="5445224"/>
              <a:ext cx="1391627" cy="432048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>
                  <a:solidFill>
                    <a:srgbClr val="3B3B64"/>
                  </a:solidFill>
                </a:rPr>
                <a:t>Imparte</a:t>
              </a:r>
            </a:p>
          </p:txBody>
        </p:sp>
        <p:cxnSp>
          <p:nvCxnSpPr>
            <p:cNvPr id="35" name="22 Conector recto"/>
            <p:cNvCxnSpPr/>
            <p:nvPr/>
          </p:nvCxnSpPr>
          <p:spPr>
            <a:xfrm>
              <a:off x="5342996" y="5661248"/>
              <a:ext cx="579780" cy="0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23 Conector recto"/>
            <p:cNvCxnSpPr/>
            <p:nvPr/>
          </p:nvCxnSpPr>
          <p:spPr>
            <a:xfrm>
              <a:off x="3362434" y="5661248"/>
              <a:ext cx="579780" cy="0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37" name="24 Rectángulo"/>
            <p:cNvSpPr/>
            <p:nvPr/>
          </p:nvSpPr>
          <p:spPr>
            <a:xfrm>
              <a:off x="4139952" y="6237312"/>
              <a:ext cx="1101705" cy="34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>
                  <a:solidFill>
                    <a:srgbClr val="3B3B64"/>
                  </a:solidFill>
                </a:rPr>
                <a:t>Profesor</a:t>
              </a:r>
            </a:p>
          </p:txBody>
        </p:sp>
        <p:cxnSp>
          <p:nvCxnSpPr>
            <p:cNvPr id="38" name="25 Conector recto"/>
            <p:cNvCxnSpPr/>
            <p:nvPr/>
          </p:nvCxnSpPr>
          <p:spPr>
            <a:xfrm rot="5400000">
              <a:off x="4464008" y="6057272"/>
              <a:ext cx="360000" cy="0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" name="CuadroTexto 3"/>
          <p:cNvSpPr txBox="1"/>
          <p:nvPr/>
        </p:nvSpPr>
        <p:spPr>
          <a:xfrm>
            <a:off x="4010616" y="4114556"/>
            <a:ext cx="569387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ES" sz="1600" kern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Calibri" pitchFamily="34" charset="0"/>
              </a:rPr>
              <a:t>(0,n)</a:t>
            </a:r>
          </a:p>
        </p:txBody>
      </p:sp>
      <p:sp>
        <p:nvSpPr>
          <p:cNvPr id="39" name="CuadroTexto 38"/>
          <p:cNvSpPr txBox="1"/>
          <p:nvPr/>
        </p:nvSpPr>
        <p:spPr>
          <a:xfrm>
            <a:off x="1624009" y="4129852"/>
            <a:ext cx="569387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ES" sz="1600" kern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Calibri" pitchFamily="34" charset="0"/>
              </a:rPr>
              <a:t>(0,1)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7909956" y="2062776"/>
            <a:ext cx="57259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ES" sz="1600" kern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Calibri" pitchFamily="34" charset="0"/>
              </a:rPr>
              <a:t>(0,n)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8019563" y="3914105"/>
            <a:ext cx="57259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ES" sz="1600" kern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Calibri" pitchFamily="34" charset="0"/>
              </a:rPr>
              <a:t>(1,1)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10078257" y="2099026"/>
            <a:ext cx="569387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ES" sz="1600" kern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Calibri" pitchFamily="34" charset="0"/>
              </a:rPr>
              <a:t>(1,n)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9902424" y="3943490"/>
            <a:ext cx="569387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ES" sz="1600" kern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Calibri" pitchFamily="34" charset="0"/>
              </a:rPr>
              <a:t>(1,n)</a:t>
            </a:r>
          </a:p>
        </p:txBody>
      </p:sp>
      <p:sp>
        <p:nvSpPr>
          <p:cNvPr id="45" name="CuadroTexto 44"/>
          <p:cNvSpPr txBox="1"/>
          <p:nvPr/>
        </p:nvSpPr>
        <p:spPr>
          <a:xfrm>
            <a:off x="9248674" y="4833653"/>
            <a:ext cx="57259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ES" sz="1600" kern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Calibri" pitchFamily="34" charset="0"/>
              </a:rPr>
              <a:t>(0,n)</a:t>
            </a:r>
          </a:p>
        </p:txBody>
      </p:sp>
      <p:sp>
        <p:nvSpPr>
          <p:cNvPr id="46" name="CuadroTexto 45"/>
          <p:cNvSpPr txBox="1"/>
          <p:nvPr/>
        </p:nvSpPr>
        <p:spPr>
          <a:xfrm>
            <a:off x="9897389" y="4345088"/>
            <a:ext cx="57259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ES" sz="1600" kern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Calibri" pitchFamily="34" charset="0"/>
              </a:rPr>
              <a:t>(0,n)</a:t>
            </a:r>
          </a:p>
        </p:txBody>
      </p:sp>
      <p:sp>
        <p:nvSpPr>
          <p:cNvPr id="47" name="CuadroTexto 46"/>
          <p:cNvSpPr txBox="1"/>
          <p:nvPr/>
        </p:nvSpPr>
        <p:spPr>
          <a:xfrm>
            <a:off x="8681713" y="4829123"/>
            <a:ext cx="572594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ES" sz="1600" kern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Calibri" pitchFamily="34" charset="0"/>
              </a:rPr>
              <a:t>(1,n)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8008123" y="4325562"/>
            <a:ext cx="57259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ES" sz="1600" kern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Calibri" pitchFamily="34" charset="0"/>
              </a:rPr>
              <a:t>(0,n)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42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19695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9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ts val="3500"/>
              </a:lnSpc>
              <a:buNone/>
            </a:pPr>
            <a:r>
              <a:rPr lang="es-ES" sz="2800" dirty="0" smtClean="0"/>
              <a:t>Las </a:t>
            </a:r>
            <a:r>
              <a:rPr lang="es-ES" sz="2800" b="1" dirty="0" smtClean="0"/>
              <a:t>jerarquías</a:t>
            </a:r>
            <a:r>
              <a:rPr lang="es-ES" sz="2800" dirty="0" smtClean="0"/>
              <a:t> son unas relaciones particulares entre entidades, distintas a las vistas hasta ahora, llamadas </a:t>
            </a:r>
            <a:r>
              <a:rPr lang="es-ES" sz="2800" b="1" dirty="0" smtClean="0"/>
              <a:t>especialización</a:t>
            </a:r>
            <a:r>
              <a:rPr lang="es-ES" sz="2800" dirty="0" smtClean="0"/>
              <a:t> </a:t>
            </a:r>
            <a:r>
              <a:rPr lang="es-ES" sz="2800" b="1" dirty="0" smtClean="0"/>
              <a:t>y generalización</a:t>
            </a:r>
            <a:r>
              <a:rPr lang="es-ES" sz="2800" dirty="0" smtClean="0"/>
              <a:t>.</a:t>
            </a:r>
          </a:p>
          <a:p>
            <a:pPr>
              <a:lnSpc>
                <a:spcPts val="3500"/>
              </a:lnSpc>
            </a:pPr>
            <a:r>
              <a:rPr lang="es-ES" sz="2800" dirty="0" smtClean="0"/>
              <a:t>La </a:t>
            </a:r>
            <a:r>
              <a:rPr lang="es-ES" sz="2800" b="1" dirty="0"/>
              <a:t>especialización</a:t>
            </a:r>
            <a:r>
              <a:rPr lang="es-ES" sz="2800" dirty="0"/>
              <a:t>, se utiliza para </a:t>
            </a:r>
            <a:r>
              <a:rPr lang="es-ES" sz="2800" b="1" dirty="0"/>
              <a:t>dividir</a:t>
            </a:r>
            <a:r>
              <a:rPr lang="es-ES" sz="2800" dirty="0"/>
              <a:t> una entidad general en </a:t>
            </a:r>
            <a:r>
              <a:rPr lang="es-ES" sz="2800" dirty="0" smtClean="0"/>
              <a:t>unas </a:t>
            </a:r>
            <a:r>
              <a:rPr lang="es-ES" sz="2800" dirty="0"/>
              <a:t>más </a:t>
            </a:r>
            <a:r>
              <a:rPr lang="es-ES" sz="2800" dirty="0" smtClean="0"/>
              <a:t>específicas </a:t>
            </a:r>
            <a:r>
              <a:rPr lang="es-ES" sz="2800" dirty="0"/>
              <a:t>y por el contrario una </a:t>
            </a:r>
            <a:r>
              <a:rPr lang="es-ES" sz="2800" b="1" dirty="0"/>
              <a:t>generalización agrupa </a:t>
            </a:r>
            <a:r>
              <a:rPr lang="es-ES" sz="2800" dirty="0"/>
              <a:t>unas entidades en otra más general</a:t>
            </a:r>
            <a:r>
              <a:rPr lang="es-ES" sz="2800" dirty="0" smtClean="0"/>
              <a:t>.</a:t>
            </a:r>
          </a:p>
          <a:p>
            <a:pPr>
              <a:lnSpc>
                <a:spcPts val="3500"/>
              </a:lnSpc>
            </a:pPr>
            <a:r>
              <a:rPr lang="es-ES" sz="2800" dirty="0" smtClean="0"/>
              <a:t>Se usan cuando un conjunto </a:t>
            </a:r>
            <a:r>
              <a:rPr lang="es-ES" sz="2800" dirty="0"/>
              <a:t>de entidades </a:t>
            </a:r>
            <a:r>
              <a:rPr lang="es-ES" sz="2800" b="1" dirty="0" smtClean="0"/>
              <a:t>poseen</a:t>
            </a:r>
            <a:r>
              <a:rPr lang="es-ES" sz="2800" dirty="0" smtClean="0"/>
              <a:t> </a:t>
            </a:r>
            <a:r>
              <a:rPr lang="es-ES" sz="2800" b="1" dirty="0" smtClean="0"/>
              <a:t>atributos comunes</a:t>
            </a:r>
            <a:r>
              <a:rPr lang="es-ES" sz="2800" dirty="0" smtClean="0"/>
              <a:t> a la vez que </a:t>
            </a:r>
            <a:r>
              <a:rPr lang="es-ES" sz="2800" b="1" dirty="0" smtClean="0"/>
              <a:t>tienen otros que difieren</a:t>
            </a:r>
            <a:r>
              <a:rPr lang="es-ES" sz="2800" dirty="0" smtClean="0"/>
              <a:t>.</a:t>
            </a:r>
          </a:p>
          <a:p>
            <a:pPr>
              <a:lnSpc>
                <a:spcPts val="3500"/>
              </a:lnSpc>
            </a:pPr>
            <a:r>
              <a:rPr lang="es-ES" sz="2800" dirty="0" smtClean="0"/>
              <a:t>Un ejemplo: a las entidades </a:t>
            </a:r>
            <a:r>
              <a:rPr lang="es-ES" sz="2800" b="1" dirty="0" smtClean="0"/>
              <a:t>trabajadoras</a:t>
            </a:r>
            <a:r>
              <a:rPr lang="es-ES" sz="2800" dirty="0" smtClean="0"/>
              <a:t>, </a:t>
            </a:r>
            <a:r>
              <a:rPr lang="es-ES" sz="2800" b="1" dirty="0" smtClean="0"/>
              <a:t>estudiantes</a:t>
            </a:r>
            <a:r>
              <a:rPr lang="es-ES" sz="2800" dirty="0" smtClean="0"/>
              <a:t> y </a:t>
            </a:r>
            <a:r>
              <a:rPr lang="es-ES" sz="2800" b="1" dirty="0" smtClean="0"/>
              <a:t>jubilados</a:t>
            </a:r>
            <a:r>
              <a:rPr lang="es-ES" sz="2800" dirty="0" smtClean="0"/>
              <a:t> podemos generalizarlas como </a:t>
            </a:r>
            <a:r>
              <a:rPr lang="es-ES" sz="2800" b="1" dirty="0" smtClean="0"/>
              <a:t>PERSONAS</a:t>
            </a:r>
            <a:r>
              <a:rPr lang="es-ES" sz="2800" dirty="0" smtClean="0"/>
              <a:t>.</a:t>
            </a:r>
            <a:endParaRPr lang="es-ES" sz="2800" dirty="0"/>
          </a:p>
        </p:txBody>
      </p:sp>
      <p:sp>
        <p:nvSpPr>
          <p:cNvPr id="4" name="Marcador de texto 1"/>
          <p:cNvSpPr>
            <a:spLocks noGrp="1"/>
          </p:cNvSpPr>
          <p:nvPr>
            <p:ph type="body" sz="quarter" idx="11"/>
          </p:nvPr>
        </p:nvSpPr>
        <p:spPr>
          <a:xfrm>
            <a:off x="609600" y="914400"/>
            <a:ext cx="10957984" cy="533400"/>
          </a:xfrm>
        </p:spPr>
        <p:txBody>
          <a:bodyPr/>
          <a:lstStyle/>
          <a:p>
            <a:r>
              <a:rPr lang="es-ES" dirty="0"/>
              <a:t>6. </a:t>
            </a:r>
            <a:r>
              <a:rPr lang="es-ES" dirty="0" smtClean="0"/>
              <a:t>Jerarquías: Especialización </a:t>
            </a:r>
            <a:r>
              <a:rPr lang="es-ES" dirty="0"/>
              <a:t>y generalización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43</a:t>
            </a:fld>
            <a:endParaRPr lang="es-ES_tradn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s-ES" sz="2800" dirty="0" smtClean="0"/>
              <a:t>Las </a:t>
            </a:r>
            <a:r>
              <a:rPr lang="es-ES" sz="2800" b="1" dirty="0" smtClean="0"/>
              <a:t>jerarquías</a:t>
            </a:r>
            <a:r>
              <a:rPr lang="es-ES" sz="2800" dirty="0" smtClean="0"/>
              <a:t> son unas relaciones particulares entre entidades, distintas a las vistas hasta ahora, llamadas </a:t>
            </a:r>
            <a:r>
              <a:rPr lang="es-ES" sz="2800" b="1" dirty="0" smtClean="0"/>
              <a:t>especialización</a:t>
            </a:r>
            <a:r>
              <a:rPr lang="es-ES" sz="2800" dirty="0" smtClean="0"/>
              <a:t> </a:t>
            </a:r>
            <a:r>
              <a:rPr lang="es-ES" sz="2800" b="1" dirty="0" smtClean="0"/>
              <a:t>y generalización</a:t>
            </a:r>
            <a:r>
              <a:rPr lang="es-ES" sz="2800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es-ES" sz="2800" dirty="0" smtClean="0"/>
              <a:t>La </a:t>
            </a:r>
            <a:r>
              <a:rPr lang="es-ES" sz="2800" dirty="0"/>
              <a:t>entidad general se llama </a:t>
            </a:r>
            <a:r>
              <a:rPr lang="es-ES" sz="2800" b="1" dirty="0"/>
              <a:t>superentidad</a:t>
            </a:r>
            <a:r>
              <a:rPr lang="es-ES" sz="2800" dirty="0"/>
              <a:t> mientras que las otras se llaman </a:t>
            </a:r>
            <a:r>
              <a:rPr lang="es-ES" sz="2800" b="1" dirty="0"/>
              <a:t>subentidades</a:t>
            </a:r>
            <a:r>
              <a:rPr lang="es-ES" sz="2800" dirty="0"/>
              <a:t>.</a:t>
            </a:r>
          </a:p>
          <a:p>
            <a:pPr>
              <a:lnSpc>
                <a:spcPct val="110000"/>
              </a:lnSpc>
            </a:pPr>
            <a:r>
              <a:rPr lang="es-ES" sz="2800" dirty="0" smtClean="0"/>
              <a:t>Las </a:t>
            </a:r>
            <a:r>
              <a:rPr lang="es-ES" sz="2800" b="1" dirty="0"/>
              <a:t>subentidades</a:t>
            </a:r>
            <a:r>
              <a:rPr lang="es-ES" sz="2800" dirty="0"/>
              <a:t> tienen sus propios atributos.</a:t>
            </a:r>
          </a:p>
          <a:p>
            <a:pPr>
              <a:lnSpc>
                <a:spcPct val="110000"/>
              </a:lnSpc>
            </a:pPr>
            <a:r>
              <a:rPr lang="es-ES" sz="2800" dirty="0" smtClean="0"/>
              <a:t>Las </a:t>
            </a:r>
            <a:r>
              <a:rPr lang="es-ES" sz="2800" b="1" dirty="0"/>
              <a:t>subentidades</a:t>
            </a:r>
            <a:r>
              <a:rPr lang="es-ES" sz="2800" dirty="0"/>
              <a:t> heredan los atributos y la participación en relaciones de la </a:t>
            </a:r>
            <a:r>
              <a:rPr lang="es-ES" sz="2800" b="1" dirty="0"/>
              <a:t>superentidad</a:t>
            </a:r>
            <a:r>
              <a:rPr lang="es-ES" sz="2800" dirty="0"/>
              <a:t>.</a:t>
            </a:r>
          </a:p>
          <a:p>
            <a:pPr>
              <a:lnSpc>
                <a:spcPct val="110000"/>
              </a:lnSpc>
              <a:buNone/>
            </a:pPr>
            <a:endParaRPr lang="es-ES" sz="2000" dirty="0"/>
          </a:p>
        </p:txBody>
      </p:sp>
      <p:sp>
        <p:nvSpPr>
          <p:cNvPr id="4" name="Marcador de texto 1"/>
          <p:cNvSpPr>
            <a:spLocks noGrp="1"/>
          </p:cNvSpPr>
          <p:nvPr>
            <p:ph type="body" sz="quarter" idx="11"/>
          </p:nvPr>
        </p:nvSpPr>
        <p:spPr>
          <a:xfrm>
            <a:off x="609600" y="914400"/>
            <a:ext cx="10957984" cy="533400"/>
          </a:xfrm>
        </p:spPr>
        <p:txBody>
          <a:bodyPr/>
          <a:lstStyle/>
          <a:p>
            <a:r>
              <a:rPr lang="es-ES" dirty="0"/>
              <a:t>6. </a:t>
            </a:r>
            <a:r>
              <a:rPr lang="es-ES" dirty="0" smtClean="0"/>
              <a:t>Jerarquías: Especialización </a:t>
            </a:r>
            <a:r>
              <a:rPr lang="es-ES" dirty="0"/>
              <a:t>y generalización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44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4704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447800"/>
            <a:ext cx="10972800" cy="2356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b="1" dirty="0" smtClean="0"/>
              <a:t>Representación</a:t>
            </a:r>
          </a:p>
          <a:p>
            <a:r>
              <a:rPr lang="es-ES" sz="2800" dirty="0"/>
              <a:t>U</a:t>
            </a:r>
            <a:r>
              <a:rPr lang="es-ES" sz="2800" dirty="0" smtClean="0"/>
              <a:t>na </a:t>
            </a:r>
            <a:r>
              <a:rPr lang="es-ES" sz="2800" dirty="0"/>
              <a:t>jerarquía se representa mediante un </a:t>
            </a:r>
            <a:r>
              <a:rPr lang="es-ES" sz="2800" b="1" dirty="0"/>
              <a:t>triángulo </a:t>
            </a:r>
            <a:r>
              <a:rPr lang="es-ES" sz="2800" b="1" dirty="0" smtClean="0"/>
              <a:t>invertido</a:t>
            </a:r>
            <a:r>
              <a:rPr lang="es-ES" sz="2800" dirty="0" smtClean="0"/>
              <a:t>.</a:t>
            </a:r>
          </a:p>
          <a:p>
            <a:r>
              <a:rPr lang="es-ES" sz="2800" dirty="0" smtClean="0"/>
              <a:t>Sobre </a:t>
            </a:r>
            <a:r>
              <a:rPr lang="es-ES" sz="2800" dirty="0"/>
              <a:t>él quedará la entidad superclase y conectadas a él a través de líneas rectas, las </a:t>
            </a:r>
            <a:r>
              <a:rPr lang="es-ES" sz="2800" dirty="0" smtClean="0"/>
              <a:t>subclases.</a:t>
            </a:r>
          </a:p>
        </p:txBody>
      </p:sp>
      <p:sp>
        <p:nvSpPr>
          <p:cNvPr id="19" name="Marcador de texto 1"/>
          <p:cNvSpPr>
            <a:spLocks noGrp="1"/>
          </p:cNvSpPr>
          <p:nvPr>
            <p:ph type="body" sz="quarter" idx="11"/>
          </p:nvPr>
        </p:nvSpPr>
        <p:spPr>
          <a:xfrm>
            <a:off x="609600" y="914400"/>
            <a:ext cx="10957984" cy="533400"/>
          </a:xfrm>
        </p:spPr>
        <p:txBody>
          <a:bodyPr/>
          <a:lstStyle/>
          <a:p>
            <a:r>
              <a:rPr lang="es-ES" dirty="0" smtClean="0"/>
              <a:t>6. Jerarquías: Especialización y generalización</a:t>
            </a:r>
            <a:endParaRPr lang="es-ES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45</a:t>
            </a:fld>
            <a:endParaRPr lang="es-ES_tradnl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669" y="3429000"/>
            <a:ext cx="6640662" cy="231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78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447800"/>
            <a:ext cx="10957984" cy="41307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800" b="1" dirty="0" smtClean="0"/>
              <a:t>Herencia</a:t>
            </a:r>
          </a:p>
          <a:p>
            <a:r>
              <a:rPr lang="es-ES" sz="2800" dirty="0" smtClean="0"/>
              <a:t>Los </a:t>
            </a:r>
            <a:r>
              <a:rPr lang="es-ES" sz="2800" dirty="0"/>
              <a:t>atributos de una superclase de entidad son </a:t>
            </a:r>
            <a:r>
              <a:rPr lang="es-ES" sz="2800" b="1" dirty="0"/>
              <a:t>heredados</a:t>
            </a:r>
            <a:r>
              <a:rPr lang="es-ES" sz="2800" dirty="0"/>
              <a:t> por las subclases. </a:t>
            </a:r>
            <a:endParaRPr lang="es-ES" sz="2800" dirty="0" smtClean="0"/>
          </a:p>
          <a:p>
            <a:r>
              <a:rPr lang="es-ES" sz="2800" dirty="0" smtClean="0"/>
              <a:t>Si </a:t>
            </a:r>
            <a:r>
              <a:rPr lang="es-ES" sz="2800" dirty="0"/>
              <a:t>una superclase interviene en una </a:t>
            </a:r>
            <a:r>
              <a:rPr lang="es-ES" sz="2800" dirty="0" smtClean="0"/>
              <a:t>relación, </a:t>
            </a:r>
            <a:r>
              <a:rPr lang="es-ES" sz="2800" dirty="0"/>
              <a:t>las subclases </a:t>
            </a:r>
            <a:r>
              <a:rPr lang="es-ES" sz="2800" b="1" dirty="0"/>
              <a:t>también lo harán</a:t>
            </a:r>
            <a:r>
              <a:rPr lang="es-ES" sz="2800" dirty="0"/>
              <a:t>.</a:t>
            </a:r>
          </a:p>
        </p:txBody>
      </p:sp>
      <p:sp>
        <p:nvSpPr>
          <p:cNvPr id="19" name="Marcador de texto 1"/>
          <p:cNvSpPr>
            <a:spLocks noGrp="1"/>
          </p:cNvSpPr>
          <p:nvPr>
            <p:ph type="body" sz="quarter" idx="11"/>
          </p:nvPr>
        </p:nvSpPr>
        <p:spPr>
          <a:xfrm>
            <a:off x="609600" y="914400"/>
            <a:ext cx="10957984" cy="533400"/>
          </a:xfrm>
        </p:spPr>
        <p:txBody>
          <a:bodyPr/>
          <a:lstStyle/>
          <a:p>
            <a:r>
              <a:rPr lang="es-ES" dirty="0" smtClean="0"/>
              <a:t>6. Jerarquías: Especialización y generalización</a:t>
            </a:r>
            <a:endParaRPr lang="es-ES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46</a:t>
            </a:fld>
            <a:endParaRPr lang="es-ES_tradn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447800"/>
            <a:ext cx="5846440" cy="41307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800" b="1" dirty="0" smtClean="0"/>
              <a:t>Herencia</a:t>
            </a:r>
          </a:p>
        </p:txBody>
      </p:sp>
      <p:sp>
        <p:nvSpPr>
          <p:cNvPr id="19" name="Marcador de texto 1"/>
          <p:cNvSpPr>
            <a:spLocks noGrp="1"/>
          </p:cNvSpPr>
          <p:nvPr>
            <p:ph type="body" sz="quarter" idx="11"/>
          </p:nvPr>
        </p:nvSpPr>
        <p:spPr>
          <a:xfrm>
            <a:off x="609600" y="914400"/>
            <a:ext cx="10957984" cy="533400"/>
          </a:xfrm>
        </p:spPr>
        <p:txBody>
          <a:bodyPr/>
          <a:lstStyle/>
          <a:p>
            <a:r>
              <a:rPr lang="es-ES" dirty="0" smtClean="0"/>
              <a:t>6. Jerarquías: Especialización y generalización</a:t>
            </a:r>
            <a:endParaRPr lang="es-ES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47</a:t>
            </a:fld>
            <a:endParaRPr lang="es-ES_tradnl"/>
          </a:p>
        </p:txBody>
      </p:sp>
      <p:sp>
        <p:nvSpPr>
          <p:cNvPr id="12" name="Rectángulo redondeado 11"/>
          <p:cNvSpPr/>
          <p:nvPr/>
        </p:nvSpPr>
        <p:spPr>
          <a:xfrm>
            <a:off x="4429777" y="1406781"/>
            <a:ext cx="3240360" cy="86409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redondeado 17"/>
          <p:cNvSpPr/>
          <p:nvPr/>
        </p:nvSpPr>
        <p:spPr>
          <a:xfrm>
            <a:off x="3925721" y="4775780"/>
            <a:ext cx="6228180" cy="86409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/>
          <p:cNvSpPr txBox="1"/>
          <p:nvPr/>
        </p:nvSpPr>
        <p:spPr>
          <a:xfrm>
            <a:off x="7670137" y="1258074"/>
            <a:ext cx="2639616" cy="1200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400" kern="0" dirty="0" smtClean="0">
                <a:solidFill>
                  <a:srgbClr val="FFC000"/>
                </a:solidFill>
                <a:latin typeface="Calibri" pitchFamily="34" charset="0"/>
                <a:ea typeface="+mj-ea"/>
                <a:cs typeface="Calibri" pitchFamily="34" charset="0"/>
              </a:rPr>
              <a:t>Atributos comunes a superentidad y subentidades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829377" y="2842250"/>
            <a:ext cx="2639616" cy="1200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400" kern="0" dirty="0" smtClean="0">
                <a:solidFill>
                  <a:srgbClr val="FFC000"/>
                </a:solidFill>
                <a:latin typeface="Calibri" pitchFamily="34" charset="0"/>
                <a:ea typeface="+mj-ea"/>
                <a:cs typeface="Calibri" pitchFamily="34" charset="0"/>
              </a:rPr>
              <a:t>Atributos específicos de las subentidades</a:t>
            </a:r>
          </a:p>
        </p:txBody>
      </p:sp>
      <p:sp>
        <p:nvSpPr>
          <p:cNvPr id="21" name="Rectángulo redondeado 20"/>
          <p:cNvSpPr/>
          <p:nvPr/>
        </p:nvSpPr>
        <p:spPr>
          <a:xfrm>
            <a:off x="3741263" y="2693026"/>
            <a:ext cx="1696626" cy="86409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Conector recto de flecha 21"/>
          <p:cNvCxnSpPr/>
          <p:nvPr/>
        </p:nvCxnSpPr>
        <p:spPr>
          <a:xfrm flipV="1">
            <a:off x="3061625" y="3058274"/>
            <a:ext cx="576064" cy="66800"/>
          </a:xfrm>
          <a:prstGeom prst="straightConnector1">
            <a:avLst/>
          </a:prstGeom>
          <a:ln w="57150">
            <a:solidFill>
              <a:srgbClr val="E2A82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>
            <a:off x="3061625" y="3773146"/>
            <a:ext cx="864096" cy="1002634"/>
          </a:xfrm>
          <a:prstGeom prst="straightConnector1">
            <a:avLst/>
          </a:prstGeom>
          <a:ln w="57150">
            <a:solidFill>
              <a:srgbClr val="E2A82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Grupo 4"/>
          <p:cNvGrpSpPr/>
          <p:nvPr/>
        </p:nvGrpSpPr>
        <p:grpSpPr>
          <a:xfrm>
            <a:off x="3359696" y="1546106"/>
            <a:ext cx="6794205" cy="4032448"/>
            <a:chOff x="3359696" y="1546106"/>
            <a:chExt cx="6794205" cy="4032448"/>
          </a:xfrm>
        </p:grpSpPr>
        <p:pic>
          <p:nvPicPr>
            <p:cNvPr id="1026" name="Picture 2" descr="Jorge Sánchez. Manual de Gestión de Bases de Datos. Modelo Entidad/Relación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3" t="1039" r="36346" b="16759"/>
            <a:stretch/>
          </p:blipFill>
          <p:spPr bwMode="auto">
            <a:xfrm>
              <a:off x="3359696" y="1546106"/>
              <a:ext cx="6794205" cy="40324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04112" y="2937749"/>
              <a:ext cx="386333" cy="200025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34225" y="3752756"/>
              <a:ext cx="473840" cy="245332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04112" y="3797247"/>
              <a:ext cx="473840" cy="245332"/>
            </a:xfrm>
            <a:prstGeom prst="rect">
              <a:avLst/>
            </a:prstGeom>
          </p:spPr>
        </p:pic>
        <p:pic>
          <p:nvPicPr>
            <p:cNvPr id="16" name="Imagen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1772" y="3733939"/>
              <a:ext cx="473840" cy="2453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063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13" grpId="0"/>
      <p:bldP spid="20" grpId="0"/>
      <p:bldP spid="2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447800"/>
            <a:ext cx="10972800" cy="4141440"/>
          </a:xfrm>
        </p:spPr>
        <p:txBody>
          <a:bodyPr>
            <a:normAutofit/>
          </a:bodyPr>
          <a:lstStyle/>
          <a:p>
            <a:pPr marL="0" indent="0">
              <a:lnSpc>
                <a:spcPts val="3500"/>
              </a:lnSpc>
              <a:buNone/>
            </a:pPr>
            <a:r>
              <a:rPr lang="es-ES" sz="2800" b="1" dirty="0" smtClean="0"/>
              <a:t>Identificación de jerarquías</a:t>
            </a:r>
          </a:p>
          <a:p>
            <a:pPr marL="0" indent="0">
              <a:lnSpc>
                <a:spcPts val="3500"/>
              </a:lnSpc>
              <a:buNone/>
            </a:pPr>
            <a:r>
              <a:rPr lang="es-ES" sz="2800" dirty="0"/>
              <a:t>Como normal general, crearemos subtipos en una jerarquía sólo si se cumple alguna de las siguientes condiciones:</a:t>
            </a:r>
          </a:p>
          <a:p>
            <a:pPr marL="444500" lvl="0" indent="-444500">
              <a:lnSpc>
                <a:spcPts val="3500"/>
              </a:lnSpc>
              <a:buFont typeface="Wingdings" panose="05000000000000000000" pitchFamily="2" charset="2"/>
              <a:buChar char="ü"/>
            </a:pPr>
            <a:r>
              <a:rPr lang="es-ES" sz="2800" dirty="0" smtClean="0"/>
              <a:t>Algún subtipo tiene </a:t>
            </a:r>
            <a:r>
              <a:rPr lang="es-ES" sz="2800" b="1" dirty="0"/>
              <a:t>atributos </a:t>
            </a:r>
            <a:r>
              <a:rPr lang="es-ES" sz="2800" b="1" dirty="0" smtClean="0"/>
              <a:t>específicos</a:t>
            </a:r>
            <a:r>
              <a:rPr lang="es-ES" sz="2800" dirty="0" smtClean="0"/>
              <a:t>.</a:t>
            </a:r>
            <a:endParaRPr lang="es-ES" sz="2800" dirty="0"/>
          </a:p>
          <a:p>
            <a:pPr marL="444500" lvl="0" indent="-444500">
              <a:lnSpc>
                <a:spcPts val="3500"/>
              </a:lnSpc>
              <a:buFont typeface="Wingdings" panose="05000000000000000000" pitchFamily="2" charset="2"/>
              <a:buChar char="ü"/>
            </a:pPr>
            <a:r>
              <a:rPr lang="es-ES" sz="2800" dirty="0" smtClean="0"/>
              <a:t>Algún subtipo tiene </a:t>
            </a:r>
            <a:r>
              <a:rPr lang="es-ES" sz="2800" b="1" dirty="0"/>
              <a:t>relaciones </a:t>
            </a:r>
            <a:r>
              <a:rPr lang="es-ES" sz="2800" b="1" dirty="0" smtClean="0"/>
              <a:t>específicas</a:t>
            </a:r>
            <a:r>
              <a:rPr lang="es-ES" sz="2800" dirty="0" smtClean="0"/>
              <a:t>.</a:t>
            </a:r>
            <a:endParaRPr lang="es-ES" sz="2800" dirty="0"/>
          </a:p>
          <a:p>
            <a:pPr marL="0" indent="0">
              <a:buNone/>
            </a:pPr>
            <a:endParaRPr lang="es-ES" sz="2800" b="1" dirty="0" smtClean="0"/>
          </a:p>
        </p:txBody>
      </p:sp>
      <p:sp>
        <p:nvSpPr>
          <p:cNvPr id="19" name="Marcador de texto 1"/>
          <p:cNvSpPr>
            <a:spLocks noGrp="1"/>
          </p:cNvSpPr>
          <p:nvPr>
            <p:ph type="body" sz="quarter" idx="11"/>
          </p:nvPr>
        </p:nvSpPr>
        <p:spPr>
          <a:xfrm>
            <a:off x="609600" y="914400"/>
            <a:ext cx="10957984" cy="533400"/>
          </a:xfrm>
        </p:spPr>
        <p:txBody>
          <a:bodyPr/>
          <a:lstStyle/>
          <a:p>
            <a:r>
              <a:rPr lang="es-ES" dirty="0" smtClean="0"/>
              <a:t>6. Jerarquías: Especialización y generalización</a:t>
            </a:r>
            <a:endParaRPr lang="es-ES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48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9086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arcador de texto 1"/>
          <p:cNvSpPr>
            <a:spLocks noGrp="1"/>
          </p:cNvSpPr>
          <p:nvPr>
            <p:ph type="body" sz="quarter" idx="11"/>
          </p:nvPr>
        </p:nvSpPr>
        <p:spPr>
          <a:xfrm>
            <a:off x="609600" y="914400"/>
            <a:ext cx="10957984" cy="533400"/>
          </a:xfrm>
        </p:spPr>
        <p:txBody>
          <a:bodyPr/>
          <a:lstStyle/>
          <a:p>
            <a:r>
              <a:rPr lang="es-ES" dirty="0" smtClean="0"/>
              <a:t>6. Jerarquías: Especialización y generalización</a:t>
            </a:r>
            <a:endParaRPr lang="es-ES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49</a:t>
            </a:fld>
            <a:endParaRPr lang="es-ES_tradnl"/>
          </a:p>
        </p:txBody>
      </p:sp>
      <p:grpSp>
        <p:nvGrpSpPr>
          <p:cNvPr id="18" name="Grupo 17"/>
          <p:cNvGrpSpPr/>
          <p:nvPr/>
        </p:nvGrpSpPr>
        <p:grpSpPr>
          <a:xfrm>
            <a:off x="3719736" y="1844824"/>
            <a:ext cx="7490301" cy="3953012"/>
            <a:chOff x="3530381" y="1832464"/>
            <a:chExt cx="7490301" cy="3953012"/>
          </a:xfrm>
        </p:grpSpPr>
        <p:pic>
          <p:nvPicPr>
            <p:cNvPr id="16" name="Imagen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30381" y="1832464"/>
              <a:ext cx="4572000" cy="3886200"/>
            </a:xfrm>
            <a:prstGeom prst="rect">
              <a:avLst/>
            </a:prstGeom>
          </p:spPr>
        </p:pic>
        <p:sp>
          <p:nvSpPr>
            <p:cNvPr id="13" name="CuadroTexto 12"/>
            <p:cNvSpPr txBox="1"/>
            <p:nvPr/>
          </p:nvSpPr>
          <p:spPr>
            <a:xfrm>
              <a:off x="8381066" y="3356992"/>
              <a:ext cx="2639616" cy="12003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ES" sz="2400" kern="0" dirty="0" smtClean="0">
                  <a:solidFill>
                    <a:srgbClr val="FFC000"/>
                  </a:solidFill>
                  <a:latin typeface="Calibri" pitchFamily="34" charset="0"/>
                  <a:ea typeface="+mj-ea"/>
                  <a:cs typeface="Calibri" pitchFamily="34" charset="0"/>
                </a:rPr>
                <a:t>Atributos específicos de las subentidades</a:t>
              </a:r>
            </a:p>
          </p:txBody>
        </p:sp>
        <p:cxnSp>
          <p:nvCxnSpPr>
            <p:cNvPr id="14" name="Conector recto de flecha 13"/>
            <p:cNvCxnSpPr/>
            <p:nvPr/>
          </p:nvCxnSpPr>
          <p:spPr>
            <a:xfrm flipH="1">
              <a:off x="8256240" y="4545117"/>
              <a:ext cx="1154102" cy="640924"/>
            </a:xfrm>
            <a:prstGeom prst="straightConnector1">
              <a:avLst/>
            </a:prstGeom>
            <a:ln w="57150">
              <a:solidFill>
                <a:srgbClr val="E2A823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ángulo redondeado 14"/>
            <p:cNvSpPr/>
            <p:nvPr/>
          </p:nvSpPr>
          <p:spPr>
            <a:xfrm>
              <a:off x="4943871" y="4940196"/>
              <a:ext cx="3158509" cy="845280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447800"/>
            <a:ext cx="10972800" cy="4141440"/>
          </a:xfrm>
        </p:spPr>
        <p:txBody>
          <a:bodyPr>
            <a:normAutofit/>
          </a:bodyPr>
          <a:lstStyle/>
          <a:p>
            <a:pPr marL="0" indent="0">
              <a:lnSpc>
                <a:spcPts val="3500"/>
              </a:lnSpc>
              <a:buNone/>
            </a:pPr>
            <a:r>
              <a:rPr lang="es-ES" sz="2800" b="1" dirty="0" smtClean="0"/>
              <a:t>Identificación de jerarquías: Atributos específicos</a:t>
            </a:r>
          </a:p>
          <a:p>
            <a:pPr marL="0" indent="0">
              <a:buNone/>
            </a:pPr>
            <a:endParaRPr lang="es-E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01081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4871" y="1154529"/>
            <a:ext cx="3925218" cy="4535068"/>
          </a:xfrm>
          <a:prstGeom prst="rect">
            <a:avLst/>
          </a:prstGeom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447800"/>
            <a:ext cx="8128000" cy="4241797"/>
          </a:xfrm>
        </p:spPr>
        <p:txBody>
          <a:bodyPr>
            <a:normAutofit/>
          </a:bodyPr>
          <a:lstStyle/>
          <a:p>
            <a:pPr marL="0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2800" b="1" dirty="0" smtClean="0">
                <a:ea typeface="+mn-ea"/>
                <a:cs typeface="+mn-cs"/>
              </a:rPr>
              <a:t>Ejemplo entidad débil: Edificios y aulas</a:t>
            </a:r>
          </a:p>
          <a:p>
            <a:pPr marL="450850" lvl="1" indent="-355600">
              <a:spcBef>
                <a:spcPts val="600"/>
              </a:spcBef>
              <a:spcAft>
                <a:spcPts val="0"/>
              </a:spcAft>
            </a:pPr>
            <a:r>
              <a:rPr lang="es-ES" sz="2700" dirty="0" smtClean="0"/>
              <a:t>Consideremos </a:t>
            </a:r>
            <a:r>
              <a:rPr lang="es-ES" sz="2700" dirty="0"/>
              <a:t>las entidades </a:t>
            </a:r>
            <a:r>
              <a:rPr lang="es-ES" sz="2700" b="1" dirty="0"/>
              <a:t>EDIFICIO</a:t>
            </a:r>
            <a:r>
              <a:rPr lang="es-ES" sz="2700" dirty="0"/>
              <a:t> y </a:t>
            </a:r>
            <a:r>
              <a:rPr lang="es-ES" sz="2700" b="1" dirty="0"/>
              <a:t>AULA</a:t>
            </a:r>
            <a:r>
              <a:rPr lang="es-ES" sz="2700" dirty="0"/>
              <a:t>. </a:t>
            </a:r>
            <a:endParaRPr lang="es-ES" sz="2700" dirty="0" smtClean="0"/>
          </a:p>
          <a:p>
            <a:pPr marL="450850" lvl="1" indent="-355600">
              <a:spcBef>
                <a:spcPts val="600"/>
              </a:spcBef>
              <a:spcAft>
                <a:spcPts val="0"/>
              </a:spcAft>
            </a:pPr>
            <a:r>
              <a:rPr lang="es-ES" sz="2700" dirty="0" smtClean="0"/>
              <a:t>Un aula de distintos edificios pueden tener el mismo código identificativo. </a:t>
            </a:r>
          </a:p>
          <a:p>
            <a:pPr marL="450850" lvl="1" indent="-355600">
              <a:spcBef>
                <a:spcPts val="600"/>
              </a:spcBef>
              <a:spcAft>
                <a:spcPts val="0"/>
              </a:spcAft>
            </a:pPr>
            <a:r>
              <a:rPr lang="es-ES" sz="2700" dirty="0"/>
              <a:t>Para poder identificar </a:t>
            </a:r>
            <a:r>
              <a:rPr lang="es-ES" sz="2700" dirty="0" smtClean="0"/>
              <a:t>un </a:t>
            </a:r>
            <a:r>
              <a:rPr lang="es-ES" sz="2700" dirty="0"/>
              <a:t>aula es necesario saber </a:t>
            </a:r>
            <a:r>
              <a:rPr lang="es-ES" sz="2700" dirty="0" smtClean="0"/>
              <a:t>con qué </a:t>
            </a:r>
            <a:r>
              <a:rPr lang="es-ES" sz="2700" dirty="0"/>
              <a:t>edificio está </a:t>
            </a:r>
            <a:r>
              <a:rPr lang="es-ES" sz="2700" dirty="0" smtClean="0"/>
              <a:t>relacionada. </a:t>
            </a:r>
          </a:p>
          <a:p>
            <a:pPr marL="450850" lvl="1" indent="-355600">
              <a:spcBef>
                <a:spcPts val="600"/>
              </a:spcBef>
              <a:spcAft>
                <a:spcPts val="0"/>
              </a:spcAft>
            </a:pPr>
            <a:r>
              <a:rPr lang="es-ES" sz="2700" dirty="0" smtClean="0"/>
              <a:t>La </a:t>
            </a:r>
            <a:r>
              <a:rPr lang="es-ES" sz="2700" dirty="0"/>
              <a:t>existencia de una instancia de una entidad débil depende de la existencia de una instancia de la entidad fuerte con la que se relaciona.</a:t>
            </a:r>
            <a:endParaRPr lang="es-ES" sz="2700" dirty="0" smtClean="0"/>
          </a:p>
          <a:p>
            <a:pPr marL="450850" lvl="1" indent="-355600">
              <a:spcBef>
                <a:spcPts val="600"/>
              </a:spcBef>
              <a:spcAft>
                <a:spcPts val="0"/>
              </a:spcAft>
            </a:pPr>
            <a:endParaRPr lang="es-ES" sz="2400" b="1" dirty="0"/>
          </a:p>
        </p:txBody>
      </p:sp>
      <p:sp>
        <p:nvSpPr>
          <p:cNvPr id="11" name="Marcador de texto 1"/>
          <p:cNvSpPr>
            <a:spLocks noGrp="1"/>
          </p:cNvSpPr>
          <p:nvPr>
            <p:ph type="body" sz="quarter" idx="11"/>
          </p:nvPr>
        </p:nvSpPr>
        <p:spPr>
          <a:xfrm>
            <a:off x="609600" y="914400"/>
            <a:ext cx="10957984" cy="533400"/>
          </a:xfrm>
        </p:spPr>
        <p:txBody>
          <a:bodyPr/>
          <a:lstStyle/>
          <a:p>
            <a:r>
              <a:rPr lang="es-ES" dirty="0" smtClean="0"/>
              <a:t>1. Entidades Fuertes y Débiles </a:t>
            </a:r>
            <a:endParaRPr lang="es-ES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7570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447800"/>
            <a:ext cx="10972800" cy="4141440"/>
          </a:xfrm>
        </p:spPr>
        <p:txBody>
          <a:bodyPr>
            <a:normAutofit/>
          </a:bodyPr>
          <a:lstStyle/>
          <a:p>
            <a:pPr marL="0" indent="0">
              <a:lnSpc>
                <a:spcPts val="3500"/>
              </a:lnSpc>
              <a:buNone/>
            </a:pPr>
            <a:r>
              <a:rPr lang="es-ES" sz="2800" b="1" dirty="0" smtClean="0"/>
              <a:t>Identificación de jerarquías: Atributos específicos</a:t>
            </a:r>
          </a:p>
          <a:p>
            <a:pPr marL="0" indent="0">
              <a:buNone/>
            </a:pPr>
            <a:endParaRPr lang="es-ES" sz="2800" b="1" dirty="0" smtClean="0"/>
          </a:p>
        </p:txBody>
      </p:sp>
      <p:sp>
        <p:nvSpPr>
          <p:cNvPr id="19" name="Marcador de texto 1"/>
          <p:cNvSpPr>
            <a:spLocks noGrp="1"/>
          </p:cNvSpPr>
          <p:nvPr>
            <p:ph type="body" sz="quarter" idx="11"/>
          </p:nvPr>
        </p:nvSpPr>
        <p:spPr>
          <a:xfrm>
            <a:off x="609600" y="914400"/>
            <a:ext cx="10957984" cy="533400"/>
          </a:xfrm>
        </p:spPr>
        <p:txBody>
          <a:bodyPr/>
          <a:lstStyle/>
          <a:p>
            <a:r>
              <a:rPr lang="es-ES" dirty="0" smtClean="0"/>
              <a:t>6. Jerarquías: Especialización y generalización</a:t>
            </a:r>
            <a:endParaRPr lang="es-ES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50</a:t>
            </a:fld>
            <a:endParaRPr lang="es-ES_tradnl"/>
          </a:p>
        </p:txBody>
      </p:sp>
      <p:grpSp>
        <p:nvGrpSpPr>
          <p:cNvPr id="5" name="Grupo 4"/>
          <p:cNvGrpSpPr/>
          <p:nvPr/>
        </p:nvGrpSpPr>
        <p:grpSpPr>
          <a:xfrm>
            <a:off x="444136" y="2019737"/>
            <a:ext cx="8649296" cy="3673801"/>
            <a:chOff x="444136" y="2019737"/>
            <a:chExt cx="8649296" cy="3673801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83752" y="2019737"/>
              <a:ext cx="6009680" cy="3673801"/>
            </a:xfrm>
            <a:prstGeom prst="rect">
              <a:avLst/>
            </a:prstGeom>
          </p:spPr>
        </p:pic>
        <p:sp>
          <p:nvSpPr>
            <p:cNvPr id="13" name="CuadroTexto 12"/>
            <p:cNvSpPr txBox="1"/>
            <p:nvPr/>
          </p:nvSpPr>
          <p:spPr>
            <a:xfrm>
              <a:off x="444136" y="2318190"/>
              <a:ext cx="2639616" cy="12003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ES" sz="2400" kern="0" dirty="0" smtClean="0">
                  <a:solidFill>
                    <a:srgbClr val="FFC000"/>
                  </a:solidFill>
                  <a:latin typeface="Calibri" pitchFamily="34" charset="0"/>
                  <a:ea typeface="+mj-ea"/>
                  <a:cs typeface="Calibri" pitchFamily="34" charset="0"/>
                </a:rPr>
                <a:t>Relaciones específicas de las subentidades</a:t>
              </a:r>
            </a:p>
          </p:txBody>
        </p:sp>
        <p:cxnSp>
          <p:nvCxnSpPr>
            <p:cNvPr id="14" name="Conector recto de flecha 13"/>
            <p:cNvCxnSpPr/>
            <p:nvPr/>
          </p:nvCxnSpPr>
          <p:spPr>
            <a:xfrm>
              <a:off x="2279576" y="3518520"/>
              <a:ext cx="720080" cy="702568"/>
            </a:xfrm>
            <a:prstGeom prst="straightConnector1">
              <a:avLst/>
            </a:prstGeom>
            <a:ln w="57150">
              <a:solidFill>
                <a:srgbClr val="E2A823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ángulo redondeado 14"/>
            <p:cNvSpPr/>
            <p:nvPr/>
          </p:nvSpPr>
          <p:spPr>
            <a:xfrm>
              <a:off x="2999656" y="4221088"/>
              <a:ext cx="3158509" cy="1472450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23751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447800"/>
            <a:ext cx="9302824" cy="42417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700" b="1" dirty="0">
                <a:cs typeface="Calibri" panose="020F0502020204030204" pitchFamily="34" charset="0"/>
              </a:rPr>
              <a:t>Restricciones </a:t>
            </a:r>
            <a:r>
              <a:rPr lang="es-ES" sz="2700" b="1" dirty="0" smtClean="0">
                <a:cs typeface="Calibri" panose="020F0502020204030204" pitchFamily="34" charset="0"/>
              </a:rPr>
              <a:t>de las jerarquías</a:t>
            </a:r>
            <a:endParaRPr lang="es-ES" sz="2700" b="1" dirty="0">
              <a:cs typeface="Calibri" panose="020F0502020204030204" pitchFamily="34" charset="0"/>
            </a:endParaRPr>
          </a:p>
          <a:p>
            <a:pPr marL="14288" indent="-14288">
              <a:buNone/>
            </a:pPr>
            <a:r>
              <a:rPr lang="es-ES" sz="2600" b="1" dirty="0" smtClean="0">
                <a:cs typeface="Calibri" panose="020F0502020204030204" pitchFamily="34" charset="0"/>
              </a:rPr>
              <a:t>	</a:t>
            </a:r>
            <a:r>
              <a:rPr lang="es-ES" sz="2600" dirty="0" smtClean="0">
                <a:cs typeface="Calibri" panose="020F0502020204030204" pitchFamily="34" charset="0"/>
              </a:rPr>
              <a:t>Existe una restricción que especifica si una ocurrencia de la superentidad </a:t>
            </a:r>
            <a:r>
              <a:rPr lang="es-ES" sz="2600" b="1" dirty="0" smtClean="0">
                <a:cs typeface="Calibri" panose="020F0502020204030204" pitchFamily="34" charset="0"/>
              </a:rPr>
              <a:t>de pertenecer a alguna </a:t>
            </a:r>
            <a:r>
              <a:rPr lang="es-ES" sz="2600" dirty="0" smtClean="0">
                <a:cs typeface="Calibri" panose="020F0502020204030204" pitchFamily="34" charset="0"/>
              </a:rPr>
              <a:t>de las subentidades:</a:t>
            </a:r>
          </a:p>
          <a:p>
            <a:pPr marL="514350" lvl="1" indent="-514350">
              <a:buFont typeface="+mj-lt"/>
              <a:buAutoNum type="arabicPeriod"/>
            </a:pPr>
            <a:r>
              <a:rPr lang="es-ES" sz="2600" b="1" dirty="0" smtClean="0">
                <a:cs typeface="Calibri" panose="020F0502020204030204" pitchFamily="34" charset="0"/>
              </a:rPr>
              <a:t>Jerarquía Total</a:t>
            </a:r>
            <a:r>
              <a:rPr lang="es-ES" sz="2600" dirty="0" smtClean="0">
                <a:cs typeface="Calibri" panose="020F0502020204030204" pitchFamily="34" charset="0"/>
              </a:rPr>
              <a:t>: Las ocurrencias del nivel genérico </a:t>
            </a:r>
            <a:r>
              <a:rPr lang="es-ES" sz="2600" b="1" dirty="0" smtClean="0">
                <a:cs typeface="Calibri" panose="020F0502020204030204" pitchFamily="34" charset="0"/>
              </a:rPr>
              <a:t>deben pertenecer</a:t>
            </a:r>
            <a:r>
              <a:rPr lang="es-ES" sz="2600" dirty="0" smtClean="0">
                <a:cs typeface="Calibri" panose="020F0502020204030204" pitchFamily="34" charset="0"/>
              </a:rPr>
              <a:t>, al menos, a una de los específicas.</a:t>
            </a:r>
          </a:p>
          <a:p>
            <a:pPr lvl="2" indent="-514350">
              <a:buFont typeface="Wingdings" panose="05000000000000000000" pitchFamily="2" charset="2"/>
              <a:buChar char="ü"/>
            </a:pPr>
            <a:r>
              <a:rPr lang="es-E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Se </a:t>
            </a:r>
            <a:r>
              <a:rPr lang="es-ES" sz="2600" dirty="0">
                <a:latin typeface="Calibri" panose="020F0502020204030204" pitchFamily="34" charset="0"/>
                <a:cs typeface="Calibri" panose="020F0502020204030204" pitchFamily="34" charset="0"/>
              </a:rPr>
              <a:t>define por </a:t>
            </a:r>
            <a:r>
              <a:rPr lang="es-ES" sz="2600" b="1" dirty="0">
                <a:latin typeface="Calibri" panose="020F0502020204030204" pitchFamily="34" charset="0"/>
                <a:cs typeface="Calibri" panose="020F0502020204030204" pitchFamily="34" charset="0"/>
              </a:rPr>
              <a:t>un círculo </a:t>
            </a:r>
            <a:r>
              <a:rPr lang="es-ES" sz="2600" dirty="0">
                <a:latin typeface="Calibri" panose="020F0502020204030204" pitchFamily="34" charset="0"/>
                <a:cs typeface="Calibri" panose="020F0502020204030204" pitchFamily="34" charset="0"/>
              </a:rPr>
              <a:t>entre la superentidad y el triángulo.</a:t>
            </a:r>
          </a:p>
          <a:p>
            <a:pPr marL="514350" lvl="1" indent="-514350">
              <a:buFont typeface="+mj-lt"/>
              <a:buAutoNum type="arabicPeriod"/>
            </a:pPr>
            <a:r>
              <a:rPr lang="es-ES" sz="2600" b="1" dirty="0" smtClean="0">
                <a:cs typeface="Calibri" panose="020F0502020204030204" pitchFamily="34" charset="0"/>
              </a:rPr>
              <a:t>Jerarquía Parcial</a:t>
            </a:r>
            <a:r>
              <a:rPr lang="es-ES" sz="2600" dirty="0" smtClean="0">
                <a:cs typeface="Calibri" panose="020F0502020204030204" pitchFamily="34" charset="0"/>
              </a:rPr>
              <a:t>: Las ocurrencias de las superentidades, </a:t>
            </a:r>
            <a:r>
              <a:rPr lang="es-ES" sz="2600" b="1" dirty="0" smtClean="0">
                <a:cs typeface="Calibri" panose="020F0502020204030204" pitchFamily="34" charset="0"/>
              </a:rPr>
              <a:t>pueden pertenecer o no</a:t>
            </a:r>
            <a:r>
              <a:rPr lang="es-ES" sz="2600" dirty="0" smtClean="0">
                <a:cs typeface="Calibri" panose="020F0502020204030204" pitchFamily="34" charset="0"/>
              </a:rPr>
              <a:t>, a las subentidades.</a:t>
            </a:r>
          </a:p>
          <a:p>
            <a:pPr lvl="2" indent="-533400">
              <a:buFont typeface="Wingdings" panose="05000000000000000000" pitchFamily="2" charset="2"/>
              <a:buChar char="ü"/>
            </a:pPr>
            <a:r>
              <a:rPr lang="es-ES" sz="2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Ausencia de círculo </a:t>
            </a:r>
            <a:r>
              <a:rPr lang="es-ES" sz="2600" dirty="0">
                <a:latin typeface="Calibri" panose="020F0502020204030204" pitchFamily="34" charset="0"/>
                <a:cs typeface="Calibri" panose="020F0502020204030204" pitchFamily="34" charset="0"/>
              </a:rPr>
              <a:t>entre la superentidad y el triángulo.</a:t>
            </a:r>
          </a:p>
          <a:p>
            <a:pPr marL="0" lvl="1" indent="0">
              <a:buNone/>
            </a:pPr>
            <a:endParaRPr lang="es-ES" sz="2600" dirty="0" smtClean="0"/>
          </a:p>
        </p:txBody>
      </p:sp>
      <p:sp>
        <p:nvSpPr>
          <p:cNvPr id="7" name="Marcador de texto 1"/>
          <p:cNvSpPr>
            <a:spLocks noGrp="1"/>
          </p:cNvSpPr>
          <p:nvPr>
            <p:ph type="body" sz="quarter" idx="11"/>
          </p:nvPr>
        </p:nvSpPr>
        <p:spPr>
          <a:xfrm>
            <a:off x="609600" y="914400"/>
            <a:ext cx="10957984" cy="533400"/>
          </a:xfrm>
        </p:spPr>
        <p:txBody>
          <a:bodyPr/>
          <a:lstStyle/>
          <a:p>
            <a:r>
              <a:rPr lang="es-ES" dirty="0" smtClean="0"/>
              <a:t>6. Jerarquías: Especialización y generalización</a:t>
            </a:r>
            <a:endParaRPr lang="es-ES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51</a:t>
            </a:fld>
            <a:endParaRPr lang="es-ES_tradnl"/>
          </a:p>
        </p:txBody>
      </p:sp>
      <p:grpSp>
        <p:nvGrpSpPr>
          <p:cNvPr id="9" name="Grupo 8"/>
          <p:cNvGrpSpPr/>
          <p:nvPr/>
        </p:nvGrpSpPr>
        <p:grpSpPr>
          <a:xfrm>
            <a:off x="10416479" y="2406415"/>
            <a:ext cx="1512169" cy="1448218"/>
            <a:chOff x="10416479" y="2818334"/>
            <a:chExt cx="1512169" cy="1448218"/>
          </a:xfrm>
        </p:grpSpPr>
        <p:pic>
          <p:nvPicPr>
            <p:cNvPr id="6" name="Imagen 5"/>
            <p:cNvPicPr>
              <a:picLocks noChangeAspect="1"/>
            </p:cNvPicPr>
            <p:nvPr/>
          </p:nvPicPr>
          <p:blipFill rotWithShape="1">
            <a:blip r:embed="rId2"/>
            <a:srcRect l="57152" t="1270" r="-2722"/>
            <a:stretch/>
          </p:blipFill>
          <p:spPr>
            <a:xfrm>
              <a:off x="10416479" y="2818334"/>
              <a:ext cx="1512169" cy="1448218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08568" y="2828665"/>
              <a:ext cx="520181" cy="240295"/>
            </a:xfrm>
            <a:prstGeom prst="rect">
              <a:avLst/>
            </a:prstGeom>
          </p:spPr>
        </p:pic>
      </p:grpSp>
      <p:grpSp>
        <p:nvGrpSpPr>
          <p:cNvPr id="10" name="Grupo 9"/>
          <p:cNvGrpSpPr/>
          <p:nvPr/>
        </p:nvGrpSpPr>
        <p:grpSpPr>
          <a:xfrm>
            <a:off x="10488486" y="4266552"/>
            <a:ext cx="1368153" cy="1423045"/>
            <a:chOff x="10416479" y="4544366"/>
            <a:chExt cx="1368153" cy="1423045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 rotWithShape="1">
            <a:blip r:embed="rId2"/>
            <a:srcRect l="-1" r="57502"/>
            <a:stretch/>
          </p:blipFill>
          <p:spPr>
            <a:xfrm>
              <a:off x="10416479" y="4544366"/>
              <a:ext cx="1368153" cy="142304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08568" y="4581885"/>
              <a:ext cx="520181" cy="24029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447800"/>
            <a:ext cx="9590856" cy="450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800" b="1" dirty="0">
                <a:cs typeface="Calibri" panose="020F0502020204030204" pitchFamily="34" charset="0"/>
              </a:rPr>
              <a:t>Restricciones de las jerarquías</a:t>
            </a:r>
          </a:p>
          <a:p>
            <a:pPr marL="14288" indent="-14288">
              <a:buNone/>
            </a:pPr>
            <a:r>
              <a:rPr lang="es-ES" sz="2800" b="1" dirty="0" smtClean="0">
                <a:cs typeface="Calibri" panose="020F0502020204030204" pitchFamily="34" charset="0"/>
              </a:rPr>
              <a:t>	</a:t>
            </a:r>
            <a:r>
              <a:rPr lang="es-ES" sz="2600" dirty="0" smtClean="0">
                <a:cs typeface="Calibri" panose="020F0502020204030204" pitchFamily="34" charset="0"/>
              </a:rPr>
              <a:t>Se definen restricciones según si las ocurrencias de la superentidad, pueden </a:t>
            </a:r>
            <a:r>
              <a:rPr lang="es-ES" sz="2600" b="1" dirty="0" smtClean="0">
                <a:cs typeface="Calibri" panose="020F0502020204030204" pitchFamily="34" charset="0"/>
              </a:rPr>
              <a:t>pertenecer a más de una de subentidad </a:t>
            </a:r>
            <a:r>
              <a:rPr lang="es-ES" sz="2600" dirty="0" err="1" smtClean="0">
                <a:cs typeface="Calibri" panose="020F0502020204030204" pitchFamily="34" charset="0"/>
              </a:rPr>
              <a:t>simultaneamente</a:t>
            </a:r>
            <a:r>
              <a:rPr lang="es-ES" sz="2600" dirty="0" smtClean="0">
                <a:cs typeface="Calibri" panose="020F0502020204030204" pitchFamily="34" charset="0"/>
              </a:rPr>
              <a:t>.</a:t>
            </a:r>
          </a:p>
          <a:p>
            <a:pPr marL="514350" lvl="1" indent="-514350">
              <a:buFont typeface="+mj-lt"/>
              <a:buAutoNum type="arabicPeriod" startAt="3"/>
            </a:pPr>
            <a:r>
              <a:rPr lang="es-ES" sz="2600" b="1" dirty="0">
                <a:cs typeface="Calibri" panose="020F0502020204030204" pitchFamily="34" charset="0"/>
              </a:rPr>
              <a:t>Jerarquía </a:t>
            </a:r>
            <a:r>
              <a:rPr lang="es-ES" sz="2600" b="1" dirty="0" smtClean="0">
                <a:cs typeface="Calibri" panose="020F0502020204030204" pitchFamily="34" charset="0"/>
              </a:rPr>
              <a:t>Exclusiva</a:t>
            </a:r>
            <a:r>
              <a:rPr lang="es-ES" sz="2600" dirty="0" smtClean="0">
                <a:cs typeface="Calibri" panose="020F0502020204030204" pitchFamily="34" charset="0"/>
              </a:rPr>
              <a:t>: una ocurrencia de la entidad general, </a:t>
            </a:r>
            <a:r>
              <a:rPr lang="es-ES" sz="2600" b="1" dirty="0" smtClean="0">
                <a:cs typeface="Calibri" panose="020F0502020204030204" pitchFamily="34" charset="0"/>
              </a:rPr>
              <a:t>no puede pertenecer a más de una </a:t>
            </a:r>
            <a:r>
              <a:rPr lang="es-ES" sz="2600" dirty="0" smtClean="0">
                <a:cs typeface="Calibri" panose="020F0502020204030204" pitchFamily="34" charset="0"/>
              </a:rPr>
              <a:t>subentidad.</a:t>
            </a:r>
          </a:p>
          <a:p>
            <a:pPr marL="900113" lvl="2" indent="-358775">
              <a:buFont typeface="Wingdings" panose="05000000000000000000" pitchFamily="2" charset="2"/>
              <a:buChar char="ü"/>
            </a:pPr>
            <a:r>
              <a:rPr lang="es-E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Se define por </a:t>
            </a:r>
            <a:r>
              <a:rPr lang="es-ES" sz="2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un arco cubriendo los enlaces </a:t>
            </a:r>
            <a:r>
              <a:rPr lang="es-E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entre triángulo y subentidades</a:t>
            </a:r>
          </a:p>
          <a:p>
            <a:pPr marL="514350" lvl="1" indent="-514350">
              <a:buFont typeface="+mj-lt"/>
              <a:buAutoNum type="arabicPeriod" startAt="3"/>
            </a:pPr>
            <a:r>
              <a:rPr lang="es-ES" sz="2600" b="1" dirty="0">
                <a:cs typeface="Calibri" panose="020F0502020204030204" pitchFamily="34" charset="0"/>
              </a:rPr>
              <a:t>Jerarquía </a:t>
            </a:r>
            <a:r>
              <a:rPr lang="es-ES" sz="2600" b="1" dirty="0" smtClean="0">
                <a:cs typeface="Calibri" panose="020F0502020204030204" pitchFamily="34" charset="0"/>
              </a:rPr>
              <a:t>Solapada</a:t>
            </a:r>
            <a:r>
              <a:rPr lang="es-ES" sz="2600" dirty="0" smtClean="0">
                <a:cs typeface="Calibri" panose="020F0502020204030204" pitchFamily="34" charset="0"/>
              </a:rPr>
              <a:t>: la misma ocurrencia, </a:t>
            </a:r>
            <a:r>
              <a:rPr lang="es-ES" sz="2600" b="1" dirty="0" smtClean="0">
                <a:cs typeface="Calibri" panose="020F0502020204030204" pitchFamily="34" charset="0"/>
              </a:rPr>
              <a:t>puede pertenecer a varias </a:t>
            </a:r>
            <a:r>
              <a:rPr lang="es-ES" sz="2600" dirty="0" smtClean="0">
                <a:cs typeface="Calibri" panose="020F0502020204030204" pitchFamily="34" charset="0"/>
              </a:rPr>
              <a:t>subentidades diferentes.</a:t>
            </a:r>
          </a:p>
          <a:p>
            <a:pPr marL="900113" lvl="2" indent="-358775">
              <a:buFont typeface="Wingdings" panose="05000000000000000000" pitchFamily="2" charset="2"/>
              <a:buChar char="ü"/>
            </a:pPr>
            <a:r>
              <a:rPr lang="es-E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Ausencia de arco.</a:t>
            </a:r>
          </a:p>
        </p:txBody>
      </p:sp>
      <p:sp>
        <p:nvSpPr>
          <p:cNvPr id="7" name="Marcador de texto 1"/>
          <p:cNvSpPr>
            <a:spLocks noGrp="1"/>
          </p:cNvSpPr>
          <p:nvPr>
            <p:ph type="body" sz="quarter" idx="11"/>
          </p:nvPr>
        </p:nvSpPr>
        <p:spPr>
          <a:xfrm>
            <a:off x="609600" y="914400"/>
            <a:ext cx="10957984" cy="533400"/>
          </a:xfrm>
        </p:spPr>
        <p:txBody>
          <a:bodyPr/>
          <a:lstStyle/>
          <a:p>
            <a:r>
              <a:rPr lang="es-ES" dirty="0" smtClean="0"/>
              <a:t>6. Jerarquías: Especialización y generalización</a:t>
            </a:r>
            <a:endParaRPr lang="es-ES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52</a:t>
            </a:fld>
            <a:endParaRPr lang="es-ES_tradnl"/>
          </a:p>
        </p:txBody>
      </p:sp>
      <p:grpSp>
        <p:nvGrpSpPr>
          <p:cNvPr id="19" name="Grupo 18"/>
          <p:cNvGrpSpPr/>
          <p:nvPr/>
        </p:nvGrpSpPr>
        <p:grpSpPr>
          <a:xfrm>
            <a:off x="10200457" y="4370761"/>
            <a:ext cx="1656183" cy="1346306"/>
            <a:chOff x="10200457" y="4370761"/>
            <a:chExt cx="1656183" cy="1346306"/>
          </a:xfrm>
        </p:grpSpPr>
        <p:grpSp>
          <p:nvGrpSpPr>
            <p:cNvPr id="10" name="Grupo 9"/>
            <p:cNvGrpSpPr/>
            <p:nvPr/>
          </p:nvGrpSpPr>
          <p:grpSpPr>
            <a:xfrm>
              <a:off x="10200457" y="4370761"/>
              <a:ext cx="1656183" cy="1346306"/>
              <a:chOff x="10200457" y="4370761"/>
              <a:chExt cx="1656183" cy="1346306"/>
            </a:xfrm>
          </p:grpSpPr>
          <p:pic>
            <p:nvPicPr>
              <p:cNvPr id="8" name="Imagen 7"/>
              <p:cNvPicPr>
                <a:picLocks noChangeAspect="1"/>
              </p:cNvPicPr>
              <p:nvPr/>
            </p:nvPicPr>
            <p:blipFill rotWithShape="1">
              <a:blip r:embed="rId2"/>
              <a:srcRect r="52648"/>
              <a:stretch/>
            </p:blipFill>
            <p:spPr>
              <a:xfrm>
                <a:off x="10200457" y="4370761"/>
                <a:ext cx="1656183" cy="1346306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9" name="Imagen 8"/>
              <p:cNvPicPr>
                <a:picLocks noChangeAspect="1"/>
              </p:cNvPicPr>
              <p:nvPr/>
            </p:nvPicPr>
            <p:blipFill rotWithShape="1">
              <a:blip r:embed="rId2"/>
              <a:srcRect l="56951" t="75710" r="-1" b="4088"/>
              <a:stretch/>
            </p:blipFill>
            <p:spPr>
              <a:xfrm>
                <a:off x="10272464" y="5385415"/>
                <a:ext cx="1527072" cy="27583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26564" y="5416912"/>
              <a:ext cx="520181" cy="240295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86172" y="5403183"/>
              <a:ext cx="520181" cy="240295"/>
            </a:xfrm>
            <a:prstGeom prst="rect">
              <a:avLst/>
            </a:prstGeom>
          </p:spPr>
        </p:pic>
      </p:grpSp>
      <p:grpSp>
        <p:nvGrpSpPr>
          <p:cNvPr id="18" name="Grupo 17"/>
          <p:cNvGrpSpPr/>
          <p:nvPr/>
        </p:nvGrpSpPr>
        <p:grpSpPr>
          <a:xfrm>
            <a:off x="10145425" y="2636912"/>
            <a:ext cx="1652216" cy="1394244"/>
            <a:chOff x="10200456" y="2420888"/>
            <a:chExt cx="1652216" cy="1394244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2"/>
            <a:srcRect l="54387"/>
            <a:stretch/>
          </p:blipFill>
          <p:spPr>
            <a:xfrm>
              <a:off x="10200456" y="2420888"/>
              <a:ext cx="1652216" cy="1394244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76431" y="3502790"/>
              <a:ext cx="520181" cy="240295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06382" y="3502790"/>
              <a:ext cx="520181" cy="24029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447800"/>
            <a:ext cx="9590856" cy="450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800" b="1" dirty="0" smtClean="0">
                <a:cs typeface="Calibri" panose="020F0502020204030204" pitchFamily="34" charset="0"/>
              </a:rPr>
              <a:t>Representación</a:t>
            </a:r>
            <a:endParaRPr lang="es-ES" sz="2800" b="1" dirty="0">
              <a:cs typeface="Calibri" panose="020F0502020204030204" pitchFamily="34" charset="0"/>
            </a:endParaRPr>
          </a:p>
          <a:p>
            <a:pPr marL="14288" indent="-14288">
              <a:buNone/>
            </a:pPr>
            <a:r>
              <a:rPr lang="es-ES" sz="2800" b="1" dirty="0" smtClean="0">
                <a:cs typeface="Calibri" panose="020F0502020204030204" pitchFamily="34" charset="0"/>
              </a:rPr>
              <a:t>	</a:t>
            </a:r>
            <a:endParaRPr lang="es-ES" sz="2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Marcador de texto 1"/>
          <p:cNvSpPr>
            <a:spLocks noGrp="1"/>
          </p:cNvSpPr>
          <p:nvPr>
            <p:ph type="body" sz="quarter" idx="11"/>
          </p:nvPr>
        </p:nvSpPr>
        <p:spPr>
          <a:xfrm>
            <a:off x="609600" y="914400"/>
            <a:ext cx="10957984" cy="533400"/>
          </a:xfrm>
        </p:spPr>
        <p:txBody>
          <a:bodyPr/>
          <a:lstStyle/>
          <a:p>
            <a:r>
              <a:rPr lang="es-ES" dirty="0" smtClean="0"/>
              <a:t>6. Jerarquías: Especialización y generalización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83" y="1973436"/>
            <a:ext cx="11907017" cy="37422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724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5735960" y="890414"/>
            <a:ext cx="6266636" cy="4924893"/>
            <a:chOff x="5735960" y="890414"/>
            <a:chExt cx="6266636" cy="4924893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3337"/>
            <a:stretch/>
          </p:blipFill>
          <p:spPr>
            <a:xfrm>
              <a:off x="5735960" y="890414"/>
              <a:ext cx="6266636" cy="4924893"/>
            </a:xfrm>
            <a:prstGeom prst="rect">
              <a:avLst/>
            </a:prstGeom>
          </p:spPr>
        </p:pic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04512" y="4247182"/>
              <a:ext cx="1047750" cy="523875"/>
            </a:xfrm>
            <a:prstGeom prst="rect">
              <a:avLst/>
            </a:prstGeom>
          </p:spPr>
        </p:pic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7708" y="4221088"/>
              <a:ext cx="1068412" cy="576064"/>
            </a:xfrm>
            <a:prstGeom prst="rect">
              <a:avLst/>
            </a:prstGeom>
          </p:spPr>
        </p:pic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36360" y="2121693"/>
              <a:ext cx="1047750" cy="523875"/>
            </a:xfrm>
            <a:prstGeom prst="rect">
              <a:avLst/>
            </a:prstGeom>
          </p:spPr>
        </p:pic>
      </p:grp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447800"/>
            <a:ext cx="6710536" cy="4241797"/>
          </a:xfrm>
        </p:spPr>
        <p:txBody>
          <a:bodyPr>
            <a:normAutofit/>
          </a:bodyPr>
          <a:lstStyle/>
          <a:p>
            <a:pPr marL="280988" indent="-280988">
              <a:buNone/>
            </a:pPr>
            <a:r>
              <a:rPr lang="es-ES" sz="2800" b="1" dirty="0" smtClean="0"/>
              <a:t>Jerarquía </a:t>
            </a:r>
            <a:r>
              <a:rPr lang="es-ES" sz="2800" b="1" dirty="0"/>
              <a:t>total con exclusividad </a:t>
            </a:r>
            <a:r>
              <a:rPr lang="es-ES" sz="2800" b="1" dirty="0" smtClean="0"/>
              <a:t>	</a:t>
            </a:r>
          </a:p>
          <a:p>
            <a:r>
              <a:rPr lang="es-ES" sz="2800" b="1" dirty="0"/>
              <a:t>Totalidad</a:t>
            </a:r>
            <a:r>
              <a:rPr lang="es-ES" sz="2800" dirty="0"/>
              <a:t>: Todo empleado tiene que ser obligatoriamente un docente o un no docente. </a:t>
            </a:r>
          </a:p>
          <a:p>
            <a:pPr lvl="0"/>
            <a:r>
              <a:rPr lang="es-ES" sz="2800" b="1" dirty="0" smtClean="0"/>
              <a:t>Exclusividad</a:t>
            </a:r>
            <a:r>
              <a:rPr lang="es-ES" sz="2800" dirty="0"/>
              <a:t>: Un mismo empleado no puede ser a la vez docente y no docente. </a:t>
            </a:r>
          </a:p>
        </p:txBody>
      </p:sp>
      <p:sp>
        <p:nvSpPr>
          <p:cNvPr id="7" name="Marcador de texto 1"/>
          <p:cNvSpPr>
            <a:spLocks noGrp="1"/>
          </p:cNvSpPr>
          <p:nvPr>
            <p:ph type="body" sz="quarter" idx="11"/>
          </p:nvPr>
        </p:nvSpPr>
        <p:spPr>
          <a:xfrm>
            <a:off x="609600" y="914400"/>
            <a:ext cx="10957984" cy="533400"/>
          </a:xfrm>
        </p:spPr>
        <p:txBody>
          <a:bodyPr/>
          <a:lstStyle/>
          <a:p>
            <a:r>
              <a:rPr lang="es-ES" dirty="0" smtClean="0"/>
              <a:t>6. Jerarquías: Especialización y generalización</a:t>
            </a:r>
            <a:endParaRPr lang="es-ES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54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6315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5995080" y="943744"/>
            <a:ext cx="6196920" cy="4857981"/>
            <a:chOff x="5995080" y="943744"/>
            <a:chExt cx="6196920" cy="4857981"/>
          </a:xfrm>
        </p:grpSpPr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5080" y="943744"/>
              <a:ext cx="6196920" cy="4857981"/>
            </a:xfrm>
            <a:prstGeom prst="rect">
              <a:avLst/>
            </a:prstGeom>
          </p:spPr>
        </p:pic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17536" y="2060848"/>
              <a:ext cx="1068412" cy="576064"/>
            </a:xfrm>
            <a:prstGeom prst="rect">
              <a:avLst/>
            </a:prstGeom>
          </p:spPr>
        </p:pic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68008" y="4149080"/>
              <a:ext cx="1068412" cy="576064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27048" y="4149080"/>
              <a:ext cx="1068412" cy="576064"/>
            </a:xfrm>
            <a:prstGeom prst="rect">
              <a:avLst/>
            </a:prstGeom>
          </p:spPr>
        </p:pic>
      </p:grp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447800"/>
            <a:ext cx="6926560" cy="4241797"/>
          </a:xfrm>
        </p:spPr>
        <p:txBody>
          <a:bodyPr>
            <a:normAutofit/>
          </a:bodyPr>
          <a:lstStyle/>
          <a:p>
            <a:pPr marL="280988" indent="-280988">
              <a:buNone/>
            </a:pPr>
            <a:r>
              <a:rPr lang="es-ES" sz="2800" b="1" dirty="0"/>
              <a:t>Jerarquía parcial con </a:t>
            </a:r>
            <a:r>
              <a:rPr lang="es-ES" sz="2800" b="1" dirty="0" smtClean="0"/>
              <a:t>exclusividad</a:t>
            </a:r>
          </a:p>
          <a:p>
            <a:r>
              <a:rPr lang="es-ES" sz="2800" b="1" dirty="0"/>
              <a:t>Parcialidad</a:t>
            </a:r>
            <a:r>
              <a:rPr lang="es-ES" sz="2800" dirty="0"/>
              <a:t>: Puede haber documentos que no sean ni artículos ni libros. </a:t>
            </a:r>
          </a:p>
          <a:p>
            <a:pPr lvl="0"/>
            <a:r>
              <a:rPr lang="es-ES" sz="2800" b="1" dirty="0" smtClean="0"/>
              <a:t>Exclusividad</a:t>
            </a:r>
            <a:r>
              <a:rPr lang="es-ES" sz="2800" dirty="0"/>
              <a:t>: Un mismo documento no puede ser a la vez un artículo y un libro</a:t>
            </a:r>
            <a:r>
              <a:rPr lang="es-ES" sz="2800" dirty="0" smtClean="0"/>
              <a:t>.</a:t>
            </a:r>
            <a:endParaRPr lang="es-ES" sz="2800" dirty="0"/>
          </a:p>
        </p:txBody>
      </p:sp>
      <p:sp>
        <p:nvSpPr>
          <p:cNvPr id="7" name="Marcador de texto 1"/>
          <p:cNvSpPr>
            <a:spLocks noGrp="1"/>
          </p:cNvSpPr>
          <p:nvPr>
            <p:ph type="body" sz="quarter" idx="11"/>
          </p:nvPr>
        </p:nvSpPr>
        <p:spPr>
          <a:xfrm>
            <a:off x="609600" y="914400"/>
            <a:ext cx="10957984" cy="533400"/>
          </a:xfrm>
        </p:spPr>
        <p:txBody>
          <a:bodyPr/>
          <a:lstStyle/>
          <a:p>
            <a:r>
              <a:rPr lang="es-ES" dirty="0" smtClean="0"/>
              <a:t>6. Jerarquías: Especialización y generalización</a:t>
            </a:r>
            <a:endParaRPr lang="es-ES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55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7999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5908928" y="943372"/>
            <a:ext cx="6283072" cy="4783953"/>
            <a:chOff x="5908928" y="943372"/>
            <a:chExt cx="6283072" cy="4783953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8928" y="943372"/>
              <a:ext cx="6283072" cy="4783953"/>
            </a:xfrm>
            <a:prstGeom prst="rect">
              <a:avLst/>
            </a:prstGeom>
          </p:spPr>
        </p:pic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68008" y="4077072"/>
              <a:ext cx="1068412" cy="576064"/>
            </a:xfrm>
            <a:prstGeom prst="rect">
              <a:avLst/>
            </a:prstGeom>
          </p:spPr>
        </p:pic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48528" y="4077072"/>
              <a:ext cx="1068412" cy="576064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0376" y="1916832"/>
              <a:ext cx="1068412" cy="576064"/>
            </a:xfrm>
            <a:prstGeom prst="rect">
              <a:avLst/>
            </a:prstGeom>
          </p:spPr>
        </p:pic>
      </p:grp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447800"/>
            <a:ext cx="6926560" cy="4241797"/>
          </a:xfrm>
        </p:spPr>
        <p:txBody>
          <a:bodyPr>
            <a:normAutofit/>
          </a:bodyPr>
          <a:lstStyle/>
          <a:p>
            <a:pPr marL="280988" indent="-280988">
              <a:buNone/>
            </a:pPr>
            <a:r>
              <a:rPr lang="es-ES" sz="2800" b="1" dirty="0"/>
              <a:t>Jerarquía total con </a:t>
            </a:r>
            <a:r>
              <a:rPr lang="es-ES" sz="2800" b="1" dirty="0" smtClean="0"/>
              <a:t>solapamiento</a:t>
            </a:r>
          </a:p>
          <a:p>
            <a:r>
              <a:rPr lang="es-ES" sz="2800" b="1" dirty="0"/>
              <a:t>Totalidad</a:t>
            </a:r>
            <a:r>
              <a:rPr lang="es-ES" sz="2800" dirty="0"/>
              <a:t>: Toda persona en nuestra BD tiene que ser obligatoriamente un estudiante y/o empleado </a:t>
            </a:r>
          </a:p>
          <a:p>
            <a:pPr lvl="0"/>
            <a:r>
              <a:rPr lang="es-ES" sz="2800" b="1" dirty="0" smtClean="0"/>
              <a:t>Solapamiento</a:t>
            </a:r>
            <a:r>
              <a:rPr lang="es-ES" sz="2800" dirty="0"/>
              <a:t>: Una misma persona puede ser estudiante a la vez que empleado </a:t>
            </a:r>
          </a:p>
        </p:txBody>
      </p:sp>
      <p:sp>
        <p:nvSpPr>
          <p:cNvPr id="7" name="Marcador de texto 1"/>
          <p:cNvSpPr>
            <a:spLocks noGrp="1"/>
          </p:cNvSpPr>
          <p:nvPr>
            <p:ph type="body" sz="quarter" idx="11"/>
          </p:nvPr>
        </p:nvSpPr>
        <p:spPr>
          <a:xfrm>
            <a:off x="609600" y="914400"/>
            <a:ext cx="10957984" cy="533400"/>
          </a:xfrm>
        </p:spPr>
        <p:txBody>
          <a:bodyPr/>
          <a:lstStyle/>
          <a:p>
            <a:r>
              <a:rPr lang="es-ES" dirty="0" smtClean="0"/>
              <a:t>6. Jerarquías: Especialización y generalización</a:t>
            </a:r>
            <a:endParaRPr lang="es-ES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56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041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6206477" y="908720"/>
            <a:ext cx="5994601" cy="4884063"/>
            <a:chOff x="6206477" y="908720"/>
            <a:chExt cx="5994601" cy="4884063"/>
          </a:xfrm>
        </p:grpSpPr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6477" y="908720"/>
              <a:ext cx="5994601" cy="4884063"/>
            </a:xfrm>
            <a:prstGeom prst="rect">
              <a:avLst/>
            </a:prstGeom>
          </p:spPr>
        </p:pic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84032" y="4176911"/>
              <a:ext cx="1068412" cy="576064"/>
            </a:xfrm>
            <a:prstGeom prst="rect">
              <a:avLst/>
            </a:prstGeom>
          </p:spPr>
        </p:pic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20536" y="4221088"/>
              <a:ext cx="1068412" cy="531887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34413" y="2132856"/>
              <a:ext cx="1068412" cy="576064"/>
            </a:xfrm>
            <a:prstGeom prst="rect">
              <a:avLst/>
            </a:prstGeom>
          </p:spPr>
        </p:pic>
      </p:grp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447800"/>
            <a:ext cx="6926560" cy="4241797"/>
          </a:xfrm>
        </p:spPr>
        <p:txBody>
          <a:bodyPr>
            <a:normAutofit/>
          </a:bodyPr>
          <a:lstStyle/>
          <a:p>
            <a:pPr marL="280988" indent="-280988">
              <a:buNone/>
            </a:pPr>
            <a:r>
              <a:rPr lang="es-ES" sz="2800" b="1" dirty="0" smtClean="0"/>
              <a:t>Jerarquía </a:t>
            </a:r>
            <a:r>
              <a:rPr lang="es-ES" sz="2800" b="1" dirty="0"/>
              <a:t>parcial con solapamiento </a:t>
            </a:r>
            <a:endParaRPr lang="es-ES" sz="2800" b="1" dirty="0" smtClean="0"/>
          </a:p>
          <a:p>
            <a:r>
              <a:rPr lang="es-ES" sz="2800" b="1" dirty="0"/>
              <a:t>Parcialidad</a:t>
            </a:r>
            <a:r>
              <a:rPr lang="es-ES" sz="2800" dirty="0"/>
              <a:t>: Puede haber empleados que no sean docentes ni investigadores.</a:t>
            </a:r>
          </a:p>
          <a:p>
            <a:pPr lvl="0"/>
            <a:r>
              <a:rPr lang="es-ES" sz="2800" b="1" dirty="0" smtClean="0"/>
              <a:t>Solapamiento</a:t>
            </a:r>
            <a:r>
              <a:rPr lang="es-ES" sz="2800" dirty="0"/>
              <a:t>: Un mismo empleado puede </a:t>
            </a:r>
            <a:r>
              <a:rPr lang="es-ES" sz="2800" dirty="0" smtClean="0"/>
              <a:t>ser docente </a:t>
            </a:r>
            <a:r>
              <a:rPr lang="es-ES" sz="2800" dirty="0"/>
              <a:t>a la vez que investigador. </a:t>
            </a:r>
          </a:p>
        </p:txBody>
      </p:sp>
      <p:sp>
        <p:nvSpPr>
          <p:cNvPr id="7" name="Marcador de texto 1"/>
          <p:cNvSpPr>
            <a:spLocks noGrp="1"/>
          </p:cNvSpPr>
          <p:nvPr>
            <p:ph type="body" sz="quarter" idx="11"/>
          </p:nvPr>
        </p:nvSpPr>
        <p:spPr>
          <a:xfrm>
            <a:off x="609600" y="914400"/>
            <a:ext cx="10957984" cy="533400"/>
          </a:xfrm>
        </p:spPr>
        <p:txBody>
          <a:bodyPr/>
          <a:lstStyle/>
          <a:p>
            <a:r>
              <a:rPr lang="es-ES" dirty="0" smtClean="0"/>
              <a:t>6. Jerarquías: Especialización y generalización</a:t>
            </a:r>
            <a:endParaRPr lang="es-ES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57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7053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447800"/>
            <a:ext cx="10972800" cy="4241797"/>
          </a:xfrm>
        </p:spPr>
        <p:txBody>
          <a:bodyPr>
            <a:normAutofit/>
          </a:bodyPr>
          <a:lstStyle/>
          <a:p>
            <a:pPr marL="280988" indent="-280988">
              <a:buNone/>
            </a:pPr>
            <a:r>
              <a:rPr lang="es-ES" sz="2800" b="1" dirty="0" smtClean="0"/>
              <a:t>Clave primaria en las jerarquías</a:t>
            </a:r>
          </a:p>
          <a:p>
            <a:r>
              <a:rPr lang="es-ES" sz="2800" dirty="0" smtClean="0"/>
              <a:t>Las subentidades </a:t>
            </a:r>
            <a:r>
              <a:rPr lang="es-ES" sz="2800" b="1" dirty="0" smtClean="0"/>
              <a:t>no tienen clave primaria porque la heredan </a:t>
            </a:r>
            <a:r>
              <a:rPr lang="es-ES" sz="2800" dirty="0" smtClean="0"/>
              <a:t>de la superentidad. </a:t>
            </a:r>
          </a:p>
          <a:p>
            <a:r>
              <a:rPr lang="es-ES" sz="2800" dirty="0" smtClean="0"/>
              <a:t>Es decir, la clave primaria </a:t>
            </a:r>
            <a:r>
              <a:rPr lang="es-ES" sz="2800" b="1" dirty="0" smtClean="0"/>
              <a:t>siempre</a:t>
            </a:r>
            <a:r>
              <a:rPr lang="es-ES" sz="2800" dirty="0" smtClean="0"/>
              <a:t> es un atributo común. </a:t>
            </a:r>
            <a:endParaRPr lang="es-ES" sz="2800" dirty="0"/>
          </a:p>
        </p:txBody>
      </p:sp>
      <p:sp>
        <p:nvSpPr>
          <p:cNvPr id="7" name="Marcador de texto 1"/>
          <p:cNvSpPr>
            <a:spLocks noGrp="1"/>
          </p:cNvSpPr>
          <p:nvPr>
            <p:ph type="body" sz="quarter" idx="11"/>
          </p:nvPr>
        </p:nvSpPr>
        <p:spPr>
          <a:xfrm>
            <a:off x="609600" y="914400"/>
            <a:ext cx="10957984" cy="533400"/>
          </a:xfrm>
        </p:spPr>
        <p:txBody>
          <a:bodyPr/>
          <a:lstStyle/>
          <a:p>
            <a:r>
              <a:rPr lang="es-ES" dirty="0" smtClean="0"/>
              <a:t>6. Jerarquías: Especialización y generalización</a:t>
            </a:r>
            <a:endParaRPr lang="es-ES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58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894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447800"/>
            <a:ext cx="10972800" cy="4241797"/>
          </a:xfrm>
        </p:spPr>
        <p:txBody>
          <a:bodyPr>
            <a:noAutofit/>
          </a:bodyPr>
          <a:lstStyle/>
          <a:p>
            <a:pPr marL="280988" indent="-280988">
              <a:buNone/>
            </a:pPr>
            <a:r>
              <a:rPr lang="es-ES" sz="2800" b="1" dirty="0" smtClean="0"/>
              <a:t>Redundancia</a:t>
            </a:r>
          </a:p>
          <a:p>
            <a:pPr marL="0" lvl="0" indent="0">
              <a:buNone/>
            </a:pPr>
            <a:r>
              <a:rPr lang="es-ES" sz="2800" dirty="0" smtClean="0"/>
              <a:t>Almacenamiento </a:t>
            </a:r>
            <a:r>
              <a:rPr lang="es-ES" sz="2800" dirty="0"/>
              <a:t>de los mismos datos varias veces en diferentes lugares</a:t>
            </a:r>
            <a:endParaRPr lang="es-ES" sz="2800" b="1" dirty="0" smtClean="0"/>
          </a:p>
          <a:p>
            <a:pPr marL="0" lvl="0" indent="0">
              <a:lnSpc>
                <a:spcPts val="3500"/>
              </a:lnSpc>
              <a:buNone/>
            </a:pPr>
            <a:r>
              <a:rPr lang="es-ES" sz="2600" b="1" dirty="0" smtClean="0"/>
              <a:t>Problemas que ocasiona la redundancia</a:t>
            </a:r>
            <a:endParaRPr lang="es-ES" sz="2600" b="1" dirty="0"/>
          </a:p>
          <a:p>
            <a:pPr lvl="0">
              <a:lnSpc>
                <a:spcPts val="3500"/>
              </a:lnSpc>
            </a:pPr>
            <a:r>
              <a:rPr lang="es-ES" sz="2500" b="1" dirty="0" smtClean="0"/>
              <a:t>Aumento </a:t>
            </a:r>
            <a:r>
              <a:rPr lang="es-ES" sz="2500" b="1" dirty="0"/>
              <a:t>de la carga de trabajo</a:t>
            </a:r>
            <a:r>
              <a:rPr lang="es-ES" sz="2500" dirty="0"/>
              <a:t>: </a:t>
            </a:r>
            <a:r>
              <a:rPr lang="es-ES" sz="2500" dirty="0" smtClean="0"/>
              <a:t>el dato se almacena dato </a:t>
            </a:r>
            <a:r>
              <a:rPr lang="es-ES" sz="2500" dirty="0"/>
              <a:t>en varios </a:t>
            </a:r>
            <a:r>
              <a:rPr lang="es-ES" sz="2500" dirty="0" smtClean="0"/>
              <a:t>lugares y </a:t>
            </a:r>
            <a:r>
              <a:rPr lang="es-ES" sz="2500" dirty="0"/>
              <a:t>las operaciones </a:t>
            </a:r>
            <a:r>
              <a:rPr lang="es-ES" sz="2500" dirty="0" smtClean="0"/>
              <a:t>actualización </a:t>
            </a:r>
            <a:r>
              <a:rPr lang="es-ES" sz="2500" dirty="0"/>
              <a:t>de datos necesitan realizarse en varias ocasiones.</a:t>
            </a:r>
          </a:p>
          <a:p>
            <a:pPr lvl="0">
              <a:lnSpc>
                <a:spcPts val="3500"/>
              </a:lnSpc>
            </a:pPr>
            <a:r>
              <a:rPr lang="es-ES" sz="2500" b="1" dirty="0"/>
              <a:t>Gasto extra de espacio de almacenamiento</a:t>
            </a:r>
            <a:r>
              <a:rPr lang="es-ES" sz="2500" dirty="0"/>
              <a:t>: al estar repetidos, los datos ocupan mayor cantidad de espacio en el medio de </a:t>
            </a:r>
            <a:r>
              <a:rPr lang="es-ES" sz="2500" dirty="0" smtClean="0"/>
              <a:t>almacenamiento.</a:t>
            </a:r>
          </a:p>
          <a:p>
            <a:pPr lvl="0">
              <a:lnSpc>
                <a:spcPts val="3500"/>
              </a:lnSpc>
            </a:pPr>
            <a:r>
              <a:rPr lang="es-ES" sz="2500" b="1" dirty="0" smtClean="0"/>
              <a:t>Inconsistencia</a:t>
            </a:r>
            <a:r>
              <a:rPr lang="es-ES" sz="2500" dirty="0"/>
              <a:t>: se produce cuando los datos que están repetidos, no contienen los mismos valores. </a:t>
            </a:r>
            <a:r>
              <a:rPr lang="es-ES" sz="2500" dirty="0" smtClean="0"/>
              <a:t>No </a:t>
            </a:r>
            <a:r>
              <a:rPr lang="es-ES" sz="2500" dirty="0"/>
              <a:t>se sabría qué dato es válido y cual erróneo.</a:t>
            </a:r>
          </a:p>
        </p:txBody>
      </p:sp>
      <p:sp>
        <p:nvSpPr>
          <p:cNvPr id="7" name="Marcador de texto 1"/>
          <p:cNvSpPr>
            <a:spLocks noGrp="1"/>
          </p:cNvSpPr>
          <p:nvPr>
            <p:ph type="body" sz="quarter" idx="11"/>
          </p:nvPr>
        </p:nvSpPr>
        <p:spPr>
          <a:xfrm>
            <a:off x="609600" y="914400"/>
            <a:ext cx="10957984" cy="533400"/>
          </a:xfrm>
        </p:spPr>
        <p:txBody>
          <a:bodyPr/>
          <a:lstStyle/>
          <a:p>
            <a:r>
              <a:rPr lang="es-ES" dirty="0" smtClean="0"/>
              <a:t>7. Control de redundancia</a:t>
            </a:r>
            <a:endParaRPr lang="es-ES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59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0202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136" y="899003"/>
            <a:ext cx="4675986" cy="4790594"/>
          </a:xfrm>
          <a:prstGeom prst="rect">
            <a:avLst/>
          </a:prstGeom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447800"/>
            <a:ext cx="6854552" cy="4241797"/>
          </a:xfrm>
        </p:spPr>
        <p:txBody>
          <a:bodyPr>
            <a:normAutofit/>
          </a:bodyPr>
          <a:lstStyle/>
          <a:p>
            <a:pPr marL="0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2800" b="1" dirty="0" smtClean="0">
                <a:ea typeface="+mn-ea"/>
                <a:cs typeface="+mn-cs"/>
              </a:rPr>
              <a:t>Clave primaria en entidades débiles</a:t>
            </a:r>
          </a:p>
          <a:p>
            <a:pPr marL="534988" lvl="1" indent="-457200">
              <a:spcBef>
                <a:spcPts val="600"/>
              </a:spcBef>
              <a:spcAft>
                <a:spcPts val="0"/>
              </a:spcAft>
            </a:pPr>
            <a:r>
              <a:rPr lang="es-ES" sz="2800" dirty="0"/>
              <a:t>Una entidad débil </a:t>
            </a:r>
            <a:r>
              <a:rPr lang="es-ES" sz="2800" dirty="0" smtClean="0"/>
              <a:t>no tendrá clave primaria sino </a:t>
            </a:r>
            <a:r>
              <a:rPr lang="es-ES" sz="2800" b="1" dirty="0" smtClean="0"/>
              <a:t>atributo discriminador</a:t>
            </a:r>
            <a:r>
              <a:rPr lang="es-ES" sz="2800" dirty="0"/>
              <a:t>. Este atributo irá en </a:t>
            </a:r>
            <a:r>
              <a:rPr lang="es-ES" sz="2800" b="1" dirty="0" smtClean="0"/>
              <a:t>negrita</a:t>
            </a:r>
            <a:r>
              <a:rPr lang="es-ES" sz="2800" dirty="0" smtClean="0"/>
              <a:t>.</a:t>
            </a:r>
            <a:endParaRPr lang="es-ES" sz="2800" dirty="0"/>
          </a:p>
          <a:p>
            <a:pPr marL="534988" lvl="1" indent="-457200">
              <a:spcBef>
                <a:spcPts val="600"/>
              </a:spcBef>
              <a:spcAft>
                <a:spcPts val="0"/>
              </a:spcAft>
            </a:pPr>
            <a:r>
              <a:rPr lang="es-ES" sz="2800" dirty="0" smtClean="0"/>
              <a:t>La identificación unívoca de las ocurrencias de la entidad débil se hará </a:t>
            </a:r>
            <a:r>
              <a:rPr lang="es-ES" sz="2800" b="1" dirty="0" smtClean="0"/>
              <a:t>combinando en atributo discriminador y la clave primaria de la entidad fuerte</a:t>
            </a:r>
            <a:r>
              <a:rPr lang="es-ES" sz="2800" dirty="0" smtClean="0"/>
              <a:t> de la que depende.</a:t>
            </a:r>
            <a:endParaRPr lang="es-ES" sz="2800" dirty="0"/>
          </a:p>
          <a:p>
            <a:pPr marL="534988" lvl="1" indent="-457200">
              <a:spcBef>
                <a:spcPts val="600"/>
              </a:spcBef>
              <a:spcAft>
                <a:spcPts val="0"/>
              </a:spcAft>
            </a:pPr>
            <a:endParaRPr lang="es-ES" sz="2800" dirty="0" smtClean="0"/>
          </a:p>
        </p:txBody>
      </p:sp>
      <p:sp>
        <p:nvSpPr>
          <p:cNvPr id="11" name="Marcador de texto 1"/>
          <p:cNvSpPr>
            <a:spLocks noGrp="1"/>
          </p:cNvSpPr>
          <p:nvPr>
            <p:ph type="body" sz="quarter" idx="11"/>
          </p:nvPr>
        </p:nvSpPr>
        <p:spPr>
          <a:xfrm>
            <a:off x="609600" y="914400"/>
            <a:ext cx="10957984" cy="533400"/>
          </a:xfrm>
        </p:spPr>
        <p:txBody>
          <a:bodyPr/>
          <a:lstStyle/>
          <a:p>
            <a:r>
              <a:rPr lang="es-ES" dirty="0" smtClean="0"/>
              <a:t>1. Entidades Fuertes y Débiles </a:t>
            </a:r>
            <a:endParaRPr lang="es-ES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5459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447800"/>
            <a:ext cx="5774432" cy="4241797"/>
          </a:xfrm>
        </p:spPr>
        <p:txBody>
          <a:bodyPr>
            <a:noAutofit/>
          </a:bodyPr>
          <a:lstStyle/>
          <a:p>
            <a:pPr marL="280988" indent="-280988">
              <a:buNone/>
            </a:pPr>
            <a:r>
              <a:rPr lang="es-ES" sz="2800" b="1" dirty="0" smtClean="0"/>
              <a:t>Identificación de redundancias</a:t>
            </a:r>
          </a:p>
          <a:p>
            <a:pPr marL="514350" lvl="0" indent="-514350">
              <a:buFont typeface="+mj-lt"/>
              <a:buAutoNum type="arabicPeriod"/>
            </a:pPr>
            <a:r>
              <a:rPr lang="es-ES" sz="2800" b="1" dirty="0"/>
              <a:t>Atributos redundantes</a:t>
            </a:r>
            <a:r>
              <a:rPr lang="es-ES" sz="2800" dirty="0"/>
              <a:t> cuyo contenido </a:t>
            </a:r>
            <a:r>
              <a:rPr lang="es-ES" sz="2800" b="1" dirty="0"/>
              <a:t>se calcula en función de otros</a:t>
            </a:r>
            <a:r>
              <a:rPr lang="es-ES" sz="2800" dirty="0"/>
              <a:t>. </a:t>
            </a:r>
            <a:r>
              <a:rPr lang="es-ES" sz="2800" dirty="0" smtClean="0"/>
              <a:t/>
            </a:r>
            <a:br>
              <a:rPr lang="es-ES" sz="2800" dirty="0" smtClean="0"/>
            </a:br>
            <a:r>
              <a:rPr lang="es-ES" sz="2800" dirty="0" smtClean="0"/>
              <a:t>Un </a:t>
            </a:r>
            <a:r>
              <a:rPr lang="es-ES" sz="2800" b="1" dirty="0"/>
              <a:t>atributo derivado </a:t>
            </a:r>
            <a:r>
              <a:rPr lang="es-ES" sz="2800" b="1" dirty="0" smtClean="0"/>
              <a:t>que se almacena </a:t>
            </a:r>
            <a:r>
              <a:rPr lang="es-ES" sz="2800" dirty="0" smtClean="0"/>
              <a:t>es origen </a:t>
            </a:r>
            <a:r>
              <a:rPr lang="es-ES" sz="2800" dirty="0"/>
              <a:t>de redundancia.</a:t>
            </a:r>
          </a:p>
          <a:p>
            <a:pPr marL="280988" indent="-280988">
              <a:buNone/>
            </a:pPr>
            <a:endParaRPr lang="es-ES" sz="2800" b="1" dirty="0" smtClean="0"/>
          </a:p>
        </p:txBody>
      </p:sp>
      <p:sp>
        <p:nvSpPr>
          <p:cNvPr id="7" name="Marcador de texto 1"/>
          <p:cNvSpPr>
            <a:spLocks noGrp="1"/>
          </p:cNvSpPr>
          <p:nvPr>
            <p:ph type="body" sz="quarter" idx="11"/>
          </p:nvPr>
        </p:nvSpPr>
        <p:spPr>
          <a:xfrm>
            <a:off x="609600" y="914400"/>
            <a:ext cx="10957984" cy="533400"/>
          </a:xfrm>
        </p:spPr>
        <p:txBody>
          <a:bodyPr/>
          <a:lstStyle/>
          <a:p>
            <a:r>
              <a:rPr lang="es-ES" dirty="0" smtClean="0"/>
              <a:t>7. Control de redundancia</a:t>
            </a:r>
            <a:endParaRPr lang="es-ES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60</a:t>
            </a:fld>
            <a:endParaRPr lang="es-ES_tradnl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4987" r="3187" b="4196"/>
          <a:stretch/>
        </p:blipFill>
        <p:spPr>
          <a:xfrm>
            <a:off x="6744072" y="1688868"/>
            <a:ext cx="5256584" cy="3759659"/>
          </a:xfrm>
          <a:prstGeom prst="rect">
            <a:avLst/>
          </a:prstGeom>
        </p:spPr>
      </p:pic>
      <p:sp>
        <p:nvSpPr>
          <p:cNvPr id="5" name="Multiplicar 4"/>
          <p:cNvSpPr/>
          <p:nvPr/>
        </p:nvSpPr>
        <p:spPr>
          <a:xfrm>
            <a:off x="9552384" y="4190692"/>
            <a:ext cx="2030016" cy="165618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528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2852936"/>
            <a:ext cx="9217496" cy="2686203"/>
          </a:xfrm>
          <a:prstGeom prst="rect">
            <a:avLst/>
          </a:prstGeom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475521"/>
            <a:ext cx="10957984" cy="4241797"/>
          </a:xfrm>
        </p:spPr>
        <p:txBody>
          <a:bodyPr>
            <a:noAutofit/>
          </a:bodyPr>
          <a:lstStyle/>
          <a:p>
            <a:pPr marL="280988" indent="-280988">
              <a:buNone/>
            </a:pPr>
            <a:r>
              <a:rPr lang="es-ES" sz="2800" b="1" dirty="0" smtClean="0"/>
              <a:t>Identificación de redundancias</a:t>
            </a:r>
          </a:p>
          <a:p>
            <a:pPr marL="514350" lvl="0" indent="-514350">
              <a:buFont typeface="+mj-lt"/>
              <a:buAutoNum type="arabicPeriod" startAt="2"/>
            </a:pPr>
            <a:r>
              <a:rPr lang="es-ES" sz="2800" b="1" dirty="0" smtClean="0"/>
              <a:t>Atributos redundantes </a:t>
            </a:r>
            <a:r>
              <a:rPr lang="es-ES" sz="2800" dirty="0" smtClean="0"/>
              <a:t>cuya información </a:t>
            </a:r>
            <a:r>
              <a:rPr lang="es-ES" sz="2800" b="1" dirty="0" smtClean="0"/>
              <a:t>ya se halla en una entidad relacionada</a:t>
            </a:r>
            <a:r>
              <a:rPr lang="es-ES" sz="2800" dirty="0" smtClean="0"/>
              <a:t>.</a:t>
            </a:r>
          </a:p>
          <a:p>
            <a:pPr marL="0" lvl="0" indent="0">
              <a:buNone/>
            </a:pPr>
            <a:r>
              <a:rPr lang="es-ES" sz="2800" dirty="0" smtClean="0"/>
              <a:t/>
            </a:r>
            <a:br>
              <a:rPr lang="es-ES" sz="2800" dirty="0" smtClean="0"/>
            </a:br>
            <a:endParaRPr lang="es-ES" sz="2800" b="1" dirty="0" smtClean="0"/>
          </a:p>
        </p:txBody>
      </p:sp>
      <p:sp>
        <p:nvSpPr>
          <p:cNvPr id="7" name="Marcador de texto 1"/>
          <p:cNvSpPr>
            <a:spLocks noGrp="1"/>
          </p:cNvSpPr>
          <p:nvPr>
            <p:ph type="body" sz="quarter" idx="11"/>
          </p:nvPr>
        </p:nvSpPr>
        <p:spPr>
          <a:xfrm>
            <a:off x="609600" y="914400"/>
            <a:ext cx="10957984" cy="533400"/>
          </a:xfrm>
        </p:spPr>
        <p:txBody>
          <a:bodyPr/>
          <a:lstStyle/>
          <a:p>
            <a:r>
              <a:rPr lang="es-ES" dirty="0" smtClean="0"/>
              <a:t>7. Control de redundancia</a:t>
            </a:r>
            <a:endParaRPr lang="es-ES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61</a:t>
            </a:fld>
            <a:endParaRPr lang="es-ES_tradnl"/>
          </a:p>
        </p:txBody>
      </p:sp>
      <p:sp>
        <p:nvSpPr>
          <p:cNvPr id="8" name="Multiplicar 7"/>
          <p:cNvSpPr/>
          <p:nvPr/>
        </p:nvSpPr>
        <p:spPr>
          <a:xfrm>
            <a:off x="3503712" y="4311227"/>
            <a:ext cx="2030016" cy="165618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627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475521"/>
            <a:ext cx="10957984" cy="4241797"/>
          </a:xfrm>
        </p:spPr>
        <p:txBody>
          <a:bodyPr>
            <a:noAutofit/>
          </a:bodyPr>
          <a:lstStyle/>
          <a:p>
            <a:pPr marL="280988" indent="-280988">
              <a:buNone/>
            </a:pPr>
            <a:r>
              <a:rPr lang="es-ES" sz="2800" b="1" dirty="0" smtClean="0"/>
              <a:t>Identificación de redundancias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s-ES" sz="2800" b="1" dirty="0" smtClean="0"/>
              <a:t>Ciclos</a:t>
            </a:r>
            <a:r>
              <a:rPr lang="es-ES" sz="2800" dirty="0"/>
              <a:t>: Varias </a:t>
            </a:r>
            <a:r>
              <a:rPr lang="es-ES" sz="2800" b="1" dirty="0"/>
              <a:t>entidades unidas circularmente </a:t>
            </a:r>
            <a:r>
              <a:rPr lang="es-ES" sz="2800" dirty="0"/>
              <a:t>o cíclica a través de varias </a:t>
            </a:r>
            <a:r>
              <a:rPr lang="es-ES" sz="2800" dirty="0" smtClean="0"/>
              <a:t>relaciones. </a:t>
            </a:r>
            <a:r>
              <a:rPr lang="es-ES" sz="2800" b="1" dirty="0" smtClean="0"/>
              <a:t>No todos son redundancias.</a:t>
            </a:r>
          </a:p>
          <a:p>
            <a:pPr marL="536575" indent="0">
              <a:buNone/>
            </a:pPr>
            <a:r>
              <a:rPr lang="es-ES" sz="2800" b="1" dirty="0" smtClean="0"/>
              <a:t>Condiciones para un ciclo redundante</a:t>
            </a:r>
          </a:p>
          <a:p>
            <a:pPr marL="993775" indent="-457200">
              <a:buFont typeface="Wingdings" panose="05000000000000000000" pitchFamily="2" charset="2"/>
              <a:buChar char="ü"/>
            </a:pPr>
            <a:r>
              <a:rPr lang="es-ES" sz="2800" dirty="0" smtClean="0"/>
              <a:t>Si </a:t>
            </a:r>
            <a:r>
              <a:rPr lang="es-ES" sz="2800" dirty="0"/>
              <a:t>eliminamos la relación redundante, </a:t>
            </a:r>
            <a:r>
              <a:rPr lang="es-ES" sz="2800" dirty="0" smtClean="0"/>
              <a:t>no perdamos información sobre relaciones.</a:t>
            </a:r>
            <a:endParaRPr lang="es-ES" sz="2800" dirty="0"/>
          </a:p>
          <a:p>
            <a:pPr marL="993775" indent="-457200">
              <a:buFont typeface="Wingdings" panose="05000000000000000000" pitchFamily="2" charset="2"/>
              <a:buChar char="ü"/>
            </a:pPr>
            <a:r>
              <a:rPr lang="es-ES" sz="2800" dirty="0" smtClean="0"/>
              <a:t>Si </a:t>
            </a:r>
            <a:r>
              <a:rPr lang="es-ES" sz="2800" dirty="0"/>
              <a:t>la relación eliminada tenía atributos asociados, éstos puedan ser asignados a alguna </a:t>
            </a:r>
            <a:r>
              <a:rPr lang="es-ES" sz="2800" dirty="0" smtClean="0"/>
              <a:t>otra entidad.</a:t>
            </a:r>
            <a:br>
              <a:rPr lang="es-ES" sz="2800" dirty="0" smtClean="0"/>
            </a:br>
            <a:endParaRPr lang="es-ES" sz="2800" b="1" dirty="0" smtClean="0"/>
          </a:p>
        </p:txBody>
      </p:sp>
      <p:sp>
        <p:nvSpPr>
          <p:cNvPr id="7" name="Marcador de texto 1"/>
          <p:cNvSpPr>
            <a:spLocks noGrp="1"/>
          </p:cNvSpPr>
          <p:nvPr>
            <p:ph type="body" sz="quarter" idx="11"/>
          </p:nvPr>
        </p:nvSpPr>
        <p:spPr>
          <a:xfrm>
            <a:off x="609600" y="914400"/>
            <a:ext cx="10957984" cy="533400"/>
          </a:xfrm>
        </p:spPr>
        <p:txBody>
          <a:bodyPr/>
          <a:lstStyle/>
          <a:p>
            <a:r>
              <a:rPr lang="es-ES" dirty="0" smtClean="0"/>
              <a:t>7. Control de redundancia</a:t>
            </a:r>
            <a:endParaRPr lang="es-ES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62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6470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7" b="51151"/>
          <a:stretch/>
        </p:blipFill>
        <p:spPr>
          <a:xfrm>
            <a:off x="5190186" y="1975707"/>
            <a:ext cx="7001814" cy="3738080"/>
          </a:xfrm>
          <a:prstGeom prst="rect">
            <a:avLst/>
          </a:prstGeom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475521"/>
            <a:ext cx="5270376" cy="4241797"/>
          </a:xfrm>
        </p:spPr>
        <p:txBody>
          <a:bodyPr>
            <a:noAutofit/>
          </a:bodyPr>
          <a:lstStyle/>
          <a:p>
            <a:pPr marL="280988" indent="-280988">
              <a:buNone/>
            </a:pPr>
            <a:r>
              <a:rPr lang="es-ES" sz="2800" b="1" dirty="0" smtClean="0"/>
              <a:t>Ejemplos de ciclo redundante</a:t>
            </a:r>
          </a:p>
          <a:p>
            <a:pPr marL="0" indent="0">
              <a:buNone/>
            </a:pPr>
            <a:r>
              <a:rPr lang="es-ES" sz="2800" dirty="0" smtClean="0"/>
              <a:t>Si un autor escribe un libro que ha sido editado por una editorial es </a:t>
            </a:r>
            <a:r>
              <a:rPr lang="es-ES" sz="2800" b="1" dirty="0" smtClean="0"/>
              <a:t>evidente (redundante) </a:t>
            </a:r>
            <a:r>
              <a:rPr lang="es-ES" sz="2800" dirty="0" smtClean="0"/>
              <a:t>que esa editorial le ha publicado.</a:t>
            </a:r>
          </a:p>
          <a:p>
            <a:pPr marL="0" indent="0">
              <a:buNone/>
            </a:pPr>
            <a:r>
              <a:rPr lang="es-ES" sz="2800" dirty="0" smtClean="0"/>
              <a:t>Por lo tanto “autor publica en editorial” es redundante.</a:t>
            </a:r>
          </a:p>
        </p:txBody>
      </p:sp>
      <p:sp>
        <p:nvSpPr>
          <p:cNvPr id="7" name="Marcador de texto 1"/>
          <p:cNvSpPr>
            <a:spLocks noGrp="1"/>
          </p:cNvSpPr>
          <p:nvPr>
            <p:ph type="body" sz="quarter" idx="11"/>
          </p:nvPr>
        </p:nvSpPr>
        <p:spPr>
          <a:xfrm>
            <a:off x="609600" y="914400"/>
            <a:ext cx="10957984" cy="533400"/>
          </a:xfrm>
        </p:spPr>
        <p:txBody>
          <a:bodyPr/>
          <a:lstStyle/>
          <a:p>
            <a:r>
              <a:rPr lang="es-ES" dirty="0" smtClean="0"/>
              <a:t>7. Control de redundancia</a:t>
            </a:r>
            <a:endParaRPr lang="es-ES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63</a:t>
            </a:fld>
            <a:endParaRPr lang="es-ES_tradnl"/>
          </a:p>
        </p:txBody>
      </p:sp>
      <p:sp>
        <p:nvSpPr>
          <p:cNvPr id="11" name="Multiplicar 10"/>
          <p:cNvSpPr/>
          <p:nvPr/>
        </p:nvSpPr>
        <p:spPr>
          <a:xfrm>
            <a:off x="9984432" y="2636912"/>
            <a:ext cx="2030016" cy="165618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441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" t="51683" r="5622"/>
          <a:stretch/>
        </p:blipFill>
        <p:spPr>
          <a:xfrm>
            <a:off x="5879072" y="1899599"/>
            <a:ext cx="6312928" cy="3393639"/>
          </a:xfrm>
          <a:prstGeom prst="rect">
            <a:avLst/>
          </a:prstGeom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475521"/>
            <a:ext cx="5241999" cy="4241797"/>
          </a:xfrm>
        </p:spPr>
        <p:txBody>
          <a:bodyPr>
            <a:noAutofit/>
          </a:bodyPr>
          <a:lstStyle/>
          <a:p>
            <a:pPr marL="280988" indent="-280988">
              <a:buNone/>
            </a:pPr>
            <a:r>
              <a:rPr lang="es-ES" sz="2800" b="1" dirty="0" smtClean="0"/>
              <a:t>Ejemplos de ciclo NO redundante</a:t>
            </a:r>
          </a:p>
          <a:p>
            <a:pPr marL="0" indent="0">
              <a:buNone/>
            </a:pPr>
            <a:r>
              <a:rPr lang="es-ES" sz="2600" dirty="0" smtClean="0"/>
              <a:t>Un autor puede haber escrito un artículo que aparece en una recopilación que él ha editado. </a:t>
            </a:r>
          </a:p>
          <a:p>
            <a:pPr marL="0" indent="0">
              <a:buNone/>
            </a:pPr>
            <a:r>
              <a:rPr lang="es-ES" sz="2600" dirty="0" smtClean="0"/>
              <a:t>Pero también puede haber editado una recopilación en la que no aparezca ningún artículo escrito por él.</a:t>
            </a:r>
          </a:p>
          <a:p>
            <a:pPr marL="0" indent="0">
              <a:buNone/>
            </a:pPr>
            <a:r>
              <a:rPr lang="es-ES" sz="2600" dirty="0" smtClean="0"/>
              <a:t>“Autor edita recopilación” </a:t>
            </a:r>
            <a:r>
              <a:rPr lang="es-ES" sz="2600" b="1" dirty="0" smtClean="0"/>
              <a:t>NO es redundante</a:t>
            </a:r>
            <a:r>
              <a:rPr lang="es-ES" sz="2600" dirty="0" smtClean="0"/>
              <a:t>.</a:t>
            </a:r>
          </a:p>
        </p:txBody>
      </p:sp>
      <p:sp>
        <p:nvSpPr>
          <p:cNvPr id="7" name="Marcador de texto 1"/>
          <p:cNvSpPr>
            <a:spLocks noGrp="1"/>
          </p:cNvSpPr>
          <p:nvPr>
            <p:ph type="body" sz="quarter" idx="11"/>
          </p:nvPr>
        </p:nvSpPr>
        <p:spPr>
          <a:xfrm>
            <a:off x="609600" y="914400"/>
            <a:ext cx="10957984" cy="533400"/>
          </a:xfrm>
        </p:spPr>
        <p:txBody>
          <a:bodyPr/>
          <a:lstStyle/>
          <a:p>
            <a:r>
              <a:rPr lang="es-ES" dirty="0" smtClean="0"/>
              <a:t>7. Control de redundancia</a:t>
            </a:r>
            <a:endParaRPr lang="es-ES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64</a:t>
            </a:fld>
            <a:endParaRPr lang="es-ES_tradnl"/>
          </a:p>
        </p:txBody>
      </p:sp>
      <p:sp>
        <p:nvSpPr>
          <p:cNvPr id="4" name="Cara sonriente 3"/>
          <p:cNvSpPr/>
          <p:nvPr/>
        </p:nvSpPr>
        <p:spPr>
          <a:xfrm>
            <a:off x="7536160" y="2924944"/>
            <a:ext cx="792088" cy="792088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66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447800"/>
            <a:ext cx="10957984" cy="4241797"/>
          </a:xfrm>
        </p:spPr>
        <p:txBody>
          <a:bodyPr>
            <a:noAutofit/>
          </a:bodyPr>
          <a:lstStyle/>
          <a:p>
            <a:pPr marL="0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2800" b="1" dirty="0"/>
              <a:t>Ejemplo entidad </a:t>
            </a:r>
            <a:r>
              <a:rPr lang="es-ES" sz="2800" b="1" dirty="0" smtClean="0"/>
              <a:t>débil: Clientes y direcciones de envío</a:t>
            </a:r>
            <a:endParaRPr lang="es-ES" sz="2800" b="1" dirty="0"/>
          </a:p>
          <a:p>
            <a:pPr marL="342900" lvl="1" indent="-342900">
              <a:spcBef>
                <a:spcPts val="600"/>
              </a:spcBef>
              <a:spcAft>
                <a:spcPts val="0"/>
              </a:spcAft>
            </a:pPr>
            <a:r>
              <a:rPr lang="es-ES" sz="2400" dirty="0" smtClean="0"/>
              <a:t>Hay que informatizar una lista de clientes con sus respectivos códigos y nombres. Un cliente puede tener varias direcciones de envío, de cada una de las cuales es necesario conocer el nombre de la calle, la población y la provincia.</a:t>
            </a:r>
          </a:p>
          <a:p>
            <a:pPr marL="342900" lvl="1" indent="-342900">
              <a:spcBef>
                <a:spcPts val="600"/>
              </a:spcBef>
              <a:spcAft>
                <a:spcPts val="0"/>
              </a:spcAft>
            </a:pPr>
            <a:r>
              <a:rPr lang="es-ES" sz="2400" dirty="0" smtClean="0"/>
              <a:t>En este caso dispondríamos de dos entidades: </a:t>
            </a:r>
            <a:r>
              <a:rPr lang="es-ES" sz="2400" b="1" dirty="0" smtClean="0"/>
              <a:t>cliente y dirección de envío</a:t>
            </a:r>
            <a:r>
              <a:rPr lang="es-ES" sz="2400" dirty="0" smtClean="0"/>
              <a:t>. Para la primera tendríamos los </a:t>
            </a:r>
            <a:r>
              <a:rPr lang="es-ES" sz="2400" b="1" dirty="0" smtClean="0"/>
              <a:t>atributos código y nombre</a:t>
            </a:r>
            <a:r>
              <a:rPr lang="es-ES" sz="2400" dirty="0" smtClean="0"/>
              <a:t>, mientras que para la segunda tendríamos </a:t>
            </a:r>
            <a:r>
              <a:rPr lang="es-ES" sz="2400" b="1" dirty="0" smtClean="0"/>
              <a:t>calle, portal, escalera, piso, puerta, población y provincia</a:t>
            </a:r>
            <a:r>
              <a:rPr lang="es-ES" sz="2400" dirty="0" smtClean="0"/>
              <a:t>. Además tendremos un número de dirección que será único para un mismo cliente pero que coincidirá con el de diferentes clientes.</a:t>
            </a:r>
          </a:p>
          <a:p>
            <a:pPr marL="342900" lvl="1" indent="-342900">
              <a:spcBef>
                <a:spcPts val="600"/>
              </a:spcBef>
              <a:spcAft>
                <a:spcPts val="0"/>
              </a:spcAft>
            </a:pPr>
            <a:r>
              <a:rPr lang="es-ES" sz="2400" dirty="0" smtClean="0"/>
              <a:t>La entidad cliente sería de tipo fuerte, mientras que la entidad dirección de envío se una entidad débil respecto a cliente.</a:t>
            </a:r>
          </a:p>
          <a:p>
            <a:pPr>
              <a:lnSpc>
                <a:spcPts val="3500"/>
              </a:lnSpc>
              <a:buFont typeface="Wingdings" pitchFamily="2" charset="2"/>
              <a:buChar char="Ø"/>
            </a:pPr>
            <a:endParaRPr lang="es-ES" b="1" dirty="0" smtClean="0"/>
          </a:p>
        </p:txBody>
      </p:sp>
      <p:sp>
        <p:nvSpPr>
          <p:cNvPr id="7" name="Marcador de texto 1"/>
          <p:cNvSpPr>
            <a:spLocks noGrp="1"/>
          </p:cNvSpPr>
          <p:nvPr>
            <p:ph type="body" sz="quarter" idx="11"/>
          </p:nvPr>
        </p:nvSpPr>
        <p:spPr>
          <a:xfrm>
            <a:off x="609600" y="914400"/>
            <a:ext cx="10957984" cy="533400"/>
          </a:xfrm>
        </p:spPr>
        <p:txBody>
          <a:bodyPr/>
          <a:lstStyle/>
          <a:p>
            <a:r>
              <a:rPr lang="es-ES" dirty="0" smtClean="0"/>
              <a:t>1. Entidades Fuertes y Débiles </a:t>
            </a:r>
            <a:endParaRPr lang="es-ES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7</a:t>
            </a:fld>
            <a:endParaRPr lang="es-ES_tradn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2800" b="1" dirty="0"/>
              <a:t>Ejemplo entidad débil: Clientes y direcciones de envío</a:t>
            </a:r>
          </a:p>
        </p:txBody>
      </p:sp>
      <p:sp>
        <p:nvSpPr>
          <p:cNvPr id="7" name="Marcador de texto 1"/>
          <p:cNvSpPr>
            <a:spLocks noGrp="1"/>
          </p:cNvSpPr>
          <p:nvPr>
            <p:ph type="body" sz="quarter" idx="11"/>
          </p:nvPr>
        </p:nvSpPr>
        <p:spPr>
          <a:xfrm>
            <a:off x="609600" y="914400"/>
            <a:ext cx="10957984" cy="533400"/>
          </a:xfrm>
        </p:spPr>
        <p:txBody>
          <a:bodyPr/>
          <a:lstStyle/>
          <a:p>
            <a:r>
              <a:rPr lang="es-ES" dirty="0" smtClean="0"/>
              <a:t>1. Entidades Fuertes y Débiles </a:t>
            </a:r>
            <a:endParaRPr lang="es-ES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8</a:t>
            </a:fld>
            <a:endParaRPr lang="es-ES_tradnl"/>
          </a:p>
        </p:txBody>
      </p:sp>
      <p:sp>
        <p:nvSpPr>
          <p:cNvPr id="4" name="AutoShape 2" descr="data:image/png;base64,iVBORw0KGgoAAAANSUhEUgAAAp8AAADTCAYAAADH7Xg2AAAgAElEQVR4Xu2dC3xTVbb/f0mTJmnTNGna0geltBZawYrI4yKKoiLiiA6+nUGuM8q9onhxxhc+0HEUH+g4jvxhlBmcGS8y4wOVj+KIisqIIhdBRAT7mpa29EFfSdO0TZo0+X/2wVPTkjaPnpOck6x8PvO52OzH2t+1eu6va++ztsLr9XpBHyJABIgAESACIhDwuHvhtDegr7sRrt4WuHpa4Ha2w+20od9lh8ftgMfTB6/HDUABwAuFUgWlMhFKlRYJaj1UGgNUGjPUSZlQ6zKRmJwDjT4XSpVOBItpSDEIUByIQVW+YypIfMrXeWQ5ESACREBqBBy2GvRYytBrKYejsxpupwWapEwk6kxQa1OgZkIyUQ+VOhkJai2UCRoolWoolAkDS/F6+uHxuODpd6Lf5YDb1Q13nx0upw0uRxf6ei1w9rRApTFBm1oInakYSaYSaA0FUsMRt/ZQHMSt64NaOInPoDBRIyJABIgAEfBHgGUu7S37YW/dh+62Q0hQJyPJkAtdSha0+ixoksyigXP2tMNhb0ZvVzN6bA3od3UjOb0U+ozp0GdO4zKn9IkMAYqDyHCOlVlIfMaKJ2kdRIAIEIEIEug6vhe2xl3oOr4PenMx9KZ8JBsLoNakRNCKwVO5nF3ottbAbqmFvb0cKWOmw5AzByljZkbNplifmOIg1j0szvpIfIrDlUYlAkSACMQcAXdfJ6x1O2Ct38FtoxvSJ8KQXgJlglpya/X0u2BrK4OtrYLbpjfmzYNx3DyoElMlZ6vcDKI4kJvHpGcviU/p+YQsIgJEgAhIioDb0YH2mndgqf0QxuypMI0phSY5Q1I2jmSMs7sVluOHYG06AFP+fJgLLodKmyYb+6ViKMWBVDwhfztIfMrfh7QCIkAEiIA4BLwetFZtQXv1VqTlzIQ5dxoS1EnizBWBUftdPWhv2I+Oxr0wFy5CRtHVgEIZgZllPgXFgcwdKD3zSXxKzydkEREgAkQg6gRszXvQWrYJSal5yBg3C6rE6J3lFBqGu68LrXV70NNZj4ySJTBkzRJ6ipgZj+IgZlwpqYWQ+JSUO8gYIkAEiEB0CXg9LjQf3ghHZwUy8+cg2ZgfXYNEnL3bWouW2l3Qpk5E1uSlUCild3ZVxOWPODTFQbTIx8e8JD7jw8+0SiJABIhAQAK91io0HVqP5NSxGFMwN2D7WGlwvGYnujuPIbt0OXTGolhZVtjroDigOAg7eILsSOIzSFDUjAgQASIQywRsTV+i8dt1yJ6wAKkZk2J5qX7X1tl6BE2V25Fz+u0wZJ8Vd+vnF0xxQHEQieAn8RkJyjQHESACREDCBKz1H6Ot8jXkllwGXUqOhC0V17TerkY0lL2L9AnXwZh3obiTSXB0ioMTTon3OIhEaJL4jARlmoMIEAEiIFEC1mOfor3qdYw99QpRbyOS6PJPMovdmnTs+7dhLroWxrHny8XsUdtJcTAYYbzGwagDKcgBSHwGCYqaEQEiQARijYC95Ws0HlqP/MnXyKpup9h+YHVBaw+/gZzS5dBnnin2dFEfn+LAvwviLQ4iGYgkPiNJm+YiAkSACEiEgKunBTW7VyK3eCGSjeMlYpV0zOi2HkVD+TYUzF4DdVKmdAwT2BKKg5GBxkscCBxWAYcj8RkQETUgAkSACMQegfqvViMpJR3m3BmxtziBVtTe8BV6utqQN2OVQCNKbxiKg8A+iYc4CExB2BYkPoXlSaMRASJABCRPwFL3EbqadmLcpCslb2u0Daw78hZSsufCNO6iaJsi+PwUB8EjjeU4CJ6CcC1JfArHkkYiAkSACEiegNfbj6pPliFv0iJo9VmStzfaBjrszag/shVFF7wIhSIh2uYINj/FQWgoYzUOQqMgXGsSn8KxpJGIABEgApIn0FGzDQ7LQeRMWCB5W6ViYGPldmhNU5BWsFAqJo3aDoqD0BHGYhyETkGYHiQ+heFIoxABIkAEZEGg+rM7kF00L67reYbqKFb3salqBwrPfT7UrpJtT3EQumtiMQ5CpyBMDxKfwnCkUYgAESACkifQaylH83cvoOCMJVGz9Ys9B/HYmo3Y/NJqmNNSo2ZHqBPXfLMJWafdCp2pONSukmsvhTiQHJQgDYqlOAhyyaI0I/EpClYalAgQASIgPQJtVVvg6a1H5vhzRTGOCctz5t88MPYrGx/D4msvGfjv3l4nfvPEBtz8nz9F8YR8vza0d3Ri8c2r8NDKpUg3G/HIkxuw7ncroy5UW45+BqUuD+lFV4vCLpKDih0HQ9fC+/SDj7/kvrrlpivx3JN3QafTjLhsFk+bXn0PT/zmdjzw23VYcv2lOHvWlEiiOmmuWIqDaIIk8RlN+jQ3ESACRCCCBFhZHVPmROjTThF8ViYUlt+1Bq/97UlOWDKh+ev7n8Wc2VMHCdBAE/uKz2gLDV9b7R3/hqWlIibKLokZB8MJzyU/+8lAHGx+/X3s2n0goACVoviMpTgI9Lso5vckPsWkS2MTASJABCREoGrnbciffBXUWqOgVg0nNMsrawdlLn0zo77ZL77/hr+8xWXFjtY2+c18MtFyw9KHMKV0IuZfMAsp+iSunW9/trDPP3xJ8AyZy2FF7eE3UTT3j4Kyi8ZgYsWBv7X4E5q8v/hM5tCMOe+/4cQni6vrfnE/Dh6qwMUXnhXRIxyxFAfRiD1+ThKf0aRPcxMBIkAEIkig7IPFKJ61AgqlStBZmRhYcc8zWPvMPcNup/OCYf2zK3HmlBIuK5qbncmJR3YGtKGphcuEfX2wjNu6ZwLEd9u9rd06MAf7OduaZ5lRf/19M7BCLdTrcaN8z1qUXLxZqCGjNo5YcTB0QcFkv4fGjq9YZbEwdNu9ZOL4gWMZzP++sRNoG18I4LEUB0LwCHeMqIhPj7sXTnsD+rob4eptAbvey+1sh9tpQ7/LDo/bAY+nD8zJgAKAl3tYKpWJUKq0SFDrodIYoNKYuWvP1LpMJCbnQKPPhVKlC5cF9SMCRIAIxDABL75//3qces69gq9xaIbT3wR8Fos/68e/ePTS+ofw2NMbB87z+WbFfMXn9h27UV3TwIlN9mEihf333SuWcEKWz6IFI3jCBfD950/j1EteC7e7RPqJFwfDic9Qzmr6xok/8cnm8H1hLZjYExp8bMSB0FRCGy8i4tNhq0GPpQzsDTtHZzXcTgs0SZlI1Jmg1qZAzYRkoh4qdTIS1FooEzRQKtVQKH8s6Ov19MPjccHT70S/ywG3qxvuPjtcThtcji709Vrg7GmBSmOCNrWQeyMxyVQCraEgNCLUmggQASIQowTEyngFk/kcuv3Ki4ZHH7wV/3P305yoZJms4cTnH//8BueVoeLztv+6ZlAmjBcnhQW5IZ01DeTyWMp4iRUH4WQ+eX89/PiLA935IxnDiU/fl9pYJ3YMgz9rHMiPo/0+luJgtCxG018U8ckyl/aW/bC37kN32yEkqJORZMiFLiWLu1FDk2Qejc0j9nX2tIPdRNDb1YweWwP6Xd1ITi+FPmM69JnTuMwpfYgAESAC8UhArLN+w2Ub2ctDDz66Ho8/vBxlFUe5LVS5Zj5j6ayfWHHg73dquJeLWPbygvNmcF18M5nBZD594yjSv8exFAeRZuc7n6Dis+v4Xtgad6Hr+D7ozcXQm/KRbCyAWpMStTW6nF3ottbAbqmFvb0cKWOmw5AzByljZkbNJpqYCBABIhANAmK+5Tzc2+78uc6RznwOPecnxTOfsfSWs5hxMDSu+eoFQ9923/SPf3IvCrE/SnjxmaTTckco2Ic//xvozCeLHX6sSNSNjaU4iMYziJ9z1OLT3dcJa90OWOt3cNvohvSJMKSXQJmgjua6/M7t6XfB1lYGW1sFt01vzJsH47h5UCXKp9Cx5KCSQUSACMiGgNj1HYe+tfzog8sGtskZpGDfdjek6PHTS887qc4n/7Y7e8P54nlnwW7vidjb7rFU31HsOBhOgPJ1Pn3fUPetVMC2z3/7wC149c0PuNqufLZ8aJ1P37fdI7nlztYVS3EQzQdX2OLT7ehAe807sNR+CGP2VJjGlEKTnBHNtYQ0t7O7FZbjh2BtOgBT/nyYCy6HSpsW0hjUmAgQASIgJwKxcrONmC8VDefPWLrZJlbiIBq/e7EUB9HgF37m0+tBa9UWtFdvRVrOTJhzpyFBnRTNNYxq7n5XD9ob9qOjcS/MhYuQwW6vUChHNSZ1JgJEgAhIlYDQd3q73f1Qp/2HJJfrte0TxK5YvNNb6DgQBLTEB4nFOIgW8pAyn7bmPWgt24Sk1DxkjJsFVWL0znIKDczd14XWuj3o6axHRskSGLJmCT0FjUcEiAARiDqBjpptcFgOImfCgqjbIhcDGiu3Q2uagrSChXIxOaCdFAcBEZ3UIBbjIHQKwvQISnx6PS40H94IR2cFMvPnINno/05eYUyK7ijd1lq01O6CNnUisiYvhUIpvbOr0SVEsxMBIiBnAl5vP6o+WYa8SYu46iP0GZkAq55Sf2Qrii54EQrFj+X/5M6N4iA0D8ZqHIRGQbjWAcVnr7UKTYfWIzl1LMYUzBVuZomPdLxmJ7o7jyG7dDl0xiKJW0vmEQEiQASCJ2Cp+whdTTsxbtKVwXeK05Z1R95CSvZcmMZdFHMEKA6Cd2ksx0HwFIRrOaL4tDV9icZv1yF7wgKkZkwSblaZjNTZegRNlduRc/rtMGSfJROryUwiQASIQGACrNxOUko6zLknai3S52QC7Q1foaerDXkzVsUsHoqDwK6NhzgITEHYFsOKT2v9x2irfA25JZdBl5Ij7KwyGo0dMG4oexfpE66DMe9CGVlOphIBIkAEhifArjWu2b0SucULkWwcT6iGEOi2HkVD+TYUzF7DXeMcqx+Kg5E9Gy9xEOn49is+rcc+RXvV6xh76hWi3kYU6cWGOx+7NenY92/DXHQtjGPPD3cY6kcEiAARkBQBe8vXaDy0HvmTr5FVqTyxIbJSfLWH30BO6XLoM88Ue7qoj09x4N8F8RYHkQzEk8QnBSEFYSQDkOYiAkQgugQo2TCYf7wmGygOKA4i+SQaJD4p/U7p90gGH81FBIiANAjQMasTfoj3Y1YUBxQHkXoiDRKfdPA4MHY6eByYEbUgAkRAfgToBVN6wZRFLcUBxUEknl4D4pNKLgSPm0ouBM+KWhIBIiAfAlRaj0rrcRlgKrFIJRZFfmxx4pOKzYZGmYrNhsaLWhMBIiAfAnSpiHx8JaalFAdi0qWxOfFJ12yFHgh0zVbozKgHESAC8iEQD9cptzaWwaKYifN+cpt8HBNhS+MhDuha7QgHFQBOfFZ/dgeyi+bFdT3PUNGzg+lNVTtQeO7zoXal9kSACBABeRDwetBatQXt1VuRljMT5txpSFAnycN2P1b2u3rQ3rAfHY17YS5chL0VSbjsssvx7rvv4tJLL5XtukQ3PMbjIKPoakChFB0jTfAjAUVPR5m3+bsXUHDGkqhx+WLPQTy2ZiM2v7Qa5rTUqNkR6sQ132xC1mm3QmcqDrUrtScCRIAIyIaA29GB9pp3YKn9EMbsqTCNKZVVXVBWr9Fy/BCsTQdgyp8Pc8HlUGnTOP7vvfceLrvsMhKgQURjLMdBEMunJgISULRWvuH19NYjc/y5Ag7741BMWJ4z/+aBH7yy8TEsvvaSgf/u7XXiN09swM3/+VMUT8j3a0N7RycW37wKD61cinSzEY88uQHrfrcy6kK15ehnUOrykM7+aqIPESACRCDGCbj7OmGt2wFr/Q4k6kwwpE+EIb0EygS15Fbu6XfB1lYGW1sF+notMObNg3HcPKgST05wkAANzX2xGgehUaDWoyGgqNv7mNeUORH6tFNGM47fvkx4Lr9rDV7725OcsGRC89f3P4s5s6cOEqCBJvYVn2fPmhKoecS+t3f8G5aWipi+9zdiMGkiIkAEZEWg6/he2Bp3oev4PujNxdCb8pFsLIBakxK1dbicXei21sBuqYW9vRwpY6bDkDMHKWNmBrSJBGhARH4bxFochEeBeoVKQFH56a3e/MlXQa01htp3xPbDCc3yytpBmUvfzOgtN12J5568CzqdZkCobvjLW2A/P1rb5Dfzufn193HD0ocwpXQi5l8wCyn6JK4dPz/rzz6ff/gShBauLocVtYffRNHcPwrKjgYjAkSACMiFgMftgL1lP+yt+9DddggJ6mQkGXKhS8mCVp8l6hXN7DYiVn2kt6sZPbYG9Lu6kZxeCn3GdOgzp0Gp0oaEkQRoSLgGNY6lOAifAvUMloDi++0/9xbPWgGFUhVsn6DaMZG54p5nsPaZe4bdTmdtrvvF/Vj/7EqcOaWEy4rmZmdy4pGdAW1oauHE6NcHy7iteyYgfbfd29qtA3Own7OteSYw/fX3zcAGtYAgGnk9bpTvWYuSizcH0ZqaEAEiQARin4DDVoMeSxl6LeVwdFbD7bRAk5TJbdOrtSlQawxQJeqhUicjQa2FMkEDpVINhTJhAI7X0w+PxwVPvxP9Lgfcrm64++xwOW1wObq4bXRnTwtUGhO0qYXcufskUwm0hoJRAyYBOmqE3AByjwNhKNAowxFQHPnntd5Tz7lXcEJDM5z+JmBZz02vvjeQ7eRfPHpp/UN47OmNWHL9pZyY5LOY7L99xef2HbtRXdPAiU32YVlQ9t93r1jCCdmh/UPd7g8GyvefP41TL3ktmKbUhggQASIQdwQ87l447Q3o626Eq7cF7Bpnt7MdbqcN/S47WMbM4+kD+2MeUADwcskQpTKRy1wmqPVQMcGqMUOdlAm1LhOJyTnQ6HOhVOlE4ckE6MKFC7Ft2zZ6C14gwqHFwYlJox0HAi1dkGFC4yeN36ORFh7VzCcTi7t2HxgQn7xgffTBW/E/dz/NicqRxOcf//wGt7ah4vO2/7pm4AUlfqudZVILC3JDOmsaKGIo8xmIEH1PBIgAEQiFgPcHARpKH3HakgAVh+tIo95yyy3Yv38/Nmx4EdOmTY+8ARKaMdYzxxE/88leHnrw0fV4/OHlKKs4KuvMJ535lNBvKplCBIgAERCYAAlQgYEOMxwTnEx4Tps2DRs2bIjMpBKbJd7OzEblbXf+XOdIZz59s6JSPfNJb7tL7LeXzCECRIAICEyABKjAQIcM96c//YkTnkx0/vd//7e4k0lw9HitFhDxOp+PPrhsYJucxUGwb7sbUvT46aXnnVTnk3/b/eILz8LF886C3d4Tsbfdqc6nBH+TySQiQASIgMAESIAKDPSH4X7cZt/AZT3j5UN1UgFJ3HAkRMCFW0N0NHPTDUejoUd9iQARIALyIUACVDhfxes2O90Q9WMMiXK3u9vdD3XafwgXqQKO5LXtE2Q0uttdEIw0CBEgAkRANgRIgI7eVXG5ze71oLVqC9qrtyItZybMudOQoE4aPcwojdDv6kF7w350NO6FuXARMtgtjwplSNZw4rOjZhscloPImbAgpM7x3Lixcju0pilIK1gYzxho7USACBCBuCJAAjR8d8fjNruteQ9ayzYhKTUPGeNmQZUYvRvAwvec/57uvi601u1BT2c9MkqWwJA1K+gpOPHp9faj6pNlyJu0iLuRgj4jE2A3atQf2YqiC16EQvFjYWTiRgSIABEgArFPgARoaD6Ox212r8eF5sMb4eisQGb+HCQb80ODJqPW3dZatNTugjZ1IrImL4VCqQ5oPSc+WStL3UfoatqJcZOuDNgp3hvUHXkLKdlzYRp3UbyjoPUTASJABOKSAAnQ4Nwej9vsvdYqNB1aj+TUsRhTMDc4UDHQ6njNTnR3HkN26XLojEUjrmhAfLJW9V+tRlJKOsy5M2IAgzhLaG/4Cj1dbcibsUqcCWhUIkAEiAARkAUBEqAjuykut9mbvkTjt+uQPWEBUjMmySKOhTSys/UImiq3I+f022HIPmvYoQeJT3btWc3ulcgtXohk43gh7YmJsbqtR9FQvg0Fs9dw17zRhwgQASJABOKbAAnQk/0fj9vsjIK1/mO0Vb6G3JLLoEvJidtfDPZCdkPZu0ifcB2MeRf65TBIfLIW9pav0XhoPfInXwNNckbcwhu6cGd3K2oPv4Gc0uXQZ55JXIgAESACRIAIcARIgP4YCPG4zc4Jz2Ofor3qdYw99Qpoksxx/5vh7GnHse/fhrnoWhjHnn8Sj5PEJ0E8OWYCQYz7KCMARIAIEIE4J0ACFNxNRSfuZo+vovGUtPP/yz9S0s6v+KT08Y8gg0kfx/kzl5ZPBIgAESACcZwBjddtdhb0dFxx5F/94Y4rDis+2XA2Ojgb1MFZeuoSASIQXwSq334TlX9/BRN+fgMKr7gqvhYvo9U+tu2WiFtb8VUdGqpacf7P4ue6yIhD9pnwoYUbojk9vagdBH1/L2qPKD7ZmFQyIHDJgCDYUxMiQARigEDbNwdQ+crL0OhTkHP66Wj89ls47V2YcMONSD9jagysMLaWwMTnVTNWxNaiaDUDBN78ai2iKT6pRGXwwTi0RGVA8cmGpmKpwQOmlkSACMQegT6bDZWv/C/aD36DgnPPReakyQOLbDlyGDWffQbzlDMw4Yb/RKLBEHsAZLoiXnwykUKf2CLA/qiIpviky3lCi6ehl/MEJT75KeLhmqjWxjJ8f3wcrrvp0dDIUmsiQARikkD9h9tRsXkTsqecgcLz5kKhPPkOY6/Hg+p/7UTTwW8wcfES5M2nq4qlEAy+4pMyoFLwiDA2MNEZbfFJ15KH7kvfa8lDEp/cVF4PWqu2oL16K9JyZsKcOw0J6qTQrZBIj35XD9ob9qOjcS/MhYvQ7CjBHXf8CgaDAX/4wx8wfjzVO5WIq8gMIhBRAp1VlajY9DK8TicK5pwLQ07gun22xkbU7PoMCo0GE5fciNSiCRG1mSYbTIDEZ2xGhBTEZ/VndyC7aF5c1/MMNbrYC9xNVTtQeO7zCF18/jCb29GB9pp3YKn9EMbsqTCNKZVVXVBWAsBy/BCsTQdgyp8Pc8HlUGnTBliuXr0azzzzDCdAf/nLX4bKmNoTASIgUwLe/n5U/n0T6j/6CIXnnYecM0N/caTx6/2o/te/kHfRRZjw8yVQJCTIlIa8zSbxKW//DWd9tMVnr6Uczd+9gIIzlsQk4PLKWqy45xmsfeYeFE8Q9k76mm82Ieu0W8MXnzxxd18nrHU7YK3fgUSdCYb0iTCkl0CZEPhi+Uh7zdPvgq2tDLa2CvT1WmDMmwfjuHlQJab6NWX37t244447UFJSgueffx5paT+K00jbTvMRASIgPoHmLz5HxSsvwzQuHwXnngd1Uvi7Oq6eHtR89i9Y6mox8YYbkXX2OeIvgGYYRIDEZ2wGRLTFZ1vVFnh665E5/tyQATNhd90v7sfBQxWD+r6y8TEsvvaSYcfr7XXi1/c/iyXXX4qzZ00Z1I6N+ciTG7DudythTvOvZ4Yb2N+4j63ZiAvOm3HSPCEv1k+HlqOfQanLG7349B276/he2Bp3oev4PujNxdCb8pFsLIBakyKEzWGN4XJ2odtaA7ulFvb2cqSMmQ5DzhykjJkZ9HgrV67E5s2buSzo1VdfHXQ/akgEiIA8CPQ0NXJb7D2NDdwWe1rhKYIZ3lH9b24rPiknl9uKT8oOvH0v2ORxPhCJz9gMgGiLz/qvVsOUORH6tNCfE/6yiu0dnbj97jV45P5bhs00iiU+Ix0h9o5/w9JSIaz45BfhcTtgb9kPe+s+dLcdQoI6GUmGXOhSsqDVZ4l69RS7jYi9VdXb1YweWwP6Xd1ITi+FPmM69JnToFRpw2L9wQcfcFnQCy+8kBOharX0MrthLYw6EYE4J8DX7Cycez7GzT5bNBp1u79A9c5PqTaoaIRPHpjEZwRhR3CqaIvPqp23IX/yVVBrjSGv2p/4HCosv9hzEOfMv5kb+5abrsRzT97F/ZtlPs+cUoI/btzCZU75bOnQzOfm19/HDUsf4vpMKZ2I1/725ICoZVnNhx9/kfvu8w9f4sbzzaj6ZmYvvvAsbH5pNZdNZTat+9NrXL9Xt3x40rjBgnA5rKg9/KY44nOoEQ5bDXosZWDnJByd1XA7LdAkZXLb9GptCtQaA1SJeqjUyUhQa6FM0ECpVEOh/PGclNfTD4/HBU+/E/0uB9yubrj77HA5bXA5urhtdGdPC1QaE7SphdCZipFkKoHWUBAsk4DtXC4XJ0A//fRTToBefPHFAftQAyJABKRJwLdmZ+Gcc6GLwLGa3o4OVO/6jGqDRigkSHxGCHSEp4m2+Cz7YDGKZ62AQqkKeeX+xKfvz9iAbFt+/bMrB4RhbnYm7l6xhBOJR2ubOEHY1m4dOJfJ+vDb7mUVR8EEJi8a2b/Z56GVS8FEaXVNA/dvXrD+bvWv8NjTG7nt/JKJ47H45lVY8rOfcEcAWN+GphZO/H59sIwTxL6CldnFxgrl4/W4Ub5nbWTE51DDPO5eOO0N6OtuhKu3hbueyu1sh9tpQ7/LDpY59Xj6wIwEFOwVe87JSmUil7lMUOuhYoJVY4Y6KRNqXSYSk3Og0edCqdKFwiGstlu2bOFE6JIlS/DUU0+FNcZwnaJxI4egC6DBAhKIZlHkgMbFQYORanZGavlUGzQypEl8RoZzpGeJhvjs6urC22+/zf3vif9OxKnn3BvWsoc788lEHTvLyTKMm159jxN8Op2G+28mAl9a/xAnEufMnjpwNpT9vLAgF9OnThr2zCcvOHnxOvTMqG/WNd1sHDSOryhmYtdX1PoK2VBBfP/509ERn6EZ6v1BgIbWS+zWHR0dnAAtLy/nsqCzZ88WZEq6kUMQjJIdJJpFkSULJYKGBVOzM1LmUG1Q8UmT+BSfcTRmiJT45AXn1q1bOdF5xRVXcP+bkbld0MynL0Mm6nbtPjAgPv1lKPkXjvyJzySdlsuQbvjLWwPDPvrgMtz2X9dwWU2WqfR9YclXfLIOvgLT9ywqE5++ojhc8RnVzGc0glWsOf/6179yIpS9lPTggw+OeuAOE/IAACAASURBVBoSn6NGKOkBSHxGxz3h1OyMlKWDaoPecCNSJ1BtUKHYk/gUiqS0xhFTfA4nOBctWoSUlBMvTwt95tOXbrCZT140skyob+Zz+47dg8SrkJlPIcRnRM98Sitshbfm6NGj+NWvfgUWtCwLWlpaGvYkJD7DRieLjiQ+I+smIWp2Rspiqg0qPGkSn8IzlcKIQovPYASn77qFftvdd2x+W364M5+sLduSrzvW7PfMp6/47Ol1cNlOlulkGU/f85/8lvrTq+/ACxvfCOrMpxDiU9S33aUQnNGwYe3atVwWlNUEXbFiRVgmkPgMC5tsOpH4jJyrhKzZGSmrqTaosKRJfArLUyqjCSE+meDkt9N9t9R9M5zDrXe0dT4DFXAP9m13/pyo79vuzGYmOD/4+Euwt9VvXXo13v/oi0FvzPNb8qG+7S6E+BSlzqdUAjOadhw6dIjLgrL0fDjXc5L4jKb3xJ+bxKf4jMWs2Sm+9Sdm8K0NOmHJjUim2qBhoSfxGRY2yXcKV3yORnD6Qon1G47EDADBbjgS00g5j/34449jzZo1XBY0lOs5SXzK2euBbSfxGZjRaFpEqmbnaGwMpS/VBg2F1sltSXyOjp9Ue4ciPoUSnENZ0N3uoUeHIHe7hz5t/PVg13OyLGhxcXHQ13OS+IztOCHxKY5/o1GzU5yVnDwq1QYNnzSJz/DZSblnIPHpT3Cy7XT2pjr/0tBo19dRsw0Oy0HkTFgw2qHipn9j5XZoTVOQVrBQDqWW5O+X++67D5s2beIEaKDrOUl8yt/fI62AxKew/pVCzU5hVzT8aFQbNHTSJD5DZyaHHv7EZyQEpy8br7cfVZ8sQ96kRdzNjfQZmQC7ebL+yFYUXfAiFIoEEp+RChh2PSfLgp5//vmcCB3uek4Sn5HySHTmIfEpHHcp1ewUblUjj0S1QUMjTeIzNF5yae0rPsdbzhko/s4ym0JnOEdiYqn7CF1NOzFu0pVyQRc1O+uOvIWU7LkwjbuIs0Hh9XpZFXf6RIAAu56TCdCPP/6YE6D+ruck8RkBR0RxChKfo4ffWVmJildehtfpRMGcc2HIyRn9oDIbgWqDBucwEp/BcZJbK1/x+fVLLQPF34XaUg+FByu7lJSSDnPujFC6xVXb9oav0NPVhrwZqwbWTeIzCiHArudkInTx4sXcS0m+HxKfUXBIBKck8Rk+bDnV7Ax/laH1pNqgI/Mi8RlaPMmldaAzn5FcB7sevGb3SuQWL0SycXwkp5bFXN3Wo2go34aC2Wu469D5D4nPKLmPv56zrKyMy4Ly13OS+IySQyI0LYnP8EDLsWZneCsNvRfVBh2eGYnP0ONJDj2kJD4ZL3vL12g8tB75k6+BJjlDDggjYqOzuxW1h99ATuly6DPPHDQnic+IuGD4Sdj1nCwLes8992DVqlUg8Rllh4g8PYnP0AB3NzWictPL6Gls4LbY0wpPCW2AOGpNtUFPdjaJz9j8BZCa+GSUrcc+RXvV6xh76hXQJJljE3wIq3L2tOPY92/DXHQtjGPPP6knic8QYIrVlL+e02az4fw7J+CqGeHdjiSWfTSucARIfAbPMtZqdga/8tG1pNqgP/Ij8Tm6WJJqbymKT06A1n+MtsrXkFtyGXQp8XcWnY8XVs+zoexdpE+4Dsa8C/2GEYlPCf12ses5OwsPk/iUkE+ENoXEZ2CisVyzM/DqhWlBtUFPcCTxKUw8SW0UqYpPxsnW9CUav12H7AkLkJoxSWroRLens/UImiq3I+f022HIPmvY+Uh8iu6K0CagbffQeMmtNYnP4T0WTzU7IxW38V4blMRnpCItsvNIWXwyEr3WKjQdWo/k1LEYUzA3snCiONvxmp3o7jyG7NLl0BmLRrSExGcUHeVvahKfEnOIwOaQ+PQPNB5rdgocWsMOF8+1QUl8RirKIjuP1MUno+H1uNB8eCMcnRXIzJ+DZGN+ZCFFcLZuay1aandBmzoRWZOXQqFUB5ydxGdARJFtQOIzsrwjPRuJz8HEqWZn5CIwHmuDkviMXHxFciY5iE+eh615D1rLNiEpNQ8Z42ZBlZgSSVSizuXu60Jr3R70dNYjo2QJDFmzgp6PxGfQqCLTkMRnZDhHaxYSnyfIU83OaEUgEE+1QUl8Ri/OxJxZTuLzxAPPg9aqLWiv3oq0nJkw505DgjpJTESijt3v6kF7w350NO6FuXARMoquBhTKkOYk8RkSLvEbk/gUn3E0ZyDxCVDNzmhG4Im546U2KInP6MeaGBbITnz+AMHt6EB7zTuw1H4IY/ZUmMaUyqouKKvbaTl+CNamAzDlz4e54HKotGlhuZjEZ1jYxOtE4lM8tlIYOZ7FJ9XslEIEDrYh1muDkviUXswJYZFcxSe/dndfJ6x1O2Ct34FEnQmG9IkwpJdAmRD4rKQQ/EIZw9Pvgq2tDLa2CvT1WmDMmwfjuHlQJaaGMsxJbUl8jgqf8J1JfArPVEojxqv4pJqdUorCk22J1dqgJD6lHXfhWid38em77q7je2Fr3IWu4/ugNxdDb8pHsrEAak30zoa6nF3ottbAbqmFvb0cKWOmw5AzByljZobrMhKfgpETaSASnyKBlciw8SY+qWanRAIvCDNisTYoic8gHC/DJrEkPnn8HrcD9pb9sLfuQ3fbISSok5FkyIUuJQtafZaotyax24gc9mb0djWjx9aAflc3ktNLoc+YDn3mNChVWsGjhDKfgiMd3YAkPkfHT+q940V8Us1OqUfi8PbFUm1QEp/yjcORLI9F8Tl0vQ5bDXosZei1lMPRWQ230wJNUia3Ta/WpkCtMUCVqIdKnYwEtRbKBA2USjUUyoSBobyefng8Lnj6neh3OeB2dcPdZ4fLaYPL0cVtozt7WqDSmKBNLYTOVIwkUwm0hgLRA4fEp+iIQ5uAxGdovOTWOh7EJ9XslFtUnmxvrNQGJfEprVh0OJxY8/AaTPuPM7HwqoVhGxcP4nMoHI+7F057A/q6G+HqbYGrpwVuZzvcThv6XXawzKnH0wevxw1AwV6xh0KpglKZyGUuE9R6qJhg1ZihTsqEWpeJxOQcaPS5UKp0Yfsi3I4kPsMlJ1I/qYtPq8WKe29biS8+/YIjcO1/XouVj66EVqtBzb+P4o/PrMeDTz6ImsoavLPl3YHvQsXlO5bRZAy1u2Tbx7L4lFvNzo7OTtz4wCp89OWXg+Ll4VuX4YH/WirZGIqkYXKvDRqO+GTPnrv++y6UHy4fQF08uRjP/ulZFJwyHryAuvzqyzB15lTR3HFg74FRPUNHa5g/DmzMs88/G0//cQ3CeS6zNf3f5/+HZXcuG5V58Sg+QwPm/UGAhtYrkq1JfEaSdhBzSVl88sKTPXT5v1q3vbkN+//va05kNjU0DYjPcB5MvnhIfAYRLBJpIteanbz4ZELzrDOmcDR7nU7c87tnsfjSSwd+JhHMUTVDrrVBwxWfTzz4BB54/AFObLIPE02P3b96QIBG1RkRmpw9g4dyiNDUAach8RkQkeQbkPiUmIukLD59hSbLdLKPbxbAaDb5zXyydmyr5fX/fZ3r88o7m7iMAS8w9YaUQd8VTCgYyK7yf2VbOqwD2Qjfv7z5+fmx16x/alTbOWKHQ6xlPuVcs9Of+GT+f+LPG1GQm4uf/eQSVBytxQ333Y9vKypw0Vln4eUnViMtNXVApG588y0uZP66+jGuPft8+c1BnH/Tzdy/l151JZ65+y7oNJqT+nz6l5dkJXDlWBtUKPHJfPni71/kfPqL237JPc/YH+HsmccEGvsoFAouIzjcs4q18c0mDt014rOt/M+///bIQOYz1Gcon5FlovmGy5dw9vnO5/vz4TKZgcQnG+Pvf/k7N/Y/t74PPjtsbbcMytj6JhI+/+Rzrj2fvBjOvkDPYRKfgQhJ/3sSnxLzkVTFZzBndYbbdv/bH//KUWZbLb4ZBPYz9sC96bZfcg8j9nA/3txyUhaVtWNb/bf+ehknWn3b7XjvIxyrPcaNzTKzzz+5FnfcvyKsLaFIhEKsiM9YqNnpT3z6/qy4YDy3Lf/zS3/CCUsmShtbWjgxufXjT1DT0MBtz7M+D69bj0dvX442ixV3PvMMfn/PPcjLzuKyqDmZmVw71p992L+ZQL3jqTV45aknMXG8vO58llNtUCHFJ78N/qsHfoU/PPGHAfHJnmEPPbmKezbxu0P+nlWO3l48fv/juO2e5VxGlT3HxuaPxTkXnOP357l5uQMijj1D+WcjE6V8FjbQM5TPXGbnZnOCeUxWJq7/5fWD5mNJBV9ByD8HgxGfTNiyZMKpp08acXz+Ge07Fy/EGTvf/sFsyZP4jMT/txJ3DhKf4vINafQ1a9agb3I1rpqxIqR+kWgczDknf+Jz2a+X4aE7HxoQjkMzpb7bOr5nnHy38Nn50Reee3HgnNHQv6T5B1skOIx2DvbQfPiyP412mKj33371IqQVFuL0638edVvCNWC4M598FpNlPVdv2IA/3LeSy3ay/+aF5f4jRwbEp+/8//jn+/jiwIGBbCcTmZvfew/3/9dSLPvtY5zwZFv8sbC9/+2rf0dHdTUWbNkargtE73f+z6Zh3XMvgxcrwUw4nOgaTnwOfYYN96wa7hz8cGc7/c3HBK5vImDyGacN2hr3HYv9Yc4fiWI7Vfx37Jn8u98+MyCCh2My3JnP/7n39oFEgu9ambBkz2I+M8xeKpp36UUDWWJmu6/4HLpu9t++443kKxKfwUSytNuQ+JSAf/71r3/hvvvuQ1ZWFs68OVPS4nOktxRHEp/8C0o8brY9zh6c/AtK7IzoSOKT3zri+/u+AMAyCP/v6XXcV/yWvgTc6tcEynxKxzPDbbvzFjLhyLKV/FY7a/+rp9Zg1S23cNlK9t2jL5zYiuW30Jn4/OWqhwYtkm3X/+G+e/Grp54+6eUm3+166ZAZ2ZJ4zXzyx46GZj6HPsOGe1Yd/ua7QWKQp+zvOBP7zlcs+v4Bz77js6YjPUOZ+Fy5/L5BzvR3jMl3O963cTCZT9+XSnnxyTKX/L8v/umCQc94X/E5dN2hnPMn8SmXp8XwdpL4jKIP+/r6ONH5j3/8A0899RRuvPFGSHXbnWEa7iHJHoT/cc5/cOefhr7tPtJf2UMfNiOJz2DenGdbXr7bWlF07bBTx4r45BcYi2c++bWNlPn03Sr3FaXDZUSHClcpxmYgm+jMp/8zn8P9Ac2fi+e5Bspw8lVDhrb3Fbv+Mp/Dze97JGkk3/qKRqHEJ/9sv2TRJag4UjHwdjtlPgP9lsXP9yQ+o+Tr119/nROe8+fP54Sn0XiinJCUxedwb7szYcgftPdXasn3zKfvOR9fsTpS5pNx8T3zyR5g/Jyv/vVV7twUOzNKZz6jE8yx9La7L0E+M+rvzOdz/7tp4KWk4c588tlR/pwo68M+bOudf5Hp+ftWyuKlI3rb/ce33fnzk/wLR77ib+iZT99nFXsRyXeLnn+BiWUH/f2c/UHP/9E90pnPkXaPho7Lzo1e/4vrsXHtn7mSeOy5O5ozn8NlPn1fBPXdjaIzn9F5RktxVhKfEfZKXV0dJzqPHDnCic4FCxYMskDK4pMZOrTOp++bksO9cMT6+b7tzr+RPlLmkx3OZ4KTfYa+Qeq75T7UHtp2j3BA+0wn1zqfvqWWhtIb7m33oedFfd9c933bPdg35KPntZFnpjqfJ/gMV+dz6B/QrK3vWUnffuy7YN4+D+dtd15I+jtHyR8D8H1WMxHIb8mPtO0+tN6pL4uhb7UPzaD6Cm++9N5QoUtvu0v1N198u0h8is94YIa1a9dywvPee+/FI4884ndmqYvPCOKKyalibdvdn5PohiP5hy7dcCR/H8byCujMp/y9S+IzAj786quvONGpUqm4bOfUqcPfikHiMwIOieIU8SA+GV662z2KQTbKqelu91ECpO6iEyDxKTpi0Scg8Sky4gcffBDr1q3jROett94acDYSnwERybpBvIhP3klt3xxA5SsvQ6NPQeGcc6FLS5O1/2LZ+N6ODlTv+gxOexcm3HAj0s8Q7+rISHEMp85npGyjecInQOIzfHZS6UniUyRPvPvuu1y2c/r06ZzwzM7ODmomEp9BYZJto3gTn7yjqt9+E5V/fwWFc8/HuNlny9Z/sWp43e4vUL3zU0z4+Q0ovOKqmFkmic+YceWghZD4lL9fSXwK7MPW1lZOdH7++eec6LziiitCmoHEZ0i4ZNc4XsUnc1Qs3Ioku4ALYLCcanaGw57EZzjUpN+HxKf0fRTIQhKfgQiF8P3GjRs54XnTTTdxwlOpVIbQ+0RTEp8hI5NVh3gWn7yj5FwbVFbBNoKxcqzZGQ57Ep/hUJN+HxKf0vdRIAtJfAYiFMT33333HSc6bTYbJzpnz54dRC//TUh8ho1OFh1JfJ5wk1xrg8oiyAIYKdeaneGwJ/EZDjXp9yHxKX0fBbKQxGcgQgG+X716NR599FFOdN55552jHI0yn6MGKPEBSHwOdpDcaoNKPLxGNE/uNTvDYU/iMxxq0u9D4lP6PgpkIYnPQISG+f7jjz/msp3jx4/nhOcpp5wS5kiDu1HmUxCMkh2ExKd/11BtUPFCNlZqdoZDiMRnONSk34fEp/R9FMhCEp+BCA35vru7mxOdW7du5UTn4sWLQxxh5OYkPgXFKbnBSHwO7xKqDSp8uMZSzc5w6JD4DIea9PuQ+JS+jwJZSOIzECGf7zdv3swJz0WLFnHCMzk5OYTewTUl8RkcJ7m2IvEZ2HNUGzQwo0AtYrFmZ6A1+/uexGc41KTfJx7Fp8fdC6e9AX3djXD1tsDV0wK3sx1upw39Ljs8bgc8nj54PW4ACnayHgqlCkplIpQqLRLUeqg0Bqg0ZqiTMqHWZSIxOQcafS6UKl3EnU7iMwjk//73vznRefToUU50XnjhhUH0Cq8Jic/wuMmlF4nP4D1FtUGDZ+XbMlZrdoZDg8RnONSk3ycexKfDVoMeSxl6LeVwdFbD7bRAk5SJRJ0Jam0K1ExIJuqhUicjQa2FMkEDpVINhTJhwIFeTz88Hhc8/U70uxxwu7rh7rPD5bTB5ehCX68Fzp4WqDQmaFMLoTMVI8lUAq2hQPQgIPEZAPHvf/97Tng+/PDDWLVqlegOIfEpOuKoTkDiMzT8VBs0eF6xXrMzeBI/tiTxGQ416feJRfHJMpf2lv2wt+5Dd9shJKiTkWTIhS4lC1p9FjRJZtEc4+xph8PejN6uZvTYGtDv6kZyein0GdOhz5zGZU6F/pD4HIbo7t27OdFpMBi4bOdpp50mNHu/45H4jAjmqE1C4jM89FQbdHhu8VKzM5zIIfEZDjXp94kl8dl1fC9sjbvQdXwf9OZi6E35SDYWQK1JiZojXM4udFtrYLfUwt5ejpQx02HImYOUMTMFs4nE5xCUHo+HE51/+ctfONG5dOlSwWAHMxCJz2AoybcNic/wfUe1QU9mF081O8OJHBKf4VCTfh+5i093XyesdTtgrd/BbaMb0ifCkF4CZYJacvA9/S7Y2spga6vgtumNefNgHDcPqsTUUdlK4tMH39tvv80Jz3POOYcTnhkZGaOCG05nEp/hUJNPHxKfo/cV1QYF4rFmZziRQ+IzHGrS7+MrPpMrigWpsR2JVbsdHWiveQeW2g9hzJ4K05hSaJIjrzPCXauzuxWW44dgbToAU/58mAsuh0qbFtZwJD4BNDU1caJz3759nOi87LLLwoIpRCcSn0JQlO4YJD6F80081gaN55qd4UQOic9wqEm/j6/4/GJdLWfws88+i8mTJ0vTeK8HrVVb0F69FWk5M2HOnYYEdZI0bQ3Cqn5XD9ob9qOjcS/MhYuQUXQ1oAjtOvG4F58vvPACJzxvv/12PP7440FgF7cJiU9x+UZ7dBKfwnognmqDxnvNznAih8RnONSk32fotjt7Mfiuu+7iBKgQNw0KScDWvAetZZuQlJqHjHGzoEqM3llOIdfFxnL3daG1bg96OuuRUbIEhqxZQU8Rt+LzwIEDnOh0u91ctnPGjBlBQxOzIYlPMelGf2wSn+L4IJZrg1LNzvBjhsRn+Oyk3NPfmc/Dhw9zAlQqWVCvx4Xmwxvh6KxAZv4cJBvzpYx0VLZ1W2vRUrsL2tSJyJq8FApl4LOrcSk+H3nkETz99NOc6FyxYsWooAvdmcSn0ESlNR6JT3H9EWu1Qalm5+jihcTn6PhJtfdILxzxWVD2f3/9619HZQm91io0HVqP5NSxGFMwNyo2RGPS4zU70d15DNmly6EzFo1oQlyJz+3bt3PZzkmTJnHCc9y4cdHwz4hzkviUnEsENYjEp6A4/Q4WC7VBfWt2TlxyI5Kyc8QHF4MzkPiMQacCCPS2ezSzoLamL9H47TpkT1iA1IxJsemAEVbV2XoETZXbkXP67TBknzVsy7gQn1arlROdH374ISc6r732WskGBIlPybpGEMNIfAqCMahB5FgblGp2BuXaoBuR+AwalawaBhKf/GIinQW11n+MtsrXkFtyGXQp8fsHY29XIxrK3kX6hOtgzPN/I2TMi8+XX36ZE54/+9nPOOGZmJgo6V8yEp+Sds+ojSPxOWqEIQ0gp9qgVLMzJNcG1ZjEZ1CYZNcoWPHJFhapLKj12Kdor3odY0+9QtTbiOTiLHZr0rHv34a56FoYx55/ktkxKz7Ly8s50dnc3MyJzvPOO08WPiPxKQs3hW0kic+w0Y2qo5Rrgw6q2bnkRqQWTRjVWqnzjwRIfMZmNIQiPiORBbW3fI3GQ+uRP/kaWdXtFDs6WF3Q2sNvIKd0OfSZZw6aLmbFJ3upSKfTYeXKlWLzFXR8Ep+C4pTcYCQ+o+sSKdUGpZqd4scCiU/xGUdjhnDEp1hZUFdPC2p2r0Ru8UIkG8dHA4ek5+y2HkVD+TYUzF4DdVLmgK1REZ8edy+c9gb0dTfC1dsC5jy3sx1upw39Ljs8bgc8nj54PW4ACgBeKJQqKJWJ3AX3CWo9VBoDVBoztxi1LhOJyTnQ6HOhVOkk7YhAxrGHJX1im8BDCzfE9gIlvjop1Aalmp2RCRISn5HhHOlZwhWfYmRB679ajaSUdJhzpVGuMdK+CGa+9oav0NPVhrwZqyIrPh22GvRYytBrKYejsxpupwWapEzuTlO1NgVqJiQT9VCpk5Gg1kKZoIFSqYZCmTBgqNfTD4/HBU+/E/0uB9yubrj77HA5bXA5urg7R509LVBpTNCmFkJnKkaSqQRaQ0EwbKgNESACcUYgGrVBqWZnZIOMxGdkeUdqttGKT6GyoJa6j9DVtBPjJl0ZqaXLdp66I28hJXsuTOMu4tYgSuaTZS7tLfthb92H7rZDSFAnI8mQC11KFrT6LFEP47JDrg57M3q7mtFja0C/qxvJ6aXQZ0yHPnMalzmlDxEgAkSAJxCp2qBUszPyMUfiM/LMIzGjEOJztFlQr7cfVZ8sQ96kRZyuoc/IBJguqz+yFUUXvAiFIkFY8dl1fC9sjbvQdXwf9OZi6E35SDYWQK2J3nVSLmcXuq01sFtqYW8vR8qY6TDkzEHKmJkUK0SACBABjkBPUyMqNr2MnsYGFMw5F2mFpwhGhmp2CoYy5IFIfIaMTBYdhBSf4WZBO2q2wWE5iJwJC2TBTApGNlZuh9Y0BWkFC0cvPt19nbDW7YC1fge3jW5InwhDegmUCYGvV4o0DE+/C7a2MtjaKrhtemPePBjHzYMqMTXSptB8RIAISJCAkLVBqWZn9B1M4jP6PhDDAqHFZzhZ0OrP7kB20by4rucZqm9Z/c+mqh0oPPf58MWn29GB9pp3YKn9EMbsqTCNKZVViQFWAsBy/BCsTQdgyp8Pc8HlUGnTQmVJ7YkAEYgxAkLUBqWandIIChKf0vCD0FaIJT6DzYKy91eav3sBBWcsEXppMT9ezTebkHXarWGIT68HrVVb0F69FWk5M2HOnYYEdZJsgfW7etDesB8djXthLlyEjKKrAYVStushw4kAERCGQGdVJbcV73U6ua14Q07gG0uoZqcw7IUahcSnUCSlNY6Y4jOYLGhb1RZ4euuROf7ciIF5bM1GPPz4i4Pmu/jCs7D5pdVI0mnx6/ufxZLrL8XZs6ZEzKZwJmo5+hmUurzQxKeteQ9ayzYhKTUPGeNmQZUYvbOc4Sx6pD7uvi601u1BT2c9MkqWwJA1S+gpaDwiQARkSCCY2qBUs1OajiXxKU2/jNaqSIjPkbKgrLySKXMi9GnCnQ0PxISJT/Z5aOXSgaabX38f1TUNg34WaJxof2/v+DcsLRXBiU+vx4Xmwxvh6KxAZv4cJBvzo22/aPN3W2vRUrsL2tSJyJq8FAql9M6uirZ4GpgIEAG/BEaqDUo1O6UbNL7iU7pWkmXhELhqxgpE6tKOoXfEV+28DfmTr4JaawzH9LD6+BOfX+w5iE2vvocnfnM7HvjtuoHMp2+W9NEHlw2I0/LKWlz3i/tx8FAF+KypOS2y77y4HFbUHn4zsPjstVah6dB6JKeOxZiCuWFBk2On4zU70d15DNmly6EzFslxCWQzESACAhPwrQ2ac/rpaPz2WzjtXZhww41IP2OqwLPRcKMlQDfGjZagtPtHSnzyWdA777wTCoUCf/iVGcVnreAuv4nUx5/45H9294olA9vuzB4mSJ978i7OtN88sQE3/+dPkW42YvHNq7DkZz/B4msvAevb0NTCtdPpNJFaBnd5UPmetSOLT1vTl2j8dh2yJyxAasakiBknlYk6W4+gqXI7ck6/HYbss6RiFtlBBIhAlAnwtUEn/PwGFF5xVZStoemHI0A3xsV+bET6xjiWBb3k1P/DqefcG1G4/s583nLTlQMikz/z6Ss+fUUly3o+8uQGrPvdSrBsJ/vvFfc8g7XP3IPiCZHdzf7+86eHF5/W+o/RVvkacksui+tSAqw0QEPZu0ifcB2MeRdGNNhoMiJABIgAEZAPgffeew8LFy7Etm3bcOmlYgrrVgAAFzdJREFUl8rH8FFa+txzz2H79u344IMPRjmSPLqXfbAYxbOin/nkafX2Oge9cMTOgt6w9CHu61c2PsZlOtkWPROw7AUlJj7bOzpx+91r8Mj9t0RUfI6Y+bQe+xTtVa9j7KlXiHobkTzCDGC3Jh37/m2Yi66Fcez5cjGb7CQCRIAIEIEIEYhX4cnjXbBgAebPnw+2NR3rH6mc+RxOfPr7Odt2l0Lmc9gzn/aWr9F4aD3yJ18jq7qdYgc7qwtae/gN5JQuhz7zTLGno/GJABEgAkRAJgTiXXgyNx0+fBinnXYavvvuO0yePFkmngvPTKm87e5PZB6taxx4A55lRKV25tPv2+6unhbU7F6J3OKFSDaOD88rMdyr23oUDeXbUDB7DdRJmTG8UloaESACRIAIBEOAhOePlOJl+z1adT4Zad9SS/7E55lTSrgt+A1/eYv7mt92Z/+Wwtvufut8MjWflJIOc+6MYH7n4rJNe8NX6OlqQ96MVXG5flo0ESACRIAInCBAwvPkSIiH7Xe64Sj8J8BJNxxZ6j5CV9NOjJt0ZfijxknPuiNvISV7LkzjLoqTFdMyiQARIAJEwJcACU//8RAv2+90t3voz4OT7nb3evtR9cky5E1aBK0+K/QR46yHw96M+iNbUXTBi1AoEuJs9bRcIkAEiEB8EyDhObL/42H7vaNmGxyWg8iZsCC+fxlCWH1j5XZoTVOQVrDwRKklghgCvR+a+kIMvTf1IAJEgAgQATkSIOEZnNdiffudknbBxQHfamjSjhOflD4ODSJr7Zs+Dr039SACRIAIEAG5ESDhGbzH4mH7nY4rBh8PQ48rKno6yrzN372AgjOWBD8KteQI8AdndaZiIkIEiAARIAIxTICEZ+jOjYftd3pRO3Bc+HtRW9Fa+YbX01uPzPHnBh4hiBb8q/z33LGEq6rPf1hl/cKC3EE/C2I4v02GXhMV7jij7ceXDEgvunq0Q1F/IkAEiAARkCgBEp7hOybWt9+pROXIsTFciUpF3d7HvKbMidCnnRJ+dPn05MVnVqZ54Bon9nUsik++WCqVXRIkdGgQIkAEiIDkCJDwHJ1L4mH7nS7n8R8jI13Oo6j89FZv/uSroNYaRxdhP/Tms5KpBj1yszMHCqL6ik/+HlK+COrnH76Es2dN4QqgsuufZk47DXfe/3tMKZ2I9c+u5ITrBx9/iUcfXMaN56/da397kruflN1f+uhTf8bx1g7MmnEannvyLnx9sAznzL+Zs/CWm67kfqbTaUa9Xv6aqKK5fxz1WDQAESACRIAISIsACU9h/PH73/+eu/c9lu9+p2vJB8dKoGvJFd9v/7m3eNYKKJQqQaKMF4a/fWAZfvPEiwOX1vuKT/bvhqaWAWG4/K41YOKRfa77xf3gt+xZuzff+WTguxX3PIO1z9wz0O6qyy/gxOjm19/Hrt0HThqPiVFmD99v3NgsrvK/rygezaK9HjfK96xFycWbRzMM9SUCRIAIEAGJESDhKaxDYn37ndGy1n+MtsrXkFtyGXQpOcIClNFo7IXshrJ3kT7hOhjzLvRrueLIP6/1nnrOvYIty/c85vYduwdE4e/WbuLOfF552QWcAFxy/aVctpPPgs6ZPRXTp04aEIpMODJRWV3TwAnM9o5O3H73Gk7Msg8vKFk73+/a2q1cpnTzS6thTksdJExZtpNlRje9+p5g2c/vP38ap17ymmD8aCAiQASIQCwR8Lh74bQ3oK+7Ea7eFrAzcm5nO9xOG/pddnjcDng8fWB/zAMKAF4uGaJUJkKp0iJBrYdKY4BKY+auNVbrMpGYnAONPhdKlU4UVCQ8g8camn9PjBtt/wa/utBb2pq+ROO365A9YQFSMyaFPoDMe3S2HkFT5XbknH47DNlnDbsa0TKf6363Ekk67YDQ/ORfX3Hic8G82Vh88ypOUDLxyT58VpSJT7btzvrywnE48enbbqj49BWXTMDesPShQQAuvvCsQedRw/U1ZT7DJUf9iAARiFUCDlsNeixlYFcQOjqr4XZaoEnKRKLOBLU2BWomJBP1UKmTkaDWQpmggVKphkL544UdXk8/PB4XPP1O9LsccLu64e6zw+W0weXoQl+vBc6eFqg0JmhTC8EqjiSZSqA1FIwaKwnPkRHK3b+jDpAgBui1VqHp0Hokp47FmIK5QfSIjSbHa3aiu/MYskuXQ2csGnFRop355AUkyzQycTk+Pxssuxko8xms+PTNfPpurbPM51DxyQtYod1LZz6FJkrjEQEiIDcCLHNpb9kPe+s+dLcdQoI6GUmGXOhSsrgb8zRJZtGWxM6VseLVvV3N6LE1oN/VjeT0UugzpkOfOY3LnIbyIeF5Mq1Y8m8osTDatl6PC82HN8LRWYHM/DlINuaPdkjJ9u+21qKldhe0qRORNXkpFEp1QFtFedvdV0Dymc2HH38Rr2x8jCu1NNKZz2DFp+/Z0KFnPn3Fp68wZVv0vnOP9qUjets9YHxRAyJABGKUQNfxvbA17kLX8X3Qm4uhN+Uj2VgAtSYlait2ObvQba2B3VILe3s5UsZMhyFnDlLGzAxoEwnPwYhizb8BA0CkBrbmPWgt24Sk1DxkjJsFVWL0fj+EXqK7rwutdXvQ01mPjJIlMGTNCnoKUep8DhWfbFucbbUv+dlPOPEZ6G33YLfd+bfifbfR/Z3pZD/j33YXasudEaY6n0HHGTUkAkQgBgi4+zphrdsBa/0ObhvdkD4RhvQSKBMCZzoivXxPvwu2tjLY2iq4bXpj3jwYx82DKjH1JFNIeJ5AEqv+jXTsnTSf14PWqi1or96KtJyZMOdOQ4I6KepmhWtAv6sH7Q370dG4F+bCRchgtc4VypCGoxuOQsI1uDHdcDQKeNSVCBAB2RBwOzrQXvMOLLUfwpg9FaYxpdAkZ8jGflZv0HL8EKxNB2DKnw9zweVQadM4+0l4ArHsXykFKXH+0Rt0t3uYkUl3u4cJjroRASIgHwIxnrHZW5GEhQsvw7Zt23DppZfKxy9CWRrj/g0nIycU2pHGoQwzwInPjpptcFgOImfCgkhwj4k5Giu3Q2uagrSChTGxHloEESACRMCXQDycVWttLEOHYibm/uS2uHN+PPg3nLOIkQ6EeD1by4lPr7cfVZ8sQ96kRdzbifQZmQB7u7L+yFYUXfAiFIofy4MQNyJABIiA3AnQW7py9+DI9pN/penfeKsqwIlP5gpL3UfoatqJcZOulKZnJGRV3ZG3kJI9F6ZxF0nIKjKFCBABIjA6AlSfMHB9wtERjm5v8q98/Bvr9VQHxCf7laj/ajWSUtJhzp0R3d8QCc/e3vAVerrakDdjlYStJNOIABEgAqERoJtZgruZJTSq0mlN/pW3f0O7SUoaN4WNFP2DxCe79qxm90rkFi9EsnG8dH5rJGJJt/UoGsq3oWD2Gu6aN/oQASJABGKBAN1JfcKLwdxJLUd/k39j278nxyTb0GYCVLqfQeKTmWlv+RqNh9Yjf/I1siqlITZiVqqj9vAbyCldDn3mmWJPR+MTASJABCJCwHrsU7RXvY6xp14h6m1EEVmMAJOwW5OOff82zEXXwjj2fAFGjO4Q5N/B/GPNv9GNrvBnP0l8sqEoWClYww8p6kkEiIBcCFCywb+nYiXZQP6Nbf/K5Tnjz06/4pMToPUfo63yNeSWXAZdSo6c1zgq22N1G2ZUUKgzESACsidAx6xGdqHcj1mRf2Pbv3J/AA0rPtnC6ICyvA8oyz04yX4iQATEI0AvmAZmK+cXTMm/se3fwKuTdosRxScznUozyKc0g7RDjawjAkRAKgSotF7wnpBjaT3yb2z7N/jVSbdlQPHJTKeitNJ1IFlGBIgAEQiFAF0qEgotQG6XipB/Y9u/oa1Ouq2DEp+8+XQdl3QdSZYRASJABIIhQNcpB0NpcBs5XadM/o1t/4a+Omn2CEl8ckvwetBatQXt1VuRljMT5txpSFAnSXN1QVjV7+pBe8N+dDTuhblwETKKrgYUyiB6UhMiQASIgPwIVH92B7KL5sX1i6Sheo29eNpUtQOF5z4fateItyf/ho5cTv4NfXXS7BG6+PxhHW5HB9pr3oGl9kMYs6fCNKZUVnVBWSkNy/FDsDYdgCl/PswFl0OlTZOml8gqIkAEiIAABHot5Wj+7gUUnLFEgNHia4iabzYh67RboTMVS3bh5N/wXSMH/4a/Oun1DFt88ktx93XCWrcD1vodSNSZYEifCEN6CZQJasmt1tPvgq2tDLa2CvT1WmDMmwfjuHlQJaZKzlYyiAgQASIgNIG2qi3w9NYjc/y5Qg89MN5jazbi4cdfHDT+xReehc0vrYY5LfhnbXtHJ26/ew0euf8WFE/IH9be8spaPPLkBqz73cqQxg8VQMvRz6DU5SGd7Y5J9COmf4Xy60joIuVLfzbIwb8SDbuwzBq1+PSdtev4Xtgad6Hr+D7ozcXQm/KRbCyAWpMSlnFCdHI5u9BtrYHdUgt7ezlSxkyHIWcOUsbMFGJ4GoMIEAEiIBsCrPyOKXMi9GmniGYzEyns89DKpQNzbH79fVTXNAz6WSADpCY+7R3/hqWlAnkzVgUyPWrfi+lfofwqVfEpB/9GLbBEmFhQ8cnb53E7YG/ZD3vrPnS3HUKCOhlJhlzoUrKg1WeJeoUbuzqLvZ3Y29WMHlsD+l3dSE4vhT5jOvSZ06BUaUXASEMSASJABKRPoGrnbciffBXUWqNoxvoTKV/sOYhNr76H5568i5v31/c/iw1/eYv79+cfvoSzZ00By3qtuOcZ7mcerxe52Rl4+e/bMKV0Il7725NINxux+OZV+ODjL7k2jz64jBOzkcqWuRxW1B5+E0Vz/ygau9EOLKZ/R/LrE7+5HQ/8dh2WXH8p58uhfzgwH133i/tx8FAFfLPgLC4eferPON7agTNOn4iGxlbs+PT/BtqUVRzFOfNvHsDCx8poOfnrLwf/irHuaI0pivgcuhiHrQY9ljKw8yiOzmq4nRZokjK5bXq1NgVqjQGqRD1U6mQkqLVQJmigVKqhUCYMDOX19MPjccHT70S/ywG3qxvuPjtcThtcji5uG93Z0wKVxgRtaiF3LifJVAKtoSBabGleIkAEiICkCJR9sBjFs1ZAoVSJZpc/keL7M/bvhqYWToh+fbAMy+9aw4lL9mECZf2zK08SMOPGZnGCdc7sqVh87SUDQnXtM/dw/SKx7e71uFG+Zy1KLt4sGrvRDiymf0fy690rlnD+8Sc++T8a2B8KTJgO5392tML3D4m2div3xwjzMfuOZc937T7AxY1OpxktqpP6y8G/gi86igNGRHwOXZ/H3QunvQF93Y1w9baAXQPmdrbD7bSh32UHy5x6PH1gwQAo2Cv23MNSqUzkMpcJaj1UTLBqzFAnZUKty0Ricg40+lwoVboo4qSpiQARIAJSJeDF9+9fj1PPuVdUA/2dDbzlpisHZT15kdLb6xwQldOnThokNkbadvf9LlLik83z/edP49RLXhOVX/iDi+vfUPzq6x8mIllf/syvr8Bkmc3hvht6Ptg3ey6G+JS+f8OPDCn2jIr4DA2E9wcBGlovak0EiAARIAKDCYiZGeNn8pch479jooRtnfNZMPZz1r6wIBdMfPpmMIeKTyY+fLdg+e34SIlPOWTGxPTvSH7l/4jwl/lk4tPXb8xfvO/Yd/xxDCYohx6hGCp4+T9ixBCfcvBvLD3PZCA+Ywk3rYUIEAEiED0CYp4JDEZ8DhUpQzOfw4nPoVu30ch8yuFMoJj+DUV88ud32Zb5UIHpG/1Ds5kjZUXFznzKwb/Re3IIPzOJT+GZ0ohEgAgQAUkSEPNt6GDEJ5/pHO7MZ7Dik53/e+b5TQNnRSNx5lMOb0OL6d9gxGdudiaX1fb1z9A/HNh3m/7xT24bnm27D5f59N2ST9JpueMZ7CPWmU85+FeSD5UwjSLxGSY46kYEiAARkBsBMetABis++Wynv7fdfUUk327PV99xInPfgSO4YelD3DQbnn+Ae1mJbfMycRMJ8SmHOpBi+nck8cl84vtG+++fvBN79383UKPV9zt+y529RDQ0m8kfy2DjvbT+ITz29EauKgLr89sHbsGrb34gWj1XOfhXbs+bkewl8RlL3qS1EAEiQARGIEA34IQfHnK4AYf8G9v+DX910utJ4lN6PiGLiAARIAKiEaC7v0NHK6e7v8m/se3f0FcnzR4kPqXpF7KKCBABIiAKgY6abXBYDiJnwgJRxo/FQRsrt0NrmoK0goWSXx75N3QXycm/oa9Omj1IfErTL2QVESACREAUAl5vP6o+WYa8SYu4G+foMzIBdmNe/ZGtKLrgRSgUP158IlVu5N/QPCM3/4a2Oum2JvEpXd+QZUSACBABUQhY6j5CV9NOjJt0pSjjx9KgdUfeQkr2XJjGXSSbZZF/g3eVHP0b/Oqk25LEp3R9Q5YRASJABEQjwMryJKWkw5w7Q7Q55D5we8NX6OlqQ96MVbJbCvk3sMvk7N/Aq5N2CxKf0vYPWUcEiAAREIUAu9a4ZvdK5BYvRLJxvChzyHnQbutRNJRvQ8HsNdw1znL7kH9H9pjc/Su3eBxqL4lPuXuQ7CcCRIAIhEnA3vI1Gg+tR/7ka6BJzghzlNjr5uxuRe3hN5BTuhz6zDNlu0Dyr3/XxYp/ZRuY7NJ0r9fLLk+nDxEgAkSACMQhAeuxT9Fe9TrGnnoFNEnmOCQweMnOnnYc+/5tmIuuhXHs+bLnQf6Nbf/KNUBJfMrVc2Q3ESACREAgAtb6j9FW+RpySy6DLiVHoFHlNwyr59lQ9i7SJ1wHY96F8lvAMBaTf0+AiVX/yjFQSXzK0WtkMxEgAkRAYAK2pi/R+O06ZE9YgNSMSQKPLv3hOluPoKlyO3JOvx2G7LOkb3CIFpJ/Y9u/IYZD1JuT+Iy6C8gAIkAEiIA0CPRaq9B0aD2SU8diTMFcaRgVASuO1+xEd+cxZJcuh85YFIEZozMF+Te2/RudqApvVhKf4XGjXkSACBCBmCTg9bjQfHgjHJ0VyMyfg2Rjfkyuky2q21qLltpd0KZORNbkpVAo1TG7Vn5h5N+Yd7EsFkjiUxZuIiOJABEgApElYGveg9ayTUhKzUPGuFlQJaZE1gARZ3P3daG1bg96OuuRUbIEhqxZIs4mzaHJv9L0S7xYReIzXjxN6yQCRIAIhErA60Fr1Ra0V29FWs5MmHOnIUGdFOookmnf7+pBe8N+dDTuhblwETKKrgYUSsnYF3FDyL8RR04TniBA4pMigQgQASJABEYk4HZ0oL3mHVhqP4QxeypMY0plVReU1XW0HD8Ea9MBmPLnw1xwOVTaNPL6DwTIvxQKkSZA4jPSxGk+IkAEiIBMCbj7OmGt2wFr/Q4k6kwwpE+EIb0EygTpnZX09LtgayuDra0Cfb0WGPPmwThuHlSJqTKlL77Z5F/xGdMMlPmkGCACRIAIEIEwCXQd3wtb4y50Hd8HvbkYelM+ko0FUGuidzbU5exCt7UGdkst7O3lSBkzHYacOUgZMzPMVcZvN/Jv/Po+EiunzGckKNMcRIAIEIEYJeBxO2Bv2Q976z50tx1CgjoZSYZc6FKyoNVniXprEruNyGFvRm9XM3psDeh3dSM5vRT6jOnQZ06DUqWNUeqRWxb5N3Ks42kmEp/x5G1aKxEgAkRAZAIOWw16LGXotZTD0VkNt9MCTVImt02v1qZArTFAlaiHSp2MBLUWygQNlEo1FMqEAcu8nn54PC54+p3odzngdnXD3WeHy2mDy9HFbaM7e1qg0pigTS2EzlSMJFMJtIYCkVdHw5N/KQaEIEDiUwiKNAYRIAJEgAj4JeBx98Jpb0BfdyNcvS1w9bTA7WyH22lDv8sOllnzePrg9bjZO7AAvFAoVVAqE7nMZYJaDxUTrBoz1EmZUOsykZicA40+F0qVjqhHmQD5N8oOkOn0/x8aNBUUnacsh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64" y="2492896"/>
            <a:ext cx="10065407" cy="316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80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112" y="882060"/>
            <a:ext cx="4774307" cy="4956765"/>
          </a:xfrm>
          <a:prstGeom prst="rect">
            <a:avLst/>
          </a:prstGeom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4"/>
            <a:ext cx="10972800" cy="676667"/>
          </a:xfrm>
        </p:spPr>
        <p:txBody>
          <a:bodyPr>
            <a:normAutofit/>
          </a:bodyPr>
          <a:lstStyle/>
          <a:p>
            <a:pPr marL="0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2800" b="1" dirty="0" smtClean="0"/>
              <a:t>Otros ejemplos de entidad débil</a:t>
            </a:r>
            <a:endParaRPr lang="es-ES" sz="2400" b="1" dirty="0" smtClean="0">
              <a:ea typeface="+mn-ea"/>
              <a:cs typeface="+mn-cs"/>
            </a:endParaRPr>
          </a:p>
        </p:txBody>
      </p:sp>
      <p:sp>
        <p:nvSpPr>
          <p:cNvPr id="11" name="Marcador de texto 1"/>
          <p:cNvSpPr>
            <a:spLocks noGrp="1"/>
          </p:cNvSpPr>
          <p:nvPr>
            <p:ph type="body" sz="quarter" idx="11"/>
          </p:nvPr>
        </p:nvSpPr>
        <p:spPr>
          <a:xfrm>
            <a:off x="609600" y="914400"/>
            <a:ext cx="10957984" cy="533400"/>
          </a:xfrm>
        </p:spPr>
        <p:txBody>
          <a:bodyPr/>
          <a:lstStyle/>
          <a:p>
            <a:r>
              <a:rPr lang="es-ES" dirty="0" smtClean="0"/>
              <a:t>1. Entidades Fuertes y Débiles </a:t>
            </a:r>
            <a:endParaRPr lang="es-ES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811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none" rtlCol="0">
        <a:spAutoFit/>
      </a:bodyPr>
      <a:lstStyle>
        <a:defPPr algn="ctr">
          <a:defRPr sz="1600" kern="0" dirty="0" smtClean="0">
            <a:solidFill>
              <a:schemeClr val="tx1"/>
            </a:solidFill>
            <a:latin typeface="Calibri" pitchFamily="34" charset="0"/>
            <a:ea typeface="+mj-ea"/>
            <a:cs typeface="Calibri" pitchFamily="34" charset="0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tx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70338</TotalTime>
  <Words>3244</Words>
  <Application>Microsoft Office PowerPoint</Application>
  <PresentationFormat>Panorámica</PresentationFormat>
  <Paragraphs>506</Paragraphs>
  <Slides>64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64</vt:i4>
      </vt:variant>
    </vt:vector>
  </HeadingPairs>
  <TitlesOfParts>
    <vt:vector size="70" baseType="lpstr">
      <vt:lpstr>Arial</vt:lpstr>
      <vt:lpstr>Calibri</vt:lpstr>
      <vt:lpstr>Symbol</vt:lpstr>
      <vt:lpstr>Verdana</vt:lpstr>
      <vt:lpstr>Wingdings</vt:lpstr>
      <vt:lpstr>1_Diseño predeterminado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The houze!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CICLO FORMATIVO DE GRADO MEDIO</dc:title>
  <dc:creator>WinuE</dc:creator>
  <cp:lastModifiedBy>LuisDo</cp:lastModifiedBy>
  <cp:revision>1259</cp:revision>
  <dcterms:created xsi:type="dcterms:W3CDTF">2008-09-21T09:46:17Z</dcterms:created>
  <dcterms:modified xsi:type="dcterms:W3CDTF">2020-11-05T13:15:16Z</dcterms:modified>
</cp:coreProperties>
</file>