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Balthazar"/>
      <p:regular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CenturyGothic-regular.fntdata"/><Relationship Id="rId25" Type="http://schemas.openxmlformats.org/officeDocument/2006/relationships/font" Target="fonts/Balthazar-regular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350a36f5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350a36f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b="0"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110" name="Google Shape;110;p12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3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117" name="Google Shape;117;p13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3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969696"/>
          </a:solidFill>
          <a:ln>
            <a:noFill/>
          </a:ln>
        </p:spPr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3" name="Google Shape;16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2" name="Google Shape;182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4" name="Google Shape;184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0" name="Google Shape;200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8" name="Google Shape;20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B0DB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3" name="Google Shape;43;p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" name="Google Shape;46;p5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84" name="Google Shape;84;p10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0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0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7" name="Google Shape;87;p10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b="0"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1453896" y="521208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B0DB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1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98" name="Google Shape;98;p11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1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1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1" name="Google Shape;101;p11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  <a:defRPr sz="72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1" type="ftr"/>
          </p:nvPr>
        </p:nvSpPr>
        <p:spPr>
          <a:xfrm>
            <a:off x="1453896" y="521208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8604504" y="521208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F648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jpg"/><Relationship Id="rId4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7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iagram, engineering drawing&#10;&#10;Description automatically generated" id="228" name="Google Shape;228;p30"/>
          <p:cNvPicPr preferRelativeResize="0"/>
          <p:nvPr/>
        </p:nvPicPr>
        <p:blipFill rotWithShape="1">
          <a:blip r:embed="rId3">
            <a:alphaModFix/>
          </a:blip>
          <a:srcRect b="7662" l="7694" r="8687" t="0"/>
          <a:stretch/>
        </p:blipFill>
        <p:spPr>
          <a:xfrm>
            <a:off x="7040945" y="836898"/>
            <a:ext cx="4342547" cy="51842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type="ctrTitle"/>
          </p:nvPr>
        </p:nvSpPr>
        <p:spPr>
          <a:xfrm>
            <a:off x="808508" y="836898"/>
            <a:ext cx="6044679" cy="355465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althazar"/>
              <a:buNone/>
            </a:pPr>
            <a:r>
              <a:rPr lang="en-US" sz="5400">
                <a:latin typeface="Balthazar"/>
                <a:ea typeface="Balthazar"/>
                <a:cs typeface="Balthazar"/>
                <a:sym typeface="Balthazar"/>
              </a:rPr>
              <a:t>SMART HOME SYSTEM</a:t>
            </a:r>
            <a:endParaRPr/>
          </a:p>
        </p:txBody>
      </p:sp>
      <p:sp>
        <p:nvSpPr>
          <p:cNvPr id="231" name="Google Shape;231;p30"/>
          <p:cNvSpPr txBox="1"/>
          <p:nvPr>
            <p:ph idx="1" type="subTitle"/>
          </p:nvPr>
        </p:nvSpPr>
        <p:spPr>
          <a:xfrm>
            <a:off x="808508" y="4191776"/>
            <a:ext cx="6044679" cy="18293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/>
              <a:t>Hammad Javaid i21-1661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/>
              <a:t>Abdul Moiz i21-2687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/>
              <a:t>Huzaifa Ali i21-1751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/>
              <a:t>Moiz-ur-Rehman i21-2671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30"/>
          <p:cNvCxnSpPr/>
          <p:nvPr/>
        </p:nvCxnSpPr>
        <p:spPr>
          <a:xfrm>
            <a:off x="3149198" y="446823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30"/>
          <p:cNvCxnSpPr/>
          <p:nvPr/>
        </p:nvCxnSpPr>
        <p:spPr>
          <a:xfrm>
            <a:off x="4840838" y="446823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30"/>
          <p:cNvCxnSpPr/>
          <p:nvPr/>
        </p:nvCxnSpPr>
        <p:spPr>
          <a:xfrm>
            <a:off x="3149198" y="1092118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30"/>
          <p:cNvSpPr/>
          <p:nvPr/>
        </p:nvSpPr>
        <p:spPr>
          <a:xfrm>
            <a:off x="1463427" y="3879875"/>
            <a:ext cx="4734839" cy="457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256C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391" name="Google Shape;391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02" l="0" r="0" t="19292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9"/>
          <p:cNvSpPr/>
          <p:nvPr/>
        </p:nvSpPr>
        <p:spPr>
          <a:xfrm flipH="1">
            <a:off x="0" y="998175"/>
            <a:ext cx="6017172" cy="5859825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652692" y="1282792"/>
            <a:ext cx="4204137" cy="134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How Do Smart Homes Work?</a:t>
            </a:r>
            <a:endParaRPr/>
          </a:p>
        </p:txBody>
      </p:sp>
      <p:cxnSp>
        <p:nvCxnSpPr>
          <p:cNvPr id="394" name="Google Shape;394;p39"/>
          <p:cNvCxnSpPr/>
          <p:nvPr/>
        </p:nvCxnSpPr>
        <p:spPr>
          <a:xfrm>
            <a:off x="2287051" y="3337139"/>
            <a:ext cx="935420" cy="0"/>
          </a:xfrm>
          <a:prstGeom prst="straightConnector1">
            <a:avLst/>
          </a:prstGeom>
          <a:noFill/>
          <a:ln cap="sq" cmpd="sng" w="25400">
            <a:solidFill>
              <a:srgbClr val="FEFEFE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395" name="Google Shape;395;p39"/>
          <p:cNvSpPr txBox="1"/>
          <p:nvPr/>
        </p:nvSpPr>
        <p:spPr>
          <a:xfrm>
            <a:off x="525516" y="3417573"/>
            <a:ext cx="4593021" cy="2619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system is programmed along the     guidelines of AI.</a:t>
            </a:r>
            <a:endParaRPr/>
          </a:p>
          <a:p>
            <a:pPr indent="11430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stored using Deep Learning and Machine Learning algorithms.</a:t>
            </a:r>
            <a:endParaRPr/>
          </a:p>
          <a:p>
            <a:pPr indent="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28575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information is learned by the AI, to predict and make decisions. </a:t>
            </a:r>
            <a:endParaRPr/>
          </a:p>
          <a:p>
            <a:pPr indent="-114300" lvl="0" marL="28575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whole system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"/>
          <p:cNvSpPr/>
          <p:nvPr/>
        </p:nvSpPr>
        <p:spPr>
          <a:xfrm>
            <a:off x="-1" y="0"/>
            <a:ext cx="12191696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indoor, floor&#10;&#10;Description automatically generated" id="401" name="Google Shape;40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0"/>
          <p:cNvSpPr/>
          <p:nvPr/>
        </p:nvSpPr>
        <p:spPr>
          <a:xfrm>
            <a:off x="0" y="-50"/>
            <a:ext cx="633900" cy="685800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6175450" y="812550"/>
            <a:ext cx="5850300" cy="5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system uses the following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understand and store</a:t>
            </a:r>
            <a:r>
              <a:rPr lang="en-US" sz="2600">
                <a:solidFill>
                  <a:schemeClr val="lt1"/>
                </a:solidFill>
              </a:rPr>
              <a:t> </a:t>
            </a: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information: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982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Gestures </a:t>
            </a:r>
            <a:endParaRPr/>
          </a:p>
          <a:p>
            <a:pPr indent="-75882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982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Voice recognition, facial and  movement recognition</a:t>
            </a:r>
            <a:endParaRPr/>
          </a:p>
          <a:p>
            <a:pPr indent="-75882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982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  <a:endParaRPr/>
          </a:p>
          <a:p>
            <a:pPr indent="-75882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982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Patterns/Daily routine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240982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lt1"/>
                </a:solidFill>
              </a:rPr>
              <a:t>Ac</a:t>
            </a:r>
            <a:r>
              <a:rPr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tivities</a:t>
            </a:r>
            <a:endParaRPr/>
          </a:p>
          <a:p>
            <a:pPr indent="9398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graphical user interface&#10;&#10;Description automatically generated" id="410" name="Google Shape;410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35355" t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1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764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1"/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Features Of A Smart Home </a:t>
            </a:r>
            <a:endParaRPr/>
          </a:p>
        </p:txBody>
      </p:sp>
      <p:sp>
        <p:nvSpPr>
          <p:cNvPr id="413" name="Google Shape;413;p41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1"/>
          <p:cNvSpPr txBox="1"/>
          <p:nvPr/>
        </p:nvSpPr>
        <p:spPr>
          <a:xfrm>
            <a:off x="371094" y="2718054"/>
            <a:ext cx="3438906" cy="3726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 system – smart locks, cameras, gate control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Doors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Blinds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Lighting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Thermostat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Water supply + irrigation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Smoke detectors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Entertainment system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Kitchen appliances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Smoke detection</a:t>
            </a:r>
            <a:endParaRPr/>
          </a:p>
          <a:p>
            <a:pPr indent="8255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2"/>
          <p:cNvSpPr/>
          <p:nvPr/>
        </p:nvSpPr>
        <p:spPr>
          <a:xfrm>
            <a:off x="4142164" y="610728"/>
            <a:ext cx="759618" cy="5710965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4144437" y="343079"/>
            <a:ext cx="482654" cy="5521414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-3045" y="340424"/>
            <a:ext cx="4630139" cy="5265795"/>
          </a:xfrm>
          <a:custGeom>
            <a:rect b="b" l="l" r="r" t="t"/>
            <a:pathLst>
              <a:path extrusionOk="0" h="5265795" w="4630139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, engineering drawing&#10;&#10;Description automatically generated" id="424" name="Google Shape;424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576" l="0" r="-1" t="12502"/>
          <a:stretch/>
        </p:blipFill>
        <p:spPr>
          <a:xfrm>
            <a:off x="-3050" y="1071575"/>
            <a:ext cx="5869800" cy="4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2"/>
          <p:cNvSpPr/>
          <p:nvPr/>
        </p:nvSpPr>
        <p:spPr>
          <a:xfrm>
            <a:off x="4901780" y="1071563"/>
            <a:ext cx="7290218" cy="5242298"/>
          </a:xfrm>
          <a:custGeom>
            <a:rect b="b" l="l" r="r" t="t"/>
            <a:pathLst>
              <a:path extrusionOk="0" h="5242298" w="729021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42" title="Keemple Smart Home | 3D animation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554" y="1519311"/>
            <a:ext cx="6658781" cy="434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432" name="Google Shape;432;p4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43"/>
          <p:cNvGrpSpPr/>
          <p:nvPr/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36" name="Google Shape;436;p4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4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8" name="Google Shape;438;p4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9" name="Google Shape;439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D6E7"/>
              </a:gs>
              <a:gs pos="46000">
                <a:srgbClr val="369BC3"/>
              </a:gs>
              <a:gs pos="100000">
                <a:srgbClr val="1F586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0" y="0"/>
            <a:ext cx="796643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 txBox="1"/>
          <p:nvPr>
            <p:ph idx="4294967295" type="title"/>
          </p:nvPr>
        </p:nvSpPr>
        <p:spPr>
          <a:xfrm>
            <a:off x="987288" y="1129368"/>
            <a:ext cx="5991857" cy="4599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lthazar"/>
              <a:buNone/>
            </a:pPr>
            <a:r>
              <a:rPr lang="en-US" cap="none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ADVANTAGES AND DISADVANTAGES</a:t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>
            <a:off x="7966432" y="0"/>
            <a:ext cx="4225568" cy="6858000"/>
          </a:xfrm>
          <a:prstGeom prst="rect">
            <a:avLst/>
          </a:prstGeom>
          <a:blipFill rotWithShape="1">
            <a:blip r:embed="rId4">
              <a:alphaModFix amt="6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xport" id="443" name="Google Shape;44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3739" y="1695431"/>
            <a:ext cx="3750954" cy="375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9" name="Google Shape;449;p44"/>
          <p:cNvPicPr preferRelativeResize="0"/>
          <p:nvPr/>
        </p:nvPicPr>
        <p:blipFill rotWithShape="1">
          <a:blip r:embed="rId3">
            <a:alphaModFix amt="35000"/>
          </a:blip>
          <a:srcRect b="4576" l="0" r="0" t="12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4"/>
          <p:cNvSpPr txBox="1"/>
          <p:nvPr>
            <p:ph type="title"/>
          </p:nvPr>
        </p:nvSpPr>
        <p:spPr>
          <a:xfrm>
            <a:off x="1066800" y="1106728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Balthazar"/>
              <a:buNone/>
            </a:pPr>
            <a:r>
              <a:rPr lang="en-US">
                <a:latin typeface="Balthazar"/>
                <a:ea typeface="Balthazar"/>
                <a:cs typeface="Balthazar"/>
                <a:sym typeface="Balthazar"/>
              </a:rPr>
              <a:t>Advantages</a:t>
            </a:r>
            <a:endParaRPr/>
          </a:p>
        </p:txBody>
      </p:sp>
      <p:sp>
        <p:nvSpPr>
          <p:cNvPr id="451" name="Google Shape;451;p44"/>
          <p:cNvSpPr txBox="1"/>
          <p:nvPr>
            <p:ph idx="1" type="body"/>
          </p:nvPr>
        </p:nvSpPr>
        <p:spPr>
          <a:xfrm>
            <a:off x="1066800" y="2716072"/>
            <a:ext cx="10058400" cy="3202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Convenience.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Increased home security through automated locks.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Programmed temperature and lighting control is both convenient and saves electricity and bills.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Most smart home devices can be remotely controlled meaning you have access to your home even when you are away.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Finally, Smart home systems are super classy.</a:t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8" name="Google Shape;458;p45"/>
          <p:cNvPicPr preferRelativeResize="0"/>
          <p:nvPr/>
        </p:nvPicPr>
        <p:blipFill rotWithShape="1">
          <a:blip r:embed="rId3">
            <a:alphaModFix amt="35000"/>
          </a:blip>
          <a:srcRect b="7142" l="0" r="0" t="82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5"/>
          <p:cNvSpPr txBox="1"/>
          <p:nvPr>
            <p:ph type="title"/>
          </p:nvPr>
        </p:nvSpPr>
        <p:spPr>
          <a:xfrm>
            <a:off x="1066800" y="102627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Balthazar"/>
              <a:buNone/>
            </a:pPr>
            <a:r>
              <a:rPr lang="en-US">
                <a:latin typeface="Balthazar"/>
                <a:ea typeface="Balthazar"/>
                <a:cs typeface="Balthazar"/>
                <a:sym typeface="Balthazar"/>
              </a:rPr>
              <a:t>Disadvantages</a:t>
            </a:r>
            <a:endParaRPr/>
          </a:p>
        </p:txBody>
      </p:sp>
      <p:sp>
        <p:nvSpPr>
          <p:cNvPr id="460" name="Google Shape;460;p45"/>
          <p:cNvSpPr txBox="1"/>
          <p:nvPr>
            <p:ph idx="1" type="body"/>
          </p:nvPr>
        </p:nvSpPr>
        <p:spPr>
          <a:xfrm>
            <a:off x="1066800" y="2635614"/>
            <a:ext cx="10058400" cy="3207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Equipment and installation costs are quite high.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Any damage to interconnections can disrupt the system.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Privacy issues if home surveillance footage gets into the wrong hands.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will take time for people to get used to it. Some people believe that it will make their life too complicated. 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Risk of getting hacked – costs of firewall, vpn, proxy,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1" name="Google Shape;461;p4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p46"/>
          <p:cNvSpPr txBox="1"/>
          <p:nvPr>
            <p:ph type="title"/>
          </p:nvPr>
        </p:nvSpPr>
        <p:spPr>
          <a:xfrm>
            <a:off x="7213600" y="642594"/>
            <a:ext cx="4323403" cy="1371600"/>
          </a:xfrm>
          <a:prstGeom prst="rect">
            <a:avLst/>
          </a:prstGeom>
          <a:solidFill>
            <a:srgbClr val="194A5D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Future of smart homes…</a:t>
            </a:r>
            <a:endParaRPr sz="4400"/>
          </a:p>
        </p:txBody>
      </p:sp>
      <p:sp>
        <p:nvSpPr>
          <p:cNvPr id="468" name="Google Shape;468;p46"/>
          <p:cNvSpPr/>
          <p:nvPr/>
        </p:nvSpPr>
        <p:spPr>
          <a:xfrm>
            <a:off x="0" y="0"/>
            <a:ext cx="657945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living room filled with furniture and a large window&#10;&#10;Description automatically generated" id="469" name="Google Shape;4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654" y="1422717"/>
            <a:ext cx="5367165" cy="402537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6"/>
          <p:cNvSpPr txBox="1"/>
          <p:nvPr>
            <p:ph idx="1" type="body"/>
          </p:nvPr>
        </p:nvSpPr>
        <p:spPr>
          <a:xfrm>
            <a:off x="7213600" y="2103120"/>
            <a:ext cx="4323404" cy="393192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Features that are anticipated in future smart homes are: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Refrigerators taking notes and placing order when containers reach a certain level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en-US" sz="1700"/>
              <a:t>Same can be done by ‘smart garbage cans’, when they are thrown out.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Digital cutting boards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AI placing human sounding phone calls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/>
              <a:t>Analyst estimate global smart home market could be worth $107 by 2023.</a:t>
            </a:r>
            <a:endParaRPr sz="1700"/>
          </a:p>
          <a:p>
            <a:pPr indent="-7492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471" name="Google Shape;471;p46"/>
          <p:cNvSpPr/>
          <p:nvPr/>
        </p:nvSpPr>
        <p:spPr>
          <a:xfrm>
            <a:off x="6927457" y="374904"/>
            <a:ext cx="4892687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1DDFF"/>
            </a:gs>
            <a:gs pos="100000">
              <a:srgbClr val="CBE8F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12000"/>
            </a:blip>
            <a:tile algn="tl" flip="none" tx="-368300" sx="64000" ty="203200" sy="64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477" name="Google Shape;477;p4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0" name="Google Shape;480;p47"/>
          <p:cNvGrpSpPr/>
          <p:nvPr/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81" name="Google Shape;481;p47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47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47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D3E9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84" name="Google Shape;484;p47"/>
          <p:cNvPicPr preferRelativeResize="0"/>
          <p:nvPr/>
        </p:nvPicPr>
        <p:blipFill rotWithShape="1">
          <a:blip r:embed="rId4">
            <a:alphaModFix/>
          </a:blip>
          <a:srcRect b="7648" l="0" r="0" t="7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7"/>
          <p:cNvSpPr txBox="1"/>
          <p:nvPr>
            <p:ph type="title"/>
          </p:nvPr>
        </p:nvSpPr>
        <p:spPr>
          <a:xfrm>
            <a:off x="1462934" y="1432493"/>
            <a:ext cx="9266115" cy="32704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lthazar"/>
              <a:buNone/>
            </a:pPr>
            <a:r>
              <a:rPr lang="en-US" sz="6000">
                <a:latin typeface="Balthazar"/>
                <a:ea typeface="Balthazar"/>
                <a:cs typeface="Balthazar"/>
                <a:sym typeface="Balthazar"/>
              </a:rPr>
              <a:t>ANY QUESTIONS?</a:t>
            </a:r>
            <a:endParaRPr/>
          </a:p>
        </p:txBody>
      </p:sp>
      <p:sp>
        <p:nvSpPr>
          <p:cNvPr id="488" name="Google Shape;488;p47"/>
          <p:cNvSpPr txBox="1"/>
          <p:nvPr>
            <p:ph idx="1" type="body"/>
          </p:nvPr>
        </p:nvSpPr>
        <p:spPr>
          <a:xfrm>
            <a:off x="1462934" y="4415453"/>
            <a:ext cx="9266119" cy="10309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Thank you!</a:t>
            </a:r>
            <a:endParaRPr/>
          </a:p>
        </p:txBody>
      </p:sp>
      <p:sp>
        <p:nvSpPr>
          <p:cNvPr id="489" name="Google Shape;489;p4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Google Shape;490;p47"/>
          <p:cNvCxnSpPr/>
          <p:nvPr/>
        </p:nvCxnSpPr>
        <p:spPr>
          <a:xfrm>
            <a:off x="5250180" y="1267730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47"/>
          <p:cNvCxnSpPr/>
          <p:nvPr/>
        </p:nvCxnSpPr>
        <p:spPr>
          <a:xfrm>
            <a:off x="6941820" y="1267730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47"/>
          <p:cNvCxnSpPr/>
          <p:nvPr/>
        </p:nvCxnSpPr>
        <p:spPr>
          <a:xfrm>
            <a:off x="5250180" y="1913025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3" name="Google Shape;493;p47"/>
          <p:cNvSpPr/>
          <p:nvPr/>
        </p:nvSpPr>
        <p:spPr>
          <a:xfrm>
            <a:off x="2450917" y="4095052"/>
            <a:ext cx="7290148" cy="4571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Balthazar"/>
              <a:buNone/>
            </a:pPr>
            <a:r>
              <a:rPr lang="en-US" sz="4400">
                <a:latin typeface="Balthazar"/>
                <a:ea typeface="Balthazar"/>
                <a:cs typeface="Balthazar"/>
                <a:sym typeface="Balthazar"/>
              </a:rPr>
              <a:t>We will be introducing you to smart homes…</a:t>
            </a:r>
            <a:endParaRPr sz="4400">
              <a:latin typeface="Balthazar"/>
              <a:ea typeface="Balthazar"/>
              <a:cs typeface="Balthazar"/>
              <a:sym typeface="Balthazar"/>
            </a:endParaRPr>
          </a:p>
        </p:txBody>
      </p:sp>
      <p:grpSp>
        <p:nvGrpSpPr>
          <p:cNvPr id="242" name="Google Shape;242;p31"/>
          <p:cNvGrpSpPr/>
          <p:nvPr/>
        </p:nvGrpSpPr>
        <p:grpSpPr>
          <a:xfrm>
            <a:off x="1066800" y="2324448"/>
            <a:ext cx="10058399" cy="3696841"/>
            <a:chOff x="0" y="14385"/>
            <a:chExt cx="10058399" cy="3696841"/>
          </a:xfrm>
        </p:grpSpPr>
        <p:sp>
          <p:nvSpPr>
            <p:cNvPr id="243" name="Google Shape;243;p31"/>
            <p:cNvSpPr/>
            <p:nvPr/>
          </p:nvSpPr>
          <p:spPr>
            <a:xfrm>
              <a:off x="0" y="324345"/>
              <a:ext cx="10058399" cy="529200"/>
            </a:xfrm>
            <a:prstGeom prst="rect">
              <a:avLst/>
            </a:prstGeom>
            <a:solidFill>
              <a:srgbClr val="A2BDE1">
                <a:alpha val="89803"/>
              </a:srgb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502920" y="14385"/>
              <a:ext cx="7040880" cy="61992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ctr" dir="5400000" dist="1270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 txBox="1"/>
            <p:nvPr/>
          </p:nvSpPr>
          <p:spPr>
            <a:xfrm>
              <a:off x="533182" y="44647"/>
              <a:ext cx="6980356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6125" spcFirstLastPara="1" rIns="266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entury Gothic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 brief introduction</a:t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0" y="1276905"/>
              <a:ext cx="10058399" cy="529200"/>
            </a:xfrm>
            <a:prstGeom prst="rect">
              <a:avLst/>
            </a:prstGeom>
            <a:solidFill>
              <a:srgbClr val="A2BDE1">
                <a:alpha val="89803"/>
              </a:srgbClr>
            </a:solidFill>
            <a:ln cap="flat" cmpd="sng" w="9525">
              <a:solidFill>
                <a:srgbClr val="61BE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502920" y="966945"/>
              <a:ext cx="7040880" cy="61992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ctr" dir="5400000" dist="1270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 txBox="1"/>
            <p:nvPr/>
          </p:nvSpPr>
          <p:spPr>
            <a:xfrm>
              <a:off x="533182" y="997207"/>
              <a:ext cx="6980356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6125" spcFirstLastPara="1" rIns="266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entury Gothic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Background</a:t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0" y="2229466"/>
              <a:ext cx="10058399" cy="529200"/>
            </a:xfrm>
            <a:prstGeom prst="rect">
              <a:avLst/>
            </a:prstGeom>
            <a:solidFill>
              <a:srgbClr val="A2BDE1">
                <a:alpha val="89803"/>
              </a:srgbClr>
            </a:solidFill>
            <a:ln cap="flat" cmpd="sng" w="9525">
              <a:solidFill>
                <a:srgbClr val="6BBD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02920" y="1919506"/>
              <a:ext cx="7040880" cy="61992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ctr" dir="5400000" dist="1270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 txBox="1"/>
            <p:nvPr/>
          </p:nvSpPr>
          <p:spPr>
            <a:xfrm>
              <a:off x="533182" y="1949768"/>
              <a:ext cx="6980356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6125" spcFirstLastPara="1" rIns="266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entury Gothic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Working</a:t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0" y="3182026"/>
              <a:ext cx="10058399" cy="529200"/>
            </a:xfrm>
            <a:prstGeom prst="rect">
              <a:avLst/>
            </a:prstGeom>
            <a:solidFill>
              <a:srgbClr val="A2BDE1">
                <a:alpha val="89803"/>
              </a:srgbClr>
            </a:solidFill>
            <a:ln cap="flat" cmpd="sng" w="9525">
              <a:solidFill>
                <a:srgbClr val="74BCA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502920" y="2872066"/>
              <a:ext cx="7040880" cy="61992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ctr" dir="5400000" dist="1270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 txBox="1"/>
            <p:nvPr/>
          </p:nvSpPr>
          <p:spPr>
            <a:xfrm>
              <a:off x="533182" y="2902328"/>
              <a:ext cx="6980356" cy="559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6125" spcFirstLastPara="1" rIns="2661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entury Gothic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Advantages &amp; Disadvantages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9296400" y="607392"/>
            <a:ext cx="2430900" cy="164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 txBox="1"/>
          <p:nvPr>
            <p:ph idx="2" type="body"/>
          </p:nvPr>
        </p:nvSpPr>
        <p:spPr>
          <a:xfrm>
            <a:off x="9296400" y="2286000"/>
            <a:ext cx="2430900" cy="350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/>
        </p:nvSpPr>
        <p:spPr>
          <a:xfrm>
            <a:off x="195025" y="195025"/>
            <a:ext cx="68418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 - Smart Home</a:t>
            </a:r>
            <a:endParaRPr b="1" sz="4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rtl="0" algn="l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3000"/>
              <a:buChar char="➔"/>
            </a:pPr>
            <a:r>
              <a:rPr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 Home technology gives you ultimate control over your home by automating the lighting system,  electrical systems, audio and security systems etc.</a:t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Char char="➔"/>
            </a:pPr>
            <a:r>
              <a:rPr lang="en-US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 homes connect all the devices and appliances in your home so that you can communicate with each other.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250" y="1822675"/>
            <a:ext cx="5156600" cy="32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0" y="14204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9009400" y="374900"/>
            <a:ext cx="2799900" cy="129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lthazar"/>
              <a:buNone/>
            </a:pPr>
            <a:r>
              <a:rPr lang="en-US" sz="2400">
                <a:latin typeface="Balthazar"/>
                <a:ea typeface="Balthazar"/>
                <a:cs typeface="Balthazar"/>
                <a:sym typeface="Balthazar"/>
              </a:rPr>
              <a:t>Introduction</a:t>
            </a: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410122" y="374904"/>
            <a:ext cx="8212114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picture containing treemap chart&#10;&#10;Description automatically generated" id="276" name="Google Shape;2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50" y="500075"/>
            <a:ext cx="8143875" cy="57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9020375" y="1671800"/>
            <a:ext cx="2799900" cy="481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>
              <a:latin typeface="Arial"/>
              <a:ea typeface="Arial"/>
              <a:cs typeface="Arial"/>
              <a:sym typeface="Arial"/>
            </a:endParaRPr>
          </a:p>
          <a:p>
            <a:pPr indent="12700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624"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0" lang="en-US" sz="2624">
                <a:latin typeface="Arial"/>
                <a:ea typeface="Arial"/>
                <a:cs typeface="Arial"/>
                <a:sym typeface="Arial"/>
              </a:rPr>
              <a:t>smart home</a:t>
            </a:r>
            <a:r>
              <a:rPr b="0" i="0" lang="en-US" sz="2624">
                <a:latin typeface="Arial"/>
                <a:ea typeface="Arial"/>
                <a:cs typeface="Arial"/>
                <a:sym typeface="Arial"/>
              </a:rPr>
              <a:t> is equipped with technology to remotely control (from within or outside the dwelling) and automate household   </a:t>
            </a:r>
            <a:r>
              <a:rPr b="1" i="0" lang="en-US" sz="2624">
                <a:latin typeface="Arial"/>
                <a:ea typeface="Arial"/>
                <a:cs typeface="Arial"/>
                <a:sym typeface="Arial"/>
              </a:rPr>
              <a:t>systems.</a:t>
            </a:r>
            <a:endParaRPr sz="2024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type="title"/>
          </p:nvPr>
        </p:nvSpPr>
        <p:spPr>
          <a:xfrm>
            <a:off x="371855" y="374904"/>
            <a:ext cx="4178373" cy="61081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Balthazar"/>
              <a:buNone/>
            </a:pPr>
            <a:r>
              <a:rPr lang="en-US" sz="3600">
                <a:latin typeface="Balthazar"/>
                <a:ea typeface="Balthazar"/>
                <a:cs typeface="Balthazar"/>
                <a:sym typeface="Balthazar"/>
              </a:rPr>
              <a:t>Transforming a home into smart home:</a:t>
            </a:r>
            <a:endParaRPr sz="3600">
              <a:latin typeface="Balthazar"/>
              <a:ea typeface="Balthazar"/>
              <a:cs typeface="Balthazar"/>
              <a:sym typeface="Balthazar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371856" y="374904"/>
            <a:ext cx="4178373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  <p:grpSp>
        <p:nvGrpSpPr>
          <p:cNvPr id="286" name="Google Shape;286;p34"/>
          <p:cNvGrpSpPr/>
          <p:nvPr/>
        </p:nvGrpSpPr>
        <p:grpSpPr>
          <a:xfrm>
            <a:off x="5138058" y="803108"/>
            <a:ext cx="6246248" cy="5203643"/>
            <a:chOff x="0" y="2161"/>
            <a:chExt cx="6246248" cy="5203643"/>
          </a:xfrm>
        </p:grpSpPr>
        <p:sp>
          <p:nvSpPr>
            <p:cNvPr id="287" name="Google Shape;287;p34"/>
            <p:cNvSpPr/>
            <p:nvPr/>
          </p:nvSpPr>
          <p:spPr>
            <a:xfrm>
              <a:off x="0" y="2161"/>
              <a:ext cx="6246248" cy="1095503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331389" y="248649"/>
              <a:ext cx="602527" cy="6025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265307" y="2161"/>
              <a:ext cx="4980940" cy="10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4"/>
            <p:cNvSpPr txBox="1"/>
            <p:nvPr/>
          </p:nvSpPr>
          <p:spPr>
            <a:xfrm>
              <a:off x="1265307" y="2161"/>
              <a:ext cx="4980940" cy="10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925" lIns="115925" spcFirstLastPara="1" rIns="115925" wrap="square" tIns="115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Balthazar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Balthazar"/>
                  <a:ea typeface="Balthazar"/>
                  <a:cs typeface="Balthazar"/>
                  <a:sym typeface="Balthazar"/>
                </a:rPr>
                <a:t>3 key elements</a:t>
              </a: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0" y="1390066"/>
              <a:ext cx="6246248" cy="1095503"/>
            </a:xfrm>
            <a:prstGeom prst="roundRect">
              <a:avLst>
                <a:gd fmla="val 10000" name="adj"/>
              </a:avLst>
            </a:prstGeom>
            <a:solidFill>
              <a:srgbClr val="75BDA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331389" y="1618029"/>
              <a:ext cx="602527" cy="6025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265307" y="1371541"/>
              <a:ext cx="4980940" cy="10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4"/>
            <p:cNvSpPr txBox="1"/>
            <p:nvPr/>
          </p:nvSpPr>
          <p:spPr>
            <a:xfrm>
              <a:off x="1265307" y="1371541"/>
              <a:ext cx="4980940" cy="10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925" lIns="115925" spcFirstLastPara="1" rIns="115925" wrap="square" tIns="115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1) An internal communication network – wired/wireless/ mixed</a:t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0" y="2740921"/>
              <a:ext cx="6246248" cy="1095503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331389" y="2987409"/>
              <a:ext cx="602527" cy="60252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1265307" y="2740921"/>
              <a:ext cx="4980940" cy="10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 txBox="1"/>
            <p:nvPr/>
          </p:nvSpPr>
          <p:spPr>
            <a:xfrm>
              <a:off x="1265307" y="2740921"/>
              <a:ext cx="4980940" cy="10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925" lIns="115925" spcFirstLastPara="1" rIns="115925" wrap="square" tIns="115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2) Intelligent control – gateway to system management</a:t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0" y="4110301"/>
              <a:ext cx="6246248" cy="1095503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331389" y="4356789"/>
              <a:ext cx="602527" cy="60252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1265307" y="4110301"/>
              <a:ext cx="4980940" cy="10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4"/>
            <p:cNvSpPr txBox="1"/>
            <p:nvPr/>
          </p:nvSpPr>
          <p:spPr>
            <a:xfrm>
              <a:off x="1265307" y="4110301"/>
              <a:ext cx="4980940" cy="1095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925" lIns="115925" spcFirstLastPara="1" rIns="115925" wrap="square" tIns="115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3) Home automation – Linking components within the house to relevant external systems.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400811" y="403509"/>
            <a:ext cx="4087368" cy="6050982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 txBox="1"/>
          <p:nvPr>
            <p:ph type="title"/>
          </p:nvPr>
        </p:nvSpPr>
        <p:spPr>
          <a:xfrm>
            <a:off x="146250" y="325025"/>
            <a:ext cx="4192800" cy="629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althazar"/>
              <a:buNone/>
            </a:pPr>
            <a:r>
              <a:rPr lang="en-US" sz="440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Smart Home Evolution</a:t>
            </a:r>
            <a:endParaRPr sz="4400">
              <a:solidFill>
                <a:schemeClr val="lt1"/>
              </a:solidFill>
              <a:latin typeface="Balthazar"/>
              <a:ea typeface="Balthazar"/>
              <a:cs typeface="Balthazar"/>
              <a:sym typeface="Balthazar"/>
            </a:endParaRPr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4429125" y="159300"/>
            <a:ext cx="7528200" cy="6612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8762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0" sz="1500">
              <a:latin typeface="Arial"/>
              <a:ea typeface="Arial"/>
              <a:cs typeface="Arial"/>
              <a:sym typeface="Arial"/>
            </a:endParaRPr>
          </a:p>
          <a:p>
            <a:pPr indent="-87629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0" sz="1500">
              <a:latin typeface="Arial"/>
              <a:ea typeface="Arial"/>
              <a:cs typeface="Arial"/>
              <a:sym typeface="Arial"/>
            </a:endParaRPr>
          </a:p>
          <a:p>
            <a:pPr indent="-173355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b="1" i="0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1901 – 1920–</a:t>
            </a:r>
            <a:r>
              <a:rPr b="0" i="0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invention of home appliances </a:t>
            </a:r>
            <a:endParaRPr b="1"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355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b="1" i="0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Mid-60s– General Electric Company-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were one of the first pioneers to develop a series of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products made for smart homes in the mid 60’s, these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products included portable automatic dishwashers and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microwaves.</a:t>
            </a:r>
            <a:endParaRPr i="0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-173355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1975 – X-10 systems</a:t>
            </a:r>
            <a:endParaRPr/>
          </a:p>
          <a:p>
            <a:pPr indent="-173355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technology involved utilizing basic household wiring in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355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 to enable the household to become synchronised “smart”.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355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1984- American Association of Home Builders suggested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355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term “Smart Homes.”</a:t>
            </a:r>
            <a:endParaRPr/>
          </a:p>
          <a:p>
            <a:pPr indent="-173355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1991 – Gerontechnology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i="0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Research in making the lives of senior citizens easier.</a:t>
            </a:r>
            <a:endParaRPr/>
          </a:p>
          <a:p>
            <a:pPr indent="-173355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1998 – Early 2000s – Smart Homes</a:t>
            </a:r>
            <a:endParaRPr/>
          </a:p>
          <a:p>
            <a:pPr indent="-87629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i="0" sz="1500">
              <a:latin typeface="Arial"/>
              <a:ea typeface="Arial"/>
              <a:cs typeface="Arial"/>
              <a:sym typeface="Arial"/>
            </a:endParaRPr>
          </a:p>
          <a:p>
            <a:pPr indent="-87629" lvl="0" marL="18288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building, standing, store&#10;&#10;Description automatically generated" id="316" name="Google Shape;3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091" y="535099"/>
            <a:ext cx="4023979" cy="534466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6"/>
          <p:cNvSpPr/>
          <p:nvPr/>
        </p:nvSpPr>
        <p:spPr>
          <a:xfrm>
            <a:off x="4547325" y="2701000"/>
            <a:ext cx="1758600" cy="10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Graphical user interface, website&#10;&#10;Description automatically generated" id="318" name="Google Shape;3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050" y="535100"/>
            <a:ext cx="5344575" cy="53446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 txBox="1"/>
          <p:nvPr/>
        </p:nvSpPr>
        <p:spPr>
          <a:xfrm>
            <a:off x="1268945" y="6003235"/>
            <a:ext cx="2905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ECHO IV (1969)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7530498" y="6003235"/>
            <a:ext cx="3392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 HOME (2018)</a:t>
            </a:r>
            <a:endParaRPr b="1"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 txBox="1"/>
          <p:nvPr>
            <p:ph type="title"/>
          </p:nvPr>
        </p:nvSpPr>
        <p:spPr>
          <a:xfrm>
            <a:off x="371856" y="374904"/>
            <a:ext cx="4178372" cy="61081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Balthazar"/>
              <a:buNone/>
            </a:pPr>
            <a:r>
              <a:rPr lang="en-US" sz="4000">
                <a:solidFill>
                  <a:srgbClr val="FEFEFE"/>
                </a:solidFill>
                <a:latin typeface="Balthazar"/>
                <a:ea typeface="Balthazar"/>
                <a:cs typeface="Balthazar"/>
                <a:sym typeface="Balthazar"/>
              </a:rPr>
              <a:t>Smart Home objectives:</a:t>
            </a: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371850" y="1521600"/>
            <a:ext cx="4043100" cy="381480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37"/>
          <p:cNvGrpSpPr/>
          <p:nvPr/>
        </p:nvGrpSpPr>
        <p:grpSpPr>
          <a:xfrm>
            <a:off x="5138058" y="826706"/>
            <a:ext cx="6246248" cy="5204597"/>
            <a:chOff x="0" y="1684"/>
            <a:chExt cx="6246248" cy="5204597"/>
          </a:xfrm>
        </p:grpSpPr>
        <p:sp>
          <p:nvSpPr>
            <p:cNvPr id="332" name="Google Shape;332;p37"/>
            <p:cNvSpPr/>
            <p:nvPr/>
          </p:nvSpPr>
          <p:spPr>
            <a:xfrm>
              <a:off x="0" y="1684"/>
              <a:ext cx="6246248" cy="71787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217157" y="163206"/>
              <a:ext cx="394831" cy="39483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829146" y="1684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 txBox="1"/>
            <p:nvPr/>
          </p:nvSpPr>
          <p:spPr>
            <a:xfrm>
              <a:off x="829146" y="1684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Maximum inhabitant productivity</a:t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0" y="899029"/>
              <a:ext cx="6246248" cy="717875"/>
            </a:xfrm>
            <a:prstGeom prst="roundRect">
              <a:avLst>
                <a:gd fmla="val 10000" name="adj"/>
              </a:avLst>
            </a:prstGeom>
            <a:solidFill>
              <a:srgbClr val="75BDA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217157" y="1060551"/>
              <a:ext cx="394831" cy="3948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829146" y="899029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 txBox="1"/>
            <p:nvPr/>
          </p:nvSpPr>
          <p:spPr>
            <a:xfrm>
              <a:off x="829146" y="899029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Minimize operating costs</a:t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0" y="1796373"/>
              <a:ext cx="6246248" cy="717875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217157" y="1957895"/>
              <a:ext cx="394831" cy="3948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829146" y="1796373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 txBox="1"/>
            <p:nvPr/>
          </p:nvSpPr>
          <p:spPr>
            <a:xfrm>
              <a:off x="829146" y="1796373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Enhance sustainability</a:t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0" y="2693717"/>
              <a:ext cx="6246248" cy="717875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17157" y="2855239"/>
              <a:ext cx="394831" cy="39483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829146" y="2693717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 txBox="1"/>
            <p:nvPr/>
          </p:nvSpPr>
          <p:spPr>
            <a:xfrm>
              <a:off x="829146" y="2693717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Energy conservation</a:t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0" y="3591062"/>
              <a:ext cx="6246248" cy="717875"/>
            </a:xfrm>
            <a:prstGeom prst="roundRect">
              <a:avLst>
                <a:gd fmla="val 10000" name="adj"/>
              </a:avLst>
            </a:prstGeom>
            <a:solidFill>
              <a:srgbClr val="6593C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217157" y="3752584"/>
              <a:ext cx="394831" cy="394831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829146" y="3591062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 txBox="1"/>
            <p:nvPr/>
          </p:nvSpPr>
          <p:spPr>
            <a:xfrm>
              <a:off x="829146" y="3591062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Improve quality of living</a:t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0" y="4488406"/>
              <a:ext cx="6246248" cy="71787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217157" y="4649928"/>
              <a:ext cx="394831" cy="394831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829146" y="4488406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 txBox="1"/>
            <p:nvPr/>
          </p:nvSpPr>
          <p:spPr>
            <a:xfrm>
              <a:off x="829146" y="4488406"/>
              <a:ext cx="5417101" cy="717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Security and Privacy</a:t>
              </a: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9FC"/>
            </a:gs>
            <a:gs pos="74000">
              <a:srgbClr val="9ED0E4"/>
            </a:gs>
            <a:gs pos="83000">
              <a:srgbClr val="9ED0E4"/>
            </a:gs>
            <a:gs pos="100000">
              <a:srgbClr val="BDE0ED"/>
            </a:gs>
          </a:gsLst>
          <a:lin ang="5400000" scaled="0"/>
        </a:gra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US"/>
              <a:t>Major Service Ares</a:t>
            </a:r>
            <a:endParaRPr/>
          </a:p>
        </p:txBody>
      </p:sp>
      <p:grpSp>
        <p:nvGrpSpPr>
          <p:cNvPr id="361" name="Google Shape;361;p38"/>
          <p:cNvGrpSpPr/>
          <p:nvPr/>
        </p:nvGrpSpPr>
        <p:grpSpPr>
          <a:xfrm>
            <a:off x="776030" y="2123340"/>
            <a:ext cx="10199707" cy="1510488"/>
            <a:chOff x="1191" y="1323367"/>
            <a:chExt cx="10199707" cy="1510488"/>
          </a:xfrm>
        </p:grpSpPr>
        <p:sp>
          <p:nvSpPr>
            <p:cNvPr id="362" name="Google Shape;362;p38"/>
            <p:cNvSpPr/>
            <p:nvPr/>
          </p:nvSpPr>
          <p:spPr>
            <a:xfrm>
              <a:off x="409180" y="1323367"/>
              <a:ext cx="667617" cy="66761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191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 txBox="1"/>
            <p:nvPr/>
          </p:nvSpPr>
          <p:spPr>
            <a:xfrm>
              <a:off x="1191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Environmental</a:t>
              </a:r>
              <a:b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b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2152402" y="1323367"/>
              <a:ext cx="667617" cy="66761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744414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 txBox="1"/>
            <p:nvPr/>
          </p:nvSpPr>
          <p:spPr>
            <a:xfrm>
              <a:off x="1744414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Security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3895625" y="1323367"/>
              <a:ext cx="667617" cy="6676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3487637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 txBox="1"/>
            <p:nvPr/>
          </p:nvSpPr>
          <p:spPr>
            <a:xfrm>
              <a:off x="3487637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Entertainment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5638848" y="1323367"/>
              <a:ext cx="667617" cy="66761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5230859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 txBox="1"/>
            <p:nvPr/>
          </p:nvSpPr>
          <p:spPr>
            <a:xfrm>
              <a:off x="5230859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Domestic Appliances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7382070" y="1323367"/>
              <a:ext cx="667617" cy="66761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6974082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 txBox="1"/>
            <p:nvPr/>
          </p:nvSpPr>
          <p:spPr>
            <a:xfrm>
              <a:off x="6974082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Information and communication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9125293" y="1323367"/>
              <a:ext cx="667617" cy="66761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8717305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 txBox="1"/>
            <p:nvPr/>
          </p:nvSpPr>
          <p:spPr>
            <a:xfrm>
              <a:off x="8717305" y="2240418"/>
              <a:ext cx="1483593" cy="59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lang="en-US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Health</a:t>
              </a:r>
              <a:endPara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80" name="Google Shape;380;p38"/>
          <p:cNvSpPr txBox="1"/>
          <p:nvPr/>
        </p:nvSpPr>
        <p:spPr>
          <a:xfrm>
            <a:off x="422525" y="3599550"/>
            <a:ext cx="2207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Energy Management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Water leaks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2515950" y="3522175"/>
            <a:ext cx="1799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Alarms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 recognition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Motion detectors.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Windows and door control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surveillance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>
            <a:off x="4398125" y="3633825"/>
            <a:ext cx="1899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Audio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Multimedia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Theatre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Mirror tv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6213825" y="3599549"/>
            <a:ext cx="18999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Maintenance alerts</a:t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Cooking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Cleaning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Watch/feed pets</a:t>
            </a:r>
            <a:endParaRPr sz="13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8166710" y="3599543"/>
            <a:ext cx="167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Phone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Caller IDS’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intercoms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9891110" y="3507210"/>
            <a:ext cx="1758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ssistance for elderly &amp; disabled.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Emergency assistance systems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853736" y="771575"/>
            <a:ext cx="10484528" cy="120032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Balthazar"/>
                <a:ea typeface="Balthazar"/>
                <a:cs typeface="Balthazar"/>
                <a:sym typeface="Balthazar"/>
              </a:rPr>
              <a:t>Major Service Areas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