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9" r:id="rId12"/>
    <p:sldId id="331" r:id="rId13"/>
    <p:sldId id="281" r:id="rId14"/>
    <p:sldId id="332" r:id="rId15"/>
    <p:sldId id="315" r:id="rId16"/>
    <p:sldId id="335" r:id="rId17"/>
    <p:sldId id="336" r:id="rId18"/>
    <p:sldId id="339" r:id="rId19"/>
    <p:sldId id="274" r:id="rId20"/>
    <p:sldId id="338" r:id="rId21"/>
    <p:sldId id="333" r:id="rId22"/>
    <p:sldId id="313" r:id="rId23"/>
    <p:sldId id="316" r:id="rId24"/>
    <p:sldId id="317" r:id="rId25"/>
    <p:sldId id="290" r:id="rId26"/>
    <p:sldId id="311" r:id="rId27"/>
    <p:sldId id="318" r:id="rId28"/>
    <p:sldId id="340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ffany Morisak" initials="TM" lastIdx="3" clrIdx="0">
    <p:extLst>
      <p:ext uri="{19B8F6BF-5375-455C-9EA6-DF929625EA0E}">
        <p15:presenceInfo xmlns:p15="http://schemas.microsoft.com/office/powerpoint/2012/main" userId="5b766c9360a9ef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8276" autoAdjust="0"/>
  </p:normalViewPr>
  <p:slideViewPr>
    <p:cSldViewPr>
      <p:cViewPr varScale="1">
        <p:scale>
          <a:sx n="64" d="100"/>
          <a:sy n="64" d="100"/>
        </p:scale>
        <p:origin x="67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77983-5994-0045-BC3D-E0BDA86833DD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8F856-7203-664F-A7A3-A0252B327729}">
      <dgm:prSet phldrT="[Text]"/>
      <dgm:spPr/>
      <dgm:t>
        <a:bodyPr/>
        <a:lstStyle/>
        <a:p>
          <a:r>
            <a:rPr lang="en-US" dirty="0"/>
            <a:t>Understand</a:t>
          </a:r>
          <a:r>
            <a:rPr lang="en-US" baseline="0" dirty="0"/>
            <a:t> existing scripts</a:t>
          </a:r>
          <a:endParaRPr lang="en-US" dirty="0"/>
        </a:p>
      </dgm:t>
    </dgm:pt>
    <dgm:pt modelId="{3402936E-1305-A24B-B27F-785C8697F23D}" type="parTrans" cxnId="{DFE3FBAF-95D2-4944-AFA2-FFA14E0629CE}">
      <dgm:prSet/>
      <dgm:spPr/>
      <dgm:t>
        <a:bodyPr/>
        <a:lstStyle/>
        <a:p>
          <a:endParaRPr lang="en-US"/>
        </a:p>
      </dgm:t>
    </dgm:pt>
    <dgm:pt modelId="{8378428E-0694-BC42-AD92-60C40A11736F}" type="sibTrans" cxnId="{DFE3FBAF-95D2-4944-AFA2-FFA14E0629CE}">
      <dgm:prSet/>
      <dgm:spPr/>
      <dgm:t>
        <a:bodyPr/>
        <a:lstStyle/>
        <a:p>
          <a:endParaRPr lang="en-US"/>
        </a:p>
      </dgm:t>
    </dgm:pt>
    <dgm:pt modelId="{EA01C226-9345-6447-B366-DB996D421B86}">
      <dgm:prSet phldrT="[Text]"/>
      <dgm:spPr/>
      <dgm:t>
        <a:bodyPr/>
        <a:lstStyle/>
        <a:p>
          <a:r>
            <a:rPr lang="en-US" dirty="0"/>
            <a:t>Determine what SPARQL does</a:t>
          </a:r>
        </a:p>
      </dgm:t>
    </dgm:pt>
    <dgm:pt modelId="{AAF12ED1-C2EC-B64D-8333-C3CBB9C61C62}" type="parTrans" cxnId="{FD423697-B344-A242-BFD3-033D6D32CDB7}">
      <dgm:prSet/>
      <dgm:spPr/>
      <dgm:t>
        <a:bodyPr/>
        <a:lstStyle/>
        <a:p>
          <a:endParaRPr lang="en-US"/>
        </a:p>
      </dgm:t>
    </dgm:pt>
    <dgm:pt modelId="{7C06F404-0ED5-D14D-B344-6A61D1337006}" type="sibTrans" cxnId="{FD423697-B344-A242-BFD3-033D6D32CDB7}">
      <dgm:prSet/>
      <dgm:spPr/>
      <dgm:t>
        <a:bodyPr/>
        <a:lstStyle/>
        <a:p>
          <a:endParaRPr lang="en-US"/>
        </a:p>
      </dgm:t>
    </dgm:pt>
    <dgm:pt modelId="{C26A1D22-8C00-8B48-B085-B6218FB8D7D2}">
      <dgm:prSet phldrT="[Text]"/>
      <dgm:spPr/>
      <dgm:t>
        <a:bodyPr/>
        <a:lstStyle/>
        <a:p>
          <a:r>
            <a:rPr lang="en-US" dirty="0"/>
            <a:t>Change</a:t>
          </a:r>
          <a:r>
            <a:rPr lang="en-US" baseline="0" dirty="0"/>
            <a:t> SPARQL to SCPI</a:t>
          </a:r>
          <a:endParaRPr lang="en-US" dirty="0"/>
        </a:p>
      </dgm:t>
    </dgm:pt>
    <dgm:pt modelId="{341C4908-DFC8-B949-A40A-DAADF469F1F9}" type="parTrans" cxnId="{607A52BC-649B-2347-859B-37D1E815C929}">
      <dgm:prSet/>
      <dgm:spPr/>
      <dgm:t>
        <a:bodyPr/>
        <a:lstStyle/>
        <a:p>
          <a:endParaRPr lang="en-US"/>
        </a:p>
      </dgm:t>
    </dgm:pt>
    <dgm:pt modelId="{150DE7FC-107A-5243-B9B8-73BF9CC8E5B9}" type="sibTrans" cxnId="{607A52BC-649B-2347-859B-37D1E815C929}">
      <dgm:prSet/>
      <dgm:spPr/>
      <dgm:t>
        <a:bodyPr/>
        <a:lstStyle/>
        <a:p>
          <a:endParaRPr lang="en-US"/>
        </a:p>
      </dgm:t>
    </dgm:pt>
    <dgm:pt modelId="{A97DCF2F-D1E3-DB43-9DB8-F041F0611A22}">
      <dgm:prSet phldrT="[Text]"/>
      <dgm:spPr/>
      <dgm:t>
        <a:bodyPr/>
        <a:lstStyle/>
        <a:p>
          <a:r>
            <a:rPr lang="en-US" dirty="0"/>
            <a:t>Testbed Setup</a:t>
          </a:r>
        </a:p>
      </dgm:t>
    </dgm:pt>
    <dgm:pt modelId="{1DDBF740-5AEE-9B4C-AB52-36D0C7EE205B}" type="parTrans" cxnId="{B92C0E75-FC66-E244-8A33-36C962442530}">
      <dgm:prSet/>
      <dgm:spPr/>
      <dgm:t>
        <a:bodyPr/>
        <a:lstStyle/>
        <a:p>
          <a:endParaRPr lang="en-US"/>
        </a:p>
      </dgm:t>
    </dgm:pt>
    <dgm:pt modelId="{FCFDF27B-4A96-574A-A04B-EFD04AE71715}" type="sibTrans" cxnId="{B92C0E75-FC66-E244-8A33-36C962442530}">
      <dgm:prSet/>
      <dgm:spPr/>
      <dgm:t>
        <a:bodyPr/>
        <a:lstStyle/>
        <a:p>
          <a:endParaRPr lang="en-US"/>
        </a:p>
      </dgm:t>
    </dgm:pt>
    <dgm:pt modelId="{71E1846E-B5C3-F944-B080-C27F64C02BDB}">
      <dgm:prSet phldrT="[Text]"/>
      <dgm:spPr/>
      <dgm:t>
        <a:bodyPr/>
        <a:lstStyle/>
        <a:p>
          <a:r>
            <a:rPr lang="en-US" dirty="0"/>
            <a:t>New Calibration Script</a:t>
          </a:r>
          <a:r>
            <a:rPr lang="en-US" baseline="0" dirty="0"/>
            <a:t> Development</a:t>
          </a:r>
          <a:endParaRPr lang="en-US" dirty="0"/>
        </a:p>
      </dgm:t>
    </dgm:pt>
    <dgm:pt modelId="{A55839D8-C01B-2F4E-8C5E-AE1949426078}" type="parTrans" cxnId="{D7258B92-87AF-F146-8132-FB2B8BDE5014}">
      <dgm:prSet/>
      <dgm:spPr/>
      <dgm:t>
        <a:bodyPr/>
        <a:lstStyle/>
        <a:p>
          <a:endParaRPr lang="en-US"/>
        </a:p>
      </dgm:t>
    </dgm:pt>
    <dgm:pt modelId="{1A35DA1C-1E18-484A-9F29-9D5BB56CA5CB}" type="sibTrans" cxnId="{D7258B92-87AF-F146-8132-FB2B8BDE5014}">
      <dgm:prSet/>
      <dgm:spPr/>
      <dgm:t>
        <a:bodyPr/>
        <a:lstStyle/>
        <a:p>
          <a:endParaRPr lang="en-US"/>
        </a:p>
      </dgm:t>
    </dgm:pt>
    <dgm:pt modelId="{19A9FC0E-FC76-C648-9089-B23BFCA1585C}" type="pres">
      <dgm:prSet presAssocID="{41477983-5994-0045-BC3D-E0BDA86833DD}" presName="Name0" presStyleCnt="0">
        <dgm:presLayoutVars>
          <dgm:chMax val="7"/>
          <dgm:chPref val="5"/>
        </dgm:presLayoutVars>
      </dgm:prSet>
      <dgm:spPr/>
    </dgm:pt>
    <dgm:pt modelId="{D2A66937-4629-BB40-8B23-09BCD719E0F2}" type="pres">
      <dgm:prSet presAssocID="{41477983-5994-0045-BC3D-E0BDA86833DD}" presName="arrowNode" presStyleLbl="node1" presStyleIdx="0" presStyleCnt="1"/>
      <dgm:spPr/>
    </dgm:pt>
    <dgm:pt modelId="{3D3C2EE0-E46E-B44C-B271-EF96F60CC4B0}" type="pres">
      <dgm:prSet presAssocID="{5C68F856-7203-664F-A7A3-A0252B327729}" presName="txNode1" presStyleLbl="revTx" presStyleIdx="0" presStyleCnt="5">
        <dgm:presLayoutVars>
          <dgm:bulletEnabled val="1"/>
        </dgm:presLayoutVars>
      </dgm:prSet>
      <dgm:spPr/>
    </dgm:pt>
    <dgm:pt modelId="{54AF850E-3962-CC46-BDFF-B33AC303371D}" type="pres">
      <dgm:prSet presAssocID="{EA01C226-9345-6447-B366-DB996D421B86}" presName="txNode2" presStyleLbl="revTx" presStyleIdx="1" presStyleCnt="5">
        <dgm:presLayoutVars>
          <dgm:bulletEnabled val="1"/>
        </dgm:presLayoutVars>
      </dgm:prSet>
      <dgm:spPr/>
    </dgm:pt>
    <dgm:pt modelId="{779671C7-E0DD-C94E-B2CF-935049CBEBDE}" type="pres">
      <dgm:prSet presAssocID="{7C06F404-0ED5-D14D-B344-6A61D1337006}" presName="dotNode2" presStyleCnt="0"/>
      <dgm:spPr/>
    </dgm:pt>
    <dgm:pt modelId="{B62A31B4-8FD8-3845-8A91-589904B193B7}" type="pres">
      <dgm:prSet presAssocID="{7C06F404-0ED5-D14D-B344-6A61D1337006}" presName="dotRepeatNode" presStyleLbl="fgShp" presStyleIdx="0" presStyleCnt="3"/>
      <dgm:spPr/>
    </dgm:pt>
    <dgm:pt modelId="{4DD12319-9C5D-B446-B423-B20AB384607D}" type="pres">
      <dgm:prSet presAssocID="{C26A1D22-8C00-8B48-B085-B6218FB8D7D2}" presName="txNode3" presStyleLbl="revTx" presStyleIdx="2" presStyleCnt="5" custLinFactNeighborX="-364" custLinFactNeighborY="9955">
        <dgm:presLayoutVars>
          <dgm:bulletEnabled val="1"/>
        </dgm:presLayoutVars>
      </dgm:prSet>
      <dgm:spPr/>
    </dgm:pt>
    <dgm:pt modelId="{5A511FB5-0A58-A14E-B38E-6368927690AF}" type="pres">
      <dgm:prSet presAssocID="{150DE7FC-107A-5243-B9B8-73BF9CC8E5B9}" presName="dotNode3" presStyleCnt="0"/>
      <dgm:spPr/>
    </dgm:pt>
    <dgm:pt modelId="{8EF53E0F-961E-5448-A112-66FE6EA23964}" type="pres">
      <dgm:prSet presAssocID="{150DE7FC-107A-5243-B9B8-73BF9CC8E5B9}" presName="dotRepeatNode" presStyleLbl="fgShp" presStyleIdx="1" presStyleCnt="3"/>
      <dgm:spPr/>
    </dgm:pt>
    <dgm:pt modelId="{B82AB0F7-4972-F34C-920F-41D8C61FB8C4}" type="pres">
      <dgm:prSet presAssocID="{A97DCF2F-D1E3-DB43-9DB8-F041F0611A22}" presName="txNode4" presStyleLbl="revTx" presStyleIdx="3" presStyleCnt="5">
        <dgm:presLayoutVars>
          <dgm:bulletEnabled val="1"/>
        </dgm:presLayoutVars>
      </dgm:prSet>
      <dgm:spPr/>
    </dgm:pt>
    <dgm:pt modelId="{32789C4E-B98E-5743-9228-DCE98CBBB9A2}" type="pres">
      <dgm:prSet presAssocID="{FCFDF27B-4A96-574A-A04B-EFD04AE71715}" presName="dotNode4" presStyleCnt="0"/>
      <dgm:spPr/>
    </dgm:pt>
    <dgm:pt modelId="{6B6C2045-F01B-284E-BA99-23EA36349C3A}" type="pres">
      <dgm:prSet presAssocID="{FCFDF27B-4A96-574A-A04B-EFD04AE71715}" presName="dotRepeatNode" presStyleLbl="fgShp" presStyleIdx="2" presStyleCnt="3"/>
      <dgm:spPr/>
    </dgm:pt>
    <dgm:pt modelId="{8083B462-5553-454A-9782-B559C34688FD}" type="pres">
      <dgm:prSet presAssocID="{71E1846E-B5C3-F944-B080-C27F64C02BDB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3E6F4A04-D7D6-9B47-BA4A-E8596472461C}" type="presOf" srcId="{5C68F856-7203-664F-A7A3-A0252B327729}" destId="{3D3C2EE0-E46E-B44C-B271-EF96F60CC4B0}" srcOrd="0" destOrd="0" presId="urn:microsoft.com/office/officeart/2009/3/layout/DescendingProcess"/>
    <dgm:cxn modelId="{D547AF36-F652-4F4F-BE2E-4C9F42AE5B18}" type="presOf" srcId="{150DE7FC-107A-5243-B9B8-73BF9CC8E5B9}" destId="{8EF53E0F-961E-5448-A112-66FE6EA23964}" srcOrd="0" destOrd="0" presId="urn:microsoft.com/office/officeart/2009/3/layout/DescendingProcess"/>
    <dgm:cxn modelId="{B2DC2761-0B8C-914E-B1A3-B931BC839A7E}" type="presOf" srcId="{71E1846E-B5C3-F944-B080-C27F64C02BDB}" destId="{8083B462-5553-454A-9782-B559C34688FD}" srcOrd="0" destOrd="0" presId="urn:microsoft.com/office/officeart/2009/3/layout/DescendingProcess"/>
    <dgm:cxn modelId="{9100BF42-2CA5-C149-ABDA-BF67519A7770}" type="presOf" srcId="{EA01C226-9345-6447-B366-DB996D421B86}" destId="{54AF850E-3962-CC46-BDFF-B33AC303371D}" srcOrd="0" destOrd="0" presId="urn:microsoft.com/office/officeart/2009/3/layout/DescendingProcess"/>
    <dgm:cxn modelId="{0BAAAF50-919C-2A49-880F-51D2D280CEEA}" type="presOf" srcId="{7C06F404-0ED5-D14D-B344-6A61D1337006}" destId="{B62A31B4-8FD8-3845-8A91-589904B193B7}" srcOrd="0" destOrd="0" presId="urn:microsoft.com/office/officeart/2009/3/layout/DescendingProcess"/>
    <dgm:cxn modelId="{B92C0E75-FC66-E244-8A33-36C962442530}" srcId="{41477983-5994-0045-BC3D-E0BDA86833DD}" destId="{A97DCF2F-D1E3-DB43-9DB8-F041F0611A22}" srcOrd="3" destOrd="0" parTransId="{1DDBF740-5AEE-9B4C-AB52-36D0C7EE205B}" sibTransId="{FCFDF27B-4A96-574A-A04B-EFD04AE71715}"/>
    <dgm:cxn modelId="{85A77A7A-3121-7F4B-82B1-72E206132C96}" type="presOf" srcId="{A97DCF2F-D1E3-DB43-9DB8-F041F0611A22}" destId="{B82AB0F7-4972-F34C-920F-41D8C61FB8C4}" srcOrd="0" destOrd="0" presId="urn:microsoft.com/office/officeart/2009/3/layout/DescendingProcess"/>
    <dgm:cxn modelId="{7F165780-55DF-E749-9B63-32DD03BD8218}" type="presOf" srcId="{FCFDF27B-4A96-574A-A04B-EFD04AE71715}" destId="{6B6C2045-F01B-284E-BA99-23EA36349C3A}" srcOrd="0" destOrd="0" presId="urn:microsoft.com/office/officeart/2009/3/layout/DescendingProcess"/>
    <dgm:cxn modelId="{D69ACA8B-D4C3-0349-990D-BC33D8AB3CDE}" type="presOf" srcId="{41477983-5994-0045-BC3D-E0BDA86833DD}" destId="{19A9FC0E-FC76-C648-9089-B23BFCA1585C}" srcOrd="0" destOrd="0" presId="urn:microsoft.com/office/officeart/2009/3/layout/DescendingProcess"/>
    <dgm:cxn modelId="{D7258B92-87AF-F146-8132-FB2B8BDE5014}" srcId="{41477983-5994-0045-BC3D-E0BDA86833DD}" destId="{71E1846E-B5C3-F944-B080-C27F64C02BDB}" srcOrd="4" destOrd="0" parTransId="{A55839D8-C01B-2F4E-8C5E-AE1949426078}" sibTransId="{1A35DA1C-1E18-484A-9F29-9D5BB56CA5CB}"/>
    <dgm:cxn modelId="{FD423697-B344-A242-BFD3-033D6D32CDB7}" srcId="{41477983-5994-0045-BC3D-E0BDA86833DD}" destId="{EA01C226-9345-6447-B366-DB996D421B86}" srcOrd="1" destOrd="0" parTransId="{AAF12ED1-C2EC-B64D-8333-C3CBB9C61C62}" sibTransId="{7C06F404-0ED5-D14D-B344-6A61D1337006}"/>
    <dgm:cxn modelId="{DFE3FBAF-95D2-4944-AFA2-FFA14E0629CE}" srcId="{41477983-5994-0045-BC3D-E0BDA86833DD}" destId="{5C68F856-7203-664F-A7A3-A0252B327729}" srcOrd="0" destOrd="0" parTransId="{3402936E-1305-A24B-B27F-785C8697F23D}" sibTransId="{8378428E-0694-BC42-AD92-60C40A11736F}"/>
    <dgm:cxn modelId="{607A52BC-649B-2347-859B-37D1E815C929}" srcId="{41477983-5994-0045-BC3D-E0BDA86833DD}" destId="{C26A1D22-8C00-8B48-B085-B6218FB8D7D2}" srcOrd="2" destOrd="0" parTransId="{341C4908-DFC8-B949-A40A-DAADF469F1F9}" sibTransId="{150DE7FC-107A-5243-B9B8-73BF9CC8E5B9}"/>
    <dgm:cxn modelId="{A08784D4-08EB-B64E-BFB6-47019306294E}" type="presOf" srcId="{C26A1D22-8C00-8B48-B085-B6218FB8D7D2}" destId="{4DD12319-9C5D-B446-B423-B20AB384607D}" srcOrd="0" destOrd="0" presId="urn:microsoft.com/office/officeart/2009/3/layout/DescendingProcess"/>
    <dgm:cxn modelId="{036C815B-61D0-F340-A73E-E5E48DBC692B}" type="presParOf" srcId="{19A9FC0E-FC76-C648-9089-B23BFCA1585C}" destId="{D2A66937-4629-BB40-8B23-09BCD719E0F2}" srcOrd="0" destOrd="0" presId="urn:microsoft.com/office/officeart/2009/3/layout/DescendingProcess"/>
    <dgm:cxn modelId="{988EDAAB-3737-9046-B842-307E2558C1CB}" type="presParOf" srcId="{19A9FC0E-FC76-C648-9089-B23BFCA1585C}" destId="{3D3C2EE0-E46E-B44C-B271-EF96F60CC4B0}" srcOrd="1" destOrd="0" presId="urn:microsoft.com/office/officeart/2009/3/layout/DescendingProcess"/>
    <dgm:cxn modelId="{507AFE2C-03E3-3D4B-A28B-EFA42A7414D2}" type="presParOf" srcId="{19A9FC0E-FC76-C648-9089-B23BFCA1585C}" destId="{54AF850E-3962-CC46-BDFF-B33AC303371D}" srcOrd="2" destOrd="0" presId="urn:microsoft.com/office/officeart/2009/3/layout/DescendingProcess"/>
    <dgm:cxn modelId="{7570865C-C7DE-7E40-AE66-7AA2667AF318}" type="presParOf" srcId="{19A9FC0E-FC76-C648-9089-B23BFCA1585C}" destId="{779671C7-E0DD-C94E-B2CF-935049CBEBDE}" srcOrd="3" destOrd="0" presId="urn:microsoft.com/office/officeart/2009/3/layout/DescendingProcess"/>
    <dgm:cxn modelId="{DE6E54CA-F659-1043-86D2-5CA2FDC8EDEE}" type="presParOf" srcId="{779671C7-E0DD-C94E-B2CF-935049CBEBDE}" destId="{B62A31B4-8FD8-3845-8A91-589904B193B7}" srcOrd="0" destOrd="0" presId="urn:microsoft.com/office/officeart/2009/3/layout/DescendingProcess"/>
    <dgm:cxn modelId="{1B18A550-3338-924D-AAFA-CE4A9A6F3E81}" type="presParOf" srcId="{19A9FC0E-FC76-C648-9089-B23BFCA1585C}" destId="{4DD12319-9C5D-B446-B423-B20AB384607D}" srcOrd="4" destOrd="0" presId="urn:microsoft.com/office/officeart/2009/3/layout/DescendingProcess"/>
    <dgm:cxn modelId="{22E30104-F190-7547-A23B-AEF0AB71326A}" type="presParOf" srcId="{19A9FC0E-FC76-C648-9089-B23BFCA1585C}" destId="{5A511FB5-0A58-A14E-B38E-6368927690AF}" srcOrd="5" destOrd="0" presId="urn:microsoft.com/office/officeart/2009/3/layout/DescendingProcess"/>
    <dgm:cxn modelId="{F491AC8D-E1B2-9A4B-AE14-8E0CC77E1552}" type="presParOf" srcId="{5A511FB5-0A58-A14E-B38E-6368927690AF}" destId="{8EF53E0F-961E-5448-A112-66FE6EA23964}" srcOrd="0" destOrd="0" presId="urn:microsoft.com/office/officeart/2009/3/layout/DescendingProcess"/>
    <dgm:cxn modelId="{ED3E181B-B898-0840-9FA8-10F606EAFC5C}" type="presParOf" srcId="{19A9FC0E-FC76-C648-9089-B23BFCA1585C}" destId="{B82AB0F7-4972-F34C-920F-41D8C61FB8C4}" srcOrd="6" destOrd="0" presId="urn:microsoft.com/office/officeart/2009/3/layout/DescendingProcess"/>
    <dgm:cxn modelId="{F67DAFBE-A04B-0B43-B5FD-363B076DE8D7}" type="presParOf" srcId="{19A9FC0E-FC76-C648-9089-B23BFCA1585C}" destId="{32789C4E-B98E-5743-9228-DCE98CBBB9A2}" srcOrd="7" destOrd="0" presId="urn:microsoft.com/office/officeart/2009/3/layout/DescendingProcess"/>
    <dgm:cxn modelId="{0F7FD0F2-A12C-E549-92C3-427A814F704A}" type="presParOf" srcId="{32789C4E-B98E-5743-9228-DCE98CBBB9A2}" destId="{6B6C2045-F01B-284E-BA99-23EA36349C3A}" srcOrd="0" destOrd="0" presId="urn:microsoft.com/office/officeart/2009/3/layout/DescendingProcess"/>
    <dgm:cxn modelId="{E3037027-F820-E749-85BB-172F9585BAD1}" type="presParOf" srcId="{19A9FC0E-FC76-C648-9089-B23BFCA1585C}" destId="{8083B462-5553-454A-9782-B559C34688FD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66937-4629-BB40-8B23-09BCD719E0F2}">
      <dsp:nvSpPr>
        <dsp:cNvPr id="0" name=""/>
        <dsp:cNvSpPr/>
      </dsp:nvSpPr>
      <dsp:spPr>
        <a:xfrm rot="4396374">
          <a:off x="1939783" y="879465"/>
          <a:ext cx="3815260" cy="2660668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2A31B4-8FD8-3845-8A91-589904B193B7}">
      <dsp:nvSpPr>
        <dsp:cNvPr id="0" name=""/>
        <dsp:cNvSpPr/>
      </dsp:nvSpPr>
      <dsp:spPr>
        <a:xfrm>
          <a:off x="3368992" y="1226880"/>
          <a:ext cx="96347" cy="963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EF53E0F-961E-5448-A112-66FE6EA23964}">
      <dsp:nvSpPr>
        <dsp:cNvPr id="0" name=""/>
        <dsp:cNvSpPr/>
      </dsp:nvSpPr>
      <dsp:spPr>
        <a:xfrm>
          <a:off x="4028706" y="1759000"/>
          <a:ext cx="96347" cy="963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B6C2045-F01B-284E-BA99-23EA36349C3A}">
      <dsp:nvSpPr>
        <dsp:cNvPr id="0" name=""/>
        <dsp:cNvSpPr/>
      </dsp:nvSpPr>
      <dsp:spPr>
        <a:xfrm>
          <a:off x="4523126" y="2381280"/>
          <a:ext cx="96347" cy="96347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D3C2EE0-E46E-B44C-B271-EF96F60CC4B0}">
      <dsp:nvSpPr>
        <dsp:cNvPr id="0" name=""/>
        <dsp:cNvSpPr/>
      </dsp:nvSpPr>
      <dsp:spPr>
        <a:xfrm>
          <a:off x="1684019" y="0"/>
          <a:ext cx="1798777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</a:t>
          </a:r>
          <a:r>
            <a:rPr lang="en-US" sz="2000" kern="1200" baseline="0" dirty="0"/>
            <a:t> existing scripts</a:t>
          </a:r>
          <a:endParaRPr lang="en-US" sz="2000" kern="1200" dirty="0"/>
        </a:p>
      </dsp:txBody>
      <dsp:txXfrm>
        <a:off x="1684019" y="0"/>
        <a:ext cx="1798777" cy="707136"/>
      </dsp:txXfrm>
    </dsp:sp>
    <dsp:sp modelId="{54AF850E-3962-CC46-BDFF-B33AC303371D}">
      <dsp:nvSpPr>
        <dsp:cNvPr id="0" name=""/>
        <dsp:cNvSpPr/>
      </dsp:nvSpPr>
      <dsp:spPr>
        <a:xfrm>
          <a:off x="3920337" y="921486"/>
          <a:ext cx="2625242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Determine what SPARQL does</a:t>
          </a:r>
        </a:p>
      </dsp:txBody>
      <dsp:txXfrm>
        <a:off x="3920337" y="921486"/>
        <a:ext cx="2625242" cy="707136"/>
      </dsp:txXfrm>
    </dsp:sp>
    <dsp:sp modelId="{4DD12319-9C5D-B446-B423-B20AB384607D}">
      <dsp:nvSpPr>
        <dsp:cNvPr id="0" name=""/>
        <dsp:cNvSpPr/>
      </dsp:nvSpPr>
      <dsp:spPr>
        <a:xfrm>
          <a:off x="1676410" y="1524001"/>
          <a:ext cx="2090470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Change</a:t>
          </a:r>
          <a:r>
            <a:rPr lang="en-US" sz="2000" kern="1200" baseline="0" dirty="0"/>
            <a:t> SPARQL to SCPI</a:t>
          </a:r>
          <a:endParaRPr lang="en-US" sz="2000" kern="1200" dirty="0"/>
        </a:p>
      </dsp:txBody>
      <dsp:txXfrm>
        <a:off x="1676410" y="1524001"/>
        <a:ext cx="2090470" cy="707136"/>
      </dsp:txXfrm>
    </dsp:sp>
    <dsp:sp modelId="{B82AB0F7-4972-F34C-920F-41D8C61FB8C4}">
      <dsp:nvSpPr>
        <dsp:cNvPr id="0" name=""/>
        <dsp:cNvSpPr/>
      </dsp:nvSpPr>
      <dsp:spPr>
        <a:xfrm>
          <a:off x="4941265" y="2075886"/>
          <a:ext cx="1604314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Testbed Setup</a:t>
          </a:r>
        </a:p>
      </dsp:txBody>
      <dsp:txXfrm>
        <a:off x="4941265" y="2075886"/>
        <a:ext cx="1604314" cy="707136"/>
      </dsp:txXfrm>
    </dsp:sp>
    <dsp:sp modelId="{8083B462-5553-454A-9782-B559C34688FD}">
      <dsp:nvSpPr>
        <dsp:cNvPr id="0" name=""/>
        <dsp:cNvSpPr/>
      </dsp:nvSpPr>
      <dsp:spPr>
        <a:xfrm>
          <a:off x="4114800" y="3712464"/>
          <a:ext cx="2430780" cy="70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Calibration Script</a:t>
          </a:r>
          <a:r>
            <a:rPr lang="en-US" sz="2000" kern="1200" baseline="0" dirty="0"/>
            <a:t> Development</a:t>
          </a:r>
          <a:endParaRPr lang="en-US" sz="2000" kern="1200" dirty="0"/>
        </a:p>
      </dsp:txBody>
      <dsp:txXfrm>
        <a:off x="4114800" y="3712464"/>
        <a:ext cx="2430780" cy="707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ea typeface="ＭＳ Ｐゴシック" pitchFamily="34" charset="-128"/>
              </a:rPr>
              <a:t>Passive Front End Redesign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800" dirty="0">
                <a:ea typeface="ＭＳ Ｐゴシック" pitchFamily="34" charset="-128"/>
              </a:rPr>
              <a:t>The </a:t>
            </a:r>
            <a:r>
              <a:rPr lang="en-US" altLang="ja-JP" sz="1800" dirty="0" err="1">
                <a:ea typeface="ＭＳ Ｐゴシック" pitchFamily="34" charset="-128"/>
              </a:rPr>
              <a:t>Logicals</a:t>
            </a:r>
            <a:endParaRPr lang="en-US" altLang="ja-JP" sz="18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ea typeface="ＭＳ Ｐゴシック" pitchFamily="34" charset="-128"/>
              </a:rPr>
              <a:t>Tiffany Morisak, Robert Wilhelm, Jason </a:t>
            </a:r>
            <a:r>
              <a:rPr lang="en-US" altLang="en-US" sz="1800" dirty="0" err="1">
                <a:ea typeface="ＭＳ Ｐゴシック" pitchFamily="34" charset="-128"/>
              </a:rPr>
              <a:t>Korchuk</a:t>
            </a:r>
            <a:r>
              <a:rPr lang="en-US" altLang="en-US" sz="1800" dirty="0">
                <a:ea typeface="ＭＳ Ｐゴシック" pitchFamily="34" charset="-128"/>
              </a:rPr>
              <a:t>, Cody Hutchins, April </a:t>
            </a:r>
            <a:r>
              <a:rPr lang="en-US" altLang="en-US" sz="1800" dirty="0" err="1">
                <a:ea typeface="ＭＳ Ｐゴシック" pitchFamily="34" charset="-128"/>
              </a:rPr>
              <a:t>Freier</a:t>
            </a:r>
            <a:endParaRPr lang="en-US" altLang="en-US" sz="18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ea typeface="ＭＳ Ｐゴシック" pitchFamily="34" charset="-128"/>
              </a:rPr>
              <a:t>Sponsor: </a:t>
            </a:r>
            <a:r>
              <a:rPr lang="en-US" altLang="en-US" sz="1800" dirty="0" err="1">
                <a:ea typeface="ＭＳ Ｐゴシック" pitchFamily="34" charset="-128"/>
              </a:rPr>
              <a:t>RTLogic</a:t>
            </a:r>
            <a:r>
              <a:rPr lang="en-US" altLang="en-US" sz="1800" dirty="0">
                <a:ea typeface="ＭＳ Ｐゴシック" pitchFamily="34" charset="-128"/>
              </a:rPr>
              <a:t>—John Wiley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ea typeface="ＭＳ Ｐゴシック" pitchFamily="34" charset="-128"/>
              </a:rPr>
              <a:t>Faculty Sponsor: Dr. </a:t>
            </a:r>
            <a:r>
              <a:rPr lang="en-US" altLang="en-US" sz="1800" dirty="0" err="1">
                <a:ea typeface="ＭＳ Ｐゴシック" pitchFamily="34" charset="-128"/>
              </a:rPr>
              <a:t>Darshika</a:t>
            </a:r>
            <a:r>
              <a:rPr lang="en-US" altLang="en-US" sz="1800" dirty="0">
                <a:ea typeface="ＭＳ Ｐゴシック" pitchFamily="34" charset="-128"/>
              </a:rPr>
              <a:t> G </a:t>
            </a:r>
            <a:r>
              <a:rPr lang="en-US" altLang="en-US" sz="1800" dirty="0" err="1">
                <a:ea typeface="ＭＳ Ｐゴシック" pitchFamily="34" charset="-128"/>
              </a:rPr>
              <a:t>Perera</a:t>
            </a:r>
            <a:endParaRPr lang="en-US" altLang="en-US" sz="18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ea typeface="ＭＳ Ｐゴシック" pitchFamily="34" charset="-128"/>
              </a:rPr>
              <a:t>2/24/17</a:t>
            </a:r>
            <a:endParaRPr lang="en-US" altLang="en-US" sz="14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38725"/>
            <a:ext cx="2781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Two scripts used to connect to the Saturn board for testing and final configuration in Octave (</a:t>
            </a:r>
            <a:r>
              <a:rPr lang="en-US" dirty="0" err="1">
                <a:latin typeface="+mn-lt"/>
              </a:rPr>
              <a:t>Matlab</a:t>
            </a:r>
            <a:r>
              <a:rPr lang="en-US" dirty="0">
                <a:latin typeface="+mn-lt"/>
              </a:rPr>
              <a:t> Variant)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script will run a verification test on the board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Second script configures data on the board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Transition SPARQL to SCPI considering these points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Gain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Attenuation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DC_tracking</a:t>
            </a:r>
            <a:endParaRPr lang="en-US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DC_offset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8000"/>
          <a:stretch/>
        </p:blipFill>
        <p:spPr>
          <a:xfrm>
            <a:off x="249115" y="1427259"/>
            <a:ext cx="8534400" cy="1752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05000" y="2514600"/>
            <a:ext cx="6477000" cy="338704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99588"/>
            <a:ext cx="5410200" cy="274458"/>
          </a:xfrm>
          <a:prstGeom prst="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4622" y="3120832"/>
            <a:ext cx="8332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Subject: Prefix specifies data location on Saturn Board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HTML file location is the board’s local 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Predicate: “insert” command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Object: Set internal values on system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Gain, Attenuation, </a:t>
            </a:r>
            <a:r>
              <a:rPr lang="en-US" sz="2400" dirty="0" err="1"/>
              <a:t>DC_tracking</a:t>
            </a:r>
            <a:r>
              <a:rPr lang="en-US" sz="2400" dirty="0"/>
              <a:t> and </a:t>
            </a:r>
            <a:r>
              <a:rPr lang="en-US" sz="2400" dirty="0" err="1"/>
              <a:t>DC_offset</a:t>
            </a:r>
            <a:r>
              <a:rPr lang="en-US" sz="2400" dirty="0"/>
              <a:t> variables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SPARQL Example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274046"/>
            <a:ext cx="1676400" cy="240554"/>
          </a:xfrm>
          <a:prstGeom prst="rect">
            <a:avLst/>
          </a:prstGeom>
          <a:noFill/>
          <a:ln w="476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 Wider Range </a:t>
            </a:r>
            <a:r>
              <a:rPr lang="en-US" dirty="0" err="1"/>
              <a:t>Balun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Similar to current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Larger PCB footprint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Fewer</a:t>
                      </a:r>
                      <a:r>
                        <a:rPr lang="en-US" baseline="0" dirty="0"/>
                        <a:t> components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  <a:r>
                        <a:rPr lang="en-US" baseline="0" dirty="0"/>
                        <a:t> drops as bandwidth increases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Few</a:t>
                      </a:r>
                      <a:r>
                        <a:rPr lang="en-US" baseline="0" dirty="0"/>
                        <a:t> to choose 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11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417638"/>
            <a:ext cx="723900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Magnetic coupling for &lt;10MHz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Capacitive coupling for 1GHz+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Wire wound transmission line (mag/cap) for 500kHz-10GHz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Search: Broadband </a:t>
            </a:r>
            <a:r>
              <a:rPr lang="en-US" dirty="0" err="1"/>
              <a:t>Balun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2:  RF Switch-Multiple </a:t>
            </a:r>
            <a:r>
              <a:rPr lang="en-US" dirty="0" err="1"/>
              <a:t>Baluns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Better performance per </a:t>
                      </a:r>
                      <a:r>
                        <a:rPr lang="en-US" dirty="0" err="1"/>
                        <a:t>balun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</a:t>
                      </a:r>
                      <a:r>
                        <a:rPr lang="en-US" baseline="0" dirty="0"/>
                        <a:t> higher 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options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components</a:t>
                      </a:r>
                      <a:r>
                        <a:rPr lang="en-US" baseline="0" dirty="0"/>
                        <a:t> on 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3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Literature Search: RF Switch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12553"/>
              </p:ext>
            </p:extLst>
          </p:nvPr>
        </p:nvGraphicFramePr>
        <p:xfrm>
          <a:off x="168544" y="1417638"/>
          <a:ext cx="880691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9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Diode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Electromechanical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</a:t>
                      </a:r>
                      <a:r>
                        <a:rPr lang="en-US" baseline="0" dirty="0"/>
                        <a:t>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Switching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56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Update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045" y="1417638"/>
            <a:ext cx="2681909" cy="13856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 1: Increase Input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 2: Set Thermotron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 3: Rewrite Scripts with SCPI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Stretch Goal 1:</a:t>
            </a:r>
            <a:r>
              <a:rPr lang="en-US" sz="2400" dirty="0"/>
              <a:t> Produce functional PCB of either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Stretch Goal 2: </a:t>
            </a:r>
            <a:r>
              <a:rPr lang="en-US" sz="2400" dirty="0"/>
              <a:t>Retrofit new design to current Saturn board</a:t>
            </a:r>
          </a:p>
        </p:txBody>
      </p:sp>
    </p:spTree>
    <p:extLst>
      <p:ext uri="{BB962C8B-B14F-4D97-AF65-F5344CB8AC3E}">
        <p14:creationId xmlns:p14="http://schemas.microsoft.com/office/powerpoint/2010/main" val="205760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Redesigned PCB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8" y="1828800"/>
            <a:ext cx="4457700" cy="3166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843454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Trace Width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Trace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Assistance: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Bogdan </a:t>
            </a:r>
            <a:r>
              <a:rPr lang="en-US" sz="2400" dirty="0" err="1"/>
              <a:t>Crivin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John Wiley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220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Departure from Project Requirements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7924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Didn't change many of </a:t>
            </a:r>
            <a:r>
              <a:rPr lang="en-US" sz="2800"/>
              <a:t>the requirements, </a:t>
            </a:r>
            <a:r>
              <a:rPr lang="en-US" sz="2800" dirty="0"/>
              <a:t>just some very small adjustments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67000"/>
            <a:ext cx="3086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8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Design Progress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44780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0000"/>
              <a:buAutoNum type="arabicPeriod"/>
            </a:pPr>
            <a:r>
              <a:rPr lang="en-US" sz="3200" dirty="0"/>
              <a:t>PCB layouts completed/Submitted for approval</a:t>
            </a:r>
          </a:p>
          <a:p>
            <a:pPr marL="914400" lvl="3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Original Layout</a:t>
            </a:r>
          </a:p>
          <a:p>
            <a:pPr marL="914400" lvl="3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Revised Layout</a:t>
            </a:r>
          </a:p>
          <a:p>
            <a:pPr marL="457200" lvl="2" indent="-457200">
              <a:buSzPct val="100000"/>
              <a:buFont typeface="+mj-lt"/>
              <a:buAutoNum type="arabicPeriod"/>
            </a:pPr>
            <a:r>
              <a:rPr lang="en-US" sz="3200" dirty="0"/>
              <a:t>Compare PFE test data to simulation output</a:t>
            </a:r>
          </a:p>
          <a:p>
            <a:pPr marL="457200" lvl="2" indent="-457200">
              <a:buSzPct val="100000"/>
              <a:buFont typeface="+mj-lt"/>
              <a:buAutoNum type="arabicPeriod"/>
            </a:pPr>
            <a:r>
              <a:rPr lang="en-US" sz="3200" dirty="0"/>
              <a:t>SPARQL to SCPI transition nearing completion</a:t>
            </a:r>
          </a:p>
          <a:p>
            <a:pPr marL="457200" lvl="2" indent="-457200">
              <a:buSzPct val="100000"/>
              <a:buFont typeface="+mj-lt"/>
              <a:buAutoNum type="arabicPeriod"/>
            </a:pPr>
            <a:r>
              <a:rPr lang="en-US" sz="3200" dirty="0"/>
              <a:t>Thermotron Testing Round 1: Complete!</a:t>
            </a:r>
          </a:p>
        </p:txBody>
      </p:sp>
    </p:spTree>
    <p:extLst>
      <p:ext uri="{BB962C8B-B14F-4D97-AF65-F5344CB8AC3E}">
        <p14:creationId xmlns:p14="http://schemas.microsoft.com/office/powerpoint/2010/main" val="31669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3820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>
                <a:ea typeface="ＭＳ Ｐゴシック" pitchFamily="34" charset="-128"/>
              </a:rPr>
              <a:t>Team</a:t>
            </a:r>
            <a:endParaRPr lang="en-US" altLang="en-US" dirty="0">
              <a:latin typeface="Arial Black" panose="020B0A04020102020204" pitchFamily="34" charset="0"/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600200"/>
            <a:ext cx="8382000" cy="4130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Cody Hutchins (Computer Engineer—Team Lead)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April </a:t>
            </a:r>
            <a:r>
              <a:rPr lang="en-US" altLang="en-US" dirty="0" err="1">
                <a:ea typeface="ＭＳ Ｐゴシック" pitchFamily="34" charset="-128"/>
              </a:rPr>
              <a:t>Freier</a:t>
            </a:r>
            <a:r>
              <a:rPr lang="en-US" altLang="en-US" dirty="0">
                <a:ea typeface="ＭＳ Ｐゴシック" pitchFamily="34" charset="-128"/>
              </a:rPr>
              <a:t> (Computer Engineer—Software Design)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Jason </a:t>
            </a:r>
            <a:r>
              <a:rPr lang="en-US" altLang="en-US" dirty="0" err="1">
                <a:ea typeface="ＭＳ Ｐゴシック" pitchFamily="34" charset="-128"/>
              </a:rPr>
              <a:t>Korchuk</a:t>
            </a:r>
            <a:r>
              <a:rPr lang="en-US" altLang="en-US" dirty="0">
                <a:ea typeface="ＭＳ Ｐゴシック" pitchFamily="34" charset="-128"/>
              </a:rPr>
              <a:t> (Computer Engineer—Circuit Modeling)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Robert Wilhelm (Electrical Engineer—Circuit Assembly)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Tiffany </a:t>
            </a:r>
            <a:r>
              <a:rPr lang="en-US" altLang="en-US" dirty="0" err="1">
                <a:ea typeface="ＭＳ Ｐゴシック" pitchFamily="34" charset="-128"/>
              </a:rPr>
              <a:t>Morisak</a:t>
            </a:r>
            <a:r>
              <a:rPr lang="en-US" altLang="en-US" dirty="0">
                <a:ea typeface="ＭＳ Ｐゴシック" pitchFamily="34" charset="-128"/>
              </a:rPr>
              <a:t> (Electrical Engineer—Circuit Modeling)</a:t>
            </a:r>
          </a:p>
          <a:p>
            <a:pPr marL="400050" lvl="1" indent="0"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marL="400050" lvl="1" indent="0"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8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Design Work Left Before Final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43089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Compare existing script to new and improved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Send eagle layout to </a:t>
            </a:r>
            <a:r>
              <a:rPr lang="en-US" sz="2800" dirty="0" err="1">
                <a:solidFill>
                  <a:srgbClr val="7030A0"/>
                </a:solidFill>
              </a:rPr>
              <a:t>OSHPark</a:t>
            </a:r>
            <a:endParaRPr lang="en-US" sz="2800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the Redesign in the Thermatron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new passive front end</a:t>
            </a:r>
          </a:p>
        </p:txBody>
      </p:sp>
    </p:spTree>
    <p:extLst>
      <p:ext uri="{BB962C8B-B14F-4D97-AF65-F5344CB8AC3E}">
        <p14:creationId xmlns:p14="http://schemas.microsoft.com/office/powerpoint/2010/main" val="191031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Reproduce Passive Front End (PFE) and compare to full Saturn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Spice simulations of current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Compare Spice simulation to tests taken on Saturn boards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Build PFE and thermal test with Saturn</a:t>
            </a:r>
          </a:p>
          <a:p>
            <a:r>
              <a:rPr lang="en-US" dirty="0">
                <a:latin typeface="+mn-lt"/>
              </a:rPr>
              <a:t>Redesign PFE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Spice simulations of new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Compare new Spice output to old Spice output to determine success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289432"/>
            <a:ext cx="72390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Simulate frequency sweep at output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Overlay current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dBm</a:t>
            </a:r>
            <a:r>
              <a:rPr lang="en-US" sz="2000" dirty="0">
                <a:ea typeface="MS Mincho"/>
                <a:cs typeface="Times New Roman" panose="02020603050405020304" pitchFamily="18" charset="0"/>
              </a:rPr>
              <a:t> plot with test data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Use Excel to convert from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Vout-Iout</a:t>
            </a:r>
            <a:r>
              <a:rPr lang="en-US" sz="2000" dirty="0">
                <a:ea typeface="MS Mincho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dBm</a:t>
            </a:r>
            <a:endParaRPr lang="en-US" sz="2000" dirty="0">
              <a:ea typeface="MS Mincho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Overlay new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dBm</a:t>
            </a:r>
            <a:r>
              <a:rPr lang="en-US" sz="2000" dirty="0">
                <a:ea typeface="MS Mincho"/>
                <a:cs typeface="Times New Roman" panose="02020603050405020304" pitchFamily="18" charset="0"/>
              </a:rPr>
              <a:t> plots with current </a:t>
            </a:r>
            <a:r>
              <a:rPr lang="en-US" sz="2000" dirty="0" err="1">
                <a:ea typeface="MS Mincho"/>
                <a:cs typeface="Times New Roman" panose="02020603050405020304" pitchFamily="18" charset="0"/>
              </a:rPr>
              <a:t>dBm</a:t>
            </a:r>
            <a:r>
              <a:rPr lang="en-US" sz="2000" dirty="0">
                <a:ea typeface="MS Mincho"/>
                <a:cs typeface="Times New Roman" panose="02020603050405020304" pitchFamily="18" charset="0"/>
              </a:rPr>
              <a:t> plots</a:t>
            </a:r>
          </a:p>
          <a:p>
            <a:pPr>
              <a:spcAft>
                <a:spcPts val="1000"/>
              </a:spcAft>
            </a:pPr>
            <a:endParaRPr lang="en-US" sz="2000" dirty="0"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7983" y="121747"/>
            <a:ext cx="8229600" cy="1143000"/>
          </a:xfrm>
        </p:spPr>
        <p:txBody>
          <a:bodyPr/>
          <a:lstStyle/>
          <a:p>
            <a:r>
              <a:rPr lang="en-US" dirty="0"/>
              <a:t>Demonstration Plan: Spice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66" y="3810000"/>
            <a:ext cx="3584576" cy="12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126232"/>
            <a:ext cx="7239000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Thermal Test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Video of Thermal Chamber testing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7983" y="121747"/>
            <a:ext cx="8229600" cy="1143000"/>
          </a:xfrm>
        </p:spPr>
        <p:txBody>
          <a:bodyPr/>
          <a:lstStyle/>
          <a:p>
            <a:r>
              <a:rPr lang="en-US" dirty="0"/>
              <a:t>Demonstration Plan: Thermal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2279964"/>
            <a:ext cx="3352800" cy="2895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53144" y="5218001"/>
            <a:ext cx="2485311" cy="42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n-lt"/>
              </a:rPr>
              <a:t>Thermotron 2800</a:t>
            </a:r>
          </a:p>
        </p:txBody>
      </p:sp>
    </p:spTree>
    <p:extLst>
      <p:ext uri="{BB962C8B-B14F-4D97-AF65-F5344CB8AC3E}">
        <p14:creationId xmlns:p14="http://schemas.microsoft.com/office/powerpoint/2010/main" val="264675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264747"/>
            <a:ext cx="7239000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SCPI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MS Mincho"/>
                <a:cs typeface="Times New Roman" panose="02020603050405020304" pitchFamily="18" charset="0"/>
              </a:rPr>
              <a:t>Calibration video using new scripts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7983" y="121747"/>
            <a:ext cx="8229600" cy="1143000"/>
          </a:xfrm>
        </p:spPr>
        <p:txBody>
          <a:bodyPr/>
          <a:lstStyle/>
          <a:p>
            <a:r>
              <a:rPr lang="en-US" dirty="0"/>
              <a:t>Demonstration Plan: Scripts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83" y="2687149"/>
            <a:ext cx="3941233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3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86700" cy="994172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32339" r="3125" b="36060"/>
          <a:stretch/>
        </p:blipFill>
        <p:spPr>
          <a:xfrm>
            <a:off x="10160" y="1143000"/>
            <a:ext cx="913384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Budget (Original)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30924"/>
              </p:ext>
            </p:extLst>
          </p:nvPr>
        </p:nvGraphicFramePr>
        <p:xfrm>
          <a:off x="685800" y="1371600"/>
          <a:ext cx="74854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044">
                  <a:extLst>
                    <a:ext uri="{9D8B030D-6E8A-4147-A177-3AD203B41FA5}">
                      <a16:colId xmlns:a16="http://schemas.microsoft.com/office/drawing/2014/main" val="3115681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227514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31962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959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 Printout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5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Connectors SMA JACK 50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100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221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2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23.7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93.1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Capacitor 100pF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2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 Switch SPDT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Wound Chip  </a:t>
                      </a:r>
                      <a:r>
                        <a:rPr lang="en-US" dirty="0" err="1"/>
                        <a:t>Balun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Inductor 1nH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91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Budget (Redesign)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04803"/>
              </p:ext>
            </p:extLst>
          </p:nvPr>
        </p:nvGraphicFramePr>
        <p:xfrm>
          <a:off x="685800" y="1295400"/>
          <a:ext cx="75869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80">
                  <a:extLst>
                    <a:ext uri="{9D8B030D-6E8A-4147-A177-3AD203B41FA5}">
                      <a16:colId xmlns:a16="http://schemas.microsoft.com/office/drawing/2014/main" val="3115681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2275147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31962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959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 Printout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5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Connectors SMA JACK 50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4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100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221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2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23.7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93.1 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Capacitor 100pF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2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 Switch SP2T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Power Surface Mount </a:t>
                      </a:r>
                      <a:r>
                        <a:rPr lang="en-US" dirty="0" err="1"/>
                        <a:t>Balun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Inductor 1nH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91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1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Review: Specification</a:t>
            </a:r>
          </a:p>
          <a:p>
            <a:r>
              <a:rPr lang="en-US" dirty="0">
                <a:latin typeface="+mn-lt"/>
              </a:rPr>
              <a:t>Proposed Solutions: Considerations</a:t>
            </a:r>
          </a:p>
          <a:p>
            <a:r>
              <a:rPr lang="en-US" dirty="0">
                <a:latin typeface="+mn-lt"/>
              </a:rPr>
              <a:t>Literature Search</a:t>
            </a:r>
          </a:p>
          <a:p>
            <a:r>
              <a:rPr lang="en-US" dirty="0">
                <a:latin typeface="+mn-lt"/>
              </a:rPr>
              <a:t>PCB Design</a:t>
            </a:r>
          </a:p>
          <a:p>
            <a:r>
              <a:rPr lang="en-US" dirty="0">
                <a:latin typeface="+mn-lt"/>
              </a:rPr>
              <a:t>Design Progress</a:t>
            </a:r>
          </a:p>
          <a:p>
            <a:r>
              <a:rPr lang="en-US" dirty="0">
                <a:latin typeface="+mn-lt"/>
              </a:rPr>
              <a:t>Test Plan</a:t>
            </a:r>
          </a:p>
          <a:p>
            <a:r>
              <a:rPr lang="en-US" dirty="0">
                <a:latin typeface="+mn-lt"/>
              </a:rPr>
              <a:t>Demonstration Plan</a:t>
            </a:r>
          </a:p>
          <a:p>
            <a:r>
              <a:rPr lang="en-US" dirty="0">
                <a:latin typeface="+mn-lt"/>
              </a:rPr>
              <a:t>Timeline</a:t>
            </a:r>
          </a:p>
          <a:p>
            <a:r>
              <a:rPr lang="en-US" dirty="0">
                <a:latin typeface="+mn-lt"/>
              </a:rPr>
              <a:t>Budget</a:t>
            </a:r>
          </a:p>
          <a:p>
            <a:r>
              <a:rPr lang="en-US" dirty="0">
                <a:latin typeface="+mn-lt"/>
              </a:rPr>
              <a:t>Conclusion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14736"/>
            <a:ext cx="3514725" cy="46923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1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Review: Specification</a:t>
            </a:r>
          </a:p>
          <a:p>
            <a:r>
              <a:rPr lang="en-US" dirty="0">
                <a:latin typeface="+mn-lt"/>
              </a:rPr>
              <a:t>Proposed Solutions: Considerations</a:t>
            </a:r>
          </a:p>
          <a:p>
            <a:r>
              <a:rPr lang="en-US" dirty="0">
                <a:latin typeface="+mn-lt"/>
              </a:rPr>
              <a:t>Literature Search</a:t>
            </a:r>
          </a:p>
          <a:p>
            <a:r>
              <a:rPr lang="en-US" dirty="0">
                <a:latin typeface="+mn-lt"/>
              </a:rPr>
              <a:t>PCB Design </a:t>
            </a:r>
          </a:p>
          <a:p>
            <a:r>
              <a:rPr lang="en-US" dirty="0">
                <a:latin typeface="+mn-lt"/>
              </a:rPr>
              <a:t>Design Progress</a:t>
            </a:r>
          </a:p>
          <a:p>
            <a:r>
              <a:rPr lang="en-US" dirty="0">
                <a:latin typeface="+mn-lt"/>
              </a:rPr>
              <a:t>Test Plan</a:t>
            </a:r>
          </a:p>
          <a:p>
            <a:r>
              <a:rPr lang="en-US" dirty="0">
                <a:latin typeface="+mn-lt"/>
              </a:rPr>
              <a:t>Demonstration Plan</a:t>
            </a:r>
          </a:p>
          <a:p>
            <a:r>
              <a:rPr lang="en-US" dirty="0">
                <a:latin typeface="+mn-lt"/>
              </a:rPr>
              <a:t>Timeline</a:t>
            </a:r>
          </a:p>
          <a:p>
            <a:r>
              <a:rPr lang="en-US" dirty="0">
                <a:latin typeface="+mn-lt"/>
              </a:rPr>
              <a:t>Budget</a:t>
            </a:r>
          </a:p>
          <a:p>
            <a:r>
              <a:rPr lang="en-US" dirty="0">
                <a:latin typeface="+mn-lt"/>
              </a:rPr>
              <a:t>Conclusion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815664"/>
            <a:ext cx="8229600" cy="2541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808790"/>
            <a:ext cx="6400800" cy="254189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0" cmpd="thickThin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1977" y="825469"/>
            <a:ext cx="1905000" cy="2541892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4033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 Scope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2275" y="1763444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Connects to Script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4676" y="1111049"/>
            <a:ext cx="1066800" cy="2057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42588" y="1111049"/>
            <a:ext cx="1066800" cy="2057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Signal Switch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8376" y="1111049"/>
            <a:ext cx="1171575" cy="20574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Signal Pad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6151" y="1111049"/>
            <a:ext cx="1990725" cy="21452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Signal Splitter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6551" y="3408001"/>
            <a:ext cx="8325949" cy="2174966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numCol="5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n-lt"/>
              </a:rPr>
              <a:t>Received and Transmitted Signals from RF Down Converter Box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Switches between received and transmitted signals using 5 V signals</a:t>
            </a:r>
          </a:p>
          <a:p>
            <a:r>
              <a:rPr lang="en-US" sz="1800" dirty="0">
                <a:latin typeface="+mn-lt"/>
              </a:rPr>
              <a:t>Pad maintains 50 Ohm impedance but causes 4 DB loss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Splits signal and maintains impedance for ADC analyzation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All further signal processing for this project takes place in in script</a:t>
            </a:r>
          </a:p>
        </p:txBody>
      </p:sp>
      <p:sp>
        <p:nvSpPr>
          <p:cNvPr id="2" name="Rectangle 1"/>
          <p:cNvSpPr/>
          <p:nvPr/>
        </p:nvSpPr>
        <p:spPr>
          <a:xfrm>
            <a:off x="291012" y="3408001"/>
            <a:ext cx="1658449" cy="200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38528" y="3414875"/>
            <a:ext cx="1534273" cy="2002199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0458" y="3412366"/>
            <a:ext cx="1654920" cy="200219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5054" y="3408000"/>
            <a:ext cx="1656682" cy="20021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43163" y="3414875"/>
            <a:ext cx="1658448" cy="2002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54" y="1497623"/>
            <a:ext cx="2438400" cy="365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Input Frequency Upgrade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9900" y="1497623"/>
            <a:ext cx="2438400" cy="3657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Operating Temp Verification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6738" y="1497623"/>
            <a:ext cx="2438400" cy="3657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Calibration Script Upgrade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Design Sections </a:t>
            </a:r>
          </a:p>
        </p:txBody>
      </p:sp>
    </p:spTree>
    <p:extLst>
      <p:ext uri="{BB962C8B-B14F-4D97-AF65-F5344CB8AC3E}">
        <p14:creationId xmlns:p14="http://schemas.microsoft.com/office/powerpoint/2010/main" val="33042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Content Placeholder 11"/>
          <p:cNvGraphicFramePr>
            <a:graphicFrameLocks/>
          </p:cNvGraphicFramePr>
          <p:nvPr>
            <p:extLst/>
          </p:nvPr>
        </p:nvGraphicFramePr>
        <p:xfrm>
          <a:off x="457200" y="1497183"/>
          <a:ext cx="7933591" cy="452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885">
                  <a:extLst>
                    <a:ext uri="{9D8B030D-6E8A-4147-A177-3AD203B41FA5}">
                      <a16:colId xmlns:a16="http://schemas.microsoft.com/office/drawing/2014/main" val="356484700"/>
                    </a:ext>
                  </a:extLst>
                </a:gridCol>
              </a:tblGrid>
              <a:tr h="301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2">
                <a:tc>
                  <a:txBody>
                    <a:bodyPr/>
                    <a:lstStyle/>
                    <a:p>
                      <a:r>
                        <a:rPr lang="en-US" sz="1600" dirty="0"/>
                        <a:t>Input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 MHz to 2500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850 MHz to 6000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Instantaneous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Typical Operating Input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-65 </a:t>
                      </a:r>
                      <a:r>
                        <a:rPr lang="en-US" sz="1600" dirty="0" err="1"/>
                        <a:t>dBm</a:t>
                      </a:r>
                      <a:r>
                        <a:rPr lang="en-US" sz="1600" dirty="0"/>
                        <a:t> to -25 </a:t>
                      </a:r>
                      <a:r>
                        <a:rPr lang="en-US" sz="1600" dirty="0" err="1"/>
                        <a:t>dBm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-65 </a:t>
                      </a:r>
                      <a:r>
                        <a:rPr lang="en-US" sz="1600" dirty="0" err="1"/>
                        <a:t>dBm</a:t>
                      </a:r>
                      <a:r>
                        <a:rPr lang="en-US" sz="1600" dirty="0"/>
                        <a:t> to -25 </a:t>
                      </a:r>
                      <a:r>
                        <a:rPr lang="en-US" sz="1600" dirty="0" err="1"/>
                        <a:t>dBm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Gain Stability Over 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±</a:t>
                      </a:r>
                      <a:r>
                        <a:rPr lang="en-US" sz="1600" dirty="0"/>
                        <a:t> 0.25 dB Over 24 hours at 25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±</a:t>
                      </a:r>
                      <a:r>
                        <a:rPr lang="en-US" sz="1600" dirty="0"/>
                        <a:t> 0.25 dB Over 24 hours at 25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 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82289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Operating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</a:t>
                      </a:r>
                      <a:r>
                        <a:rPr lang="en-US" sz="1600" dirty="0"/>
                        <a:t> C to 50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</a:t>
                      </a:r>
                      <a:r>
                        <a:rPr lang="en-US" sz="1600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</a:t>
                      </a:r>
                      <a:r>
                        <a:rPr lang="en-US" sz="1600" dirty="0"/>
                        <a:t> C to 50</a:t>
                      </a:r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°</a:t>
                      </a:r>
                      <a:r>
                        <a:rPr lang="en-US" sz="16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78497"/>
                  </a:ext>
                </a:extLst>
              </a:tr>
              <a:tr h="528013">
                <a:tc>
                  <a:txBody>
                    <a:bodyPr/>
                    <a:lstStyle/>
                    <a:p>
                      <a:r>
                        <a:rPr lang="en-US" sz="16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 mA@5V, 900 mA@3.3V, 50 mA@12V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 mA@5V, 900 mA@3.3V, 50 mA@12V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85169"/>
                  </a:ext>
                </a:extLst>
              </a:tr>
              <a:tr h="301722"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7.72”/5.65”/1.22”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7.72”/5.65”/1.22”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08794"/>
                  </a:ext>
                </a:extLst>
              </a:tr>
              <a:tr h="301722">
                <a:tc>
                  <a:txBody>
                    <a:bodyPr/>
                    <a:lstStyle/>
                    <a:p>
                      <a:r>
                        <a:rPr lang="en-US" sz="1600" dirty="0"/>
                        <a:t>AC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100-200V AC, 50/60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100-200V AC, 50/60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08652"/>
                  </a:ext>
                </a:extLst>
              </a:tr>
              <a:tr h="301722">
                <a:tc>
                  <a:txBody>
                    <a:bodyPr/>
                    <a:lstStyle/>
                    <a:p>
                      <a:r>
                        <a:rPr lang="en-US" sz="1600" dirty="0"/>
                        <a:t>DC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20W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20W 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1269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38800" y="1828800"/>
            <a:ext cx="2667000" cy="304800"/>
          </a:xfrm>
          <a:prstGeom prst="rect">
            <a:avLst/>
          </a:prstGeom>
          <a:solidFill>
            <a:srgbClr val="008000">
              <a:alpha val="32157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900" y="5484971"/>
            <a:ext cx="3401535" cy="644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Thermotron 2800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33900" y="1143000"/>
            <a:ext cx="3946843" cy="42646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70038"/>
            <a:ext cx="3946844" cy="3708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Per RT Logic’s request, current temperature performance of Saturn will be tested.  </a:t>
            </a:r>
          </a:p>
          <a:p>
            <a:pPr lvl="1"/>
            <a:r>
              <a:rPr lang="en-US" dirty="0"/>
              <a:t>Test will give us information on the board’s original operation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Redesign will maintain this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0834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Testing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042459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 Signal Generator</a:t>
                      </a:r>
                    </a:p>
                    <a:p>
                      <a:r>
                        <a:rPr lang="en-US" dirty="0"/>
                        <a:t>CF – 2000 MHz, </a:t>
                      </a:r>
                      <a:r>
                        <a:rPr lang="en-US" dirty="0" err="1"/>
                        <a:t>dBm</a:t>
                      </a:r>
                      <a:r>
                        <a:rPr lang="en-US" dirty="0"/>
                        <a:t> 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Launch dwell windows on both channels, switch display to frequency domain, continuous sweep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channels are displayed, accurately reflecting the signal generator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the Thermotron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logging is 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3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 baseline measurements </a:t>
                      </a:r>
                      <a:r>
                        <a:rPr lang="en-US" dirty="0">
                          <a:latin typeface="+mn-lt"/>
                        </a:rPr>
                        <a:t>at -50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r>
                        <a:rPr lang="en-US" dirty="0">
                          <a:latin typeface="+mn-lt"/>
                          <a:ea typeface="Cambria Math" panose="02040503050406030204" pitchFamily="18" charset="0"/>
                        </a:rPr>
                        <a:t>, 10-15 minutes into test.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 log file of power at each frequency.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Repeat Step 4 in 10</a:t>
                      </a:r>
                      <a:r>
                        <a:rPr lang="en-US" dirty="0">
                          <a:latin typeface="+mn-lt"/>
                          <a:ea typeface="Cambria Math" panose="02040503050406030204" pitchFamily="18" charset="0"/>
                        </a:rPr>
                        <a:t>℃ increments, up to 80℃.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Record log file of power at each frequency.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6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646" y="342460"/>
            <a:ext cx="7148146" cy="10169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063581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</TotalTime>
  <Words>1178</Words>
  <Application>Microsoft Office PowerPoint</Application>
  <PresentationFormat>On-screen Show (4:3)</PresentationFormat>
  <Paragraphs>372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Arial Black</vt:lpstr>
      <vt:lpstr>Calibri</vt:lpstr>
      <vt:lpstr>Cambria Math</vt:lpstr>
      <vt:lpstr>MS Mincho</vt:lpstr>
      <vt:lpstr>Times New Roman</vt:lpstr>
      <vt:lpstr>uccs-powerpoint-template-2014-cobranded</vt:lpstr>
      <vt:lpstr>PowerPoint Presentation</vt:lpstr>
      <vt:lpstr>Team</vt:lpstr>
      <vt:lpstr>Introduction</vt:lpstr>
      <vt:lpstr>PowerPoint Presentation</vt:lpstr>
      <vt:lpstr>Design Sections </vt:lpstr>
      <vt:lpstr>Current Specifications</vt:lpstr>
      <vt:lpstr>Temperature Performance</vt:lpstr>
      <vt:lpstr>Environmental Testing Process </vt:lpstr>
      <vt:lpstr>Software Design Process</vt:lpstr>
      <vt:lpstr>Calibration Scripts</vt:lpstr>
      <vt:lpstr>SPARQL Example </vt:lpstr>
      <vt:lpstr>Option 1:  Wider Range Balun</vt:lpstr>
      <vt:lpstr>Literature Search: Broadband Balun</vt:lpstr>
      <vt:lpstr>Option 2:  RF Switch-Multiple Baluns</vt:lpstr>
      <vt:lpstr>Literature Search: RF Switch</vt:lpstr>
      <vt:lpstr>Goals: Update</vt:lpstr>
      <vt:lpstr>Layout of Redesigned PCB</vt:lpstr>
      <vt:lpstr>Departure from Project Requirements</vt:lpstr>
      <vt:lpstr>Design Progress</vt:lpstr>
      <vt:lpstr>Design Work Left Before Final</vt:lpstr>
      <vt:lpstr>Test Plan</vt:lpstr>
      <vt:lpstr>Demonstration Plan: Spice</vt:lpstr>
      <vt:lpstr>Demonstration Plan: Thermal</vt:lpstr>
      <vt:lpstr>Demonstration Plan: Scripts</vt:lpstr>
      <vt:lpstr>Gantt Chart</vt:lpstr>
      <vt:lpstr>Budget (Original)</vt:lpstr>
      <vt:lpstr>Budget (Redesign)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Cody Hutchins</cp:lastModifiedBy>
  <cp:revision>486</cp:revision>
  <dcterms:created xsi:type="dcterms:W3CDTF">2014-11-03T22:15:20Z</dcterms:created>
  <dcterms:modified xsi:type="dcterms:W3CDTF">2017-02-23T20:39:57Z</dcterms:modified>
</cp:coreProperties>
</file>