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3" r:id="rId5"/>
    <p:sldId id="272" r:id="rId6"/>
    <p:sldId id="273" r:id="rId7"/>
    <p:sldId id="286" r:id="rId8"/>
    <p:sldId id="298" r:id="rId9"/>
    <p:sldId id="267" r:id="rId10"/>
    <p:sldId id="278" r:id="rId11"/>
    <p:sldId id="300" r:id="rId12"/>
    <p:sldId id="268" r:id="rId13"/>
    <p:sldId id="289" r:id="rId14"/>
    <p:sldId id="287" r:id="rId15"/>
    <p:sldId id="276" r:id="rId16"/>
    <p:sldId id="290" r:id="rId17"/>
    <p:sldId id="288" r:id="rId18"/>
    <p:sldId id="302"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70" d="100"/>
          <a:sy n="70" d="100"/>
        </p:scale>
        <p:origin x="6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1232351-2C77-49CF-932D-35EABB9FB1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232351-2C77-49CF-932D-35EABB9FB1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232351-2C77-49CF-932D-35EABB9FB1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1232351-2C77-49CF-932D-35EABB9FB1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1232351-2C77-49CF-932D-35EABB9FB1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1232351-2C77-49CF-932D-35EABB9FB1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1232351-2C77-49CF-932D-35EABB9FB12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1232351-2C77-49CF-932D-35EABB9FB12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32351-2C77-49CF-932D-35EABB9FB12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232351-2C77-49CF-932D-35EABB9FB1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1232351-2C77-49CF-932D-35EABB9FB1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7AEB3-0D3B-46B7-9A86-77EE37CC64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32351-2C77-49CF-932D-35EABB9FB12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7AEB3-0D3B-46B7-9A86-77EE37CC64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jpe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70261" y="131614"/>
            <a:ext cx="848824" cy="844601"/>
          </a:xfrm>
          <a:prstGeom prst="rect">
            <a:avLst/>
          </a:prstGeom>
        </p:spPr>
      </p:pic>
      <p:pic>
        <p:nvPicPr>
          <p:cNvPr id="8" name="Picture 7"/>
          <p:cNvPicPr>
            <a:picLocks noChangeAspect="1"/>
          </p:cNvPicPr>
          <p:nvPr/>
        </p:nvPicPr>
        <p:blipFill>
          <a:blip r:embed="rId2"/>
          <a:stretch>
            <a:fillRect/>
          </a:stretch>
        </p:blipFill>
        <p:spPr>
          <a:xfrm>
            <a:off x="0" y="4261994"/>
            <a:ext cx="12192000" cy="2655388"/>
          </a:xfrm>
          <a:prstGeom prst="rect">
            <a:avLst/>
          </a:prstGeom>
        </p:spPr>
      </p:pic>
      <p:graphicFrame>
        <p:nvGraphicFramePr>
          <p:cNvPr id="12" name="Table 11"/>
          <p:cNvGraphicFramePr>
            <a:graphicFrameLocks noGrp="1"/>
          </p:cNvGraphicFramePr>
          <p:nvPr/>
        </p:nvGraphicFramePr>
        <p:xfrm>
          <a:off x="750277" y="2084907"/>
          <a:ext cx="10515600" cy="1031558"/>
        </p:xfrm>
        <a:graphic>
          <a:graphicData uri="http://schemas.openxmlformats.org/drawingml/2006/table">
            <a:tbl>
              <a:tblPr>
                <a:tableStyleId>{5C22544A-7EE6-4342-B048-85BDC9FD1C3A}</a:tableStyleId>
              </a:tblPr>
              <a:tblGrid>
                <a:gridCol w="10515600"/>
              </a:tblGrid>
              <a:tr h="0">
                <a:tc>
                  <a:txBody>
                    <a:bodyPr/>
                    <a:lstStyle/>
                    <a:p>
                      <a:pPr marL="165735" algn="ctr">
                        <a:lnSpc>
                          <a:spcPct val="150000"/>
                        </a:lnSpc>
                        <a:spcAft>
                          <a:spcPts val="1000"/>
                        </a:spcAft>
                      </a:pPr>
                      <a:r>
                        <a:rPr lang="en-US" sz="2400" b="1">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NGHIÊN CỨU VÀ ỨNG DỤNG THUẬT TOÁN R_CNN TRONG CHUẨN HÌNH ẢNH CÁC BỆNH VỀ PHỔI</a:t>
                      </a:r>
                      <a:endParaRPr lang="en-US" sz="2400" b="1">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solidFill>
                      <a:schemeClr val="bg1"/>
                    </a:solidFill>
                  </a:tcPr>
                </a:tc>
              </a:tr>
            </a:tbl>
          </a:graphicData>
        </a:graphic>
      </p:graphicFrame>
      <p:cxnSp>
        <p:nvCxnSpPr>
          <p:cNvPr id="13" name="Straight Connector 12"/>
          <p:cNvCxnSpPr/>
          <p:nvPr/>
        </p:nvCxnSpPr>
        <p:spPr>
          <a:xfrm>
            <a:off x="2457817" y="4147188"/>
            <a:ext cx="7276367"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3478237" y="3605390"/>
            <a:ext cx="4925158" cy="369332"/>
          </a:xfrm>
          <a:prstGeom prst="rect">
            <a:avLst/>
          </a:prstGeom>
          <a:noFill/>
        </p:spPr>
        <p:txBody>
          <a:bodyPr wrap="square" rtlCol="0">
            <a:spAutoFit/>
          </a:bodyPr>
          <a:lstStyle/>
          <a:p>
            <a:pPr algn="ctr"/>
            <a:r>
              <a:rPr lang="vi-VN">
                <a:solidFill>
                  <a:schemeClr val="tx2">
                    <a:lumMod val="75000"/>
                  </a:schemeClr>
                </a:solidFill>
                <a:latin typeface="Times New Roman" panose="02020603050405020304" pitchFamily="18" charset="0"/>
                <a:cs typeface="Times New Roman" panose="02020603050405020304" pitchFamily="18" charset="0"/>
              </a:rPr>
              <a:t>Giảng viên hướng dẫn : PHẠM THỊ MIÊN</a:t>
            </a:r>
            <a:endParaRPr lang="en-US">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633421" y="4293327"/>
            <a:ext cx="4925158" cy="368300"/>
          </a:xfrm>
          <a:prstGeom prst="rect">
            <a:avLst/>
          </a:prstGeom>
          <a:noFill/>
        </p:spPr>
        <p:txBody>
          <a:bodyPr wrap="square" rtlCol="0">
            <a:spAutoFit/>
          </a:bodyPr>
          <a:lstStyle/>
          <a:p>
            <a:pPr algn="ctr"/>
            <a:r>
              <a:rPr lang="en-US">
                <a:solidFill>
                  <a:schemeClr val="tx2">
                    <a:lumMod val="75000"/>
                  </a:schemeClr>
                </a:solidFill>
                <a:latin typeface="Times New Roman" panose="02020603050405020304" pitchFamily="18" charset="0"/>
                <a:cs typeface="Times New Roman" panose="02020603050405020304" pitchFamily="18" charset="0"/>
              </a:rPr>
              <a:t>Sinh viên thực hiện</a:t>
            </a:r>
            <a:r>
              <a:rPr lang="vi-VN">
                <a:solidFill>
                  <a:schemeClr val="tx2">
                    <a:lumMod val="75000"/>
                  </a:schemeClr>
                </a:solidFill>
                <a:latin typeface="Times New Roman" panose="02020603050405020304" pitchFamily="18" charset="0"/>
                <a:cs typeface="Times New Roman" panose="02020603050405020304" pitchFamily="18" charset="0"/>
              </a:rPr>
              <a:t>:</a:t>
            </a:r>
            <a:r>
              <a:rPr lang="en-US">
                <a:solidFill>
                  <a:schemeClr val="tx2">
                    <a:lumMod val="75000"/>
                  </a:schemeClr>
                </a:solidFill>
                <a:latin typeface="Times New Roman" panose="02020603050405020304" pitchFamily="18" charset="0"/>
                <a:cs typeface="Times New Roman" panose="02020603050405020304" pitchFamily="18" charset="0"/>
              </a:rPr>
              <a:t> CNTT - K59, K61</a:t>
            </a:r>
            <a:endParaRPr lang="en-US">
              <a:solidFill>
                <a:schemeClr val="tx2">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813109" y="4870090"/>
            <a:ext cx="8565783" cy="1129665"/>
          </a:xfrm>
          <a:prstGeom prst="rect">
            <a:avLst/>
          </a:prstGeom>
          <a:noFill/>
        </p:spPr>
        <p:txBody>
          <a:bodyPr wrap="square" rtlCol="0">
            <a:spAutoFit/>
          </a:bodyPr>
          <a:lstStyle/>
          <a:p>
            <a:pPr marL="342900" indent="-342900" algn="ctr">
              <a:lnSpc>
                <a:spcPct val="125000"/>
              </a:lnSpc>
              <a:buAutoNum type="arabicPeriod"/>
            </a:pPr>
            <a:r>
              <a:rPr lang="en-US">
                <a:solidFill>
                  <a:schemeClr val="tx2">
                    <a:lumMod val="75000"/>
                  </a:schemeClr>
                </a:solidFill>
                <a:latin typeface="Times New Roman" panose="02020603050405020304" pitchFamily="18" charset="0"/>
                <a:cs typeface="Times New Roman" panose="02020603050405020304" pitchFamily="18" charset="0"/>
              </a:rPr>
              <a:t>Huỳnh Trọng Nhân		2. Trần Thị Minh Ánh</a:t>
            </a:r>
            <a:endParaRPr lang="en-US">
              <a:solidFill>
                <a:schemeClr val="tx2">
                  <a:lumMod val="75000"/>
                </a:schemeClr>
              </a:solidFill>
              <a:latin typeface="Times New Roman" panose="02020603050405020304" pitchFamily="18" charset="0"/>
              <a:cs typeface="Times New Roman" panose="02020603050405020304" pitchFamily="18" charset="0"/>
            </a:endParaRPr>
          </a:p>
          <a:p>
            <a:pPr algn="ctr">
              <a:lnSpc>
                <a:spcPct val="125000"/>
              </a:lnSpc>
            </a:pPr>
            <a:br>
              <a:rPr lang="en-US">
                <a:solidFill>
                  <a:schemeClr val="tx2">
                    <a:lumMod val="75000"/>
                  </a:schemeClr>
                </a:solidFill>
                <a:latin typeface="Times New Roman" panose="02020603050405020304" pitchFamily="18" charset="0"/>
                <a:cs typeface="Times New Roman" panose="02020603050405020304" pitchFamily="18" charset="0"/>
              </a:rPr>
            </a:br>
            <a:r>
              <a:rPr lang="en-US">
                <a:solidFill>
                  <a:schemeClr val="tx2">
                    <a:lumMod val="75000"/>
                  </a:schemeClr>
                </a:solidFill>
                <a:latin typeface="Times New Roman" panose="02020603050405020304" pitchFamily="18" charset="0"/>
                <a:cs typeface="Times New Roman" panose="02020603050405020304" pitchFamily="18" charset="0"/>
              </a:rPr>
              <a:t>3. Trần Đức Anh 	               4. Võ Phi Quân	</a:t>
            </a:r>
            <a:endParaRPr lang="en-US">
              <a:solidFill>
                <a:schemeClr val="tx2">
                  <a:lumMod val="75000"/>
                </a:schemeClr>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114" y="3319170"/>
            <a:ext cx="759053" cy="759053"/>
          </a:xfrm>
          <a:prstGeom prst="rect">
            <a:avLst/>
          </a:prstGeom>
        </p:spPr>
      </p:pic>
      <p:pic>
        <p:nvPicPr>
          <p:cNvPr id="22" name="Picture 2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077646" y="3504969"/>
            <a:ext cx="534273" cy="534273"/>
          </a:xfrm>
          <a:prstGeom prst="rect">
            <a:avLst/>
          </a:prstGeom>
        </p:spPr>
      </p:pic>
      <p:sp>
        <p:nvSpPr>
          <p:cNvPr id="19" name="TextBox 4"/>
          <p:cNvSpPr txBox="1">
            <a:spLocks noChangeArrowheads="1"/>
          </p:cNvSpPr>
          <p:nvPr/>
        </p:nvSpPr>
        <p:spPr bwMode="auto">
          <a:xfrm>
            <a:off x="844977" y="101452"/>
            <a:ext cx="10502047"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lgn="ctr" eaLnBrk="1" hangingPunct="1">
              <a:lnSpc>
                <a:spcPct val="120000"/>
              </a:lnSpc>
              <a:spcBef>
                <a:spcPct val="0"/>
              </a:spcBef>
              <a:spcAft>
                <a:spcPct val="0"/>
              </a:spcAft>
              <a:buFontTx/>
              <a:buNone/>
            </a:pPr>
            <a:r>
              <a:rPr lang="en-US" altLang="en-US" sz="2400" dirty="0">
                <a:solidFill>
                  <a:schemeClr val="bg1"/>
                </a:solidFill>
                <a:latin typeface="Times New Roman" panose="02020603050405020304" pitchFamily="18" charset="0"/>
                <a:cs typeface="Times New Roman" panose="02020603050405020304" pitchFamily="18" charset="0"/>
              </a:rPr>
              <a:t>PHÂN HIỆU TRƯỜNG ĐẠI  HỌC GIAO THÔNG VẬN TẢI TẠI TPHCM</a:t>
            </a:r>
            <a:br>
              <a:rPr lang="en-US" altLang="en-US" sz="2400" dirty="0">
                <a:solidFill>
                  <a:schemeClr val="bg1"/>
                </a:solidFill>
                <a:latin typeface="Times New Roman" panose="02020603050405020304" pitchFamily="18" charset="0"/>
                <a:cs typeface="Times New Roman" panose="02020603050405020304" pitchFamily="18" charset="0"/>
              </a:rPr>
            </a:br>
            <a:r>
              <a:rPr lang="en-US" altLang="en-US" sz="2400" dirty="0">
                <a:solidFill>
                  <a:schemeClr val="bg1"/>
                </a:solidFill>
                <a:latin typeface="Times New Roman" panose="02020603050405020304" pitchFamily="18" charset="0"/>
                <a:cs typeface="Times New Roman" panose="02020603050405020304" pitchFamily="18" charset="0"/>
              </a:rPr>
              <a:t>BỘ MÔN CÔNG NGHỆ THÔNG TIN</a:t>
            </a: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750277" y="1474096"/>
            <a:ext cx="10904911" cy="461665"/>
          </a:xfrm>
          <a:prstGeom prst="rect">
            <a:avLst/>
          </a:prstGeom>
          <a:noFill/>
        </p:spPr>
        <p:txBody>
          <a:bodyPr wrap="square" rtlCol="0">
            <a:spAutoFit/>
          </a:bodyPr>
          <a:lstStyle/>
          <a:p>
            <a:pPr algn="ctr"/>
            <a:r>
              <a:rPr lang="vi-VN" sz="2400" dirty="0">
                <a:solidFill>
                  <a:schemeClr val="tx2">
                    <a:lumMod val="75000"/>
                  </a:schemeClr>
                </a:solidFill>
                <a:latin typeface="+mj-lt"/>
              </a:rPr>
              <a:t>BÁO CÁO ĐỀ TÀI </a:t>
            </a:r>
            <a:r>
              <a:rPr lang="vi-VN" sz="2400" dirty="0">
                <a:solidFill>
                  <a:schemeClr val="tx2">
                    <a:lumMod val="75000"/>
                  </a:schemeClr>
                </a:solidFill>
                <a:latin typeface="Times New Roman" panose="02020603050405020304" pitchFamily="18" charset="0"/>
                <a:cs typeface="Times New Roman" panose="02020603050405020304" pitchFamily="18" charset="0"/>
              </a:rPr>
              <a:t>NGHIÊN</a:t>
            </a:r>
            <a:r>
              <a:rPr lang="vi-VN" sz="2400" dirty="0">
                <a:solidFill>
                  <a:schemeClr val="tx2">
                    <a:lumMod val="75000"/>
                  </a:schemeClr>
                </a:solidFill>
                <a:latin typeface="+mj-lt"/>
              </a:rPr>
              <a:t> CỨU KHOA HỌC CỦA SINH VIÊN</a:t>
            </a:r>
            <a:endParaRPr lang="en-US" sz="2400" dirty="0">
              <a:solidFill>
                <a:schemeClr val="tx2">
                  <a:lumMod val="75000"/>
                </a:schemeClr>
              </a:solidFill>
              <a:latin typeface="+mj-lt"/>
            </a:endParaRPr>
          </a:p>
        </p:txBody>
      </p:sp>
      <p:pic>
        <p:nvPicPr>
          <p:cNvPr id="100" name="Picture 99"/>
          <p:cNvPicPr/>
          <p:nvPr/>
        </p:nvPicPr>
        <p:blipFill>
          <a:blip r:embed="rId5"/>
          <a:stretch>
            <a:fillRect/>
          </a:stretch>
        </p:blipFill>
        <p:spPr>
          <a:xfrm>
            <a:off x="2708910" y="3331210"/>
            <a:ext cx="759460" cy="670560"/>
          </a:xfrm>
          <a:prstGeom prst="rect">
            <a:avLst/>
          </a:prstGeom>
          <a:noFill/>
          <a:ln w="9525">
            <a:noFill/>
          </a:ln>
        </p:spPr>
      </p:pic>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8"/>
          <p:cNvSpPr txBox="1">
            <a:spLocks noChangeArrowheads="1"/>
          </p:cNvSpPr>
          <p:nvPr/>
        </p:nvSpPr>
        <p:spPr bwMode="auto">
          <a:xfrm>
            <a:off x="0" y="125095"/>
            <a:ext cx="73558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2. 3 Cải tiến kiến trúc CheXNet</a:t>
            </a:r>
            <a:endParaRPr lang="en-US" altLang="en-US" sz="300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678180"/>
            <a:ext cx="7665085"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8017216" y="17780"/>
            <a:ext cx="0" cy="6857999"/>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ChangeAspect="1"/>
          </p:cNvPicPr>
          <p:nvPr>
            <p:ph idx="1"/>
          </p:nvPr>
        </p:nvPicPr>
        <p:blipFill>
          <a:blip r:embed="rId1"/>
          <a:stretch>
            <a:fillRect/>
          </a:stretch>
        </p:blipFill>
        <p:spPr>
          <a:xfrm>
            <a:off x="3175" y="678180"/>
            <a:ext cx="8013700" cy="5847080"/>
          </a:xfrm>
          <a:prstGeom prst="rect">
            <a:avLst/>
          </a:prstGeom>
        </p:spPr>
      </p:pic>
      <p:sp>
        <p:nvSpPr>
          <p:cNvPr id="8" name="Text Box 7"/>
          <p:cNvSpPr txBox="1"/>
          <p:nvPr/>
        </p:nvSpPr>
        <p:spPr>
          <a:xfrm>
            <a:off x="8177530" y="1076325"/>
            <a:ext cx="3804920" cy="1198880"/>
          </a:xfrm>
          <a:prstGeom prst="rect">
            <a:avLst/>
          </a:prstGeom>
          <a:noFill/>
        </p:spPr>
        <p:txBody>
          <a:bodyPr wrap="none" rtlCol="0">
            <a:spAutoFit/>
          </a:bodyPr>
          <a:p>
            <a:r>
              <a:rPr lang="en-US" sz="2400">
                <a:latin typeface="Times New Roman" panose="02020603050405020304" pitchFamily="18" charset="0"/>
                <a:cs typeface="Times New Roman" panose="02020603050405020304" pitchFamily="18" charset="0"/>
              </a:rPr>
              <a:t>Thêm một lớp kiến trúc UNet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đầu tiên, để có thể tách riêng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đối tượng</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8484576" y="0"/>
            <a:ext cx="0" cy="6857999"/>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9" name="TextBox 18"/>
          <p:cNvSpPr txBox="1">
            <a:spLocks noChangeArrowheads="1"/>
          </p:cNvSpPr>
          <p:nvPr/>
        </p:nvSpPr>
        <p:spPr bwMode="auto">
          <a:xfrm>
            <a:off x="0" y="125095"/>
            <a:ext cx="73558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2. 4  Vấn đề về xử lý dữ liệu </a:t>
            </a:r>
            <a:endParaRPr lang="en-US" altLang="en-US" sz="3000">
              <a:solidFill>
                <a:schemeClr val="tx1"/>
              </a:solidFill>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0" y="678180"/>
            <a:ext cx="7665085" cy="0"/>
          </a:xfrm>
          <a:prstGeom prst="line">
            <a:avLst/>
          </a:prstGeom>
        </p:spPr>
        <p:style>
          <a:lnRef idx="1">
            <a:schemeClr val="accent2"/>
          </a:lnRef>
          <a:fillRef idx="0">
            <a:schemeClr val="accent2"/>
          </a:fillRef>
          <a:effectRef idx="0">
            <a:schemeClr val="accent2"/>
          </a:effectRef>
          <a:fontRef idx="minor">
            <a:schemeClr val="tx1"/>
          </a:fontRef>
        </p:style>
      </p:cxnSp>
      <p:pic>
        <p:nvPicPr>
          <p:cNvPr id="108" name="Picture 107"/>
          <p:cNvPicPr/>
          <p:nvPr/>
        </p:nvPicPr>
        <p:blipFill>
          <a:blip r:embed="rId1"/>
          <a:stretch>
            <a:fillRect/>
          </a:stretch>
        </p:blipFill>
        <p:spPr>
          <a:xfrm>
            <a:off x="9304655" y="125095"/>
            <a:ext cx="2286000" cy="819150"/>
          </a:xfrm>
          <a:prstGeom prst="rect">
            <a:avLst/>
          </a:prstGeom>
          <a:noFill/>
          <a:ln w="9525">
            <a:noFill/>
          </a:ln>
        </p:spPr>
      </p:pic>
      <p:pic>
        <p:nvPicPr>
          <p:cNvPr id="109" name="Picture 108"/>
          <p:cNvPicPr/>
          <p:nvPr/>
        </p:nvPicPr>
        <p:blipFill>
          <a:blip r:embed="rId2"/>
          <a:stretch>
            <a:fillRect/>
          </a:stretch>
        </p:blipFill>
        <p:spPr>
          <a:xfrm>
            <a:off x="9376093" y="1110298"/>
            <a:ext cx="2143125" cy="2143125"/>
          </a:xfrm>
          <a:prstGeom prst="rect">
            <a:avLst/>
          </a:prstGeom>
          <a:noFill/>
          <a:ln w="9525">
            <a:noFill/>
          </a:ln>
        </p:spPr>
      </p:pic>
      <p:pic>
        <p:nvPicPr>
          <p:cNvPr id="110" name="Picture 109"/>
          <p:cNvPicPr/>
          <p:nvPr/>
        </p:nvPicPr>
        <p:blipFill>
          <a:blip r:embed="rId3"/>
          <a:stretch>
            <a:fillRect/>
          </a:stretch>
        </p:blipFill>
        <p:spPr>
          <a:xfrm>
            <a:off x="9137968" y="3419793"/>
            <a:ext cx="2619375" cy="1743075"/>
          </a:xfrm>
          <a:prstGeom prst="rect">
            <a:avLst/>
          </a:prstGeom>
          <a:noFill/>
          <a:ln w="9525">
            <a:noFill/>
          </a:ln>
        </p:spPr>
      </p:pic>
      <p:pic>
        <p:nvPicPr>
          <p:cNvPr id="111" name="Picture 110"/>
          <p:cNvPicPr/>
          <p:nvPr/>
        </p:nvPicPr>
        <p:blipFill>
          <a:blip r:embed="rId4"/>
          <a:stretch>
            <a:fillRect/>
          </a:stretch>
        </p:blipFill>
        <p:spPr>
          <a:xfrm>
            <a:off x="9481820" y="4982210"/>
            <a:ext cx="1932305" cy="1694815"/>
          </a:xfrm>
          <a:prstGeom prst="rect">
            <a:avLst/>
          </a:prstGeom>
          <a:noFill/>
          <a:ln w="9525">
            <a:noFill/>
          </a:ln>
        </p:spPr>
      </p:pic>
      <p:sp>
        <p:nvSpPr>
          <p:cNvPr id="2" name="Text Box 1"/>
          <p:cNvSpPr txBox="1"/>
          <p:nvPr/>
        </p:nvSpPr>
        <p:spPr>
          <a:xfrm>
            <a:off x="241300" y="843915"/>
            <a:ext cx="2637155" cy="491490"/>
          </a:xfrm>
          <a:prstGeom prst="rect">
            <a:avLst/>
          </a:prstGeom>
          <a:noFill/>
        </p:spPr>
        <p:txBody>
          <a:bodyPr wrap="none" rtlCol="0">
            <a:spAutoFit/>
          </a:bodyPr>
          <a:p>
            <a:r>
              <a:rPr lang="en-US" sz="2600">
                <a:latin typeface="Times New Roman" panose="02020603050405020304" pitchFamily="18" charset="0"/>
                <a:cs typeface="Times New Roman" panose="02020603050405020304" pitchFamily="18" charset="0"/>
              </a:rPr>
              <a:t>Tiền xử lý dữ liệu:</a:t>
            </a:r>
            <a:endParaRPr lang="en-US" sz="2600">
              <a:latin typeface="Times New Roman" panose="02020603050405020304" pitchFamily="18" charset="0"/>
              <a:cs typeface="Times New Roman" panose="02020603050405020304" pitchFamily="18" charset="0"/>
            </a:endParaRPr>
          </a:p>
        </p:txBody>
      </p:sp>
      <p:sp>
        <p:nvSpPr>
          <p:cNvPr id="3" name="Text Box 2"/>
          <p:cNvSpPr txBox="1"/>
          <p:nvPr/>
        </p:nvSpPr>
        <p:spPr>
          <a:xfrm>
            <a:off x="617855" y="1470025"/>
            <a:ext cx="4378325" cy="2491740"/>
          </a:xfrm>
          <a:prstGeom prst="rect">
            <a:avLst/>
          </a:prstGeom>
          <a:noFill/>
        </p:spPr>
        <p:txBody>
          <a:bodyPr wrap="none" rtlCol="0">
            <a:spAutoFit/>
          </a:bodyPr>
          <a:p>
            <a:r>
              <a:rPr lang="en-US" sz="2600">
                <a:latin typeface="Times New Roman" panose="02020603050405020304" pitchFamily="18" charset="0"/>
                <a:cs typeface="Times New Roman" panose="02020603050405020304" pitchFamily="18" charset="0"/>
              </a:rPr>
              <a:t>- Chuyển đổi định dạng file</a:t>
            </a:r>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 Resize kích thước ảnh</a:t>
            </a:r>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 Cân đối cân bằng giữa các lớp</a:t>
            </a:r>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pic>
        <p:nvPicPr>
          <p:cNvPr id="8" name="Picture 7"/>
          <p:cNvPicPr>
            <a:picLocks noChangeAspect="1"/>
          </p:cNvPicPr>
          <p:nvPr/>
        </p:nvPicPr>
        <p:blipFill>
          <a:blip r:embed="rId2"/>
          <a:stretch>
            <a:fillRect/>
          </a:stretch>
        </p:blipFill>
        <p:spPr>
          <a:xfrm>
            <a:off x="0" y="4220197"/>
            <a:ext cx="12192000" cy="2655388"/>
          </a:xfrm>
          <a:prstGeom prst="rect">
            <a:avLst/>
          </a:prstGeom>
        </p:spPr>
      </p:pic>
      <p:sp>
        <p:nvSpPr>
          <p:cNvPr id="5" name="TextBox 4"/>
          <p:cNvSpPr txBox="1">
            <a:spLocks noChangeArrowheads="1"/>
          </p:cNvSpPr>
          <p:nvPr/>
        </p:nvSpPr>
        <p:spPr bwMode="auto">
          <a:xfrm>
            <a:off x="1524000" y="257175"/>
            <a:ext cx="9144000"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3.</a:t>
            </a:r>
            <a:r>
              <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DEMO ỨNG DỤNG</a:t>
            </a:r>
            <a:endPar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Box 2"/>
          <p:cNvSpPr txBox="1"/>
          <p:nvPr/>
        </p:nvSpPr>
        <p:spPr>
          <a:xfrm>
            <a:off x="210820" y="1160780"/>
            <a:ext cx="2573655" cy="460375"/>
          </a:xfrm>
          <a:prstGeom prst="rect">
            <a:avLst/>
          </a:prstGeom>
          <a:noFill/>
        </p:spPr>
        <p:txBody>
          <a:bodyPr wrap="none" rtlCol="0">
            <a:spAutoFit/>
          </a:bodyPr>
          <a:p>
            <a:r>
              <a:rPr lang="en-US" sz="2400">
                <a:latin typeface="Times New Roman" panose="02020603050405020304" pitchFamily="18" charset="0"/>
                <a:cs typeface="Times New Roman" panose="02020603050405020304" pitchFamily="18" charset="0"/>
              </a:rPr>
              <a:t>Kết quả nghiên cứu</a:t>
            </a:r>
            <a:endParaRPr lang="en-US" sz="2400">
              <a:latin typeface="Times New Roman" panose="02020603050405020304" pitchFamily="18" charset="0"/>
              <a:cs typeface="Times New Roman" panose="02020603050405020304" pitchFamily="18" charset="0"/>
            </a:endParaRPr>
          </a:p>
        </p:txBody>
      </p:sp>
      <p:sp>
        <p:nvSpPr>
          <p:cNvPr id="9" name="Text Box 8"/>
          <p:cNvSpPr txBox="1"/>
          <p:nvPr/>
        </p:nvSpPr>
        <p:spPr>
          <a:xfrm>
            <a:off x="1207135" y="5315585"/>
            <a:ext cx="631317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So sánh F1-Score của 14 phân lớp giữa kiến trúc CheXNet và Yolo</a:t>
            </a:r>
            <a:endParaRPr lang="en-US">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9364345" y="2134870"/>
            <a:ext cx="403860" cy="379730"/>
          </a:xfrm>
          <a:prstGeom prst="rect">
            <a:avLst/>
          </a:prstGeom>
        </p:spPr>
      </p:pic>
      <p:pic>
        <p:nvPicPr>
          <p:cNvPr id="11" name="Picture 10"/>
          <p:cNvPicPr>
            <a:picLocks noChangeAspect="1"/>
          </p:cNvPicPr>
          <p:nvPr/>
        </p:nvPicPr>
        <p:blipFill>
          <a:blip r:embed="rId4"/>
          <a:stretch>
            <a:fillRect/>
          </a:stretch>
        </p:blipFill>
        <p:spPr>
          <a:xfrm>
            <a:off x="9364345" y="2783840"/>
            <a:ext cx="402590" cy="438150"/>
          </a:xfrm>
          <a:prstGeom prst="rect">
            <a:avLst/>
          </a:prstGeom>
        </p:spPr>
      </p:pic>
      <p:sp>
        <p:nvSpPr>
          <p:cNvPr id="12" name="Text Box 11"/>
          <p:cNvSpPr txBox="1"/>
          <p:nvPr/>
        </p:nvSpPr>
        <p:spPr>
          <a:xfrm>
            <a:off x="9912985" y="2134870"/>
            <a:ext cx="1744980" cy="414020"/>
          </a:xfrm>
          <a:prstGeom prst="rect">
            <a:avLst/>
          </a:prstGeom>
          <a:noFill/>
        </p:spPr>
        <p:txBody>
          <a:bodyPr wrap="none" rtlCol="0">
            <a:spAutoFit/>
          </a:bodyPr>
          <a:p>
            <a:r>
              <a:rPr lang="en-US" sz="2100">
                <a:latin typeface="Times New Roman" panose="02020603050405020304" pitchFamily="18" charset="0"/>
                <a:cs typeface="Times New Roman" panose="02020603050405020304" pitchFamily="18" charset="0"/>
              </a:rPr>
              <a:t>Kiến trúc Yolo</a:t>
            </a:r>
            <a:endParaRPr lang="en-US" sz="2100">
              <a:latin typeface="Times New Roman" panose="02020603050405020304" pitchFamily="18" charset="0"/>
              <a:cs typeface="Times New Roman" panose="02020603050405020304" pitchFamily="18" charset="0"/>
            </a:endParaRPr>
          </a:p>
        </p:txBody>
      </p:sp>
      <p:sp>
        <p:nvSpPr>
          <p:cNvPr id="14" name="Text Box 13"/>
          <p:cNvSpPr txBox="1"/>
          <p:nvPr/>
        </p:nvSpPr>
        <p:spPr>
          <a:xfrm>
            <a:off x="9912985" y="2818765"/>
            <a:ext cx="2255520" cy="414020"/>
          </a:xfrm>
          <a:prstGeom prst="rect">
            <a:avLst/>
          </a:prstGeom>
          <a:noFill/>
        </p:spPr>
        <p:txBody>
          <a:bodyPr wrap="none" rtlCol="0">
            <a:spAutoFit/>
          </a:bodyPr>
          <a:p>
            <a:r>
              <a:rPr lang="en-US" sz="2100">
                <a:latin typeface="Times New Roman" panose="02020603050405020304" pitchFamily="18" charset="0"/>
                <a:cs typeface="Times New Roman" panose="02020603050405020304" pitchFamily="18" charset="0"/>
              </a:rPr>
              <a:t>Kiến trúc CheXNet</a:t>
            </a:r>
            <a:endParaRPr lang="en-US" sz="210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5"/>
          <a:stretch>
            <a:fillRect/>
          </a:stretch>
        </p:blipFill>
        <p:spPr>
          <a:xfrm>
            <a:off x="210820" y="1718945"/>
            <a:ext cx="8737600" cy="340804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pic>
        <p:nvPicPr>
          <p:cNvPr id="8" name="Picture 7"/>
          <p:cNvPicPr>
            <a:picLocks noChangeAspect="1"/>
          </p:cNvPicPr>
          <p:nvPr/>
        </p:nvPicPr>
        <p:blipFill>
          <a:blip r:embed="rId2"/>
          <a:stretch>
            <a:fillRect/>
          </a:stretch>
        </p:blipFill>
        <p:spPr>
          <a:xfrm>
            <a:off x="0" y="4202417"/>
            <a:ext cx="12192000" cy="2655388"/>
          </a:xfrm>
          <a:prstGeom prst="rect">
            <a:avLst/>
          </a:prstGeom>
        </p:spPr>
      </p:pic>
      <p:sp>
        <p:nvSpPr>
          <p:cNvPr id="11" name="TextBox 10"/>
          <p:cNvSpPr txBox="1">
            <a:spLocks noChangeArrowheads="1"/>
          </p:cNvSpPr>
          <p:nvPr/>
        </p:nvSpPr>
        <p:spPr bwMode="auto">
          <a:xfrm>
            <a:off x="1524000" y="257175"/>
            <a:ext cx="9144000"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3.</a:t>
            </a:r>
            <a:r>
              <a:rPr lang="en-US">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DEMO ỨNG DỤNG</a:t>
            </a:r>
            <a:endParaRPr lang="en-US">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15265" y="1597025"/>
            <a:ext cx="8715375" cy="3406775"/>
          </a:xfrm>
          <a:prstGeom prst="rect">
            <a:avLst/>
          </a:prstGeom>
        </p:spPr>
      </p:pic>
      <p:sp>
        <p:nvSpPr>
          <p:cNvPr id="9" name="Text Box 8"/>
          <p:cNvSpPr txBox="1"/>
          <p:nvPr/>
        </p:nvSpPr>
        <p:spPr>
          <a:xfrm>
            <a:off x="1416050" y="5228590"/>
            <a:ext cx="6790055"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So sánh F1-Score của 14 phân lớp giữa kiến trúc CheXNet và Detectron</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9321165" y="2889885"/>
            <a:ext cx="395605" cy="438785"/>
          </a:xfrm>
          <a:prstGeom prst="rect">
            <a:avLst/>
          </a:prstGeom>
        </p:spPr>
      </p:pic>
      <p:sp>
        <p:nvSpPr>
          <p:cNvPr id="14" name="Text Box 13"/>
          <p:cNvSpPr txBox="1"/>
          <p:nvPr/>
        </p:nvSpPr>
        <p:spPr>
          <a:xfrm>
            <a:off x="9716770" y="2139950"/>
            <a:ext cx="2255520" cy="414020"/>
          </a:xfrm>
          <a:prstGeom prst="rect">
            <a:avLst/>
          </a:prstGeom>
          <a:noFill/>
        </p:spPr>
        <p:txBody>
          <a:bodyPr wrap="none" rtlCol="0">
            <a:spAutoFit/>
          </a:bodyPr>
          <a:p>
            <a:r>
              <a:rPr lang="en-US" sz="2100">
                <a:latin typeface="Times New Roman" panose="02020603050405020304" pitchFamily="18" charset="0"/>
                <a:cs typeface="Times New Roman" panose="02020603050405020304" pitchFamily="18" charset="0"/>
              </a:rPr>
              <a:t>Kiến trúc CheXNet</a:t>
            </a:r>
            <a:endParaRPr lang="en-US" sz="2100">
              <a:latin typeface="Times New Roman" panose="02020603050405020304" pitchFamily="18" charset="0"/>
              <a:cs typeface="Times New Roman" panose="02020603050405020304" pitchFamily="18" charset="0"/>
            </a:endParaRPr>
          </a:p>
        </p:txBody>
      </p:sp>
      <p:sp>
        <p:nvSpPr>
          <p:cNvPr id="10" name="Text Box 9"/>
          <p:cNvSpPr txBox="1"/>
          <p:nvPr/>
        </p:nvSpPr>
        <p:spPr>
          <a:xfrm>
            <a:off x="9716770" y="2889885"/>
            <a:ext cx="2299970" cy="414020"/>
          </a:xfrm>
          <a:prstGeom prst="rect">
            <a:avLst/>
          </a:prstGeom>
          <a:noFill/>
        </p:spPr>
        <p:txBody>
          <a:bodyPr wrap="none" rtlCol="0">
            <a:spAutoFit/>
          </a:bodyPr>
          <a:p>
            <a:r>
              <a:rPr lang="en-US" sz="2100">
                <a:latin typeface="Times New Roman" panose="02020603050405020304" pitchFamily="18" charset="0"/>
                <a:cs typeface="Times New Roman" panose="02020603050405020304" pitchFamily="18" charset="0"/>
              </a:rPr>
              <a:t>Kiến trúc Detectron</a:t>
            </a:r>
            <a:endParaRPr lang="en-US" sz="21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9312910" y="2174240"/>
            <a:ext cx="403860" cy="379730"/>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sp>
        <p:nvSpPr>
          <p:cNvPr id="5" name="TextBox 4"/>
          <p:cNvSpPr txBox="1">
            <a:spLocks noChangeArrowheads="1"/>
          </p:cNvSpPr>
          <p:nvPr/>
        </p:nvSpPr>
        <p:spPr bwMode="auto">
          <a:xfrm>
            <a:off x="1524000" y="257175"/>
            <a:ext cx="9144000"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3.</a:t>
            </a:r>
            <a:r>
              <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DEMO ỨNG DỤNG</a:t>
            </a:r>
            <a:endPar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4220197"/>
            <a:ext cx="12192000" cy="2655388"/>
          </a:xfrm>
          <a:prstGeom prst="rect">
            <a:avLst/>
          </a:prstGeom>
        </p:spPr>
      </p:pic>
      <p:pic>
        <p:nvPicPr>
          <p:cNvPr id="2" name="Picture 1"/>
          <p:cNvPicPr>
            <a:picLocks noChangeAspect="1"/>
          </p:cNvPicPr>
          <p:nvPr/>
        </p:nvPicPr>
        <p:blipFill>
          <a:blip r:embed="rId3"/>
          <a:stretch>
            <a:fillRect/>
          </a:stretch>
        </p:blipFill>
        <p:spPr>
          <a:xfrm>
            <a:off x="0" y="1160780"/>
            <a:ext cx="12191365" cy="6311900"/>
          </a:xfrm>
          <a:prstGeom prst="rect">
            <a:avLst/>
          </a:prstGeom>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pic>
        <p:nvPicPr>
          <p:cNvPr id="8" name="Picture 7"/>
          <p:cNvPicPr>
            <a:picLocks noChangeAspect="1"/>
          </p:cNvPicPr>
          <p:nvPr/>
        </p:nvPicPr>
        <p:blipFill>
          <a:blip r:embed="rId2"/>
          <a:stretch>
            <a:fillRect/>
          </a:stretch>
        </p:blipFill>
        <p:spPr>
          <a:xfrm>
            <a:off x="0" y="4235437"/>
            <a:ext cx="12192000" cy="2655388"/>
          </a:xfrm>
          <a:prstGeom prst="rect">
            <a:avLst/>
          </a:prstGeom>
        </p:spPr>
      </p:pic>
      <p:sp>
        <p:nvSpPr>
          <p:cNvPr id="5" name="TextBox 4"/>
          <p:cNvSpPr txBox="1">
            <a:spLocks noChangeArrowheads="1"/>
          </p:cNvSpPr>
          <p:nvPr/>
        </p:nvSpPr>
        <p:spPr bwMode="auto">
          <a:xfrm>
            <a:off x="1524000" y="257175"/>
            <a:ext cx="9144000"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KẾT QUẢ NGHIÊN CỨU</a:t>
            </a:r>
            <a:endPar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3" y="2724772"/>
            <a:ext cx="1457325" cy="1457325"/>
          </a:xfrm>
          <a:prstGeom prst="rect">
            <a:avLst/>
          </a:prstGeom>
        </p:spPr>
      </p:pic>
      <p:sp>
        <p:nvSpPr>
          <p:cNvPr id="15" name="TextBox 14"/>
          <p:cNvSpPr txBox="1"/>
          <p:nvPr/>
        </p:nvSpPr>
        <p:spPr>
          <a:xfrm>
            <a:off x="2625350" y="2369019"/>
            <a:ext cx="8301109" cy="2168525"/>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Cải tiến được kiến trúc CheXNet cho bài toán phát hiện tổn thương ở phổi.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Đề xuất một kiến trúc mô hình mới áp dụng tính chất seq2seq từ đó có đưa ra các chuẩn đoán theo quá trình lũy tiến của khu vực tổn thương được theo dõi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l">
              <a:lnSpc>
                <a:spcPct val="150000"/>
              </a:lnSpc>
              <a:spcAft>
                <a:spcPts val="1000"/>
              </a:spcAft>
              <a:buFont typeface="Arial" panose="020B0604020202020204" pitchFamily="34" charset="0"/>
              <a:buChar char="•"/>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Xây dựng ứng dụng web áp dụng kết quả nghiên cứu để hỗ trợ các bác sĩ trong việc chuẩn đoán và điều trị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p:cNvSpPr txBox="1"/>
          <p:nvPr/>
        </p:nvSpPr>
        <p:spPr>
          <a:xfrm>
            <a:off x="621620" y="4182097"/>
            <a:ext cx="1382110" cy="400110"/>
          </a:xfrm>
          <a:prstGeom prst="rect">
            <a:avLst/>
          </a:prstGeom>
          <a:noFill/>
        </p:spPr>
        <p:txBody>
          <a:bodyPr wrap="none" rtlCol="0">
            <a:spAutoFit/>
          </a:bodyPr>
          <a:lstStyle/>
          <a:p>
            <a:r>
              <a:rPr lang="en-US" sz="2000" b="1"/>
              <a:t>School</a:t>
            </a:r>
            <a:r>
              <a:rPr lang="en-US" b="1"/>
              <a:t> Map</a:t>
            </a:r>
            <a:endParaRPr lang="en-US" b="1"/>
          </a:p>
        </p:txBody>
      </p:sp>
      <p:pic>
        <p:nvPicPr>
          <p:cNvPr id="100" name="Picture 99"/>
          <p:cNvPicPr/>
          <p:nvPr/>
        </p:nvPicPr>
        <p:blipFill>
          <a:blip r:embed="rId4"/>
          <a:stretch>
            <a:fillRect/>
          </a:stretch>
        </p:blipFill>
        <p:spPr>
          <a:xfrm>
            <a:off x="584200" y="2724785"/>
            <a:ext cx="1743710" cy="1857375"/>
          </a:xfrm>
          <a:prstGeom prst="rect">
            <a:avLst/>
          </a:prstGeom>
          <a:noFill/>
          <a:ln w="9525">
            <a:noFill/>
          </a:ln>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sp>
        <p:nvSpPr>
          <p:cNvPr id="11" name="TextBox 10"/>
          <p:cNvSpPr txBox="1">
            <a:spLocks noChangeArrowheads="1"/>
          </p:cNvSpPr>
          <p:nvPr/>
        </p:nvSpPr>
        <p:spPr bwMode="auto">
          <a:xfrm>
            <a:off x="1524000" y="257175"/>
            <a:ext cx="9144000"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3.</a:t>
            </a:r>
            <a:r>
              <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DEMO ỨNG DỤNG</a:t>
            </a:r>
            <a:endPar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4220197"/>
            <a:ext cx="12192000" cy="2655388"/>
          </a:xfrm>
          <a:prstGeom prst="rect">
            <a:avLst/>
          </a:prstGeom>
        </p:spPr>
      </p:pic>
      <p:pic>
        <p:nvPicPr>
          <p:cNvPr id="2" name="Picture 1"/>
          <p:cNvPicPr>
            <a:picLocks noChangeAspect="1"/>
          </p:cNvPicPr>
          <p:nvPr/>
        </p:nvPicPr>
        <p:blipFill>
          <a:blip r:embed="rId3"/>
          <a:stretch>
            <a:fillRect/>
          </a:stretch>
        </p:blipFill>
        <p:spPr>
          <a:xfrm>
            <a:off x="335280" y="1450340"/>
            <a:ext cx="11521440" cy="505968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sp>
        <p:nvSpPr>
          <p:cNvPr id="11" name="TextBox 10"/>
          <p:cNvSpPr txBox="1">
            <a:spLocks noChangeArrowheads="1"/>
          </p:cNvSpPr>
          <p:nvPr/>
        </p:nvSpPr>
        <p:spPr bwMode="auto">
          <a:xfrm>
            <a:off x="1524000" y="257175"/>
            <a:ext cx="9144000"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3.</a:t>
            </a:r>
            <a:r>
              <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DEMO ỨNG DỤNG</a:t>
            </a:r>
            <a:endPar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4220197"/>
            <a:ext cx="12192000" cy="2655388"/>
          </a:xfrm>
          <a:prstGeom prst="rect">
            <a:avLst/>
          </a:prstGeom>
        </p:spPr>
      </p:pic>
      <p:pic>
        <p:nvPicPr>
          <p:cNvPr id="3" name="Content Placeholder 2"/>
          <p:cNvPicPr>
            <a:picLocks noChangeAspect="1"/>
          </p:cNvPicPr>
          <p:nvPr>
            <p:ph idx="1"/>
          </p:nvPr>
        </p:nvPicPr>
        <p:blipFill>
          <a:blip r:embed="rId3"/>
          <a:stretch>
            <a:fillRect/>
          </a:stretch>
        </p:blipFill>
        <p:spPr>
          <a:xfrm>
            <a:off x="1058545" y="1825625"/>
            <a:ext cx="10074275" cy="4351655"/>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1"/>
          <a:stretch>
            <a:fillRect/>
          </a:stretch>
        </p:blipFill>
        <p:spPr>
          <a:xfrm>
            <a:off x="0" y="4261994"/>
            <a:ext cx="12192000" cy="2655388"/>
          </a:xfrm>
          <a:prstGeom prst="rect">
            <a:avLst/>
          </a:prstGeom>
        </p:spPr>
      </p:pic>
      <p:sp>
        <p:nvSpPr>
          <p:cNvPr id="11" name="TextBox 10"/>
          <p:cNvSpPr txBox="1"/>
          <p:nvPr/>
        </p:nvSpPr>
        <p:spPr>
          <a:xfrm>
            <a:off x="844977" y="1834126"/>
            <a:ext cx="1062828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TR</a:t>
            </a:r>
            <a:r>
              <a:rPr kumimoji="0" lang="vi-VN" sz="3200" b="1" i="0" u="none" strike="noStrike" kern="1200" cap="none" spc="0" normalizeH="0" baseline="0" noProof="0" dirty="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ÂN</a:t>
            </a:r>
            <a:r>
              <a:rPr kumimoji="0" lang="en-US" sz="3200" b="1" i="0" u="none" strike="noStrike" kern="1200" cap="none" spc="0" normalizeH="0" baseline="0" noProof="0" dirty="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 TRỌNG CẢM ƠN QUÝ THẦY CÔ VÀ CÁC BẠN</a:t>
            </a:r>
            <a:endParaRPr kumimoji="0" lang="en-US" sz="3200" b="1" i="0" u="none" strike="noStrike" kern="1200" cap="none" spc="0" normalizeH="0" baseline="0" noProof="0" dirty="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endParaRPr>
          </a:p>
        </p:txBody>
      </p:sp>
      <p:cxnSp>
        <p:nvCxnSpPr>
          <p:cNvPr id="13" name="Straight Connector 12"/>
          <p:cNvCxnSpPr/>
          <p:nvPr/>
        </p:nvCxnSpPr>
        <p:spPr>
          <a:xfrm>
            <a:off x="2457817" y="4147188"/>
            <a:ext cx="7276367"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3478237" y="3605390"/>
            <a:ext cx="49251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vi-VN" sz="1800" b="0" i="0" u="none" strike="noStrike" kern="1200" cap="none" spc="0" normalizeH="0" baseline="0" noProof="0" dirty="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Giảng viên hướng dẫn : PHẠM THỊ MIÊN</a:t>
            </a:r>
            <a:endParaRPr kumimoji="0" lang="en-US" sz="1800" b="0" i="0" u="none" strike="noStrike" kern="1200" cap="none" spc="0" normalizeH="0" baseline="0" noProof="0" dirty="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p:cNvSpPr txBox="1"/>
          <p:nvPr/>
        </p:nvSpPr>
        <p:spPr>
          <a:xfrm>
            <a:off x="3633421" y="4293327"/>
            <a:ext cx="492515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Sinh viên thực hiện</a:t>
            </a:r>
            <a:r>
              <a:rPr kumimoji="0" lang="vi-VN" sz="1800" b="0" i="0" u="none" strike="noStrike" kern="1200" cap="none" spc="0" normalizeH="0" baseline="0" noProof="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a:t>
            </a:r>
            <a:r>
              <a:rPr kumimoji="0" lang="en-US" sz="1800" b="0" i="0" u="none" strike="noStrike" kern="1200" cap="none" spc="0" normalizeH="0" baseline="0" noProof="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rPr>
              <a:t> CNTT - K59, K61</a:t>
            </a:r>
            <a:endParaRPr kumimoji="0" lang="en-US" sz="1800" b="0" i="0" u="none" strike="noStrike" kern="1200" cap="none" spc="0" normalizeH="0" baseline="0" noProof="0">
              <a:ln>
                <a:noFill/>
              </a:ln>
              <a:solidFill>
                <a:srgbClr val="44546A">
                  <a:lumMod val="75000"/>
                </a:srgbClr>
              </a:solidFill>
              <a:effectLst/>
              <a:uLnTx/>
              <a:uFillTx/>
              <a:latin typeface="Times New Roman" panose="02020603050405020304" pitchFamily="18" charset="0"/>
              <a:ea typeface="+mn-ea"/>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114" y="3319170"/>
            <a:ext cx="759053" cy="759053"/>
          </a:xfrm>
          <a:prstGeom prst="rect">
            <a:avLst/>
          </a:prstGeom>
        </p:spPr>
      </p:pic>
      <p:pic>
        <p:nvPicPr>
          <p:cNvPr id="22" name="Picture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77646" y="3504969"/>
            <a:ext cx="534273" cy="534273"/>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0261" y="131614"/>
            <a:ext cx="848824" cy="844601"/>
          </a:xfrm>
          <a:prstGeom prst="rect">
            <a:avLst/>
          </a:prstGeom>
        </p:spPr>
      </p:pic>
      <p:sp>
        <p:nvSpPr>
          <p:cNvPr id="21" name="TextBox 4"/>
          <p:cNvSpPr txBox="1">
            <a:spLocks noChangeArrowheads="1"/>
          </p:cNvSpPr>
          <p:nvPr/>
        </p:nvSpPr>
        <p:spPr bwMode="auto">
          <a:xfrm>
            <a:off x="844977" y="101452"/>
            <a:ext cx="10502047"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en-US"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PHÂN HIỆU TRƯỜNG ĐẠI  HỌC GIAO THÔNG VẬN TẢI TẠI TPHCM</a:t>
            </a:r>
            <a:br>
              <a:rPr kumimoji="0" lang="en-US"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US"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BỘ MÔN CÔNG NGHỆ THÔNG TIN</a:t>
            </a:r>
            <a:endParaRPr kumimoji="0" lang="en-US"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extBox 15"/>
          <p:cNvSpPr txBox="1"/>
          <p:nvPr/>
        </p:nvSpPr>
        <p:spPr>
          <a:xfrm>
            <a:off x="1813109" y="4870090"/>
            <a:ext cx="8565783" cy="1129665"/>
          </a:xfrm>
          <a:prstGeom prst="rect">
            <a:avLst/>
          </a:prstGeom>
          <a:noFill/>
        </p:spPr>
        <p:txBody>
          <a:bodyPr wrap="square" rtlCol="0">
            <a:spAutoFit/>
          </a:bodyPr>
          <a:lstStyle/>
          <a:p>
            <a:pPr marL="342900" indent="-342900" algn="ctr">
              <a:lnSpc>
                <a:spcPct val="125000"/>
              </a:lnSpc>
              <a:buAutoNum type="arabicPeriod"/>
            </a:pPr>
            <a:r>
              <a:rPr lang="en-US">
                <a:solidFill>
                  <a:schemeClr val="tx2">
                    <a:lumMod val="75000"/>
                  </a:schemeClr>
                </a:solidFill>
                <a:latin typeface="Times New Roman" panose="02020603050405020304" pitchFamily="18" charset="0"/>
                <a:cs typeface="Times New Roman" panose="02020603050405020304" pitchFamily="18" charset="0"/>
              </a:rPr>
              <a:t>Huỳnh Trọng Nhân		2. Trần Thị Minh Ánh</a:t>
            </a:r>
            <a:endParaRPr lang="en-US">
              <a:solidFill>
                <a:schemeClr val="tx2">
                  <a:lumMod val="75000"/>
                </a:schemeClr>
              </a:solidFill>
              <a:latin typeface="Times New Roman" panose="02020603050405020304" pitchFamily="18" charset="0"/>
              <a:cs typeface="Times New Roman" panose="02020603050405020304" pitchFamily="18" charset="0"/>
            </a:endParaRPr>
          </a:p>
          <a:p>
            <a:pPr algn="ctr">
              <a:lnSpc>
                <a:spcPct val="125000"/>
              </a:lnSpc>
            </a:pPr>
            <a:br>
              <a:rPr lang="en-US">
                <a:solidFill>
                  <a:schemeClr val="tx2">
                    <a:lumMod val="75000"/>
                  </a:schemeClr>
                </a:solidFill>
                <a:latin typeface="Times New Roman" panose="02020603050405020304" pitchFamily="18" charset="0"/>
                <a:cs typeface="Times New Roman" panose="02020603050405020304" pitchFamily="18" charset="0"/>
              </a:rPr>
            </a:br>
            <a:r>
              <a:rPr lang="en-US">
                <a:solidFill>
                  <a:schemeClr val="tx2">
                    <a:lumMod val="75000"/>
                  </a:schemeClr>
                </a:solidFill>
                <a:latin typeface="Times New Roman" panose="02020603050405020304" pitchFamily="18" charset="0"/>
                <a:cs typeface="Times New Roman" panose="02020603050405020304" pitchFamily="18" charset="0"/>
              </a:rPr>
              <a:t>3. Trần Đức Anh 	               4. Võ Phi Quân	</a:t>
            </a:r>
            <a:endParaRPr lang="en-US">
              <a:solidFill>
                <a:schemeClr val="tx2">
                  <a:lumMod val="75000"/>
                </a:schemeClr>
              </a:solidFill>
              <a:latin typeface="Times New Roman" panose="02020603050405020304" pitchFamily="18" charset="0"/>
              <a:cs typeface="Times New Roman" panose="02020603050405020304" pitchFamily="18" charset="0"/>
            </a:endParaRPr>
          </a:p>
        </p:txBody>
      </p:sp>
      <p:pic>
        <p:nvPicPr>
          <p:cNvPr id="100" name="Picture 99"/>
          <p:cNvPicPr/>
          <p:nvPr/>
        </p:nvPicPr>
        <p:blipFill>
          <a:blip r:embed="rId5"/>
          <a:stretch>
            <a:fillRect/>
          </a:stretch>
        </p:blipFill>
        <p:spPr>
          <a:xfrm>
            <a:off x="2708910" y="3331210"/>
            <a:ext cx="759460" cy="670560"/>
          </a:xfrm>
          <a:prstGeom prst="rect">
            <a:avLst/>
          </a:prstGeom>
          <a:noFill/>
          <a:ln w="9525">
            <a:noFill/>
          </a:ln>
        </p:spPr>
      </p:pic>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pic>
        <p:nvPicPr>
          <p:cNvPr id="8" name="Picture 7"/>
          <p:cNvPicPr>
            <a:picLocks noChangeAspect="1"/>
          </p:cNvPicPr>
          <p:nvPr/>
        </p:nvPicPr>
        <p:blipFill>
          <a:blip r:embed="rId2"/>
          <a:stretch>
            <a:fillRect/>
          </a:stretch>
        </p:blipFill>
        <p:spPr>
          <a:xfrm>
            <a:off x="0" y="4220154"/>
            <a:ext cx="12192000" cy="2655388"/>
          </a:xfrm>
          <a:prstGeom prst="rect">
            <a:avLst/>
          </a:prstGeom>
        </p:spPr>
      </p:pic>
      <p:sp>
        <p:nvSpPr>
          <p:cNvPr id="5" name="TextBox 4"/>
          <p:cNvSpPr txBox="1">
            <a:spLocks noChangeArrowheads="1"/>
          </p:cNvSpPr>
          <p:nvPr/>
        </p:nvSpPr>
        <p:spPr bwMode="auto">
          <a:xfrm>
            <a:off x="1524000" y="2571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Tx/>
              <a:buNone/>
            </a:pPr>
            <a:r>
              <a:rPr lang="en-US" altLang="en-US">
                <a:solidFill>
                  <a:schemeClr val="bg1"/>
                </a:solidFill>
                <a:latin typeface="Times New Roman" panose="02020603050405020304" pitchFamily="18" charset="0"/>
                <a:cs typeface="Times New Roman" panose="02020603050405020304" pitchFamily="18" charset="0"/>
              </a:rPr>
              <a:t>NỘI DUNG </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7" name="Arrow: Chevron 6"/>
          <p:cNvSpPr/>
          <p:nvPr/>
        </p:nvSpPr>
        <p:spPr>
          <a:xfrm>
            <a:off x="99086" y="2835159"/>
            <a:ext cx="3782034" cy="1384995"/>
          </a:xfrm>
          <a:prstGeom prst="chevron">
            <a:avLst/>
          </a:prstGeom>
          <a:solidFill>
            <a:srgbClr val="EFEFEF"/>
          </a:solidFill>
          <a:ln>
            <a:noFill/>
          </a:ln>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ormAutofit/>
          </a:bodyPr>
          <a:lstStyle/>
          <a:p>
            <a:r>
              <a:rPr lang="en-US" sz="2800">
                <a:solidFill>
                  <a:schemeClr val="tx2">
                    <a:lumMod val="75000"/>
                  </a:schemeClr>
                </a:solidFill>
                <a:latin typeface="Times New Roman" panose="02020603050405020304" pitchFamily="18" charset="0"/>
                <a:cs typeface="Times New Roman" panose="02020603050405020304" pitchFamily="18" charset="0"/>
              </a:rPr>
              <a:t>1. Tổng quan về đề tài</a:t>
            </a:r>
            <a:endParaRPr lang="en-US" sz="280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Arrow: Chevron 8"/>
          <p:cNvSpPr/>
          <p:nvPr/>
        </p:nvSpPr>
        <p:spPr>
          <a:xfrm>
            <a:off x="3573951" y="2835159"/>
            <a:ext cx="4572000" cy="1384995"/>
          </a:xfrm>
          <a:prstGeom prst="chevron">
            <a:avLst/>
          </a:prstGeom>
          <a:solidFill>
            <a:srgbClr val="EFEFEF"/>
          </a:solidFill>
          <a:ln>
            <a:noFill/>
          </a:ln>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oAutofit/>
          </a:bodyPr>
          <a:lstStyle/>
          <a:p>
            <a:r>
              <a:rPr lang="en-US" sz="2800">
                <a:solidFill>
                  <a:schemeClr val="tx2">
                    <a:lumMod val="75000"/>
                  </a:schemeClr>
                </a:solidFill>
                <a:latin typeface="Times New Roman" panose="02020603050405020304" pitchFamily="18" charset="0"/>
                <a:cs typeface="Times New Roman" panose="02020603050405020304" pitchFamily="18" charset="0"/>
              </a:rPr>
              <a:t>2. Phân tích và cải tiến </a:t>
            </a:r>
            <a:r>
              <a:rPr lang="en-US" sz="2800">
                <a:solidFill>
                  <a:schemeClr val="tx2">
                    <a:lumMod val="75000"/>
                  </a:schemeClr>
                </a:solidFill>
                <a:latin typeface="Times New Roman" panose="02020603050405020304" pitchFamily="18" charset="0"/>
                <a:cs typeface="Times New Roman" panose="02020603050405020304" pitchFamily="18" charset="0"/>
                <a:sym typeface="+mn-ea"/>
              </a:rPr>
              <a:t>kiến trúc của mô hình</a:t>
            </a:r>
            <a:endParaRPr lang="en-US" sz="280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Arrow: Chevron 9"/>
          <p:cNvSpPr/>
          <p:nvPr/>
        </p:nvSpPr>
        <p:spPr>
          <a:xfrm>
            <a:off x="7838781" y="2835159"/>
            <a:ext cx="4318612" cy="1384995"/>
          </a:xfrm>
          <a:prstGeom prst="chevron">
            <a:avLst/>
          </a:prstGeom>
          <a:solidFill>
            <a:srgbClr val="EFEFEF"/>
          </a:solidFill>
          <a:ln>
            <a:noFill/>
          </a:ln>
          <a:effectLst>
            <a:outerShdw blurRad="50800" dist="38100" dir="2700000" algn="tl"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ormAutofit/>
          </a:bodyPr>
          <a:lstStyle/>
          <a:p>
            <a:r>
              <a:rPr lang="en-US" sz="2800">
                <a:solidFill>
                  <a:schemeClr val="tx2">
                    <a:lumMod val="75000"/>
                  </a:schemeClr>
                </a:solidFill>
                <a:latin typeface="Times New Roman" panose="02020603050405020304" pitchFamily="18" charset="0"/>
                <a:cs typeface="Times New Roman" panose="02020603050405020304" pitchFamily="18" charset="0"/>
              </a:rPr>
              <a:t>3. Demo ứng dụng</a:t>
            </a:r>
            <a:endParaRPr lang="en-US" sz="280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3370751" y="2834524"/>
            <a:ext cx="692498" cy="1384995"/>
            <a:chOff x="3356781" y="2835159"/>
            <a:chExt cx="692498" cy="1384995"/>
          </a:xfrm>
        </p:grpSpPr>
        <p:cxnSp>
          <p:nvCxnSpPr>
            <p:cNvPr id="12" name="Straight Connector 11"/>
            <p:cNvCxnSpPr/>
            <p:nvPr/>
          </p:nvCxnSpPr>
          <p:spPr>
            <a:xfrm>
              <a:off x="3356781" y="2835159"/>
              <a:ext cx="692498" cy="692498"/>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356781" y="3527657"/>
              <a:ext cx="692498" cy="692497"/>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629063" y="2835159"/>
            <a:ext cx="692498" cy="1384995"/>
            <a:chOff x="7629063" y="2835159"/>
            <a:chExt cx="692498" cy="1384995"/>
          </a:xfrm>
        </p:grpSpPr>
        <p:cxnSp>
          <p:nvCxnSpPr>
            <p:cNvPr id="15" name="Straight Connector 14"/>
            <p:cNvCxnSpPr/>
            <p:nvPr/>
          </p:nvCxnSpPr>
          <p:spPr>
            <a:xfrm>
              <a:off x="7629063" y="2835159"/>
              <a:ext cx="692498" cy="692498"/>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629063" y="3527657"/>
              <a:ext cx="692498" cy="692497"/>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9"/>
                                        </p:tgtEl>
                                      </p:cBhvr>
                                    </p:animEffect>
                                    <p:animScale>
                                      <p:cBhvr>
                                        <p:cTn id="12" dur="250" autoRev="1" fill="hold"/>
                                        <p:tgtEl>
                                          <p:spTgt spid="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0" y="4202612"/>
            <a:ext cx="12192000" cy="2655388"/>
          </a:xfrm>
          <a:prstGeom prst="rect">
            <a:avLst/>
          </a:prstGeom>
        </p:spPr>
      </p:pic>
      <p:pic>
        <p:nvPicPr>
          <p:cNvPr id="102" name="Picture 101"/>
          <p:cNvPicPr/>
          <p:nvPr/>
        </p:nvPicPr>
        <p:blipFill>
          <a:blip r:embed="rId2"/>
          <a:stretch>
            <a:fillRect/>
          </a:stretch>
        </p:blipFill>
        <p:spPr>
          <a:xfrm>
            <a:off x="243523" y="3926840"/>
            <a:ext cx="2447925" cy="1866900"/>
          </a:xfrm>
          <a:prstGeom prst="rect">
            <a:avLst/>
          </a:prstGeom>
          <a:noFill/>
          <a:ln w="9525">
            <a:noFill/>
          </a:ln>
        </p:spPr>
      </p:pic>
      <p:pic>
        <p:nvPicPr>
          <p:cNvPr id="103" name="Picture 102"/>
          <p:cNvPicPr/>
          <p:nvPr/>
        </p:nvPicPr>
        <p:blipFill>
          <a:blip r:embed="rId3"/>
          <a:stretch>
            <a:fillRect/>
          </a:stretch>
        </p:blipFill>
        <p:spPr>
          <a:xfrm>
            <a:off x="10391458" y="1157288"/>
            <a:ext cx="1800225" cy="2543175"/>
          </a:xfrm>
          <a:prstGeom prst="rect">
            <a:avLst/>
          </a:prstGeom>
          <a:noFill/>
          <a:ln w="9525">
            <a:noFill/>
          </a:ln>
        </p:spPr>
      </p:pic>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sp>
        <p:nvSpPr>
          <p:cNvPr id="5" name="TextBox 4"/>
          <p:cNvSpPr txBox="1">
            <a:spLocks noChangeArrowheads="1"/>
          </p:cNvSpPr>
          <p:nvPr/>
        </p:nvSpPr>
        <p:spPr bwMode="auto">
          <a:xfrm>
            <a:off x="1524000" y="2571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Tx/>
              <a:buNone/>
            </a:pPr>
            <a:r>
              <a:rPr lang="en-US" altLang="en-US">
                <a:solidFill>
                  <a:schemeClr val="bg1"/>
                </a:solidFill>
                <a:latin typeface="Times New Roman" panose="02020603050405020304" pitchFamily="18" charset="0"/>
                <a:cs typeface="Times New Roman" panose="02020603050405020304" pitchFamily="18" charset="0"/>
              </a:rPr>
              <a:t>1. TỔNG QUAN ĐỀ TÀI</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9" name="TextBox 18"/>
          <p:cNvSpPr txBox="1">
            <a:spLocks noChangeArrowheads="1"/>
          </p:cNvSpPr>
          <p:nvPr/>
        </p:nvSpPr>
        <p:spPr bwMode="auto">
          <a:xfrm>
            <a:off x="111760" y="1362342"/>
            <a:ext cx="38100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1. 1  Đặt vấn đề</a:t>
            </a:r>
            <a:endParaRPr lang="en-US" altLang="en-US" sz="3000">
              <a:solidFill>
                <a:schemeClr val="tx1"/>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800735" y="1988820"/>
            <a:ext cx="6550660" cy="1938020"/>
          </a:xfrm>
          <a:prstGeom prst="rect">
            <a:avLst/>
          </a:prstGeom>
          <a:noFill/>
        </p:spPr>
        <p:txBody>
          <a:bodyPr wrap="square" rtlCol="0" anchor="t">
            <a:spAutoFit/>
          </a:bodyPr>
          <a:p>
            <a:r>
              <a:rPr lang="en-US" sz="2400">
                <a:latin typeface="Times New Roman" panose="02020603050405020304" pitchFamily="18" charset="0"/>
                <a:cs typeface="Times New Roman" panose="02020603050405020304" pitchFamily="18" charset="0"/>
              </a:rPr>
              <a:t>- Các kiến trúc cho bài toán phát hiện tổn thương hiện nay không trực quan cần được phát triển và cải tiến.</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Việc kết nối giữa thành tựu nghiên cứu trong chuẩn đoán với tính khả dụng cần được phát triển.</a:t>
            </a:r>
            <a:endParaRPr lang="en-US" sz="240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9140190" y="1133475"/>
            <a:ext cx="1054735" cy="1056005"/>
          </a:xfrm>
          <a:prstGeom prst="rect">
            <a:avLst/>
          </a:prstGeom>
          <a:noFill/>
          <a:ln w="9525">
            <a:noFill/>
          </a:ln>
        </p:spPr>
      </p:pic>
      <p:sp>
        <p:nvSpPr>
          <p:cNvPr id="4" name="Rectangle 3"/>
          <p:cNvSpPr/>
          <p:nvPr/>
        </p:nvSpPr>
        <p:spPr>
          <a:xfrm>
            <a:off x="0" y="-80056"/>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pic>
        <p:nvPicPr>
          <p:cNvPr id="8" name="Picture 7"/>
          <p:cNvPicPr>
            <a:picLocks noChangeAspect="1"/>
          </p:cNvPicPr>
          <p:nvPr/>
        </p:nvPicPr>
        <p:blipFill>
          <a:blip r:embed="rId3"/>
          <a:stretch>
            <a:fillRect/>
          </a:stretch>
        </p:blipFill>
        <p:spPr>
          <a:xfrm>
            <a:off x="0" y="4202514"/>
            <a:ext cx="12192000" cy="2655388"/>
          </a:xfrm>
          <a:prstGeom prst="rect">
            <a:avLst/>
          </a:prstGeom>
        </p:spPr>
      </p:pic>
      <p:sp>
        <p:nvSpPr>
          <p:cNvPr id="18" name="TextBox 17"/>
          <p:cNvSpPr txBox="1"/>
          <p:nvPr/>
        </p:nvSpPr>
        <p:spPr>
          <a:xfrm>
            <a:off x="6018825" y="2007308"/>
            <a:ext cx="5531585" cy="3338195"/>
          </a:xfrm>
          <a:prstGeom prst="rect">
            <a:avLst/>
          </a:prstGeom>
          <a:noFill/>
        </p:spPr>
        <p:txBody>
          <a:bodyPr wrap="square">
            <a:spAutoFit/>
          </a:bodyPr>
          <a:lstStyle/>
          <a:p>
            <a:pPr indent="0">
              <a:lnSpc>
                <a:spcPct val="110000"/>
              </a:lnSpc>
              <a:buFont typeface="Symbol" panose="05050102010706020507" pitchFamily="18" charset="2"/>
              <a:buNone/>
            </a:pPr>
            <a:r>
              <a:rPr lang="en-US" sz="2400">
                <a:latin typeface="Times New Roman" panose="02020603050405020304" pitchFamily="18" charset="0"/>
                <a:cs typeface="Times New Roman" panose="02020603050405020304" pitchFamily="18" charset="0"/>
              </a:rPr>
              <a:t>Cải tiến kiến trúc CheXNet cho bài toán tổn thưởng ở phổi:</a:t>
            </a:r>
            <a:endParaRPr lang="en-US" sz="2400">
              <a:latin typeface="Times New Roman" panose="02020603050405020304" pitchFamily="18" charset="0"/>
              <a:cs typeface="Times New Roman" panose="02020603050405020304" pitchFamily="18" charset="0"/>
            </a:endParaRPr>
          </a:p>
          <a:p>
            <a:pPr indent="0">
              <a:lnSpc>
                <a:spcPct val="110000"/>
              </a:lnSpc>
              <a:buFont typeface="Symbol" panose="05050102010706020507" pitchFamily="18" charset="2"/>
              <a:buNone/>
            </a:pPr>
            <a:r>
              <a:rPr lang="en-US" sz="2400">
                <a:latin typeface="Times New Roman" panose="02020603050405020304" pitchFamily="18" charset="0"/>
                <a:cs typeface="Times New Roman" panose="02020603050405020304" pitchFamily="18" charset="0"/>
              </a:rPr>
              <a:t>- Kiểm tra đầu vào có phải làm ảnh phổi hay không</a:t>
            </a:r>
            <a:endParaRPr lang="en-US" sz="2400">
              <a:latin typeface="Times New Roman" panose="02020603050405020304" pitchFamily="18" charset="0"/>
              <a:cs typeface="Times New Roman" panose="02020603050405020304" pitchFamily="18" charset="0"/>
            </a:endParaRPr>
          </a:p>
          <a:p>
            <a:pPr indent="0">
              <a:lnSpc>
                <a:spcPct val="110000"/>
              </a:lnSpc>
              <a:buFont typeface="Symbol" panose="05050102010706020507" pitchFamily="18" charset="2"/>
              <a:buNone/>
            </a:pPr>
            <a:r>
              <a:rPr lang="en-US" sz="2400">
                <a:latin typeface="Times New Roman" panose="02020603050405020304" pitchFamily="18" charset="0"/>
                <a:cs typeface="Times New Roman" panose="02020603050405020304" pitchFamily="18" charset="0"/>
              </a:rPr>
              <a:t>- Áp dụng kiến trúc UNet để tách ảnh đối tượng phổi trong ảnh.</a:t>
            </a:r>
            <a:endParaRPr lang="en-US" sz="2400">
              <a:latin typeface="Times New Roman" panose="02020603050405020304" pitchFamily="18" charset="0"/>
              <a:cs typeface="Times New Roman" panose="02020603050405020304" pitchFamily="18" charset="0"/>
            </a:endParaRPr>
          </a:p>
          <a:p>
            <a:pPr indent="0">
              <a:lnSpc>
                <a:spcPct val="110000"/>
              </a:lnSpc>
              <a:buFont typeface="Symbol" panose="05050102010706020507" pitchFamily="18" charset="2"/>
              <a:buNone/>
            </a:pPr>
            <a:endParaRPr lang="en-US" sz="2400">
              <a:latin typeface="Times New Roman" panose="02020603050405020304" pitchFamily="18" charset="0"/>
              <a:cs typeface="Times New Roman" panose="02020603050405020304" pitchFamily="18" charset="0"/>
            </a:endParaRPr>
          </a:p>
          <a:p>
            <a:pPr indent="0">
              <a:lnSpc>
                <a:spcPct val="110000"/>
              </a:lnSpc>
              <a:buFont typeface="Symbol" panose="05050102010706020507" pitchFamily="18" charset="2"/>
              <a:buNone/>
            </a:pPr>
            <a:r>
              <a:rPr lang="en-US" sz="2400">
                <a:latin typeface="Times New Roman" panose="02020603050405020304" pitchFamily="18" charset="0"/>
                <a:cs typeface="Times New Roman" panose="02020603050405020304" pitchFamily="18" charset="0"/>
              </a:rPr>
              <a:t>Xây dựng ứng dụng trực quan</a:t>
            </a:r>
            <a:endParaRPr lang="en-US" sz="2400">
              <a:latin typeface="Times New Roman" panose="02020603050405020304" pitchFamily="18" charset="0"/>
              <a:cs typeface="Times New Roman" panose="02020603050405020304" pitchFamily="18" charset="0"/>
            </a:endParaRPr>
          </a:p>
        </p:txBody>
      </p:sp>
      <p:sp>
        <p:nvSpPr>
          <p:cNvPr id="10" name="TextBox 9"/>
          <p:cNvSpPr txBox="1">
            <a:spLocks noChangeArrowheads="1"/>
          </p:cNvSpPr>
          <p:nvPr/>
        </p:nvSpPr>
        <p:spPr bwMode="auto">
          <a:xfrm>
            <a:off x="1524000" y="2571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Tx/>
              <a:buNone/>
            </a:pPr>
            <a:r>
              <a:rPr lang="en-US" altLang="en-US">
                <a:solidFill>
                  <a:schemeClr val="bg1"/>
                </a:solidFill>
                <a:latin typeface="Times New Roman" panose="02020603050405020304" pitchFamily="18" charset="0"/>
                <a:cs typeface="Times New Roman" panose="02020603050405020304" pitchFamily="18" charset="0"/>
              </a:rPr>
              <a:t>1. TỔNG QUAN ĐỀ TÀI</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5791004" y="1265625"/>
            <a:ext cx="381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2000">
                <a:solidFill>
                  <a:schemeClr val="tx1"/>
                </a:solidFill>
                <a:latin typeface="Times New Roman" panose="02020603050405020304" pitchFamily="18" charset="0"/>
                <a:cs typeface="Times New Roman" panose="02020603050405020304" pitchFamily="18" charset="0"/>
              </a:rPr>
              <a:t>  1. 2  Mục tiêu đề tài</a:t>
            </a:r>
            <a:endParaRPr lang="en-US" altLang="en-US" sz="200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862965" y="1537970"/>
            <a:ext cx="3790950" cy="3781425"/>
          </a:xfrm>
          <a:prstGeom prst="rect">
            <a:avLst/>
          </a:prstGeom>
          <a:effectLst>
            <a:softEdge rad="127000"/>
          </a:effectLst>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43815" y="4972050"/>
            <a:ext cx="12192000" cy="2012950"/>
          </a:xfrm>
          <a:prstGeom prst="rect">
            <a:avLst/>
          </a:prstGeom>
        </p:spPr>
      </p:pic>
      <p:cxnSp>
        <p:nvCxnSpPr>
          <p:cNvPr id="18" name="Connector: Elbow 13"/>
          <p:cNvCxnSpPr/>
          <p:nvPr/>
        </p:nvCxnSpPr>
        <p:spPr>
          <a:xfrm rot="5400000">
            <a:off x="5156200" y="4434840"/>
            <a:ext cx="1296035" cy="8255"/>
          </a:xfrm>
          <a:prstGeom prst="bentConnector3">
            <a:avLst>
              <a:gd name="adj1" fmla="val 50024"/>
            </a:avLst>
          </a:prstGeom>
        </p:spPr>
        <p:style>
          <a:lnRef idx="1">
            <a:schemeClr val="accent1"/>
          </a:lnRef>
          <a:fillRef idx="0">
            <a:schemeClr val="accent1"/>
          </a:fillRef>
          <a:effectRef idx="0">
            <a:schemeClr val="accent1"/>
          </a:effectRef>
          <a:fontRef idx="minor">
            <a:schemeClr val="tx1"/>
          </a:fontRef>
        </p:style>
      </p:cxnSp>
      <p:cxnSp>
        <p:nvCxnSpPr>
          <p:cNvPr id="3" name="Connector: Elbow 13"/>
          <p:cNvCxnSpPr/>
          <p:nvPr/>
        </p:nvCxnSpPr>
        <p:spPr>
          <a:xfrm rot="5400000" flipV="1">
            <a:off x="5255895" y="2770505"/>
            <a:ext cx="1096010" cy="8255"/>
          </a:xfrm>
          <a:prstGeom prst="bentConnector3">
            <a:avLst>
              <a:gd name="adj1" fmla="val 50029"/>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52754"/>
            <a:ext cx="12192000" cy="1213338"/>
          </a:xfrm>
          <a:prstGeom prst="rect">
            <a:avLst/>
          </a:prstGeom>
          <a:solidFill>
            <a:srgbClr val="291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047" y="130433"/>
            <a:ext cx="848824" cy="844601"/>
          </a:xfrm>
          <a:prstGeom prst="rect">
            <a:avLst/>
          </a:prstGeom>
        </p:spPr>
      </p:pic>
      <p:sp>
        <p:nvSpPr>
          <p:cNvPr id="5" name="TextBox 4"/>
          <p:cNvSpPr txBox="1">
            <a:spLocks noChangeArrowheads="1"/>
          </p:cNvSpPr>
          <p:nvPr/>
        </p:nvSpPr>
        <p:spPr bwMode="auto">
          <a:xfrm>
            <a:off x="1524000" y="257175"/>
            <a:ext cx="914400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marL="165735" algn="ctr">
              <a:lnSpc>
                <a:spcPct val="150000"/>
              </a:lnSpc>
              <a:spcAft>
                <a:spcPts val="1000"/>
              </a:spcAft>
              <a:buNone/>
            </a:pPr>
            <a:r>
              <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PHÂN TÍCH THIẾT KẾ MÔ HÌNH</a:t>
            </a:r>
            <a:endParaRPr lang="en-US" sz="2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88959" y="1976278"/>
            <a:ext cx="2550160" cy="981881"/>
          </a:xfrm>
          <a:prstGeom prst="rect">
            <a:avLst/>
          </a:prstGeom>
          <a:solidFill>
            <a:schemeClr val="bg1"/>
          </a:solidFill>
          <a:ln>
            <a:noFill/>
          </a:ln>
          <a:effectLst>
            <a:glow rad="63500">
              <a:schemeClr val="accent4">
                <a:satMod val="175000"/>
                <a:alpha val="40000"/>
              </a:schemeClr>
            </a:glow>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a:solidFill>
                  <a:schemeClr val="tx2">
                    <a:lumMod val="50000"/>
                  </a:schemeClr>
                </a:solidFill>
              </a:rPr>
              <a:t>DenseNet</a:t>
            </a:r>
            <a:endParaRPr lang="en-US" sz="2400">
              <a:solidFill>
                <a:schemeClr val="tx2">
                  <a:lumMod val="50000"/>
                </a:schemeClr>
              </a:solidFill>
            </a:endParaRPr>
          </a:p>
        </p:txBody>
      </p:sp>
      <p:cxnSp>
        <p:nvCxnSpPr>
          <p:cNvPr id="11" name="Connector: Elbow 10"/>
          <p:cNvCxnSpPr/>
          <p:nvPr/>
        </p:nvCxnSpPr>
        <p:spPr>
          <a:xfrm>
            <a:off x="3525519" y="2704941"/>
            <a:ext cx="1841819" cy="9607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Connector: Elbow 11"/>
          <p:cNvCxnSpPr/>
          <p:nvPr/>
        </p:nvCxnSpPr>
        <p:spPr>
          <a:xfrm flipV="1">
            <a:off x="3525519" y="3665724"/>
            <a:ext cx="1841819" cy="10720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00" idx="3"/>
          </p:cNvCxnSpPr>
          <p:nvPr/>
        </p:nvCxnSpPr>
        <p:spPr>
          <a:xfrm>
            <a:off x="6824980" y="3614420"/>
            <a:ext cx="1363980" cy="11233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1"/>
            <a:endCxn id="100" idx="3"/>
          </p:cNvCxnSpPr>
          <p:nvPr/>
        </p:nvCxnSpPr>
        <p:spPr>
          <a:xfrm rot="10800000" flipV="1">
            <a:off x="6824980" y="2466340"/>
            <a:ext cx="1363980" cy="11474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337" y="2958159"/>
            <a:ext cx="1457325" cy="1457325"/>
          </a:xfrm>
          <a:prstGeom prst="rect">
            <a:avLst/>
          </a:prstGeom>
        </p:spPr>
      </p:pic>
      <p:sp>
        <p:nvSpPr>
          <p:cNvPr id="17" name="Rectangle 16"/>
          <p:cNvSpPr/>
          <p:nvPr/>
        </p:nvSpPr>
        <p:spPr>
          <a:xfrm>
            <a:off x="8188959" y="4156663"/>
            <a:ext cx="2550160" cy="981881"/>
          </a:xfrm>
          <a:prstGeom prst="rect">
            <a:avLst/>
          </a:prstGeom>
          <a:solidFill>
            <a:schemeClr val="bg1"/>
          </a:solidFill>
          <a:ln>
            <a:noFill/>
          </a:ln>
          <a:effectLst>
            <a:glow rad="63500">
              <a:schemeClr val="accent4">
                <a:satMod val="175000"/>
                <a:alpha val="40000"/>
              </a:schemeClr>
            </a:glow>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a:solidFill>
                  <a:schemeClr val="tx2">
                    <a:lumMod val="50000"/>
                  </a:schemeClr>
                </a:solidFill>
              </a:rPr>
              <a:t>Faster R-CNN</a:t>
            </a:r>
            <a:endParaRPr lang="en-US" sz="2400">
              <a:solidFill>
                <a:schemeClr val="tx2">
                  <a:lumMod val="50000"/>
                </a:schemeClr>
              </a:solidFill>
            </a:endParaRPr>
          </a:p>
        </p:txBody>
      </p:sp>
      <p:pic>
        <p:nvPicPr>
          <p:cNvPr id="100" name="Picture 99"/>
          <p:cNvPicPr/>
          <p:nvPr/>
        </p:nvPicPr>
        <p:blipFill>
          <a:blip r:embed="rId4"/>
          <a:stretch>
            <a:fillRect/>
          </a:stretch>
        </p:blipFill>
        <p:spPr>
          <a:xfrm>
            <a:off x="5279390" y="2812415"/>
            <a:ext cx="1545590" cy="1603375"/>
          </a:xfrm>
          <a:prstGeom prst="rect">
            <a:avLst/>
          </a:prstGeom>
          <a:noFill/>
          <a:ln w="9525">
            <a:noFill/>
          </a:ln>
        </p:spPr>
      </p:pic>
      <p:pic>
        <p:nvPicPr>
          <p:cNvPr id="19" name="Picture 18"/>
          <p:cNvPicPr/>
          <p:nvPr/>
        </p:nvPicPr>
        <p:blipFill>
          <a:blip r:embed="rId5"/>
          <a:stretch>
            <a:fillRect/>
          </a:stretch>
        </p:blipFill>
        <p:spPr>
          <a:xfrm>
            <a:off x="747395" y="2150745"/>
            <a:ext cx="2868295" cy="1027430"/>
          </a:xfrm>
          <a:prstGeom prst="rect">
            <a:avLst/>
          </a:prstGeom>
          <a:noFill/>
          <a:ln w="9525">
            <a:noFill/>
          </a:ln>
        </p:spPr>
      </p:pic>
      <p:pic>
        <p:nvPicPr>
          <p:cNvPr id="101" name="Picture 100"/>
          <p:cNvPicPr/>
          <p:nvPr/>
        </p:nvPicPr>
        <p:blipFill>
          <a:blip r:embed="rId6"/>
          <a:stretch>
            <a:fillRect/>
          </a:stretch>
        </p:blipFill>
        <p:spPr>
          <a:xfrm>
            <a:off x="1050290" y="4115435"/>
            <a:ext cx="2475230" cy="946150"/>
          </a:xfrm>
          <a:prstGeom prst="rect">
            <a:avLst/>
          </a:prstGeom>
          <a:noFill/>
          <a:ln w="9525">
            <a:noFill/>
          </a:ln>
        </p:spPr>
      </p:pic>
      <p:pic>
        <p:nvPicPr>
          <p:cNvPr id="103" name="Picture 102"/>
          <p:cNvPicPr/>
          <p:nvPr/>
        </p:nvPicPr>
        <p:blipFill>
          <a:blip r:embed="rId7"/>
          <a:stretch>
            <a:fillRect/>
          </a:stretch>
        </p:blipFill>
        <p:spPr>
          <a:xfrm>
            <a:off x="4173855" y="1605915"/>
            <a:ext cx="2973070" cy="762000"/>
          </a:xfrm>
          <a:prstGeom prst="rect">
            <a:avLst/>
          </a:prstGeom>
          <a:noFill/>
          <a:ln w="9525">
            <a:noFill/>
          </a:ln>
        </p:spPr>
      </p:pic>
      <p:pic>
        <p:nvPicPr>
          <p:cNvPr id="104" name="Picture 103"/>
          <p:cNvPicPr/>
          <p:nvPr/>
        </p:nvPicPr>
        <p:blipFill>
          <a:blip r:embed="rId8"/>
          <a:stretch>
            <a:fillRect/>
          </a:stretch>
        </p:blipFill>
        <p:spPr>
          <a:xfrm>
            <a:off x="4693285" y="4703445"/>
            <a:ext cx="2257425" cy="1009015"/>
          </a:xfrm>
          <a:prstGeom prst="rect">
            <a:avLst/>
          </a:prstGeom>
          <a:noFill/>
          <a:ln w="9525">
            <a:noFill/>
          </a:ln>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or: Elbow 10"/>
          <p:cNvCxnSpPr/>
          <p:nvPr/>
        </p:nvCxnSpPr>
        <p:spPr>
          <a:xfrm>
            <a:off x="4324985" y="1985645"/>
            <a:ext cx="2202815" cy="3175"/>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
          <a:stretch>
            <a:fillRect/>
          </a:stretch>
        </p:blipFill>
        <p:spPr>
          <a:xfrm>
            <a:off x="0" y="4202319"/>
            <a:ext cx="12192000" cy="2655388"/>
          </a:xfrm>
          <a:prstGeom prst="rect">
            <a:avLst/>
          </a:prstGeom>
        </p:spPr>
      </p:pic>
      <p:sp>
        <p:nvSpPr>
          <p:cNvPr id="20" name="TextBox 19"/>
          <p:cNvSpPr txBox="1"/>
          <p:nvPr/>
        </p:nvSpPr>
        <p:spPr>
          <a:xfrm>
            <a:off x="9314961" y="3762347"/>
            <a:ext cx="1085554" cy="369332"/>
          </a:xfrm>
          <a:prstGeom prst="rect">
            <a:avLst/>
          </a:prstGeom>
          <a:noFill/>
        </p:spPr>
        <p:txBody>
          <a:bodyPr wrap="none" rtlCol="0">
            <a:spAutoFit/>
          </a:bodyPr>
          <a:lstStyle/>
          <a:p>
            <a:r>
              <a:rPr lang="en-US" b="1">
                <a:solidFill>
                  <a:schemeClr val="bg1"/>
                </a:solidFill>
              </a:rPr>
              <a:t>Chú thích</a:t>
            </a:r>
            <a:endParaRPr lang="en-US" b="1">
              <a:solidFill>
                <a:schemeClr val="bg1"/>
              </a:solidFill>
            </a:endParaRPr>
          </a:p>
        </p:txBody>
      </p:sp>
      <p:cxnSp>
        <p:nvCxnSpPr>
          <p:cNvPr id="26" name="Straight Connector 25"/>
          <p:cNvCxnSpPr/>
          <p:nvPr/>
        </p:nvCxnSpPr>
        <p:spPr>
          <a:xfrm>
            <a:off x="0" y="678180"/>
            <a:ext cx="7665085"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TextBox 18"/>
          <p:cNvSpPr txBox="1">
            <a:spLocks noChangeArrowheads="1"/>
          </p:cNvSpPr>
          <p:nvPr/>
        </p:nvSpPr>
        <p:spPr bwMode="auto">
          <a:xfrm>
            <a:off x="0" y="125095"/>
            <a:ext cx="73558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2. 1  Vấn đề của các mô hình Detectron </a:t>
            </a:r>
            <a:endParaRPr lang="en-US" altLang="en-US" sz="3000">
              <a:solidFill>
                <a:schemeClr val="tx1"/>
              </a:solidFill>
              <a:latin typeface="Times New Roman" panose="02020603050405020304" pitchFamily="18" charset="0"/>
              <a:cs typeface="Times New Roman" panose="02020603050405020304" pitchFamily="18" charset="0"/>
            </a:endParaRPr>
          </a:p>
        </p:txBody>
      </p:sp>
      <p:pic>
        <p:nvPicPr>
          <p:cNvPr id="2" name="Picture 1"/>
          <p:cNvPicPr/>
          <p:nvPr/>
        </p:nvPicPr>
        <p:blipFill>
          <a:blip r:embed="rId2"/>
          <a:stretch>
            <a:fillRect/>
          </a:stretch>
        </p:blipFill>
        <p:spPr>
          <a:xfrm>
            <a:off x="1456690" y="1471930"/>
            <a:ext cx="2868295" cy="1027430"/>
          </a:xfrm>
          <a:prstGeom prst="rect">
            <a:avLst/>
          </a:prstGeom>
          <a:noFill/>
          <a:ln w="9525">
            <a:noFill/>
          </a:ln>
        </p:spPr>
      </p:pic>
      <p:pic>
        <p:nvPicPr>
          <p:cNvPr id="101" name="Picture 100"/>
          <p:cNvPicPr/>
          <p:nvPr/>
        </p:nvPicPr>
        <p:blipFill>
          <a:blip r:embed="rId3"/>
          <a:stretch>
            <a:fillRect/>
          </a:stretch>
        </p:blipFill>
        <p:spPr>
          <a:xfrm>
            <a:off x="6527800" y="1512570"/>
            <a:ext cx="2475230" cy="946150"/>
          </a:xfrm>
          <a:prstGeom prst="rect">
            <a:avLst/>
          </a:prstGeom>
          <a:noFill/>
          <a:ln w="9525">
            <a:noFill/>
          </a:ln>
        </p:spPr>
      </p:pic>
      <p:pic>
        <p:nvPicPr>
          <p:cNvPr id="105" name="Picture 104"/>
          <p:cNvPicPr/>
          <p:nvPr/>
        </p:nvPicPr>
        <p:blipFill>
          <a:blip r:embed="rId4"/>
          <a:stretch>
            <a:fillRect/>
          </a:stretch>
        </p:blipFill>
        <p:spPr>
          <a:xfrm>
            <a:off x="3849688" y="3007360"/>
            <a:ext cx="3152775" cy="1447800"/>
          </a:xfrm>
          <a:prstGeom prst="rect">
            <a:avLst/>
          </a:prstGeom>
          <a:noFill/>
          <a:ln w="9525">
            <a:noFill/>
          </a:ln>
        </p:spPr>
      </p:pic>
      <p:cxnSp>
        <p:nvCxnSpPr>
          <p:cNvPr id="5" name="Connector: Elbow 10"/>
          <p:cNvCxnSpPr>
            <a:stCxn id="105" idx="3"/>
            <a:endCxn id="101" idx="2"/>
          </p:cNvCxnSpPr>
          <p:nvPr/>
        </p:nvCxnSpPr>
        <p:spPr>
          <a:xfrm flipV="1">
            <a:off x="7002780" y="2458720"/>
            <a:ext cx="762635" cy="12725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 name="Connector: Elbow 10"/>
          <p:cNvCxnSpPr>
            <a:stCxn id="2" idx="2"/>
            <a:endCxn id="105" idx="1"/>
          </p:cNvCxnSpPr>
          <p:nvPr/>
        </p:nvCxnSpPr>
        <p:spPr>
          <a:xfrm rot="5400000" flipV="1">
            <a:off x="2754630" y="2635885"/>
            <a:ext cx="1231900" cy="9588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10820" y="4455160"/>
            <a:ext cx="4309745" cy="1445260"/>
          </a:xfrm>
          <a:prstGeom prst="rect">
            <a:avLst/>
          </a:prstGeom>
          <a:noFill/>
        </p:spPr>
        <p:txBody>
          <a:bodyPr wrap="none" rtlCol="0">
            <a:spAutoFit/>
          </a:bodyPr>
          <a:p>
            <a:r>
              <a:rPr lang="en-US" sz="2200">
                <a:latin typeface="Times New Roman" panose="02020603050405020304" pitchFamily="18" charset="0"/>
                <a:cs typeface="Times New Roman" panose="02020603050405020304" pitchFamily="18" charset="0"/>
              </a:rPr>
              <a:t>Ưu điểm:</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Dễ triển khai</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Không cần nhiều thời gian tìm hiểu</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Rất phổ biến và đa dạng</a:t>
            </a:r>
            <a:endParaRPr lang="en-US" sz="2200">
              <a:latin typeface="Times New Roman" panose="02020603050405020304" pitchFamily="18" charset="0"/>
              <a:cs typeface="Times New Roman" panose="02020603050405020304" pitchFamily="18" charset="0"/>
            </a:endParaRPr>
          </a:p>
        </p:txBody>
      </p:sp>
      <p:sp>
        <p:nvSpPr>
          <p:cNvPr id="9" name="Text Box 8"/>
          <p:cNvSpPr txBox="1"/>
          <p:nvPr/>
        </p:nvSpPr>
        <p:spPr>
          <a:xfrm>
            <a:off x="5184775" y="4455160"/>
            <a:ext cx="4980305" cy="1445260"/>
          </a:xfrm>
          <a:prstGeom prst="rect">
            <a:avLst/>
          </a:prstGeom>
          <a:noFill/>
        </p:spPr>
        <p:txBody>
          <a:bodyPr wrap="none" rtlCol="0">
            <a:spAutoFit/>
          </a:bodyPr>
          <a:p>
            <a:pPr algn="l"/>
            <a:r>
              <a:rPr lang="en-US" sz="2200">
                <a:latin typeface="Times New Roman" panose="02020603050405020304" pitchFamily="18" charset="0"/>
                <a:cs typeface="Times New Roman" panose="02020603050405020304" pitchFamily="18" charset="0"/>
              </a:rPr>
              <a:t>Nhược điểm:</a:t>
            </a:r>
            <a:endParaRPr lang="en-US" sz="2200">
              <a:latin typeface="Times New Roman" panose="02020603050405020304" pitchFamily="18" charset="0"/>
              <a:cs typeface="Times New Roman" panose="02020603050405020304" pitchFamily="18" charset="0"/>
            </a:endParaRPr>
          </a:p>
          <a:p>
            <a:pPr algn="l"/>
            <a:r>
              <a:rPr lang="en-US" sz="2200">
                <a:latin typeface="Times New Roman" panose="02020603050405020304" pitchFamily="18" charset="0"/>
                <a:cs typeface="Times New Roman" panose="02020603050405020304" pitchFamily="18" charset="0"/>
              </a:rPr>
              <a:t>- Yêu cầu tài nguyên tính toán rất lớn</a:t>
            </a:r>
            <a:endParaRPr lang="en-US" sz="2200">
              <a:latin typeface="Times New Roman" panose="02020603050405020304" pitchFamily="18" charset="0"/>
              <a:cs typeface="Times New Roman" panose="02020603050405020304" pitchFamily="18" charset="0"/>
            </a:endParaRPr>
          </a:p>
          <a:p>
            <a:pPr algn="l"/>
            <a:r>
              <a:rPr lang="en-US" sz="2200">
                <a:latin typeface="Times New Roman" panose="02020603050405020304" pitchFamily="18" charset="0"/>
                <a:cs typeface="Times New Roman" panose="02020603050405020304" pitchFamily="18" charset="0"/>
              </a:rPr>
              <a:t>- Thời gian xử lý lâu do lượng tham số quá</a:t>
            </a:r>
            <a:endParaRPr lang="en-US" sz="2200">
              <a:latin typeface="Times New Roman" panose="02020603050405020304" pitchFamily="18" charset="0"/>
              <a:cs typeface="Times New Roman" panose="02020603050405020304" pitchFamily="18" charset="0"/>
            </a:endParaRPr>
          </a:p>
          <a:p>
            <a:pPr algn="l"/>
            <a:r>
              <a:rPr lang="en-US" sz="2200">
                <a:latin typeface="Times New Roman" panose="02020603050405020304" pitchFamily="18" charset="0"/>
                <a:cs typeface="Times New Roman" panose="02020603050405020304" pitchFamily="18" charset="0"/>
              </a:rPr>
              <a:t>lớn</a:t>
            </a:r>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0" y="4202319"/>
            <a:ext cx="12192000" cy="2655388"/>
          </a:xfrm>
          <a:prstGeom prst="rect">
            <a:avLst/>
          </a:prstGeom>
        </p:spPr>
      </p:pic>
      <p:sp>
        <p:nvSpPr>
          <p:cNvPr id="20" name="TextBox 19"/>
          <p:cNvSpPr txBox="1"/>
          <p:nvPr/>
        </p:nvSpPr>
        <p:spPr>
          <a:xfrm>
            <a:off x="9314961" y="3762347"/>
            <a:ext cx="1085554" cy="369332"/>
          </a:xfrm>
          <a:prstGeom prst="rect">
            <a:avLst/>
          </a:prstGeom>
          <a:noFill/>
        </p:spPr>
        <p:txBody>
          <a:bodyPr wrap="none" rtlCol="0">
            <a:spAutoFit/>
          </a:bodyPr>
          <a:lstStyle/>
          <a:p>
            <a:r>
              <a:rPr lang="en-US" b="1">
                <a:solidFill>
                  <a:schemeClr val="bg1"/>
                </a:solidFill>
              </a:rPr>
              <a:t>Chú thích</a:t>
            </a:r>
            <a:endParaRPr lang="en-US" b="1">
              <a:solidFill>
                <a:schemeClr val="bg1"/>
              </a:solidFill>
            </a:endParaRPr>
          </a:p>
        </p:txBody>
      </p:sp>
      <p:cxnSp>
        <p:nvCxnSpPr>
          <p:cNvPr id="26" name="Straight Connector 25"/>
          <p:cNvCxnSpPr/>
          <p:nvPr/>
        </p:nvCxnSpPr>
        <p:spPr>
          <a:xfrm>
            <a:off x="0" y="678180"/>
            <a:ext cx="7665085"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TextBox 18"/>
          <p:cNvSpPr txBox="1">
            <a:spLocks noChangeArrowheads="1"/>
          </p:cNvSpPr>
          <p:nvPr/>
        </p:nvSpPr>
        <p:spPr bwMode="auto">
          <a:xfrm>
            <a:off x="0" y="125095"/>
            <a:ext cx="73558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2. 2  Vấn đề của kiến trúc CheXNet </a:t>
            </a:r>
            <a:endParaRPr lang="en-US" altLang="en-US" sz="300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047875" y="1135380"/>
            <a:ext cx="8096250" cy="306705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48"/>
          <p:cNvPicPr>
            <a:picLocks noChangeAspect="1"/>
          </p:cNvPicPr>
          <p:nvPr/>
        </p:nvPicPr>
        <p:blipFill>
          <a:blip r:embed="rId1"/>
          <a:stretch>
            <a:fillRect/>
          </a:stretch>
        </p:blipFill>
        <p:spPr>
          <a:xfrm>
            <a:off x="0" y="4220197"/>
            <a:ext cx="12192000" cy="2655388"/>
          </a:xfrm>
          <a:prstGeom prst="rect">
            <a:avLst/>
          </a:prstGeom>
        </p:spPr>
      </p:pic>
      <p:pic>
        <p:nvPicPr>
          <p:cNvPr id="2" name="Picture 1"/>
          <p:cNvPicPr>
            <a:picLocks noChangeAspect="1"/>
          </p:cNvPicPr>
          <p:nvPr/>
        </p:nvPicPr>
        <p:blipFill>
          <a:blip r:embed="rId2"/>
          <a:stretch>
            <a:fillRect/>
          </a:stretch>
        </p:blipFill>
        <p:spPr>
          <a:xfrm>
            <a:off x="2047875" y="1177290"/>
            <a:ext cx="8096250" cy="4686300"/>
          </a:xfrm>
          <a:prstGeom prst="rect">
            <a:avLst/>
          </a:prstGeom>
        </p:spPr>
      </p:pic>
      <p:sp>
        <p:nvSpPr>
          <p:cNvPr id="19" name="TextBox 18"/>
          <p:cNvSpPr txBox="1">
            <a:spLocks noChangeArrowheads="1"/>
          </p:cNvSpPr>
          <p:nvPr/>
        </p:nvSpPr>
        <p:spPr bwMode="auto">
          <a:xfrm>
            <a:off x="0" y="125095"/>
            <a:ext cx="967867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2. 2  Vấn đề của kiến trúc CheXNet trong xử lý bài toán </a:t>
            </a:r>
            <a:endParaRPr lang="en-US" altLang="en-US" sz="3000">
              <a:solidFill>
                <a:schemeClr val="tx1"/>
              </a:solidFill>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0" y="678180"/>
            <a:ext cx="10229850"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0" y="4220197"/>
            <a:ext cx="12192000" cy="2655388"/>
          </a:xfrm>
          <a:prstGeom prst="rect">
            <a:avLst/>
          </a:prstGeom>
        </p:spPr>
      </p:pic>
      <p:sp>
        <p:nvSpPr>
          <p:cNvPr id="19" name="TextBox 18"/>
          <p:cNvSpPr txBox="1">
            <a:spLocks noChangeArrowheads="1"/>
          </p:cNvSpPr>
          <p:nvPr/>
        </p:nvSpPr>
        <p:spPr bwMode="auto">
          <a:xfrm>
            <a:off x="0" y="125095"/>
            <a:ext cx="735584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pPr>
            <a:r>
              <a:rPr lang="en-US" altLang="en-US" sz="3000">
                <a:solidFill>
                  <a:schemeClr val="tx1"/>
                </a:solidFill>
                <a:latin typeface="Times New Roman" panose="02020603050405020304" pitchFamily="18" charset="0"/>
                <a:cs typeface="Times New Roman" panose="02020603050405020304" pitchFamily="18" charset="0"/>
              </a:rPr>
              <a:t>  2. 3 Cải tiến kiến trúc CheXNet</a:t>
            </a:r>
            <a:endParaRPr lang="en-US" altLang="en-US" sz="3000">
              <a:solidFill>
                <a:schemeClr val="tx1"/>
              </a:solidFill>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0" y="678180"/>
            <a:ext cx="7665085" cy="0"/>
          </a:xfrm>
          <a:prstGeom prst="line">
            <a:avLst/>
          </a:prstGeom>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2"/>
          <a:stretch>
            <a:fillRect/>
          </a:stretch>
        </p:blipFill>
        <p:spPr>
          <a:xfrm>
            <a:off x="-36195" y="678180"/>
            <a:ext cx="7736840" cy="5184775"/>
          </a:xfrm>
          <a:prstGeom prst="rect">
            <a:avLst/>
          </a:prstGeom>
        </p:spPr>
      </p:pic>
      <p:sp>
        <p:nvSpPr>
          <p:cNvPr id="5" name="Text Box 4"/>
          <p:cNvSpPr txBox="1"/>
          <p:nvPr/>
        </p:nvSpPr>
        <p:spPr>
          <a:xfrm>
            <a:off x="8177530" y="1076325"/>
            <a:ext cx="3775075" cy="1568450"/>
          </a:xfrm>
          <a:prstGeom prst="rect">
            <a:avLst/>
          </a:prstGeom>
          <a:noFill/>
        </p:spPr>
        <p:txBody>
          <a:bodyPr wrap="none" rtlCol="0">
            <a:spAutoFit/>
          </a:bodyPr>
          <a:p>
            <a:r>
              <a:rPr lang="en-US" sz="2400">
                <a:latin typeface="Times New Roman" panose="02020603050405020304" pitchFamily="18" charset="0"/>
                <a:cs typeface="Times New Roman" panose="02020603050405020304" pitchFamily="18" charset="0"/>
              </a:rPr>
              <a:t>Cho ảnh qua một VGG-16 để</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tiến hành phân loại đối tượng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có phải là ảnh X-ray phổi</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không</a:t>
            </a:r>
            <a:endParaRPr lang="en-US" sz="240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8017216" y="17780"/>
            <a:ext cx="0" cy="6857999"/>
          </a:xfrm>
          <a:prstGeom prst="line">
            <a:avLst/>
          </a:prstGeom>
          <a:ln w="19050"/>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2595</Words>
  <Application>WPS Presentation</Application>
  <PresentationFormat>Widescreen</PresentationFormat>
  <Paragraphs>131</Paragraphs>
  <Slides>18</Slides>
  <Notes>0</Notes>
  <HiddenSlides>0</HiddenSlides>
  <MMClips>5</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Times New Roman</vt:lpstr>
      <vt:lpstr>Calibri</vt:lpstr>
      <vt:lpstr>Symbol</vt:lpstr>
      <vt:lpstr>Calibri</vt:lpstr>
      <vt:lpstr>Calibri Light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khanh</dc:creator>
  <cp:lastModifiedBy>Chris Hendrichs</cp:lastModifiedBy>
  <cp:revision>29</cp:revision>
  <dcterms:created xsi:type="dcterms:W3CDTF">2021-08-02T13:24:00Z</dcterms:created>
  <dcterms:modified xsi:type="dcterms:W3CDTF">2022-05-31T10:02:28Z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C2A9F32F8F584A99849A72FCB41161E2</vt:lpwstr>
  </property>
  <property fmtid="{D5CDD505-2E9C-101B-9397-08002B2CF9AE}" pid="3" name="KSOProductBuildVer">
    <vt:lpwstr>1033-11.2.0.11130</vt:lpwstr>
  </property>
</Properties>
</file>