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309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2" r:id="rId30"/>
    <p:sldId id="323" r:id="rId31"/>
    <p:sldId id="325" r:id="rId32"/>
    <p:sldId id="321" r:id="rId33"/>
    <p:sldId id="324" r:id="rId34"/>
    <p:sldId id="326" r:id="rId35"/>
    <p:sldId id="327" r:id="rId36"/>
    <p:sldId id="328" r:id="rId37"/>
    <p:sldId id="257" r:id="rId38"/>
    <p:sldId id="258" r:id="rId39"/>
    <p:sldId id="259" r:id="rId40"/>
    <p:sldId id="260" r:id="rId41"/>
    <p:sldId id="261" r:id="rId42"/>
    <p:sldId id="262" r:id="rId43"/>
    <p:sldId id="329" r:id="rId44"/>
    <p:sldId id="330" r:id="rId45"/>
    <p:sldId id="331" r:id="rId46"/>
    <p:sldId id="332" r:id="rId47"/>
    <p:sldId id="333" r:id="rId48"/>
    <p:sldId id="334" r:id="rId49"/>
    <p:sldId id="33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3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0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8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3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2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1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8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E232-31FC-4744-BC56-EA052CD49FE8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6600" dirty="0" smtClean="0">
                <a:solidFill>
                  <a:srgbClr val="0070C0"/>
                </a:solidFill>
                <a:latin typeface="MS Mincho" pitchFamily="49" charset="-128"/>
                <a:ea typeface="MS Mincho" pitchFamily="49" charset="-128"/>
              </a:rPr>
              <a:t>言葉（ことば）</a:t>
            </a:r>
            <a:endParaRPr lang="en-US" sz="6600" dirty="0">
              <a:solidFill>
                <a:srgbClr val="0070C0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/>
          <a:p>
            <a:r>
              <a:rPr lang="vi-VN" sz="4000" dirty="0" smtClean="0">
                <a:solidFill>
                  <a:srgbClr val="FF0000"/>
                </a:solidFill>
                <a:latin typeface="+mj-lt"/>
              </a:rPr>
              <a:t>TỪ VỰNG</a:t>
            </a:r>
          </a:p>
          <a:p>
            <a:endParaRPr lang="en-US" sz="4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148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34636"/>
            <a:ext cx="6286500" cy="4191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47244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とります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Chụp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7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039" y="228600"/>
            <a:ext cx="6407034" cy="42713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76600" y="50292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します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050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Chơi, làm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034" y="76200"/>
            <a:ext cx="6608966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4800600"/>
            <a:ext cx="441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あいます</a:t>
            </a:r>
            <a:endParaRPr lang="en-US" altLang="ja-JP" sz="4000" b="1" dirty="0" smtClean="0">
              <a:latin typeface="MS PMincho" pitchFamily="18" charset="-128"/>
              <a:ea typeface="MS PMincho" pitchFamily="18" charset="-128"/>
            </a:endParaRPr>
          </a:p>
          <a:p>
            <a:pPr algn="ctr"/>
            <a:r>
              <a:rPr lang="ja-JP" altLang="en-US" sz="4000" b="1" dirty="0">
                <a:latin typeface="MS PMincho" pitchFamily="18" charset="-128"/>
                <a:ea typeface="MS PMincho" pitchFamily="18" charset="-128"/>
              </a:rPr>
              <a:t>ともだち（</a:t>
            </a:r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に・と）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195945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Gặp gỡ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1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"/>
            <a:ext cx="5943599" cy="44576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6199" y="48006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ごはん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28799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Cơm, bữa ăn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0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6" y="6927"/>
            <a:ext cx="5985164" cy="44888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3800" y="50292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あさごはん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236" y="2106543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Cơm sáng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0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81" y="0"/>
            <a:ext cx="6561920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81400" y="47244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ひるごはん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27" y="19812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Cơm trưa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7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036" y="152400"/>
            <a:ext cx="5994400" cy="449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44718" y="4953000"/>
            <a:ext cx="5521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ばんごはん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133600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Cơm tối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61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0"/>
            <a:ext cx="5666509" cy="4876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65418" y="5223164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パン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981200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Bánh mì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935" y="214745"/>
            <a:ext cx="6081520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31673" y="49530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たまご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0574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Trứng</a:t>
            </a:r>
          </a:p>
        </p:txBody>
      </p:sp>
    </p:spTree>
    <p:extLst>
      <p:ext uri="{BB962C8B-B14F-4D97-AF65-F5344CB8AC3E}">
        <p14:creationId xmlns:p14="http://schemas.microsoft.com/office/powerpoint/2010/main" val="27873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6400800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2400" y="51054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にく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9812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Thịt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27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2400"/>
            <a:ext cx="5943600" cy="44577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95700" y="510540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たべます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209800"/>
            <a:ext cx="259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Ăn </a:t>
            </a:r>
          </a:p>
        </p:txBody>
      </p:sp>
    </p:spTree>
    <p:extLst>
      <p:ext uri="{BB962C8B-B14F-4D97-AF65-F5344CB8AC3E}">
        <p14:creationId xmlns:p14="http://schemas.microsoft.com/office/powerpoint/2010/main" val="16010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8490"/>
            <a:ext cx="6096000" cy="41425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47244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さかな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119744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 </a:t>
            </a:r>
          </a:p>
        </p:txBody>
      </p:sp>
    </p:spTree>
    <p:extLst>
      <p:ext uri="{BB962C8B-B14F-4D97-AF65-F5344CB8AC3E}">
        <p14:creationId xmlns:p14="http://schemas.microsoft.com/office/powerpoint/2010/main" val="182440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0"/>
            <a:ext cx="5638800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6200" y="510540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やさい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9050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Rau</a:t>
            </a:r>
          </a:p>
        </p:txBody>
      </p:sp>
    </p:spTree>
    <p:extLst>
      <p:ext uri="{BB962C8B-B14F-4D97-AF65-F5344CB8AC3E}">
        <p14:creationId xmlns:p14="http://schemas.microsoft.com/office/powerpoint/2010/main" val="89889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0"/>
            <a:ext cx="6286500" cy="4648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62400" y="50292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くだもの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75260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Trái cây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1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7" y="0"/>
            <a:ext cx="6564923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6993" y="4815107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みず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6764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675" y="39616"/>
            <a:ext cx="6636325" cy="39862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0337" y="46482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おちゃ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909" y="19050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Trà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2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72" y="76200"/>
            <a:ext cx="6039028" cy="4038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27764" y="4495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こうちゃ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095500"/>
            <a:ext cx="2514600" cy="723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Trà đen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461" y="-6927"/>
            <a:ext cx="6782247" cy="43503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6200" y="4883727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ジュース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2168236"/>
            <a:ext cx="19322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Nước hoa quả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0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301" y="129884"/>
            <a:ext cx="6545771" cy="41373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5200" y="4800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ぎゅうにゅう</a:t>
            </a:r>
            <a:endParaRPr lang="en-US" altLang="ja-JP" sz="4000" b="1" dirty="0" smtClean="0">
              <a:latin typeface="MS PMincho" pitchFamily="18" charset="-128"/>
              <a:ea typeface="MS PMincho" pitchFamily="18" charset="-128"/>
            </a:endParaRPr>
          </a:p>
          <a:p>
            <a:pPr algn="ctr"/>
            <a:r>
              <a:rPr lang="ja-JP" altLang="en-US" sz="4000" b="1" dirty="0">
                <a:latin typeface="MS PMincho" pitchFamily="18" charset="-128"/>
                <a:ea typeface="MS PMincho" pitchFamily="18" charset="-128"/>
              </a:rPr>
              <a:t>（ミル</a:t>
            </a:r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ク</a:t>
            </a:r>
            <a:r>
              <a:rPr lang="ja-JP" altLang="en-US" sz="4000" b="1" dirty="0">
                <a:latin typeface="MS PMincho" pitchFamily="18" charset="-128"/>
                <a:ea typeface="MS PMincho" pitchFamily="18" charset="-128"/>
              </a:rPr>
              <a:t>）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92643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Sữa bò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34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"/>
            <a:ext cx="5257800" cy="51466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57700" y="5562600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smtClean="0">
                <a:latin typeface="MS PMincho" pitchFamily="18" charset="-128"/>
                <a:ea typeface="MS PMincho" pitchFamily="18" charset="-128"/>
              </a:rPr>
              <a:t>（お）さけ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1981200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Rượu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0782"/>
            <a:ext cx="5562600" cy="4867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0" y="510540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えいが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454419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Phim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77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25" y="152400"/>
            <a:ext cx="6200775" cy="41338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33800" y="49530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のみます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9050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Uống</a:t>
            </a:r>
          </a:p>
        </p:txBody>
      </p:sp>
    </p:spTree>
    <p:extLst>
      <p:ext uri="{BB962C8B-B14F-4D97-AF65-F5344CB8AC3E}">
        <p14:creationId xmlns:p14="http://schemas.microsoft.com/office/powerpoint/2010/main" val="111985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0"/>
            <a:ext cx="6248400" cy="47253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0" y="5105400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てがみ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0574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Thư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50" y="0"/>
            <a:ext cx="6648450" cy="44249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2800" y="48006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しゃしん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983856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Ảnh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6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76200"/>
            <a:ext cx="63246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0" y="4648200"/>
            <a:ext cx="381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みせ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90500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Cửa hàng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41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0"/>
            <a:ext cx="6546273" cy="472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81400" y="51054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レストラン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1336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Nhà hàng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2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57" y="34636"/>
            <a:ext cx="6555041" cy="43849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4277" y="48006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smtClean="0">
                <a:latin typeface="MS PMincho" pitchFamily="18" charset="-128"/>
                <a:ea typeface="MS PMincho" pitchFamily="18" charset="-128"/>
              </a:rPr>
              <a:t>にわ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399" y="1752600"/>
            <a:ext cx="2057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Vườn, sân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1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832" y="0"/>
            <a:ext cx="6500168" cy="43291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5200" y="47244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テニス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9812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Tennis 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0"/>
            <a:ext cx="6762750" cy="4381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6200" y="4909066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サッカー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2190750"/>
            <a:ext cx="2228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Bóng đá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2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32" y="13855"/>
            <a:ext cx="6732868" cy="42719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0" y="47244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しゅくだい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9050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Bài tập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8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423" y="0"/>
            <a:ext cx="6109577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7511" y="5015345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（お）はなみ</a:t>
            </a:r>
            <a:endParaRPr lang="en-US" altLang="ja-JP" sz="4000" b="1" dirty="0" smtClean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286000"/>
            <a:ext cx="266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Ngắm hoa anh đào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98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0"/>
            <a:ext cx="6096000" cy="40290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05200" y="4522857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いっしょうに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1660594"/>
            <a:ext cx="266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Cùng nhau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1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84" y="27709"/>
            <a:ext cx="5690616" cy="426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76800" y="4849091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すいます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latin typeface="Times New Roman" pitchFamily="18" charset="0"/>
                <a:cs typeface="Times New Roman" pitchFamily="18" charset="0"/>
              </a:rPr>
              <a:t>Hút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8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28600"/>
            <a:ext cx="6456218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29000" y="48006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いつも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676400"/>
            <a:ext cx="175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Luôn luôn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4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95400" y="18288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b="1" dirty="0" smtClean="0">
                <a:latin typeface="MS PMincho" pitchFamily="18" charset="-128"/>
                <a:ea typeface="MS PMincho" pitchFamily="18" charset="-128"/>
              </a:rPr>
              <a:t>ちょっと</a:t>
            </a:r>
            <a:endParaRPr lang="en-US" sz="54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3131127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Một chút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13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1600" y="16764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5400" b="1" dirty="0" smtClean="0">
                <a:latin typeface="MS PMincho" pitchFamily="18" charset="-128"/>
                <a:ea typeface="MS PMincho" pitchFamily="18" charset="-128"/>
              </a:rPr>
              <a:t>ときどき</a:t>
            </a:r>
            <a:endParaRPr lang="en-US" sz="54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800" y="32004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Thỉnh thoảng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62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0149" y="120456"/>
            <a:ext cx="685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N</a:t>
            </a:r>
            <a:r>
              <a:rPr lang="en-US" sz="4400" b="1" dirty="0">
                <a:solidFill>
                  <a:srgbClr val="FF0000"/>
                </a:solidFill>
                <a:latin typeface="Tahoma"/>
                <a:ea typeface="Tahoma"/>
                <a:cs typeface="Arial"/>
              </a:rPr>
              <a:t>  </a:t>
            </a:r>
            <a:r>
              <a:rPr lang="ja-JP" altLang="en-US" sz="4400" b="1" dirty="0">
                <a:solidFill>
                  <a:srgbClr val="FF0000"/>
                </a:solidFill>
                <a:ea typeface="MS Mincho"/>
                <a:cs typeface="Arial"/>
              </a:rPr>
              <a:t>を</a:t>
            </a:r>
            <a:r>
              <a:rPr lang="ja-JP" altLang="en-US" sz="4400" b="1" dirty="0">
                <a:solidFill>
                  <a:srgbClr val="FF0000"/>
                </a:solidFill>
                <a:ea typeface="Tahoma"/>
                <a:cs typeface="Arial"/>
              </a:rPr>
              <a:t> </a:t>
            </a:r>
            <a:r>
              <a:rPr lang="en-US" sz="4400" b="1" dirty="0">
                <a:solidFill>
                  <a:srgbClr val="FF000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V</a:t>
            </a:r>
            <a:r>
              <a:rPr lang="en-US" sz="4400" b="1" dirty="0">
                <a:solidFill>
                  <a:srgbClr val="FF0000"/>
                </a:solidFill>
                <a:latin typeface="Tahoma"/>
                <a:ea typeface="Tahoma"/>
                <a:cs typeface="Arial"/>
              </a:rPr>
              <a:t> </a:t>
            </a:r>
            <a:r>
              <a:rPr lang="ja-JP" altLang="en-US" sz="4400" b="1" dirty="0">
                <a:solidFill>
                  <a:srgbClr val="FF0000"/>
                </a:solidFill>
                <a:ea typeface="MS Mincho"/>
                <a:cs typeface="Arial"/>
              </a:rPr>
              <a:t>ます</a:t>
            </a:r>
            <a:endParaRPr lang="en-US" sz="4400" b="1" dirty="0">
              <a:solidFill>
                <a:srgbClr val="FF0000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650" y="2621340"/>
            <a:ext cx="75056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Trong</a:t>
            </a:r>
            <a:r>
              <a:rPr lang="en-US" sz="2800" b="1" dirty="0">
                <a:solidFill>
                  <a:srgbClr val="00B0F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đó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:</a:t>
            </a:r>
            <a:endParaRPr lang="vi-VN" sz="2800" b="1" dirty="0" smtClean="0">
              <a:solidFill>
                <a:srgbClr val="00B0F0"/>
              </a:solidFill>
              <a:latin typeface="Times New Roman" pitchFamily="18" charset="0"/>
              <a:ea typeface="Tahoma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vi-VN" sz="2400" b="1" dirty="0" smtClean="0">
                <a:latin typeface="Times New Roman" pitchFamily="18" charset="0"/>
                <a:ea typeface="Tahoma"/>
                <a:cs typeface="Times New Roman" pitchFamily="18" charset="0"/>
              </a:rPr>
              <a:t>N</a:t>
            </a:r>
            <a:r>
              <a:rPr lang="vi-VN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: danh từ ( đối tượng của hành động)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V: tha động từ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2400" b="1" dirty="0" smtClean="0">
                <a:ea typeface="MS Mincho"/>
                <a:cs typeface="Arial"/>
              </a:rPr>
              <a:t>を</a:t>
            </a:r>
            <a:r>
              <a:rPr lang="vi-VN" altLang="ja-JP" sz="2400" dirty="0" smtClean="0">
                <a:ea typeface="MS Mincho"/>
                <a:cs typeface="Arial"/>
              </a:rPr>
              <a:t>:</a:t>
            </a:r>
            <a:r>
              <a:rPr lang="vi-VN" altLang="ja-JP" sz="2400" b="1" dirty="0" smtClean="0">
                <a:ea typeface="MS Mincho"/>
                <a:cs typeface="Arial"/>
              </a:rPr>
              <a:t> </a:t>
            </a:r>
            <a:r>
              <a:rPr lang="vi-VN" altLang="ja-JP" sz="2400" dirty="0" smtClean="0">
                <a:latin typeface="+mj-lt"/>
                <a:ea typeface="MS Mincho"/>
                <a:cs typeface="Arial"/>
              </a:rPr>
              <a:t>trợ từ ( chỉ đối tượng tác động của hành động )</a:t>
            </a:r>
            <a:endParaRPr lang="en-US" sz="2400" dirty="0" smtClean="0">
              <a:latin typeface="+mj-lt"/>
              <a:ea typeface="Tahoma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9650" y="4191000"/>
            <a:ext cx="704849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vi-VN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Ví dụ: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ごはんをたべます。</a:t>
            </a:r>
            <a:r>
              <a:rPr lang="vi-VN" altLang="ja-JP" sz="2400" dirty="0" smtClean="0">
                <a:latin typeface="+mj-lt"/>
                <a:ea typeface="MS Mincho" pitchFamily="49" charset="-128"/>
                <a:cs typeface="Times New Roman" pitchFamily="18" charset="0"/>
              </a:rPr>
              <a:t>Tôi ăn cơm.</a:t>
            </a:r>
            <a:endParaRPr lang="en-US" altLang="ja-JP" sz="2400" dirty="0" smtClean="0">
              <a:latin typeface="+mj-lt"/>
              <a:ea typeface="MS Mincho" pitchFamily="49" charset="-128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しゃしん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をとります。</a:t>
            </a:r>
            <a:r>
              <a:rPr lang="vi-VN" altLang="ja-JP" sz="2400" dirty="0" smtClean="0">
                <a:latin typeface="+mj-lt"/>
                <a:ea typeface="MS Mincho" pitchFamily="49" charset="-128"/>
                <a:cs typeface="Times New Roman" pitchFamily="18" charset="0"/>
              </a:rPr>
              <a:t>Tôi chụp ảnh.</a:t>
            </a:r>
            <a:endParaRPr lang="en-US" altLang="ja-JP" sz="2400" dirty="0" smtClean="0">
              <a:latin typeface="+mj-lt"/>
              <a:ea typeface="MS Mincho" pitchFamily="49" charset="-128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サッカーをします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。</a:t>
            </a:r>
            <a:r>
              <a:rPr lang="vi-VN" altLang="ja-JP" sz="2400" dirty="0" smtClean="0">
                <a:latin typeface="+mj-lt"/>
                <a:ea typeface="MS Mincho" pitchFamily="49" charset="-128"/>
                <a:cs typeface="Times New Roman" pitchFamily="18" charset="0"/>
              </a:rPr>
              <a:t>Tôi chơi bóng đá.</a:t>
            </a:r>
            <a:endParaRPr lang="en-US" altLang="ja-JP" sz="2400" dirty="0" smtClean="0">
              <a:latin typeface="+mj-lt"/>
              <a:ea typeface="MS Mincho" pitchFamily="49" charset="-128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おさけ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をのみます。</a:t>
            </a:r>
            <a:r>
              <a:rPr lang="vi-VN" altLang="ja-JP" sz="2400" dirty="0" smtClean="0">
                <a:latin typeface="+mj-lt"/>
                <a:ea typeface="MS Mincho" pitchFamily="49" charset="-128"/>
                <a:cs typeface="Times New Roman" pitchFamily="18" charset="0"/>
              </a:rPr>
              <a:t>Tôi uống rượu.</a:t>
            </a:r>
            <a:endParaRPr lang="en-US" altLang="ja-JP" sz="2400" dirty="0" smtClean="0">
              <a:latin typeface="+mj-lt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5324" y="948521"/>
            <a:ext cx="813435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 dirty="0" err="1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Tha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từ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những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hành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không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tự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sinh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ra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mà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có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,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cần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tác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lên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một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đối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tượng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nào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đó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mới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hoàn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thành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trọn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vẹn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hành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.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Tha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từ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thường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trả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lời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cho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câu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hỏi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kèm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theo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‘’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cái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gì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?’’</a:t>
            </a:r>
            <a:endParaRPr lang="en-US" sz="2400" i="1" dirty="0">
              <a:effectLst/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87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8151" y="762422"/>
            <a:ext cx="41040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ja-JP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何</a:t>
            </a:r>
            <a:r>
              <a:rPr kumimoji="0" lang="en-US" altLang="ja-JP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(</a:t>
            </a:r>
            <a:r>
              <a:rPr kumimoji="0" lang="ja-JP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なに</a:t>
            </a:r>
            <a:r>
              <a:rPr kumimoji="0" lang="en-US" altLang="ja-JP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)</a:t>
            </a:r>
            <a:r>
              <a:rPr kumimoji="0" lang="ja-JP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を</a:t>
            </a:r>
            <a:r>
              <a:rPr kumimoji="0" lang="en-US" altLang="ja-JP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V</a:t>
            </a:r>
            <a:r>
              <a:rPr kumimoji="0" lang="ja-JP" alt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ますか。</a:t>
            </a:r>
            <a:r>
              <a:rPr kumimoji="0" lang="ja-JP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ja-JP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07913" y="773024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>
                <a:latin typeface="Times New Roman" pitchFamily="18" charset="0"/>
                <a:ea typeface="Tahoma"/>
                <a:cs typeface="Times New Roman" pitchFamily="18" charset="0"/>
              </a:rPr>
              <a:t>ai</a:t>
            </a:r>
            <a:r>
              <a:rPr lang="en-US" sz="2800" b="1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ea typeface="Tahoma"/>
                <a:cs typeface="Times New Roman" pitchFamily="18" charset="0"/>
              </a:rPr>
              <a:t>đó</a:t>
            </a:r>
            <a:r>
              <a:rPr lang="en-US" sz="2800" b="1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ea typeface="Tahoma"/>
                <a:cs typeface="Times New Roman" pitchFamily="18" charset="0"/>
              </a:rPr>
              <a:t>đã</a:t>
            </a:r>
            <a:r>
              <a:rPr lang="en-US" sz="2800" b="1" i="1" dirty="0">
                <a:latin typeface="Times New Roman" pitchFamily="18" charset="0"/>
                <a:ea typeface="Tahoma"/>
                <a:cs typeface="Times New Roman" pitchFamily="18" charset="0"/>
              </a:rPr>
              <a:t>/</a:t>
            </a:r>
            <a:r>
              <a:rPr lang="en-US" sz="2800" b="1" i="1" dirty="0" err="1">
                <a:latin typeface="Times New Roman" pitchFamily="18" charset="0"/>
                <a:ea typeface="Tahoma"/>
                <a:cs typeface="Times New Roman" pitchFamily="18" charset="0"/>
              </a:rPr>
              <a:t>sẽ</a:t>
            </a:r>
            <a:r>
              <a:rPr lang="en-US" sz="2800" b="1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ea typeface="Tahoma"/>
                <a:cs typeface="Times New Roman" pitchFamily="18" charset="0"/>
              </a:rPr>
              <a:t>làm</a:t>
            </a:r>
            <a:r>
              <a:rPr lang="en-US" sz="2800" b="1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ea typeface="Tahoma"/>
                <a:cs typeface="Times New Roman" pitchFamily="18" charset="0"/>
              </a:rPr>
              <a:t>cái</a:t>
            </a:r>
            <a:r>
              <a:rPr lang="en-US" sz="2800" b="1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800" b="1" i="1" dirty="0" err="1">
                <a:latin typeface="Times New Roman" pitchFamily="18" charset="0"/>
                <a:ea typeface="Tahoma"/>
                <a:cs typeface="Times New Roman" pitchFamily="18" charset="0"/>
              </a:rPr>
              <a:t>gì</a:t>
            </a:r>
            <a:r>
              <a:rPr lang="en-US" sz="2800" b="1" i="1" dirty="0">
                <a:latin typeface="Times New Roman" pitchFamily="18" charset="0"/>
                <a:ea typeface="Tahoma"/>
                <a:cs typeface="Times New Roman" pitchFamily="18" charset="0"/>
              </a:rPr>
              <a:t>?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386" y="1600200"/>
            <a:ext cx="8097982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きのう、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</a:rPr>
              <a:t>なに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を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か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いましたか。</a:t>
            </a:r>
            <a:endParaRPr lang="en-US" altLang="ja-JP" sz="2400" dirty="0" smtClean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、、、やさいをかいました。</a:t>
            </a:r>
            <a:endParaRPr lang="en-US" altLang="ja-JP" sz="2400" dirty="0" smtClean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なに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をのみますか。</a:t>
            </a:r>
            <a:endParaRPr lang="en-US" altLang="ja-JP" sz="2400" dirty="0" smtClean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、、、ビールーをのみます。</a:t>
            </a:r>
            <a:endParaRPr lang="en-US" altLang="ja-JP" sz="2400" dirty="0" smtClean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pPr marL="457200" indent="-457200">
              <a:lnSpc>
                <a:spcPct val="115000"/>
              </a:lnSpc>
              <a:buFont typeface="Wingdings" pitchFamily="2" charset="2"/>
              <a:buChar char="v"/>
            </a:pPr>
            <a:r>
              <a:rPr lang="ja-JP" altLang="en-US" sz="28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何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8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なに</a:t>
            </a:r>
            <a:r>
              <a:rPr lang="en-US" sz="28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をしますか。</a:t>
            </a:r>
            <a:endParaRPr lang="en-US" sz="28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en-US" sz="2400" dirty="0" err="1">
                <a:latin typeface="Times New Roman"/>
                <a:ea typeface="MS Mincho"/>
                <a:cs typeface="Times New Roman"/>
              </a:rPr>
              <a:t>Câu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hỏi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chung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cho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hành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‘’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làm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gì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?’’</a:t>
            </a:r>
          </a:p>
          <a:p>
            <a:pPr marL="342900" indent="-342900">
              <a:lnSpc>
                <a:spcPct val="115000"/>
              </a:lnSpc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けさ、なにをしましたか。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、、、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なに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も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し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ま</a:t>
            </a:r>
            <a:r>
              <a:rPr lang="ja-JP" altLang="en-US" sz="24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せん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でした。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(không làm gì cả)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0" y="2286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Câu hỏi :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8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21997"/>
            <a:ext cx="4724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</a:t>
            </a:r>
            <a:r>
              <a:rPr lang="ja-JP" altLang="en-US" sz="4000" b="1" dirty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/>
              </a:rPr>
              <a:t>をします</a:t>
            </a:r>
            <a:endParaRPr lang="en-US" sz="4000" dirty="0">
              <a:effectLst/>
              <a:latin typeface="MS Mincho" pitchFamily="49" charset="-128"/>
              <a:ea typeface="MS Mincho" pitchFamily="49" charset="-128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922216"/>
            <a:ext cx="807720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i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します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thường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sử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dụng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kèm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các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danh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từ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để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tạo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thành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cụm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động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từ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;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tùy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vào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danh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từ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mà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mang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1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trong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 3 </a:t>
            </a:r>
            <a:r>
              <a:rPr lang="en-US" sz="2400" i="1" dirty="0" err="1">
                <a:latin typeface="Times New Roman"/>
                <a:ea typeface="MS Mincho"/>
                <a:cs typeface="Times New Roman"/>
              </a:rPr>
              <a:t>nghĩa</a:t>
            </a:r>
            <a:r>
              <a:rPr lang="en-US" sz="2400" i="1" dirty="0">
                <a:latin typeface="Times New Roman"/>
                <a:ea typeface="MS Mincho"/>
                <a:cs typeface="Times New Roman"/>
              </a:rPr>
              <a:t>:</a:t>
            </a:r>
            <a:endParaRPr lang="en-US" sz="2400" i="1" dirty="0"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22098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 err="1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Chơi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: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thể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thao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, game...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サ</a:t>
            </a:r>
            <a:r>
              <a:rPr lang="ja-JP" altLang="en-US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ッカーをします、ゲームをします</a:t>
            </a:r>
            <a:endParaRPr lang="ja-JP" alt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ja-JP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Chơi bóng đá, chơi game.</a:t>
            </a:r>
            <a:endParaRPr lang="en-US" altLang="ja-JP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vi-VN" altLang="ja-JP" sz="2400" b="1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Tập trung, tổ chức</a:t>
            </a:r>
            <a:r>
              <a:rPr lang="vi-VN" altLang="ja-JP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: tiệc, cuộc họp,...</a:t>
            </a:r>
            <a:endParaRPr lang="en-US" altLang="ja-JP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パ</a:t>
            </a:r>
            <a:r>
              <a:rPr lang="ja-JP" altLang="en-US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ーティーをします、会議</a:t>
            </a:r>
            <a:r>
              <a:rPr lang="en-US" altLang="ja-JP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(</a:t>
            </a:r>
            <a:r>
              <a:rPr lang="ja-JP" altLang="en-US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かいぎ</a:t>
            </a:r>
            <a:r>
              <a:rPr lang="en-US" altLang="ja-JP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)</a:t>
            </a:r>
            <a:r>
              <a:rPr lang="ja-JP" altLang="en-US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をします</a:t>
            </a:r>
            <a:endParaRPr lang="ja-JP" alt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ja-JP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Tổ chức tiệc, tổ chức cuộc họp.</a:t>
            </a:r>
            <a:endParaRPr lang="en-US" altLang="ja-JP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ja-JP" sz="2400" b="1" dirty="0" err="1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Làm</a:t>
            </a:r>
            <a:r>
              <a:rPr lang="en-US" altLang="ja-JP" sz="2400" b="1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:</a:t>
            </a:r>
            <a:r>
              <a:rPr lang="en-US" altLang="ja-JP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ja-JP" sz="2400" dirty="0" err="1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bài</a:t>
            </a:r>
            <a:r>
              <a:rPr lang="en-US" altLang="ja-JP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en-US" altLang="ja-JP" sz="2400" dirty="0" err="1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tập</a:t>
            </a:r>
            <a:r>
              <a:rPr lang="en-US" altLang="ja-JP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, </a:t>
            </a:r>
            <a:r>
              <a:rPr lang="en-US" altLang="ja-JP" sz="2400" dirty="0" err="1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việc</a:t>
            </a:r>
            <a:r>
              <a:rPr lang="en-US" altLang="ja-JP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,...</a:t>
            </a:r>
            <a:endParaRPr lang="en-US" altLang="ja-JP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宿</a:t>
            </a:r>
            <a:r>
              <a:rPr lang="ja-JP" altLang="en-US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題</a:t>
            </a:r>
            <a:r>
              <a:rPr lang="en-US" altLang="ja-JP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(</a:t>
            </a:r>
            <a:r>
              <a:rPr lang="ja-JP" altLang="en-US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しゅくだい</a:t>
            </a:r>
            <a:r>
              <a:rPr lang="en-US" altLang="ja-JP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)</a:t>
            </a:r>
            <a:r>
              <a:rPr lang="ja-JP" altLang="en-US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をします、仕事</a:t>
            </a:r>
            <a:r>
              <a:rPr lang="en-US" altLang="ja-JP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(</a:t>
            </a:r>
            <a:r>
              <a:rPr lang="ja-JP" altLang="en-US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しごと</a:t>
            </a:r>
            <a:r>
              <a:rPr lang="en-US" altLang="ja-JP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)</a:t>
            </a:r>
            <a:r>
              <a:rPr lang="ja-JP" altLang="en-US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をします</a:t>
            </a:r>
            <a:endParaRPr lang="ja-JP" alt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altLang="ja-JP" sz="2400" dirty="0">
                <a:solidFill>
                  <a:prstClr val="black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Làm bài tập, làm việc</a:t>
            </a:r>
            <a:endParaRPr lang="vi-VN" altLang="ja-JP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6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228600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N1 </a:t>
            </a:r>
            <a:r>
              <a:rPr lang="ja-JP" altLang="en-US" sz="40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で</a:t>
            </a:r>
            <a:r>
              <a:rPr lang="vi-VN" sz="4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N2 </a:t>
            </a:r>
            <a:r>
              <a:rPr lang="ja-JP" altLang="en-US" sz="40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を</a:t>
            </a:r>
            <a:r>
              <a:rPr lang="vi-VN" sz="4000" b="1" dirty="0" smtClean="0">
                <a:solidFill>
                  <a:srgbClr val="FF0000"/>
                </a:solidFill>
                <a:latin typeface="+mj-lt"/>
                <a:cs typeface="Times New Roman" pitchFamily="18" charset="0"/>
              </a:rPr>
              <a:t> V</a:t>
            </a:r>
            <a:r>
              <a:rPr lang="ja-JP" altLang="en-US" sz="40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ます</a:t>
            </a:r>
            <a:endParaRPr lang="en-US" sz="4000" b="1" dirty="0">
              <a:solidFill>
                <a:srgbClr val="FF0000"/>
              </a:solidFill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745" y="936486"/>
            <a:ext cx="7010400" cy="165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Ý nghĩa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sz="2400" i="1" dirty="0" smtClean="0">
                <a:latin typeface="Times New Roman" pitchFamily="18" charset="0"/>
                <a:cs typeface="Times New Roman" pitchFamily="18" charset="0"/>
              </a:rPr>
              <a:t>Làm gì tại/ ở N1</a:t>
            </a:r>
          </a:p>
          <a:p>
            <a:r>
              <a:rPr lang="en-US" sz="2400" b="1" dirty="0" smtClean="0">
                <a:latin typeface="Times New Roman" pitchFamily="18" charset="0"/>
                <a:ea typeface="Tahoma"/>
                <a:cs typeface="Times New Roman" pitchFamily="18" charset="0"/>
              </a:rPr>
              <a:t>N1:</a:t>
            </a:r>
            <a:r>
              <a:rPr lang="en-US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Danh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từ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chỉ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địa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điểm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diễn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ra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hành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ea typeface="Tahoma"/>
                <a:cs typeface="Times New Roman" pitchFamily="18" charset="0"/>
              </a:rPr>
              <a:t>động</a:t>
            </a:r>
            <a:r>
              <a:rPr lang="vi-VN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.</a:t>
            </a:r>
          </a:p>
          <a:p>
            <a:r>
              <a:rPr lang="vi-VN" sz="2400" b="1" dirty="0" smtClean="0">
                <a:latin typeface="Times New Roman" pitchFamily="18" charset="0"/>
                <a:ea typeface="Tahoma"/>
                <a:cs typeface="Times New Roman" pitchFamily="18" charset="0"/>
              </a:rPr>
              <a:t>N2: </a:t>
            </a:r>
            <a:r>
              <a:rPr lang="vi-VN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Danh từ chỉ đối tượng tác động của hành động.</a:t>
            </a:r>
          </a:p>
          <a:p>
            <a:r>
              <a:rPr lang="ja-JP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で</a:t>
            </a:r>
            <a:r>
              <a:rPr lang="vi-VN" altLang="ja-JP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:</a:t>
            </a:r>
            <a:r>
              <a:rPr lang="vi-VN" altLang="ja-JP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lang="vi-VN" altLang="ja-JP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trợ từ chỉ địa điểm diễn ra hành động.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pPr>
              <a:lnSpc>
                <a:spcPts val="725"/>
              </a:lnSpc>
            </a:pPr>
            <a:r>
              <a:rPr lang="en-US" sz="2400" dirty="0">
                <a:latin typeface="Times New Roman" pitchFamily="18" charset="0"/>
                <a:ea typeface="Times New Roman"/>
                <a:cs typeface="Times New Roman" pitchFamily="18" charset="0"/>
              </a:rPr>
              <a:t> </a:t>
            </a:r>
            <a:endParaRPr lang="vi-VN" sz="2400" dirty="0" smtClean="0">
              <a:latin typeface="Times New Roman" pitchFamily="18" charset="0"/>
              <a:ea typeface="Times New Roman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4454" y="243840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Ví dụ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レストラン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で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ごはんをたべました。</a:t>
            </a:r>
            <a:endParaRPr lang="en-US" altLang="ja-JP" sz="2400" dirty="0" smtClean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スーパー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で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かばんをかいました。</a:t>
            </a:r>
            <a:endParaRPr lang="en-US" altLang="ja-JP" sz="2400" dirty="0" smtClean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としょかん</a:t>
            </a:r>
            <a:r>
              <a:rPr lang="ja-JP" altLang="en-US" sz="2400" b="1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で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ほんをよみます。</a:t>
            </a:r>
            <a:endParaRPr lang="en-US" sz="2400" dirty="0">
              <a:latin typeface="MS Mincho" pitchFamily="49" charset="-128"/>
              <a:ea typeface="MS Mincho" pitchFamily="49" charset="-128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9427" y="4008904"/>
            <a:ext cx="6691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ja-JP" sz="2800" b="1" dirty="0" smtClean="0">
                <a:solidFill>
                  <a:srgbClr val="0070C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Câu hỏi:</a:t>
            </a:r>
            <a:r>
              <a:rPr lang="ja-JP" altLang="en-US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どこで</a:t>
            </a:r>
            <a:r>
              <a:rPr lang="vi-VN" altLang="ja-JP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 </a:t>
            </a:r>
            <a:r>
              <a:rPr lang="vi-VN" altLang="ja-JP" sz="2800" b="1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V </a:t>
            </a:r>
            <a:r>
              <a:rPr lang="ja-JP" altLang="en-US" sz="28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ますか。</a:t>
            </a:r>
            <a:endParaRPr lang="en-US" sz="2800" b="1" dirty="0">
              <a:solidFill>
                <a:srgbClr val="FF0000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9090" y="4601398"/>
            <a:ext cx="6691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Mincho" pitchFamily="49" charset="-128"/>
                <a:ea typeface="MS Mincho" pitchFamily="49" charset="-128"/>
              </a:rPr>
              <a:t>どこで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このしゃしんをとりましたか。</a:t>
            </a:r>
            <a:endParaRPr lang="en-US" altLang="ja-JP" sz="2400" dirty="0" smtClean="0">
              <a:latin typeface="MS Mincho" pitchFamily="49" charset="-128"/>
              <a:ea typeface="MS Mincho" pitchFamily="49" charset="-128"/>
            </a:endParaRPr>
          </a:p>
          <a:p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、、、こうえんでとりました。</a:t>
            </a:r>
            <a:endParaRPr lang="en-US" sz="2400" dirty="0">
              <a:latin typeface="MS Mincho" pitchFamily="49" charset="-128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788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750332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95400" y="165557"/>
            <a:ext cx="5943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一緒</a:t>
            </a:r>
            <a:r>
              <a:rPr kumimoji="0" lang="en-US" altLang="ja-JP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(</a:t>
            </a:r>
            <a:r>
              <a:rPr kumimoji="0" lang="ja-JP" altLang="en-US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いっしょ</a:t>
            </a:r>
            <a:r>
              <a:rPr kumimoji="0" lang="en-US" altLang="ja-JP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)</a:t>
            </a:r>
            <a:r>
              <a:rPr kumimoji="0" lang="ja-JP" altLang="en-US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に</a:t>
            </a:r>
            <a:r>
              <a:rPr kumimoji="0" lang="en-US" altLang="ja-JP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V</a:t>
            </a:r>
            <a:r>
              <a:rPr kumimoji="0" lang="ja-JP" altLang="en-US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ませんか</a:t>
            </a:r>
            <a:endParaRPr kumimoji="0" lang="ja-JP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0327" y="934998"/>
            <a:ext cx="8305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Ý nghĩa: </a:t>
            </a:r>
            <a:r>
              <a:rPr lang="vi-VN" sz="2400" i="1" dirty="0" smtClean="0">
                <a:latin typeface="Times New Roman" pitchFamily="18" charset="0"/>
                <a:cs typeface="Times New Roman" pitchFamily="18" charset="0"/>
              </a:rPr>
              <a:t>cùng làm nhé !</a:t>
            </a:r>
          </a:p>
          <a:p>
            <a:r>
              <a:rPr lang="vi-V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Cách dùng :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đây không phải là câu phủ định mà là câu mời mọc rủ rê người khác cùng làm gì đó với mình. </a:t>
            </a:r>
          </a:p>
          <a:p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Sử dụng khi chưa biết người nghe có đồng ý hay không.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2576944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Ví dụ 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いっしょに</a:t>
            </a:r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かえり</a:t>
            </a:r>
            <a:r>
              <a:rPr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ません</a:t>
            </a:r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か。</a:t>
            </a:r>
            <a:r>
              <a:rPr lang="vi-VN" altLang="ja-JP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 </a:t>
            </a:r>
            <a:r>
              <a:rPr lang="vi-VN" altLang="ja-JP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MS Mincho" pitchFamily="49" charset="-128"/>
                <a:cs typeface="Times New Roman" pitchFamily="18" charset="0"/>
              </a:rPr>
              <a:t>Cùng về nhé !</a:t>
            </a:r>
            <a:endParaRPr lang="en-US" altLang="ja-JP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MS Mincho" pitchFamily="49" charset="-128"/>
              <a:cs typeface="Times New Roman" pitchFamily="18" charset="0"/>
            </a:endParaRPr>
          </a:p>
          <a:p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、、、ええ、いいですね。</a:t>
            </a:r>
            <a:r>
              <a:rPr lang="vi-VN" altLang="ja-JP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  </a:t>
            </a:r>
            <a:r>
              <a:rPr lang="vi-VN" altLang="ja-JP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MS Mincho" pitchFamily="49" charset="-128"/>
                <a:cs typeface="Times New Roman" pitchFamily="18" charset="0"/>
              </a:rPr>
              <a:t>Ừ, được đấy nhỉ !</a:t>
            </a:r>
            <a:endParaRPr lang="en-US" altLang="ja-JP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MS Mincho" pitchFamily="49" charset="-128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いっしょ</a:t>
            </a:r>
            <a:r>
              <a:rPr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に</a:t>
            </a:r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ビールーをのみ</a:t>
            </a:r>
            <a:r>
              <a:rPr lang="ja-JP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ません</a:t>
            </a:r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か。</a:t>
            </a:r>
            <a:r>
              <a:rPr lang="vi-VN" altLang="ja-JP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MS Mincho" pitchFamily="49" charset="-128"/>
                <a:cs typeface="Times New Roman" pitchFamily="18" charset="0"/>
              </a:rPr>
              <a:t>Cùng đi uống bia nhé !</a:t>
            </a:r>
            <a:endParaRPr lang="en-US" altLang="ja-JP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MS Mincho" pitchFamily="49" charset="-128"/>
              <a:cs typeface="Times New Roman" pitchFamily="18" charset="0"/>
            </a:endParaRPr>
          </a:p>
          <a:p>
            <a:r>
              <a:rPr lang="ja-JP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S Mincho" pitchFamily="49" charset="-128"/>
                <a:ea typeface="MS Mincho" pitchFamily="49" charset="-128"/>
                <a:cs typeface="Times New Roman" pitchFamily="18" charset="0"/>
              </a:rPr>
              <a:t>、、、すみません、ちょっと。。。</a:t>
            </a:r>
            <a:r>
              <a:rPr lang="vi-VN" altLang="ja-JP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Xin lỗi, nhưng mà ( từ chối khéo ).</a:t>
            </a:r>
          </a:p>
        </p:txBody>
      </p:sp>
    </p:spTree>
    <p:extLst>
      <p:ext uri="{BB962C8B-B14F-4D97-AF65-F5344CB8AC3E}">
        <p14:creationId xmlns:p14="http://schemas.microsoft.com/office/powerpoint/2010/main" val="25852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28600"/>
            <a:ext cx="640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+mj-lt"/>
              </a:rPr>
              <a:t>V</a:t>
            </a:r>
            <a:r>
              <a:rPr lang="ja-JP" altLang="en-US" sz="4000" b="1" dirty="0" smtClean="0">
                <a:solidFill>
                  <a:srgbClr val="FF0000"/>
                </a:solidFill>
                <a:latin typeface="MS Mincho" pitchFamily="49" charset="-128"/>
                <a:ea typeface="MS Mincho" pitchFamily="49" charset="-128"/>
              </a:rPr>
              <a:t>ましょう</a:t>
            </a:r>
            <a:endParaRPr lang="en-US" sz="4000" b="1" dirty="0">
              <a:solidFill>
                <a:srgbClr val="FF0000"/>
              </a:solidFill>
              <a:latin typeface="MS Mincho" pitchFamily="49" charset="-128"/>
              <a:ea typeface="MS Mincho" pitchFamily="49" charset="-12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936486"/>
            <a:ext cx="8458200" cy="173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Ý nghĩa : </a:t>
            </a:r>
            <a:r>
              <a:rPr lang="vi-VN" sz="2400" i="1" dirty="0" smtClean="0">
                <a:latin typeface="Times New Roman" pitchFamily="18" charset="0"/>
                <a:cs typeface="Times New Roman" pitchFamily="18" charset="0"/>
              </a:rPr>
              <a:t>cùng làm V nhé !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400" b="1" dirty="0" smtClean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Cách dùng :</a:t>
            </a:r>
            <a:r>
              <a:rPr lang="en-US" sz="2400" dirty="0" err="1" smtClean="0">
                <a:latin typeface="Times New Roman"/>
                <a:ea typeface="MS Mincho"/>
                <a:cs typeface="Times New Roman"/>
              </a:rPr>
              <a:t>Cũng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 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mời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mọc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,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rủ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rê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nhưng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trên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cơ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sở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đã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biết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người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kia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sẽ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đồng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ý, </a:t>
            </a:r>
            <a:r>
              <a:rPr lang="en-US" sz="2400" dirty="0" err="1" smtClean="0">
                <a:latin typeface="Times New Roman"/>
                <a:ea typeface="MS Mincho"/>
                <a:cs typeface="Times New Roman"/>
              </a:rPr>
              <a:t>hô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hào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mọi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người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cùng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làm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với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mình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. (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cùng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bắt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đầu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học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,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họp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,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kết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thúc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,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kiểm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tra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....)</a:t>
            </a:r>
            <a:endParaRPr lang="en-US" sz="2000" dirty="0"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9718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Ví dụ 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ちょっ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と　や</a:t>
            </a: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すみましょ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う。</a:t>
            </a:r>
            <a:r>
              <a:rPr lang="vi-VN" altLang="ja-JP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cùng nghỉ ngơi 1 chút nào.</a:t>
            </a:r>
            <a:endParaRPr lang="en-US" altLang="ja-JP" sz="2400" dirty="0" smtClean="0"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はじめましょ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う。</a:t>
            </a:r>
            <a:r>
              <a:rPr lang="vi-VN" altLang="ja-JP" sz="2400" dirty="0" smtClean="0">
                <a:latin typeface="MS Mincho" pitchFamily="49" charset="-128"/>
                <a:ea typeface="MS Mincho" pitchFamily="49" charset="-128"/>
              </a:rPr>
              <a:t> </a:t>
            </a:r>
            <a:r>
              <a:rPr lang="vi-VN" altLang="ja-JP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Cùng bắt đầu nào.</a:t>
            </a:r>
            <a:endParaRPr lang="en-US" altLang="ja-JP" sz="2400" dirty="0" smtClean="0"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latin typeface="MS Mincho" pitchFamily="49" charset="-128"/>
                <a:ea typeface="MS Mincho" pitchFamily="49" charset="-128"/>
              </a:rPr>
              <a:t>おわりましょ</a:t>
            </a: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う。</a:t>
            </a:r>
            <a:r>
              <a:rPr lang="vi-VN" altLang="ja-JP" sz="2400" dirty="0" smtClean="0">
                <a:latin typeface="+mj-lt"/>
                <a:ea typeface="MS Mincho" pitchFamily="49" charset="-128"/>
              </a:rPr>
              <a:t>Cùng kết thúc nào.</a:t>
            </a:r>
            <a:endParaRPr lang="en-US" altLang="ja-JP" sz="2400" dirty="0" smtClean="0">
              <a:latin typeface="+mj-lt"/>
              <a:ea typeface="MS Mincho" pitchFamily="49" charset="-128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Mincho" pitchFamily="49" charset="-128"/>
                <a:ea typeface="MS Mincho" pitchFamily="49" charset="-128"/>
              </a:rPr>
              <a:t>たべましょう。</a:t>
            </a:r>
            <a:r>
              <a:rPr lang="vi-VN" altLang="ja-JP" sz="2400" dirty="0" smtClean="0"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Cùng ăn nào.</a:t>
            </a:r>
            <a:endParaRPr lang="en-US" altLang="ja-JP" sz="2400" dirty="0" smtClean="0">
              <a:latin typeface="Times New Roman" pitchFamily="18" charset="0"/>
              <a:ea typeface="MS Mincho" pitchFamily="49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599"/>
            <a:ext cx="6934200" cy="58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**  Phân biệt cách sử dụng của 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なん</a:t>
            </a:r>
            <a:r>
              <a:rPr lang="vi-VN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/</a:t>
            </a:r>
            <a:r>
              <a:rPr lang="ja-JP" alt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なに</a:t>
            </a:r>
            <a:r>
              <a:rPr lang="ja-JP" altLang="en-US" sz="28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。</a:t>
            </a:r>
            <a:endParaRPr lang="en-US" sz="2800" dirty="0">
              <a:solidFill>
                <a:srgbClr val="FF0000"/>
              </a:solidFill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851088"/>
            <a:ext cx="800100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400" i="1" dirty="0">
                <a:latin typeface="Times New Roman"/>
                <a:ea typeface="MS Mincho"/>
                <a:cs typeface="Times New Roman"/>
              </a:rPr>
              <a:t>Cả 2 đều có nghĩa là"cái gì" nhưng cách dùng và cách đọc trong mỗi trường hợp lại khác nhau.</a:t>
            </a:r>
            <a:endParaRPr lang="en-US" sz="2400" i="1" dirty="0"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6800" y="1792884"/>
            <a:ext cx="7010400" cy="4387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なん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：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đứng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trước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một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từ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bắt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đầu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bằng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(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MS Mincho"/>
                <a:cs typeface="Times New Roman"/>
              </a:rPr>
              <a:t>d,n,t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endParaRPr lang="vi-VN" altLang="ja-JP" sz="2400" dirty="0" smtClean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なんですか。</a:t>
            </a:r>
            <a:endParaRPr lang="en-US" sz="24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な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んのほんですか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endParaRPr lang="vi-VN" altLang="ja-JP" sz="2400" dirty="0" smtClean="0">
              <a:latin typeface="Times New Roman"/>
              <a:ea typeface="MS Mincho"/>
              <a:cs typeface="Times New Roman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sz="2400" dirty="0" err="1">
                <a:latin typeface="Times New Roman"/>
                <a:ea typeface="MS Mincho"/>
              </a:rPr>
              <a:t>đứng</a:t>
            </a:r>
            <a:r>
              <a:rPr lang="en-US" sz="2400" dirty="0">
                <a:latin typeface="Times New Roman"/>
                <a:ea typeface="MS Mincho"/>
              </a:rPr>
              <a:t> </a:t>
            </a:r>
            <a:r>
              <a:rPr lang="en-US" sz="2400" dirty="0" err="1">
                <a:latin typeface="Times New Roman"/>
                <a:ea typeface="MS Mincho"/>
              </a:rPr>
              <a:t>sau</a:t>
            </a:r>
            <a:r>
              <a:rPr lang="en-US" sz="2400" dirty="0">
                <a:latin typeface="Times New Roman"/>
                <a:ea typeface="MS Mincho"/>
              </a:rPr>
              <a:t>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なん</a:t>
            </a:r>
            <a:r>
              <a:rPr lang="en-US" sz="2400" dirty="0">
                <a:latin typeface="Times New Roman"/>
                <a:ea typeface="MS Mincho"/>
              </a:rPr>
              <a:t> </a:t>
            </a:r>
            <a:r>
              <a:rPr lang="en-US" sz="2400" dirty="0" err="1">
                <a:latin typeface="Times New Roman"/>
                <a:ea typeface="MS Mincho"/>
              </a:rPr>
              <a:t>là</a:t>
            </a:r>
            <a:r>
              <a:rPr lang="en-US" sz="2400" dirty="0">
                <a:latin typeface="Times New Roman"/>
                <a:ea typeface="MS Mincho"/>
              </a:rPr>
              <a:t> </a:t>
            </a:r>
            <a:r>
              <a:rPr lang="en-US" sz="2400" dirty="0" err="1">
                <a:latin typeface="Times New Roman"/>
                <a:ea typeface="MS Mincho"/>
              </a:rPr>
              <a:t>các</a:t>
            </a:r>
            <a:r>
              <a:rPr lang="en-US" sz="2400" dirty="0">
                <a:latin typeface="Times New Roman"/>
                <a:ea typeface="MS Mincho"/>
              </a:rPr>
              <a:t> </a:t>
            </a:r>
            <a:r>
              <a:rPr lang="en-US" sz="2400" dirty="0" err="1">
                <a:latin typeface="Times New Roman"/>
                <a:ea typeface="MS Mincho"/>
              </a:rPr>
              <a:t>từ</a:t>
            </a:r>
            <a:r>
              <a:rPr lang="en-US" sz="2400" dirty="0">
                <a:latin typeface="Times New Roman"/>
                <a:ea typeface="MS Mincho"/>
              </a:rPr>
              <a:t> </a:t>
            </a:r>
            <a:r>
              <a:rPr lang="en-US" sz="2400" dirty="0" err="1">
                <a:latin typeface="Times New Roman"/>
                <a:ea typeface="MS Mincho"/>
              </a:rPr>
              <a:t>chỉ</a:t>
            </a:r>
            <a:r>
              <a:rPr lang="en-US" sz="2400" dirty="0">
                <a:latin typeface="Times New Roman"/>
                <a:ea typeface="MS Mincho"/>
              </a:rPr>
              <a:t> </a:t>
            </a:r>
            <a:r>
              <a:rPr lang="en-US" sz="2400" b="1" dirty="0" err="1">
                <a:latin typeface="Times New Roman"/>
                <a:ea typeface="MS Mincho"/>
              </a:rPr>
              <a:t>đơn</a:t>
            </a:r>
            <a:r>
              <a:rPr lang="en-US" sz="2400" b="1" dirty="0">
                <a:latin typeface="Times New Roman"/>
                <a:ea typeface="MS Mincho"/>
              </a:rPr>
              <a:t> </a:t>
            </a:r>
            <a:r>
              <a:rPr lang="en-US" sz="2400" b="1" dirty="0" err="1">
                <a:latin typeface="Times New Roman"/>
                <a:ea typeface="MS Mincho"/>
              </a:rPr>
              <a:t>vị</a:t>
            </a:r>
            <a:r>
              <a:rPr lang="en-US" sz="2400" b="1" dirty="0">
                <a:latin typeface="Times New Roman"/>
                <a:ea typeface="MS Mincho"/>
              </a:rPr>
              <a:t> </a:t>
            </a:r>
            <a:r>
              <a:rPr lang="en-US" sz="2400" b="1" dirty="0" err="1">
                <a:latin typeface="Times New Roman"/>
                <a:ea typeface="MS Mincho"/>
              </a:rPr>
              <a:t>đếm</a:t>
            </a:r>
            <a:r>
              <a:rPr lang="en-US" sz="2400" b="1" dirty="0" smtClean="0">
                <a:latin typeface="Times New Roman"/>
                <a:ea typeface="MS Mincho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/>
                <a:ea typeface="MS Mincho"/>
              </a:rPr>
              <a:t>何</a:t>
            </a:r>
            <a:r>
              <a:rPr lang="ja-JP" altLang="en-US" sz="2400" dirty="0" smtClean="0">
                <a:latin typeface="Times New Roman"/>
                <a:ea typeface="MS Mincho"/>
              </a:rPr>
              <a:t>さい、何月、何日、、、</a:t>
            </a:r>
            <a:endParaRPr lang="vi-VN" sz="2400" dirty="0" smtClean="0">
              <a:latin typeface="Times New Roman"/>
              <a:ea typeface="MS Mincho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ja-JP" alt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なに</a:t>
            </a:r>
            <a:r>
              <a:rPr lang="ja-JP" altLang="en-US" sz="2400" b="1" dirty="0">
                <a:latin typeface="Times New Roman"/>
                <a:ea typeface="MS Mincho"/>
                <a:cs typeface="Times New Roman"/>
              </a:rPr>
              <a:t>：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các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trường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hợp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còn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lại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.</a:t>
            </a:r>
            <a:endParaRPr lang="en-US" sz="20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何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なに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をたべ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ますか。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Ăn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cái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gì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?</a:t>
            </a:r>
            <a:endParaRPr lang="en-US" sz="2000" dirty="0">
              <a:latin typeface="Times New Roman"/>
              <a:ea typeface="MS Mincho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何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(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なに</a:t>
            </a:r>
            <a:r>
              <a:rPr lang="en-US" sz="2400" smtClean="0">
                <a:latin typeface="Times New Roman"/>
                <a:ea typeface="MS Mincho"/>
                <a:cs typeface="Times New Roman"/>
              </a:rPr>
              <a:t>)</a:t>
            </a:r>
            <a:r>
              <a:rPr lang="ja-JP" altLang="en-US" sz="2400" smtClean="0">
                <a:latin typeface="Times New Roman"/>
                <a:ea typeface="MS Mincho"/>
                <a:cs typeface="Times New Roman"/>
              </a:rPr>
              <a:t>もたべ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ませんでした。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Đã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không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ăn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gì</a:t>
            </a:r>
            <a:r>
              <a:rPr lang="en-US" sz="2400" dirty="0"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dirty="0" err="1">
                <a:latin typeface="Times New Roman"/>
                <a:ea typeface="MS Mincho"/>
                <a:cs typeface="Times New Roman"/>
              </a:rPr>
              <a:t>cả</a:t>
            </a:r>
            <a:r>
              <a:rPr lang="en-US" sz="2400" dirty="0" smtClean="0">
                <a:latin typeface="Times New Roman"/>
                <a:ea typeface="MS Mincho"/>
                <a:cs typeface="Times New Roman"/>
              </a:rPr>
              <a:t>.</a:t>
            </a:r>
            <a:endParaRPr lang="en-US" sz="2000" dirty="0"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47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171" y="0"/>
            <a:ext cx="6403047" cy="4343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30894" y="4648200"/>
            <a:ext cx="518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みます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571" y="16002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Xem, nhìn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25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24" y="0"/>
            <a:ext cx="6158276" cy="4108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4562" y="4668982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smtClean="0">
                <a:latin typeface="MS PMincho" pitchFamily="18" charset="-128"/>
                <a:ea typeface="MS PMincho" pitchFamily="18" charset="-128"/>
              </a:rPr>
              <a:t>ききます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Nghe</a:t>
            </a:r>
          </a:p>
        </p:txBody>
      </p:sp>
    </p:spTree>
    <p:extLst>
      <p:ext uri="{BB962C8B-B14F-4D97-AF65-F5344CB8AC3E}">
        <p14:creationId xmlns:p14="http://schemas.microsoft.com/office/powerpoint/2010/main" val="70964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014" y="221026"/>
            <a:ext cx="6416986" cy="42747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4495800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よみます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09" y="1725543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834" y="1"/>
            <a:ext cx="6546165" cy="449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432516" y="4841512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かきます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Viết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241" y="27709"/>
            <a:ext cx="6496050" cy="4324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81400" y="4800600"/>
            <a:ext cx="419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 smtClean="0">
                <a:latin typeface="MS PMincho" pitchFamily="18" charset="-128"/>
                <a:ea typeface="MS PMincho" pitchFamily="18" charset="-128"/>
              </a:rPr>
              <a:t>かいます</a:t>
            </a:r>
            <a:endParaRPr lang="en-US" sz="4000" b="1" dirty="0">
              <a:latin typeface="MS PMincho" pitchFamily="18" charset="-128"/>
              <a:ea typeface="MS PMincho" pitchFamily="18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871668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Mua</a:t>
            </a:r>
          </a:p>
        </p:txBody>
      </p:sp>
    </p:spTree>
    <p:extLst>
      <p:ext uri="{BB962C8B-B14F-4D97-AF65-F5344CB8AC3E}">
        <p14:creationId xmlns:p14="http://schemas.microsoft.com/office/powerpoint/2010/main" val="118190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1127</Words>
  <Application>Microsoft Office PowerPoint</Application>
  <PresentationFormat>On-screen Show (4:3)</PresentationFormat>
  <Paragraphs>159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言葉（ことば）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</cp:lastModifiedBy>
  <cp:revision>29</cp:revision>
  <dcterms:created xsi:type="dcterms:W3CDTF">2018-08-09T01:28:07Z</dcterms:created>
  <dcterms:modified xsi:type="dcterms:W3CDTF">2018-09-13T11:46:46Z</dcterms:modified>
</cp:coreProperties>
</file>