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38" r:id="rId3"/>
    <p:sldId id="327" r:id="rId4"/>
    <p:sldId id="337" r:id="rId5"/>
    <p:sldId id="339" r:id="rId6"/>
    <p:sldId id="329" r:id="rId7"/>
    <p:sldId id="33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3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31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90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56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56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50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576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47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053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881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73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8404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7849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14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173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1041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4001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424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8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4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4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36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02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2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6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13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89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EE232-31FC-4744-BC56-EA052CD49FE8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6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24574-CB96-4ED4-921F-9B4BC343C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41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EE232-31FC-4744-BC56-EA052CD49FE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24574-CB96-4ED4-921F-9B4BC343C5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745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743200" y="820716"/>
            <a:ext cx="35052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5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第 </a:t>
            </a:r>
            <a:r>
              <a:rPr lang="vi-VN" altLang="ja-JP" sz="5400" b="1" dirty="0" smtClean="0">
                <a:solidFill>
                  <a:srgbClr val="FF0000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9</a:t>
            </a:r>
            <a:r>
              <a:rPr kumimoji="0" lang="en-US" altLang="ja-JP" sz="5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 </a:t>
            </a:r>
            <a:r>
              <a:rPr kumimoji="0" lang="ja-JP" altLang="en-US" sz="5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課</a:t>
            </a:r>
            <a:endParaRPr kumimoji="0" lang="en-US" altLang="ja-JP" sz="5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17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14800" y="364635"/>
            <a:ext cx="434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 smtClean="0">
                <a:solidFill>
                  <a:srgbClr val="FF0000"/>
                </a:solidFill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あります</a:t>
            </a:r>
            <a:r>
              <a:rPr lang="vi-VN" altLang="ja-JP" sz="2800" b="1" dirty="0" smtClean="0">
                <a:solidFill>
                  <a:srgbClr val="FF0000"/>
                </a:solidFill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/</a:t>
            </a:r>
            <a:r>
              <a:rPr lang="ja-JP" altLang="en-US" sz="2800" b="1" dirty="0" smtClean="0">
                <a:solidFill>
                  <a:srgbClr val="FF0000"/>
                </a:solidFill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わかります</a:t>
            </a:r>
            <a:endParaRPr lang="vi-VN" altLang="ja-JP" sz="2800" b="1" dirty="0">
              <a:solidFill>
                <a:srgbClr val="FF0000"/>
              </a:solidFill>
              <a:latin typeface="MS Mincho" pitchFamily="49" charset="-128"/>
              <a:ea typeface="MS Mincho" pitchFamily="49" charset="-128"/>
              <a:cs typeface="Times New Roman" pitchFamily="18" charset="0"/>
            </a:endParaRPr>
          </a:p>
          <a:p>
            <a:pPr algn="ctr"/>
            <a:r>
              <a:rPr lang="ja-JP" altLang="en-US" sz="2800" b="1" dirty="0" smtClean="0">
                <a:solidFill>
                  <a:srgbClr val="FF0000"/>
                </a:solidFill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すきです</a:t>
            </a:r>
            <a:r>
              <a:rPr lang="vi-VN" altLang="ja-JP" sz="2800" b="1" dirty="0" smtClean="0">
                <a:solidFill>
                  <a:srgbClr val="FF0000"/>
                </a:solidFill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/</a:t>
            </a:r>
            <a:r>
              <a:rPr lang="ja-JP" altLang="en-US" sz="2800" b="1" dirty="0" smtClean="0">
                <a:solidFill>
                  <a:srgbClr val="FF0000"/>
                </a:solidFill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きらいです</a:t>
            </a:r>
            <a:endParaRPr lang="vi-VN" altLang="ja-JP" sz="2800" b="1" dirty="0">
              <a:solidFill>
                <a:srgbClr val="FF0000"/>
              </a:solidFill>
              <a:latin typeface="MS Mincho" pitchFamily="49" charset="-128"/>
              <a:ea typeface="MS Mincho" pitchFamily="49" charset="-128"/>
              <a:cs typeface="Times New Roman" pitchFamily="18" charset="0"/>
            </a:endParaRPr>
          </a:p>
          <a:p>
            <a:pPr algn="ctr"/>
            <a:r>
              <a:rPr lang="vi-VN" altLang="ja-JP" sz="2800" b="1" dirty="0" smtClean="0">
                <a:solidFill>
                  <a:srgbClr val="FF0000"/>
                </a:solidFill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  </a:t>
            </a:r>
            <a:r>
              <a:rPr lang="ja-JP" altLang="en-US" sz="2800" b="1" dirty="0" smtClean="0">
                <a:solidFill>
                  <a:srgbClr val="FF0000"/>
                </a:solidFill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じょうずです</a:t>
            </a:r>
            <a:r>
              <a:rPr lang="vi-VN" altLang="ja-JP" sz="2800" b="1" dirty="0" smtClean="0">
                <a:solidFill>
                  <a:srgbClr val="FF0000"/>
                </a:solidFill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/</a:t>
            </a:r>
            <a:r>
              <a:rPr lang="ja-JP" altLang="en-US" sz="2800" b="1" dirty="0" smtClean="0">
                <a:solidFill>
                  <a:srgbClr val="FF0000"/>
                </a:solidFill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へたです</a:t>
            </a:r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80309" y="641633"/>
            <a:ext cx="2715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800" b="1" dirty="0" smtClean="0">
                <a:solidFill>
                  <a:srgbClr val="FF0000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N    </a:t>
            </a:r>
            <a:r>
              <a:rPr lang="ja-JP" altLang="en-US" sz="4800" b="1" dirty="0" smtClean="0">
                <a:solidFill>
                  <a:srgbClr val="FF0000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が</a:t>
            </a:r>
            <a:endParaRPr lang="en-US" sz="4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749630"/>
            <a:ext cx="8610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Ý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tôi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thích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ghét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giỏi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kém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私はお金があります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。</a:t>
            </a:r>
            <a:r>
              <a:rPr lang="en-US" altLang="ja-JP" sz="2400" dirty="0" err="1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T</a:t>
            </a:r>
            <a:r>
              <a:rPr lang="en-US" altLang="ja-JP" sz="2400" dirty="0" err="1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ôi</a:t>
            </a:r>
            <a:r>
              <a:rPr lang="en-US" altLang="ja-JP" sz="2400" dirty="0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 </a:t>
            </a:r>
            <a:r>
              <a:rPr lang="en-US" altLang="ja-JP" sz="2400" dirty="0" err="1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có</a:t>
            </a:r>
            <a:r>
              <a:rPr lang="en-US" altLang="ja-JP" sz="2400" dirty="0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 </a:t>
            </a:r>
            <a:r>
              <a:rPr lang="en-US" altLang="ja-JP" sz="2400" dirty="0" err="1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tiền</a:t>
            </a:r>
            <a:r>
              <a:rPr lang="en-US" altLang="ja-JP" sz="2400" dirty="0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.</a:t>
            </a:r>
            <a:endParaRPr lang="en-US" altLang="ja-JP" sz="2400" dirty="0" smtClean="0">
              <a:latin typeface="MS PMincho" pitchFamily="18" charset="-128"/>
              <a:ea typeface="MS PMincho" pitchFamily="18" charset="-128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かれはえいごがわかります。</a:t>
            </a:r>
            <a:r>
              <a:rPr lang="en-US" altLang="ja-JP" sz="2400" dirty="0" err="1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Anh</a:t>
            </a:r>
            <a:r>
              <a:rPr lang="en-US" altLang="ja-JP" sz="2400" dirty="0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 </a:t>
            </a:r>
            <a:r>
              <a:rPr lang="en-US" altLang="ja-JP" sz="2400" dirty="0" err="1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ấy</a:t>
            </a:r>
            <a:r>
              <a:rPr lang="en-US" altLang="ja-JP" sz="2400" dirty="0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 </a:t>
            </a:r>
            <a:r>
              <a:rPr lang="en-US" altLang="ja-JP" sz="2400" dirty="0" err="1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hiểu</a:t>
            </a:r>
            <a:r>
              <a:rPr lang="en-US" altLang="ja-JP" sz="2400" dirty="0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 </a:t>
            </a:r>
            <a:r>
              <a:rPr lang="en-US" altLang="ja-JP" sz="2400" dirty="0" err="1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tiếng</a:t>
            </a:r>
            <a:r>
              <a:rPr lang="en-US" altLang="ja-JP" sz="2400" dirty="0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 </a:t>
            </a:r>
            <a:r>
              <a:rPr lang="en-US" altLang="ja-JP" sz="2400" dirty="0" err="1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Anh</a:t>
            </a:r>
            <a:r>
              <a:rPr lang="en-US" altLang="ja-JP" sz="2400" dirty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.</a:t>
            </a:r>
            <a:endParaRPr lang="en-US" altLang="ja-JP" sz="2400" dirty="0" smtClean="0">
              <a:latin typeface="Times New Roman" pitchFamily="18" charset="0"/>
              <a:ea typeface="MS PMincho" pitchFamily="18" charset="-128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ランさんはさ</a:t>
            </a:r>
            <a:r>
              <a:rPr lang="ja-JP" altLang="en-US" sz="2400" dirty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くら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がすきです。</a:t>
            </a:r>
            <a:r>
              <a:rPr lang="en-US" altLang="ja-JP" sz="2400" dirty="0" err="1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Bạn</a:t>
            </a:r>
            <a:r>
              <a:rPr lang="en-US" altLang="ja-JP" sz="2400" dirty="0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 </a:t>
            </a:r>
            <a:r>
              <a:rPr lang="en-US" altLang="ja-JP" sz="2400" dirty="0" err="1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Lan</a:t>
            </a:r>
            <a:r>
              <a:rPr lang="en-US" altLang="ja-JP" sz="2400" dirty="0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 </a:t>
            </a:r>
            <a:r>
              <a:rPr lang="en-US" altLang="ja-JP" sz="2400" dirty="0" err="1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thích</a:t>
            </a:r>
            <a:r>
              <a:rPr lang="en-US" altLang="ja-JP" sz="2400" dirty="0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 </a:t>
            </a:r>
            <a:r>
              <a:rPr lang="en-US" altLang="ja-JP" sz="2400" dirty="0" err="1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hoa</a:t>
            </a:r>
            <a:r>
              <a:rPr lang="en-US" altLang="ja-JP" sz="2400" dirty="0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 </a:t>
            </a:r>
            <a:r>
              <a:rPr lang="en-US" altLang="ja-JP" sz="2400" dirty="0" err="1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anh</a:t>
            </a:r>
            <a:r>
              <a:rPr lang="en-US" altLang="ja-JP" sz="2400" dirty="0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 </a:t>
            </a:r>
            <a:r>
              <a:rPr lang="en-US" altLang="ja-JP" sz="2400" dirty="0" err="1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đào</a:t>
            </a:r>
            <a:r>
              <a:rPr lang="en-US" altLang="ja-JP" sz="2400" dirty="0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ベトナム人は中国がきらいです。</a:t>
            </a:r>
            <a:r>
              <a:rPr lang="en-US" altLang="ja-JP" sz="2400" dirty="0" err="1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Người</a:t>
            </a:r>
            <a:r>
              <a:rPr lang="en-US" altLang="ja-JP" sz="2400" dirty="0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 </a:t>
            </a:r>
            <a:r>
              <a:rPr lang="en-US" altLang="ja-JP" sz="2400" dirty="0" err="1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Việt</a:t>
            </a:r>
            <a:r>
              <a:rPr lang="en-US" altLang="ja-JP" sz="2400" dirty="0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 Nam </a:t>
            </a:r>
            <a:r>
              <a:rPr lang="en-US" altLang="ja-JP" sz="2400" dirty="0" err="1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ghét</a:t>
            </a:r>
            <a:r>
              <a:rPr lang="en-US" altLang="ja-JP" sz="2400" dirty="0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 </a:t>
            </a:r>
            <a:r>
              <a:rPr lang="en-US" altLang="ja-JP" sz="2400" dirty="0" err="1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người</a:t>
            </a:r>
            <a:r>
              <a:rPr lang="en-US" altLang="ja-JP" sz="2400" dirty="0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 </a:t>
            </a:r>
            <a:r>
              <a:rPr lang="en-US" altLang="ja-JP" sz="2400" dirty="0" err="1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Trung</a:t>
            </a:r>
            <a:r>
              <a:rPr lang="en-US" altLang="ja-JP" sz="2400" dirty="0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 </a:t>
            </a:r>
            <a:r>
              <a:rPr lang="en-US" altLang="ja-JP" sz="2400" dirty="0" err="1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Quốc</a:t>
            </a:r>
            <a:r>
              <a:rPr lang="en-US" altLang="ja-JP" sz="2400" dirty="0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ja-JP" altLang="en-US" sz="2400" dirty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日本語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がじょうずです。</a:t>
            </a:r>
            <a:r>
              <a:rPr lang="en-US" altLang="ja-JP" sz="2400" dirty="0" err="1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Tôi</a:t>
            </a:r>
            <a:r>
              <a:rPr lang="en-US" altLang="ja-JP" sz="2400" dirty="0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 </a:t>
            </a:r>
            <a:r>
              <a:rPr lang="en-US" altLang="ja-JP" sz="2400" dirty="0" err="1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giỏi</a:t>
            </a:r>
            <a:r>
              <a:rPr lang="en-US" altLang="ja-JP" sz="2400" dirty="0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 </a:t>
            </a:r>
            <a:r>
              <a:rPr lang="en-US" altLang="ja-JP" sz="2400" dirty="0" err="1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tiếng</a:t>
            </a:r>
            <a:r>
              <a:rPr lang="en-US" altLang="ja-JP" sz="2400" dirty="0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 </a:t>
            </a:r>
            <a:r>
              <a:rPr lang="en-US" altLang="ja-JP" sz="2400" dirty="0" err="1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Nhật</a:t>
            </a:r>
            <a:r>
              <a:rPr lang="en-US" altLang="ja-JP" sz="2400" dirty="0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ja-JP" altLang="en-US" sz="2400" dirty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サッカ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ーがへたです。</a:t>
            </a:r>
            <a:r>
              <a:rPr lang="en-US" altLang="ja-JP" sz="2400" dirty="0" err="1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Tôi</a:t>
            </a:r>
            <a:r>
              <a:rPr lang="en-US" altLang="ja-JP" sz="2400" dirty="0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 </a:t>
            </a:r>
            <a:r>
              <a:rPr lang="en-US" altLang="ja-JP" sz="2400" dirty="0" err="1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kém</a:t>
            </a:r>
            <a:r>
              <a:rPr lang="en-US" altLang="ja-JP" sz="2400" dirty="0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 </a:t>
            </a:r>
            <a:r>
              <a:rPr lang="en-US" altLang="ja-JP" sz="2400" dirty="0" err="1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bóng</a:t>
            </a:r>
            <a:r>
              <a:rPr lang="en-US" altLang="ja-JP" sz="2400" dirty="0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 </a:t>
            </a:r>
            <a:r>
              <a:rPr lang="en-US" altLang="ja-JP" sz="2400" dirty="0" err="1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đá</a:t>
            </a:r>
            <a:r>
              <a:rPr lang="en-US" altLang="ja-JP" sz="2400" dirty="0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.</a:t>
            </a:r>
            <a:endParaRPr lang="en-US" altLang="ja-JP" sz="2400" dirty="0">
              <a:latin typeface="Times New Roman" pitchFamily="18" charset="0"/>
              <a:ea typeface="MS PMincho" pitchFamily="18" charset="-128"/>
              <a:cs typeface="Times New Roman" pitchFamily="18" charset="0"/>
            </a:endParaRPr>
          </a:p>
          <a:p>
            <a:r>
              <a:rPr lang="en-US" sz="2400" b="1" i="1" dirty="0" err="1" smtClean="0">
                <a:solidFill>
                  <a:srgbClr val="FF0000"/>
                </a:solidFill>
                <a:latin typeface="Times New Roman" pitchFamily="18" charset="0"/>
                <a:ea typeface="Tahoma"/>
                <a:cs typeface="Times New Roman" pitchFamily="18" charset="0"/>
              </a:rPr>
              <a:t>Chú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ea typeface="Tahoma"/>
                <a:cs typeface="Times New Roman" pitchFamily="18" charset="0"/>
              </a:rPr>
              <a:t>ý: </a:t>
            </a:r>
            <a:r>
              <a:rPr lang="en-US" sz="2400" dirty="0" err="1">
                <a:latin typeface="Times New Roman" pitchFamily="18" charset="0"/>
                <a:ea typeface="Tahoma"/>
                <a:cs typeface="Times New Roman" pitchFamily="18" charset="0"/>
              </a:rPr>
              <a:t>Động</a:t>
            </a:r>
            <a:r>
              <a:rPr lang="en-US" sz="2400" dirty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ahoma"/>
                <a:cs typeface="Times New Roman" pitchFamily="18" charset="0"/>
              </a:rPr>
              <a:t>từ</a:t>
            </a:r>
            <a:r>
              <a:rPr lang="en-US" sz="2400" b="1" i="1" dirty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ja-JP" altLang="en-US" sz="2400" b="1" dirty="0">
                <a:latin typeface="Times New Roman" pitchFamily="18" charset="0"/>
                <a:ea typeface="MS Mincho"/>
                <a:cs typeface="Times New Roman" pitchFamily="18" charset="0"/>
              </a:rPr>
              <a:t>あります</a:t>
            </a:r>
            <a:r>
              <a:rPr lang="ja-JP" altLang="en-US" sz="2400" b="1" i="1" dirty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ahoma"/>
                <a:cs typeface="Times New Roman" pitchFamily="18" charset="0"/>
              </a:rPr>
              <a:t>chỉ</a:t>
            </a:r>
            <a:r>
              <a:rPr lang="en-US" sz="2400" b="1" i="1" dirty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ahoma"/>
                <a:cs typeface="Times New Roman" pitchFamily="18" charset="0"/>
              </a:rPr>
              <a:t>sự</a:t>
            </a:r>
            <a:r>
              <a:rPr lang="en-US" sz="2400" b="1" i="1" dirty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ahoma"/>
                <a:cs typeface="Times New Roman" pitchFamily="18" charset="0"/>
              </a:rPr>
              <a:t>sở</a:t>
            </a:r>
            <a:r>
              <a:rPr lang="en-US" sz="2400" b="1" i="1" dirty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ahoma"/>
                <a:cs typeface="Times New Roman" pitchFamily="18" charset="0"/>
              </a:rPr>
              <a:t>hữu</a:t>
            </a:r>
            <a:r>
              <a:rPr lang="en-US" sz="2400" dirty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ahoma"/>
                <a:cs typeface="Times New Roman" pitchFamily="18" charset="0"/>
              </a:rPr>
              <a:t>chỉ</a:t>
            </a:r>
            <a:r>
              <a:rPr lang="en-US" sz="2400" b="1" i="1" dirty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ahoma"/>
                <a:cs typeface="Times New Roman" pitchFamily="18" charset="0"/>
              </a:rPr>
              <a:t>dùng</a:t>
            </a:r>
            <a:r>
              <a:rPr lang="en-US" sz="2400" dirty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ahoma"/>
                <a:cs typeface="Times New Roman" pitchFamily="18" charset="0"/>
              </a:rPr>
              <a:t>với</a:t>
            </a:r>
            <a:r>
              <a:rPr lang="en-US" sz="2400" dirty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ahoma"/>
                <a:cs typeface="Times New Roman" pitchFamily="18" charset="0"/>
              </a:rPr>
              <a:t>đồ</a:t>
            </a:r>
            <a:r>
              <a:rPr lang="en-US" sz="2400" b="1" i="1" dirty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ahoma"/>
                <a:cs typeface="Times New Roman" pitchFamily="18" charset="0"/>
              </a:rPr>
              <a:t>vật</a:t>
            </a:r>
            <a:r>
              <a:rPr lang="en-US" sz="2400" dirty="0">
                <a:latin typeface="Times New Roman" pitchFamily="18" charset="0"/>
                <a:ea typeface="Tahoma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ea typeface="Tahoma"/>
                <a:cs typeface="Times New Roman" pitchFamily="18" charset="0"/>
              </a:rPr>
              <a:t>không</a:t>
            </a:r>
            <a:r>
              <a:rPr lang="en-US" sz="2400" dirty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ahoma"/>
                <a:cs typeface="Times New Roman" pitchFamily="18" charset="0"/>
              </a:rPr>
              <a:t>dùng</a:t>
            </a:r>
            <a:r>
              <a:rPr lang="en-US" sz="2400" dirty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ahoma"/>
                <a:cs typeface="Times New Roman" pitchFamily="18" charset="0"/>
              </a:rPr>
              <a:t>cho</a:t>
            </a:r>
            <a:r>
              <a:rPr lang="en-US" sz="2400" b="1" i="1" dirty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ahoma"/>
                <a:cs typeface="Times New Roman" pitchFamily="18" charset="0"/>
              </a:rPr>
              <a:t>người</a:t>
            </a:r>
            <a:r>
              <a:rPr lang="en-US" sz="2400" dirty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ahoma"/>
                <a:cs typeface="Times New Roman" pitchFamily="18" charset="0"/>
              </a:rPr>
              <a:t>và</a:t>
            </a:r>
            <a:r>
              <a:rPr lang="en-US" sz="2400" dirty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ahoma"/>
                <a:cs typeface="Times New Roman" pitchFamily="18" charset="0"/>
              </a:rPr>
              <a:t>động</a:t>
            </a:r>
            <a:r>
              <a:rPr lang="en-US" sz="2400" dirty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ahoma"/>
                <a:cs typeface="Times New Roman" pitchFamily="18" charset="0"/>
              </a:rPr>
              <a:t>vật</a:t>
            </a:r>
            <a:r>
              <a:rPr lang="en-US" dirty="0" smtClean="0">
                <a:latin typeface="Times New Roman" pitchFamily="18" charset="0"/>
                <a:ea typeface="Tahoma"/>
                <a:cs typeface="Times New Roman" pitchFamily="18" charset="0"/>
              </a:rPr>
              <a:t>.</a:t>
            </a:r>
            <a:endParaRPr lang="en-US" sz="1200" dirty="0"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62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143000"/>
            <a:ext cx="8153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0510"/>
            <a:r>
              <a:rPr lang="vi-VN" sz="2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Cách dùng </a:t>
            </a:r>
            <a:r>
              <a:rPr lang="en-US" sz="2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lang="vi-VN" sz="2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vi-VN" sz="2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ngoài cách sử dụng ở bài 8, </a:t>
            </a:r>
            <a:r>
              <a:rPr lang="ja-JP" altLang="en-US" sz="24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MS PMincho" pitchFamily="18" charset="-128"/>
                <a:ea typeface="MS PMincho" pitchFamily="18" charset="-128"/>
                <a:cs typeface="Times New Roman"/>
              </a:rPr>
              <a:t>どんな</a:t>
            </a:r>
            <a:r>
              <a:rPr lang="vi-VN" sz="2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còn sử dụng để yêu cầu người nghe lựa chọn 1 thứ trong nhóm mà sau</a:t>
            </a:r>
            <a:r>
              <a:rPr lang="ja-JP" altLang="en-US" sz="2400" b="1" i="1" dirty="0">
                <a:solidFill>
                  <a:prstClr val="black">
                    <a:lumMod val="95000"/>
                    <a:lumOff val="5000"/>
                  </a:prstClr>
                </a:solidFill>
                <a:latin typeface="MS PMincho" pitchFamily="18" charset="-128"/>
                <a:ea typeface="MS PMincho" pitchFamily="18" charset="-128"/>
                <a:cs typeface="Times New Roman"/>
              </a:rPr>
              <a:t>どん</a:t>
            </a:r>
            <a:r>
              <a:rPr lang="ja-JP" altLang="en-US" sz="2400" b="1" i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MS PMincho" pitchFamily="18" charset="-128"/>
                <a:ea typeface="MS PMincho" pitchFamily="18" charset="-128"/>
                <a:cs typeface="Times New Roman"/>
              </a:rPr>
              <a:t>な　</a:t>
            </a:r>
            <a:r>
              <a:rPr lang="vi-VN" sz="2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đưa ra.</a:t>
            </a:r>
            <a:endParaRPr lang="en-US" altLang="ja-JP" sz="2400" i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ea typeface="MS Mincho"/>
              <a:cs typeface="Times New Roman"/>
            </a:endParaRPr>
          </a:p>
          <a:p>
            <a:pPr marL="270510"/>
            <a:r>
              <a:rPr lang="vi-VN" sz="2400" b="1" dirty="0" smtClean="0">
                <a:solidFill>
                  <a:srgbClr val="FF0000"/>
                </a:solidFill>
                <a:latin typeface="+mj-lt"/>
              </a:rPr>
              <a:t>Ví dụ: </a:t>
            </a:r>
          </a:p>
          <a:p>
            <a:pPr marL="613410" indent="-342900">
              <a:buFont typeface="Arial" pitchFamily="34" charset="0"/>
              <a:buChar char="•"/>
            </a:pPr>
            <a:r>
              <a:rPr lang="ja-JP" altLang="en-US" sz="2400" dirty="0">
                <a:latin typeface="MS PMincho" pitchFamily="18" charset="-128"/>
                <a:ea typeface="MS PMincho" pitchFamily="18" charset="-128"/>
              </a:rPr>
              <a:t>どん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</a:rPr>
              <a:t>なたべものがきらいですか</a:t>
            </a:r>
            <a:r>
              <a:rPr lang="ja-JP" altLang="en-US" sz="2400" dirty="0" smtClean="0">
                <a:effectLst/>
                <a:latin typeface="MS PMincho" pitchFamily="18" charset="-128"/>
                <a:ea typeface="MS PMincho" pitchFamily="18" charset="-128"/>
              </a:rPr>
              <a:t>。</a:t>
            </a:r>
            <a:r>
              <a:rPr lang="vi-VN" altLang="ja-JP" sz="2400" dirty="0" smtClean="0">
                <a:effectLst/>
                <a:latin typeface="MS PMincho" pitchFamily="18" charset="-128"/>
                <a:ea typeface="MS PMincho" pitchFamily="18" charset="-128"/>
              </a:rPr>
              <a:t> </a:t>
            </a:r>
            <a:r>
              <a:rPr lang="vi-VN" altLang="ja-JP" sz="2400" dirty="0" smtClean="0">
                <a:latin typeface="+mj-lt"/>
                <a:ea typeface="MS PMincho" pitchFamily="18" charset="-128"/>
              </a:rPr>
              <a:t>Anh ghét đồ ăn nào</a:t>
            </a:r>
            <a:r>
              <a:rPr lang="vi-VN" altLang="ja-JP" sz="2400" dirty="0">
                <a:latin typeface="+mj-lt"/>
                <a:ea typeface="MS PMincho" pitchFamily="18" charset="-128"/>
              </a:rPr>
              <a:t> </a:t>
            </a:r>
            <a:r>
              <a:rPr lang="vi-VN" altLang="ja-JP" sz="2400" dirty="0" smtClean="0">
                <a:latin typeface="+mj-lt"/>
                <a:ea typeface="MS PMincho" pitchFamily="18" charset="-128"/>
              </a:rPr>
              <a:t>?</a:t>
            </a:r>
            <a:endParaRPr lang="en-US" altLang="ja-JP" sz="2400" dirty="0" smtClean="0">
              <a:effectLst/>
              <a:latin typeface="MS PMincho" pitchFamily="18" charset="-128"/>
              <a:ea typeface="MS PMincho" pitchFamily="18" charset="-128"/>
            </a:endParaRPr>
          </a:p>
          <a:p>
            <a:pPr marL="270510"/>
            <a:r>
              <a:rPr lang="en-US" sz="24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→</a:t>
            </a:r>
            <a:r>
              <a:rPr lang="ja-JP" altLang="en-US" sz="24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さかながきらい</a:t>
            </a:r>
            <a:r>
              <a:rPr lang="ja-JP" altLang="en-US" sz="2400" dirty="0" smtClean="0">
                <a:effectLst/>
                <a:latin typeface="MS PMincho" pitchFamily="18" charset="-128"/>
                <a:ea typeface="MS PMincho" pitchFamily="18" charset="-128"/>
              </a:rPr>
              <a:t>です。</a:t>
            </a:r>
            <a:r>
              <a:rPr lang="vi-VN" altLang="ja-JP" sz="2400" dirty="0" smtClean="0">
                <a:latin typeface="+mj-lt"/>
                <a:ea typeface="MS PMincho" pitchFamily="18" charset="-128"/>
              </a:rPr>
              <a:t>Tôi ghét cá.</a:t>
            </a:r>
            <a:endParaRPr lang="en-US" altLang="ja-JP" sz="2400" dirty="0" smtClean="0">
              <a:effectLst/>
              <a:latin typeface="MS PMincho" pitchFamily="18" charset="-128"/>
              <a:ea typeface="MS PMincho" pitchFamily="18" charset="-128"/>
            </a:endParaRPr>
          </a:p>
          <a:p>
            <a:pPr marL="613410" indent="-342900">
              <a:buFont typeface="Arial" pitchFamily="34" charset="0"/>
              <a:buChar char="•"/>
            </a:pPr>
            <a:r>
              <a:rPr lang="ja-JP" altLang="en-US" sz="2400" dirty="0">
                <a:latin typeface="MS PMincho" pitchFamily="18" charset="-128"/>
                <a:ea typeface="MS PMincho" pitchFamily="18" charset="-128"/>
              </a:rPr>
              <a:t>どん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</a:rPr>
              <a:t>な人がすき</a:t>
            </a:r>
            <a:r>
              <a:rPr lang="ja-JP" altLang="en-US" sz="2400" dirty="0" smtClean="0">
                <a:effectLst/>
                <a:latin typeface="MS PMincho" pitchFamily="18" charset="-128"/>
                <a:ea typeface="MS PMincho" pitchFamily="18" charset="-128"/>
              </a:rPr>
              <a:t>ですか。</a:t>
            </a:r>
            <a:r>
              <a:rPr lang="vi-VN" altLang="ja-JP" sz="2400" dirty="0" smtClean="0">
                <a:latin typeface="+mj-lt"/>
                <a:ea typeface="MS PMincho" pitchFamily="18" charset="-128"/>
              </a:rPr>
              <a:t>Bạn thích người như thế nào ?</a:t>
            </a:r>
            <a:endParaRPr lang="en-US" altLang="ja-JP" sz="2400" dirty="0" smtClean="0">
              <a:effectLst/>
              <a:latin typeface="+mj-lt"/>
              <a:ea typeface="MS PMincho" pitchFamily="18" charset="-128"/>
            </a:endParaRPr>
          </a:p>
          <a:p>
            <a:pPr marL="270510"/>
            <a:r>
              <a:rPr lang="en-US" sz="2400" dirty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→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</a:rPr>
              <a:t>か</a:t>
            </a:r>
            <a:r>
              <a:rPr lang="ja-JP" altLang="en-US" sz="2400" dirty="0">
                <a:latin typeface="MS PMincho" pitchFamily="18" charset="-128"/>
                <a:ea typeface="MS PMincho" pitchFamily="18" charset="-128"/>
              </a:rPr>
              <a:t>わい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</a:rPr>
              <a:t>い人がすき</a:t>
            </a:r>
            <a:r>
              <a:rPr lang="ja-JP" altLang="en-US" sz="2400" dirty="0" smtClean="0">
                <a:effectLst/>
                <a:latin typeface="MS PMincho" pitchFamily="18" charset="-128"/>
                <a:ea typeface="MS PMincho" pitchFamily="18" charset="-128"/>
              </a:rPr>
              <a:t>です。</a:t>
            </a:r>
            <a:r>
              <a:rPr lang="vi-VN" altLang="ja-JP" sz="2400" dirty="0" smtClean="0">
                <a:effectLst/>
                <a:latin typeface="MS PMincho" pitchFamily="18" charset="-128"/>
                <a:ea typeface="MS PMincho" pitchFamily="18" charset="-128"/>
              </a:rPr>
              <a:t> </a:t>
            </a:r>
            <a:r>
              <a:rPr lang="vi-VN" altLang="ja-JP" sz="2400" dirty="0" smtClean="0">
                <a:latin typeface="+mj-lt"/>
                <a:ea typeface="MS PMincho" pitchFamily="18" charset="-128"/>
              </a:rPr>
              <a:t>Tôi thích người dễ thương.</a:t>
            </a:r>
            <a:endParaRPr lang="en-US" altLang="ja-JP" sz="2400" dirty="0" smtClean="0">
              <a:effectLst/>
              <a:latin typeface="+mj-lt"/>
              <a:ea typeface="MS PMincho" pitchFamily="18" charset="-128"/>
            </a:endParaRPr>
          </a:p>
          <a:p>
            <a:pPr marL="613410" indent="-342900">
              <a:buFont typeface="Arial" pitchFamily="34" charset="0"/>
              <a:buChar char="•"/>
            </a:pPr>
            <a:r>
              <a:rPr lang="ja-JP" altLang="en-US" sz="2400" dirty="0">
                <a:latin typeface="MS PMincho" pitchFamily="18" charset="-128"/>
                <a:ea typeface="MS PMincho" pitchFamily="18" charset="-128"/>
              </a:rPr>
              <a:t>どん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</a:rPr>
              <a:t>なスポーツがじょうずですか。</a:t>
            </a:r>
            <a:r>
              <a:rPr lang="vi-VN" altLang="ja-JP" sz="2400" dirty="0" smtClean="0">
                <a:latin typeface="MS PMincho" pitchFamily="18" charset="-128"/>
                <a:ea typeface="MS PMincho" pitchFamily="18" charset="-128"/>
              </a:rPr>
              <a:t> </a:t>
            </a:r>
            <a:r>
              <a:rPr lang="vi-VN" altLang="ja-JP" sz="2400" dirty="0" smtClean="0">
                <a:latin typeface="+mj-lt"/>
                <a:ea typeface="MS PMincho" pitchFamily="18" charset="-128"/>
              </a:rPr>
              <a:t>Bạn giỏi môn thể thao nào ?</a:t>
            </a:r>
            <a:endParaRPr lang="en-US" altLang="ja-JP" sz="2400" dirty="0" smtClean="0">
              <a:latin typeface="+mj-lt"/>
              <a:ea typeface="MS PMincho" pitchFamily="18" charset="-128"/>
            </a:endParaRPr>
          </a:p>
          <a:p>
            <a:pPr marL="270510"/>
            <a:r>
              <a:rPr lang="en-US" sz="2400" dirty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→ </a:t>
            </a:r>
            <a:r>
              <a:rPr lang="ja-JP" altLang="en-US" sz="24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テニスがじょうずです</a:t>
            </a:r>
            <a:r>
              <a:rPr lang="ja-JP" altLang="en-US" sz="2400" dirty="0" smtClean="0">
                <a:effectLst/>
                <a:latin typeface="MS PMincho" pitchFamily="18" charset="-128"/>
                <a:ea typeface="MS PMincho" pitchFamily="18" charset="-128"/>
              </a:rPr>
              <a:t>。</a:t>
            </a:r>
            <a:r>
              <a:rPr lang="vi-VN" altLang="ja-JP" sz="2400" dirty="0" smtClean="0">
                <a:effectLst/>
                <a:latin typeface="MS PMincho" pitchFamily="18" charset="-128"/>
                <a:ea typeface="MS PMincho" pitchFamily="18" charset="-128"/>
              </a:rPr>
              <a:t> </a:t>
            </a:r>
            <a:r>
              <a:rPr lang="vi-VN" altLang="ja-JP" sz="2400" dirty="0" smtClean="0">
                <a:latin typeface="+mj-lt"/>
                <a:ea typeface="MS PMincho" pitchFamily="18" charset="-128"/>
              </a:rPr>
              <a:t>Tôi giỏi chơi tennis.</a:t>
            </a:r>
            <a:endParaRPr lang="vi-VN" sz="2400" dirty="0">
              <a:effectLst/>
              <a:latin typeface="+mj-lt"/>
              <a:ea typeface="MS PMincho" pitchFamily="18" charset="-128"/>
            </a:endParaRPr>
          </a:p>
          <a:p>
            <a:pPr marL="270510"/>
            <a:endParaRPr lang="vi-VN" sz="2400" dirty="0" smtClean="0">
              <a:latin typeface="+mj-lt"/>
            </a:endParaRPr>
          </a:p>
          <a:p>
            <a:pPr marL="270510"/>
            <a:endParaRPr lang="en-US" sz="2400" dirty="0">
              <a:effectLst/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1073" y="152400"/>
            <a:ext cx="312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 smtClean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</a:rPr>
              <a:t>どんな</a:t>
            </a:r>
            <a:r>
              <a:rPr lang="vi-VN" altLang="ja-JP" sz="4000" b="1" dirty="0" smtClean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</a:rPr>
              <a:t> </a:t>
            </a:r>
            <a:r>
              <a:rPr lang="vi-VN" altLang="ja-JP" sz="4000" b="1" dirty="0" smtClean="0">
                <a:solidFill>
                  <a:srgbClr val="FF0000"/>
                </a:solidFill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N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ea typeface="MS PMincho" pitchFamily="18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81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119390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vi-VN" altLang="ja-JP" sz="2800" b="1" dirty="0" smtClean="0">
                <a:solidFill>
                  <a:srgbClr val="FF0000"/>
                </a:solidFill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N </a:t>
            </a:r>
            <a:r>
              <a:rPr lang="ja-JP" altLang="en-US" sz="2800" b="1" dirty="0" smtClean="0">
                <a:solidFill>
                  <a:srgbClr val="FF0000"/>
                </a:solidFill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が</a:t>
            </a:r>
            <a:r>
              <a:rPr lang="vi-VN" altLang="ja-JP" sz="2800" b="1" dirty="0" smtClean="0">
                <a:solidFill>
                  <a:srgbClr val="FF0000"/>
                </a:solidFill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 </a:t>
            </a:r>
            <a:r>
              <a:rPr lang="ja-JP" altLang="en-US" sz="2800" b="1" dirty="0" smtClean="0">
                <a:solidFill>
                  <a:srgbClr val="FF0000"/>
                </a:solidFill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わ</a:t>
            </a:r>
            <a:r>
              <a:rPr lang="ja-JP" altLang="en-US" sz="2800" b="1" dirty="0">
                <a:solidFill>
                  <a:srgbClr val="FF0000"/>
                </a:solidFill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かります</a:t>
            </a:r>
            <a:endParaRPr lang="en-US" sz="4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0944" y="533400"/>
            <a:ext cx="8853055" cy="5648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ja-JP" sz="2400" b="1" dirty="0" smtClean="0">
                <a:solidFill>
                  <a:srgbClr val="0070C0"/>
                </a:solidFill>
                <a:latin typeface="Times New Roman"/>
                <a:ea typeface="MS Mincho"/>
                <a:cs typeface="Times New Roman"/>
              </a:rPr>
              <a:t>Chú ý </a:t>
            </a:r>
            <a:r>
              <a:rPr lang="vi-VN" altLang="ja-JP" sz="2400" dirty="0" smtClean="0">
                <a:solidFill>
                  <a:srgbClr val="0070C0"/>
                </a:solidFill>
                <a:latin typeface="Times New Roman"/>
                <a:ea typeface="MS Mincho"/>
                <a:cs typeface="Times New Roman"/>
              </a:rPr>
              <a:t>: </a:t>
            </a:r>
            <a:r>
              <a:rPr lang="vi-VN" altLang="ja-JP" sz="2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MS Mincho"/>
                <a:cs typeface="Times New Roman"/>
              </a:rPr>
              <a:t>Cũng như tiếng Việt các bạn </a:t>
            </a:r>
            <a:r>
              <a:rPr lang="vi-VN" altLang="ja-JP" sz="2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MS Mincho"/>
                <a:cs typeface="Times New Roman"/>
              </a:rPr>
              <a:t>c</a:t>
            </a:r>
            <a:r>
              <a:rPr lang="en-US" altLang="ja-JP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MS Mincho"/>
                <a:cs typeface="Times New Roman"/>
              </a:rPr>
              <a:t>ó</a:t>
            </a:r>
            <a:r>
              <a:rPr lang="vi-VN" altLang="ja-JP" sz="2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MS Mincho"/>
                <a:cs typeface="Times New Roman"/>
              </a:rPr>
              <a:t> </a:t>
            </a:r>
            <a:r>
              <a:rPr lang="vi-VN" altLang="ja-JP" sz="2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MS Mincho"/>
                <a:cs typeface="Times New Roman"/>
              </a:rPr>
              <a:t>thể rất hiểu 1 vấn đề nào đó, hiểu đại khái, hiểu 1 chút hay hoàn toàn không hiểu. Tiếng Nhật cũng vậy</a:t>
            </a:r>
            <a:r>
              <a:rPr lang="vi-VN" altLang="ja-JP" sz="2400" dirty="0" smtClean="0">
                <a:solidFill>
                  <a:srgbClr val="0070C0"/>
                </a:solidFill>
                <a:latin typeface="Times New Roman"/>
                <a:ea typeface="MS Mincho"/>
                <a:cs typeface="Times New Roman"/>
              </a:rPr>
              <a:t>. </a:t>
            </a:r>
          </a:p>
          <a:p>
            <a:r>
              <a:rPr lang="vi-VN" sz="2400" dirty="0">
                <a:solidFill>
                  <a:srgbClr val="0070C0"/>
                </a:solidFill>
                <a:latin typeface="Times New Roman"/>
                <a:ea typeface="MS Mincho"/>
                <a:cs typeface="Times New Roman"/>
              </a:rPr>
              <a:t> </a:t>
            </a:r>
            <a:endParaRPr lang="vi-VN" sz="2400" dirty="0" smtClean="0">
              <a:solidFill>
                <a:srgbClr val="0070C0"/>
              </a:solidFill>
              <a:latin typeface="Times New Roman"/>
              <a:ea typeface="MS Mincho"/>
              <a:cs typeface="Times New Roman"/>
            </a:endParaRPr>
          </a:p>
          <a:p>
            <a:endParaRPr lang="vi-VN" sz="2400" dirty="0">
              <a:solidFill>
                <a:srgbClr val="0070C0"/>
              </a:solidFill>
              <a:latin typeface="Times New Roman"/>
              <a:ea typeface="MS Mincho"/>
              <a:cs typeface="Times New Roman"/>
            </a:endParaRPr>
          </a:p>
          <a:p>
            <a:endParaRPr lang="vi-VN" sz="2400" dirty="0" smtClean="0">
              <a:solidFill>
                <a:srgbClr val="0070C0"/>
              </a:solidFill>
              <a:latin typeface="Times New Roman"/>
              <a:ea typeface="MS Mincho"/>
              <a:cs typeface="Times New Roman"/>
            </a:endParaRPr>
          </a:p>
          <a:p>
            <a:endParaRPr lang="vi-VN" sz="2400" dirty="0" smtClean="0">
              <a:latin typeface="+mj-lt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フランス語が</a:t>
            </a:r>
            <a:r>
              <a:rPr lang="ja-JP" altLang="en-US" sz="2400" b="1" dirty="0" smtClean="0">
                <a:latin typeface="Times New Roman"/>
                <a:ea typeface="MS Mincho"/>
                <a:cs typeface="Times New Roman"/>
              </a:rPr>
              <a:t>ぜんぜん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わかり</a:t>
            </a:r>
            <a:r>
              <a:rPr lang="ja-JP" altLang="en-US" sz="2400" b="1" dirty="0" smtClean="0">
                <a:latin typeface="Times New Roman"/>
                <a:ea typeface="MS Mincho"/>
                <a:cs typeface="Times New Roman"/>
              </a:rPr>
              <a:t>ません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。</a:t>
            </a:r>
            <a:r>
              <a:rPr lang="vi-VN" altLang="ja-JP" sz="2200" dirty="0" smtClean="0">
                <a:latin typeface="Times New Roman"/>
                <a:ea typeface="MS Mincho"/>
                <a:cs typeface="Times New Roman"/>
              </a:rPr>
              <a:t>Tôi hoàn toàn không hiểu tiếng Pháp.</a:t>
            </a:r>
            <a:endParaRPr lang="vi-VN" sz="2200" dirty="0" smtClean="0">
              <a:latin typeface="Times New Roman"/>
              <a:ea typeface="MS Mincho"/>
              <a:cs typeface="Times New Roman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中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国語が</a:t>
            </a:r>
            <a:r>
              <a:rPr lang="ja-JP" altLang="en-US" sz="2400" b="1" dirty="0" smtClean="0">
                <a:latin typeface="Times New Roman"/>
                <a:ea typeface="MS Mincho"/>
                <a:cs typeface="Times New Roman"/>
              </a:rPr>
              <a:t>あまり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わかり</a:t>
            </a:r>
            <a:r>
              <a:rPr lang="ja-JP" altLang="en-US" sz="2400" b="1" dirty="0" smtClean="0">
                <a:latin typeface="Times New Roman"/>
                <a:ea typeface="MS Mincho"/>
                <a:cs typeface="Times New Roman"/>
              </a:rPr>
              <a:t>ません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。</a:t>
            </a:r>
            <a:r>
              <a:rPr lang="vi-VN" altLang="ja-JP" sz="2200" dirty="0" smtClean="0">
                <a:latin typeface="Times New Roman"/>
                <a:ea typeface="MS Mincho"/>
                <a:cs typeface="Times New Roman"/>
              </a:rPr>
              <a:t>Tôi không hiểu tiếng Trung cho lắm. </a:t>
            </a:r>
            <a:endParaRPr lang="en-US" altLang="ja-JP" sz="2200" dirty="0" smtClean="0">
              <a:latin typeface="Times New Roman"/>
              <a:ea typeface="MS Mincho"/>
              <a:cs typeface="Times New Roman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ja-JP" altLang="en-US" sz="2400" dirty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日本</a:t>
            </a:r>
            <a:r>
              <a:rPr lang="ja-JP" altLang="en-US" sz="24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語が</a:t>
            </a:r>
            <a:r>
              <a:rPr lang="ja-JP" altLang="en-US" sz="2400" b="1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すこし</a:t>
            </a:r>
            <a:r>
              <a:rPr lang="ja-JP" altLang="en-US" sz="24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わかり</a:t>
            </a:r>
            <a:r>
              <a:rPr lang="ja-JP" altLang="en-US" sz="2400" b="1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ます</a:t>
            </a:r>
            <a:r>
              <a:rPr lang="ja-JP" altLang="en-US" sz="24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。</a:t>
            </a:r>
            <a:r>
              <a:rPr lang="vi-VN" altLang="ja-JP" sz="24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Tôi </a:t>
            </a:r>
            <a:r>
              <a:rPr lang="vi-VN" altLang="ja-JP" sz="22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hiểu 1 chút tiếng Nhật.</a:t>
            </a:r>
            <a:endParaRPr lang="en-US" altLang="ja-JP" sz="2200" dirty="0" smtClean="0">
              <a:solidFill>
                <a:prstClr val="black"/>
              </a:solidFill>
              <a:latin typeface="Times New Roman"/>
              <a:ea typeface="MS Mincho"/>
              <a:cs typeface="Times New Roman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ja-JP" altLang="en-US" sz="24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かんこく語が</a:t>
            </a:r>
            <a:r>
              <a:rPr lang="ja-JP" altLang="en-US" sz="2400" b="1" dirty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だいたい</a:t>
            </a:r>
            <a:r>
              <a:rPr lang="ja-JP" altLang="en-US" sz="24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わかり</a:t>
            </a:r>
            <a:r>
              <a:rPr lang="ja-JP" altLang="en-US" sz="2400" b="1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ます</a:t>
            </a:r>
            <a:r>
              <a:rPr lang="ja-JP" altLang="en-US" sz="24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。</a:t>
            </a:r>
            <a:r>
              <a:rPr lang="vi-VN" altLang="ja-JP" sz="22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Tôi hiểu đại khái tiếng Hàn.</a:t>
            </a:r>
            <a:endParaRPr lang="en-US" sz="2200" dirty="0">
              <a:latin typeface="Times New Roman"/>
              <a:ea typeface="MS Mincho"/>
              <a:cs typeface="Times New Roman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ja-JP" altLang="en-US" sz="2400" dirty="0" smtClean="0">
                <a:latin typeface="MS PMincho" pitchFamily="18" charset="-128"/>
                <a:ea typeface="MS PMincho" pitchFamily="18" charset="-128"/>
              </a:rPr>
              <a:t>ベトナム語が</a:t>
            </a:r>
            <a:r>
              <a:rPr lang="ja-JP" altLang="en-US" sz="2400" b="1" dirty="0" smtClean="0">
                <a:latin typeface="MS PMincho" pitchFamily="18" charset="-128"/>
                <a:ea typeface="MS PMincho" pitchFamily="18" charset="-128"/>
              </a:rPr>
              <a:t>よく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</a:rPr>
              <a:t>わかり</a:t>
            </a:r>
            <a:r>
              <a:rPr lang="ja-JP" altLang="en-US" sz="2400" b="1" dirty="0" smtClean="0">
                <a:latin typeface="MS PMincho" pitchFamily="18" charset="-128"/>
                <a:ea typeface="MS PMincho" pitchFamily="18" charset="-128"/>
              </a:rPr>
              <a:t>ます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</a:rPr>
              <a:t>。</a:t>
            </a:r>
            <a:r>
              <a:rPr lang="vi-VN" altLang="ja-JP" sz="2200" dirty="0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Tôi hiểu rõ tiếng Việt.</a:t>
            </a:r>
            <a:endParaRPr lang="en-US" sz="2200" dirty="0">
              <a:latin typeface="Times New Roman" pitchFamily="18" charset="0"/>
              <a:ea typeface="MS PMincho" pitchFamily="18" charset="-128"/>
              <a:cs typeface="Times New Roman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62000" y="2590800"/>
            <a:ext cx="7696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14400" y="2492086"/>
            <a:ext cx="0" cy="1905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78182" y="2477982"/>
            <a:ext cx="0" cy="187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819400" y="2495550"/>
            <a:ext cx="0" cy="1905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334000" y="2477982"/>
            <a:ext cx="0" cy="187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001000" y="2477982"/>
            <a:ext cx="0" cy="187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71500" y="2002149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0%</a:t>
            </a:r>
            <a:endParaRPr lang="en-US" sz="2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97182" y="2002149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20%</a:t>
            </a:r>
            <a:endParaRPr lang="en-US" sz="2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70587" y="200214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30%</a:t>
            </a:r>
            <a:endParaRPr lang="en-US" sz="2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13168" y="2002149"/>
            <a:ext cx="869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70%</a:t>
            </a:r>
            <a:endParaRPr lang="en-US" sz="2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497617" y="2012004"/>
            <a:ext cx="1006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100%</a:t>
            </a:r>
            <a:endParaRPr lang="en-US" sz="2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90945" y="279750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PMincho" pitchFamily="18" charset="-128"/>
                <a:ea typeface="MS PMincho" pitchFamily="18" charset="-128"/>
              </a:rPr>
              <a:t>ぜんぜん</a:t>
            </a:r>
            <a:endParaRPr lang="en-US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607127" y="279750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 smtClean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あまり</a:t>
            </a:r>
            <a:endParaRPr lang="en-US" b="1" dirty="0">
              <a:latin typeface="MS PMincho" pitchFamily="18" charset="-128"/>
              <a:ea typeface="MS PMincho" pitchFamily="18" charset="-128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249124" y="2797506"/>
            <a:ext cx="118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 smtClean="0">
                <a:latin typeface="MS PMincho" pitchFamily="18" charset="-128"/>
                <a:ea typeface="MS PMincho" pitchFamily="18" charset="-128"/>
              </a:rPr>
              <a:t>すこし</a:t>
            </a:r>
            <a:endParaRPr lang="en-US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658300" y="2742688"/>
            <a:ext cx="135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 smtClean="0">
                <a:latin typeface="MS PMincho" pitchFamily="18" charset="-128"/>
                <a:ea typeface="MS PMincho" pitchFamily="18" charset="-128"/>
              </a:rPr>
              <a:t>だいたい</a:t>
            </a:r>
            <a:endParaRPr lang="en-US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8808" y="2797506"/>
            <a:ext cx="884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 smtClean="0">
                <a:latin typeface="MS PMincho" pitchFamily="18" charset="-128"/>
                <a:ea typeface="MS PMincho" pitchFamily="18" charset="-128"/>
              </a:rPr>
              <a:t>よく</a:t>
            </a:r>
            <a:endParaRPr lang="en-US" b="1" dirty="0">
              <a:latin typeface="MS PMincho" pitchFamily="18" charset="-128"/>
              <a:ea typeface="MS PMincho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565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85799" y="1219200"/>
            <a:ext cx="8011391" cy="3578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ja-JP" altLang="en-US" sz="2400" b="1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たくさん</a:t>
            </a:r>
            <a:r>
              <a:rPr lang="vi-VN" sz="2400" b="1" dirty="0" smtClean="0">
                <a:latin typeface="Times New Roman"/>
                <a:ea typeface="MS Mincho"/>
                <a:cs typeface="Times New Roman"/>
              </a:rPr>
              <a:t> </a:t>
            </a:r>
            <a:r>
              <a:rPr lang="vi-VN" sz="2400" i="1" dirty="0">
                <a:latin typeface="Times New Roman"/>
                <a:ea typeface="MS Mincho"/>
                <a:cs typeface="Times New Roman"/>
              </a:rPr>
              <a:t>(rất~): đứng ở vị trí trước </a:t>
            </a:r>
            <a:r>
              <a:rPr lang="vi-VN" sz="2400" i="1" dirty="0" smtClean="0">
                <a:latin typeface="Times New Roman"/>
                <a:ea typeface="MS Mincho"/>
                <a:cs typeface="Times New Roman"/>
              </a:rPr>
              <a:t>động từ, </a:t>
            </a:r>
            <a:r>
              <a:rPr lang="vi-VN" sz="2400" i="1" dirty="0">
                <a:latin typeface="Times New Roman"/>
                <a:ea typeface="MS Mincho"/>
                <a:cs typeface="Times New Roman"/>
              </a:rPr>
              <a:t>bổ sung mức độ cho </a:t>
            </a:r>
            <a:r>
              <a:rPr lang="vi-VN" sz="2400" i="1" dirty="0" smtClean="0">
                <a:latin typeface="Times New Roman"/>
                <a:ea typeface="MS Mincho"/>
                <a:cs typeface="Times New Roman"/>
              </a:rPr>
              <a:t>động từ ; </a:t>
            </a:r>
            <a:r>
              <a:rPr lang="vi-VN" sz="2400" i="1" dirty="0">
                <a:latin typeface="Times New Roman"/>
                <a:ea typeface="MS Mincho"/>
                <a:cs typeface="Times New Roman"/>
              </a:rPr>
              <a:t>luôn đi với câu ở dạng khẳng </a:t>
            </a:r>
            <a:r>
              <a:rPr lang="vi-VN" sz="2400" i="1" dirty="0" smtClean="0">
                <a:latin typeface="Times New Roman"/>
                <a:ea typeface="MS Mincho"/>
                <a:cs typeface="Times New Roman"/>
              </a:rPr>
              <a:t>định.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お金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がたくさんあります。</a:t>
            </a:r>
            <a:r>
              <a:rPr lang="vi-VN" altLang="ja-JP" sz="2400" dirty="0" smtClean="0">
                <a:latin typeface="Times New Roman"/>
                <a:ea typeface="MS Mincho"/>
                <a:cs typeface="Times New Roman"/>
              </a:rPr>
              <a:t>Tôi có rất nhiều tiền.</a:t>
            </a:r>
            <a:endParaRPr lang="en-US" altLang="ja-JP" sz="2400" dirty="0" smtClean="0">
              <a:effectLst/>
              <a:latin typeface="Times New Roman"/>
              <a:ea typeface="MS Mincho"/>
              <a:cs typeface="Times New Roman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ベトナ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ムでバイクがたくさんあります。</a:t>
            </a:r>
            <a:r>
              <a:rPr lang="vi-VN" altLang="ja-JP" sz="2400" dirty="0" smtClean="0">
                <a:latin typeface="Times New Roman"/>
                <a:ea typeface="MS Mincho"/>
                <a:cs typeface="Times New Roman"/>
              </a:rPr>
              <a:t>Ở Việt Nam có rất nhiều xe máy.</a:t>
            </a:r>
            <a:endParaRPr lang="en-US" altLang="ja-JP" sz="2400" dirty="0" smtClean="0">
              <a:latin typeface="Times New Roman"/>
              <a:ea typeface="MS Mincho"/>
              <a:cs typeface="Times New Roman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ja-JP" altLang="en-US" sz="2400" dirty="0" smtClean="0">
                <a:effectLst/>
                <a:latin typeface="Times New Roman"/>
                <a:ea typeface="MS Mincho"/>
                <a:cs typeface="Times New Roman"/>
              </a:rPr>
              <a:t>やさいをたくさん食べました。</a:t>
            </a:r>
            <a:r>
              <a:rPr lang="vi-VN" altLang="ja-JP" sz="2400" dirty="0" smtClean="0">
                <a:effectLst/>
                <a:latin typeface="Times New Roman"/>
                <a:ea typeface="MS Mincho"/>
                <a:cs typeface="Times New Roman"/>
              </a:rPr>
              <a:t>Tôi đã ăn rất nhiều rau.</a:t>
            </a:r>
            <a:endParaRPr lang="en-US" altLang="ja-JP" sz="2400" dirty="0" smtClean="0">
              <a:effectLst/>
              <a:latin typeface="Times New Roman"/>
              <a:ea typeface="MS Mincho"/>
              <a:cs typeface="Times New Roman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ja-JP" altLang="en-US" sz="2400" dirty="0" smtClean="0">
                <a:effectLst/>
                <a:latin typeface="Times New Roman"/>
                <a:ea typeface="MS Mincho"/>
                <a:cs typeface="Times New Roman"/>
              </a:rPr>
              <a:t>みずをたくさんのみました。</a:t>
            </a:r>
            <a:r>
              <a:rPr lang="vi-VN" altLang="ja-JP" sz="2400" dirty="0" smtClean="0">
                <a:effectLst/>
                <a:latin typeface="Times New Roman"/>
                <a:ea typeface="MS Mincho"/>
                <a:cs typeface="Times New Roman"/>
              </a:rPr>
              <a:t>Tôi đã uống rất nhiều nước.</a:t>
            </a:r>
            <a:endParaRPr lang="en-US" sz="2400" dirty="0">
              <a:effectLst/>
              <a:latin typeface="Times New Roman"/>
              <a:ea typeface="MS Mincho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0" y="228600"/>
            <a:ext cx="525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Phó từ đi với động từ </a:t>
            </a:r>
            <a:endParaRPr lang="en-US" sz="4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97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04800" y="519968"/>
            <a:ext cx="8839200" cy="6400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vi-VN" sz="2400" b="1" dirty="0" smtClean="0">
                <a:solidFill>
                  <a:srgbClr val="FF0000"/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Ý nghĩa: </a:t>
            </a:r>
            <a:r>
              <a:rPr lang="vi-VN" sz="2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vì S1 nên S2 </a:t>
            </a:r>
            <a:endParaRPr lang="en-US" sz="2400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MS Mincho"/>
              <a:cs typeface="Times New Roman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ja-JP" altLang="en-US" sz="2000" dirty="0">
                <a:latin typeface="Times New Roman"/>
                <a:ea typeface="MS Mincho"/>
                <a:cs typeface="Times New Roman"/>
              </a:rPr>
              <a:t>お</a:t>
            </a:r>
            <a:r>
              <a:rPr lang="ja-JP" altLang="en-US" sz="2000" dirty="0" smtClean="0">
                <a:latin typeface="Times New Roman"/>
                <a:ea typeface="MS Mincho"/>
                <a:cs typeface="Times New Roman"/>
              </a:rPr>
              <a:t>金がありませんから、くるまをかいません。</a:t>
            </a:r>
            <a:r>
              <a:rPr lang="vi-VN" altLang="ja-JP" sz="2200" dirty="0" smtClean="0">
                <a:latin typeface="Times New Roman"/>
                <a:ea typeface="MS Mincho"/>
                <a:cs typeface="Times New Roman"/>
              </a:rPr>
              <a:t>Vì tôi không có tiền nên không mua ô tô.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ja-JP" altLang="en-US" sz="2000" dirty="0">
                <a:latin typeface="Times New Roman"/>
                <a:ea typeface="MS Mincho"/>
                <a:cs typeface="Times New Roman"/>
              </a:rPr>
              <a:t>時間</a:t>
            </a:r>
            <a:r>
              <a:rPr lang="ja-JP" altLang="en-US" sz="2000" dirty="0" smtClean="0">
                <a:latin typeface="Times New Roman"/>
                <a:ea typeface="MS Mincho"/>
                <a:cs typeface="Times New Roman"/>
              </a:rPr>
              <a:t>がありませんから、しゅくだいをしません。</a:t>
            </a:r>
            <a:endParaRPr lang="vi-VN" altLang="ja-JP" sz="2000" dirty="0" smtClean="0">
              <a:latin typeface="Times New Roman"/>
              <a:ea typeface="MS Mincho"/>
              <a:cs typeface="Times New Roman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ja-JP" altLang="en-US" sz="2000" dirty="0" smtClean="0">
                <a:latin typeface="Times New Roman"/>
                <a:ea typeface="MS Mincho"/>
                <a:cs typeface="Times New Roman"/>
              </a:rPr>
              <a:t>スポーツがすきですから、毎週サッカーとテニスをします。</a:t>
            </a:r>
            <a:endParaRPr lang="vi-VN" altLang="ja-JP" sz="2000" dirty="0">
              <a:latin typeface="Times New Roman"/>
              <a:ea typeface="MS Mincho"/>
              <a:cs typeface="Times New Roman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ja-JP" altLang="en-US" sz="2000" dirty="0" smtClean="0">
                <a:latin typeface="Times New Roman"/>
                <a:ea typeface="MS Mincho"/>
                <a:cs typeface="Times New Roman"/>
              </a:rPr>
              <a:t>や</a:t>
            </a:r>
            <a:r>
              <a:rPr lang="ja-JP" altLang="en-US" sz="2000" dirty="0">
                <a:latin typeface="Times New Roman"/>
                <a:ea typeface="MS Mincho"/>
                <a:cs typeface="Times New Roman"/>
              </a:rPr>
              <a:t>くそく</a:t>
            </a:r>
            <a:r>
              <a:rPr lang="ja-JP" altLang="en-US" sz="2000" dirty="0" smtClean="0">
                <a:latin typeface="Times New Roman"/>
                <a:ea typeface="MS Mincho"/>
                <a:cs typeface="Times New Roman"/>
              </a:rPr>
              <a:t>がありますから、はやくかえります。</a:t>
            </a:r>
            <a:r>
              <a:rPr lang="vi-VN" altLang="ja-JP" sz="2200" dirty="0" smtClean="0">
                <a:latin typeface="Times New Roman"/>
                <a:ea typeface="MS Mincho"/>
                <a:cs typeface="Times New Roman"/>
              </a:rPr>
              <a:t>Vì có hẹn nên hôm nay tôi về sớm. </a:t>
            </a:r>
            <a:endParaRPr lang="en-US" altLang="ja-JP" sz="2200" dirty="0" smtClean="0">
              <a:latin typeface="Times New Roman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ja-JP" altLang="en-US" sz="2000" b="1" dirty="0">
                <a:solidFill>
                  <a:srgbClr val="0070C0"/>
                </a:solidFill>
                <a:latin typeface="Times New Roman"/>
                <a:ea typeface="MS Mincho"/>
                <a:cs typeface="Times New Roman"/>
              </a:rPr>
              <a:t>どうして</a:t>
            </a:r>
            <a:r>
              <a:rPr lang="ja-JP" altLang="en-US" sz="2000" b="1" dirty="0" smtClean="0">
                <a:solidFill>
                  <a:srgbClr val="0070C0"/>
                </a:solidFill>
                <a:latin typeface="Times New Roman"/>
                <a:ea typeface="MS Mincho"/>
                <a:cs typeface="Times New Roman"/>
              </a:rPr>
              <a:t>？</a:t>
            </a:r>
            <a:r>
              <a:rPr lang="vi-VN" altLang="ja-JP" sz="2000" b="1" dirty="0" smtClean="0">
                <a:solidFill>
                  <a:srgbClr val="0070C0"/>
                </a:solidFill>
                <a:latin typeface="Times New Roman"/>
                <a:ea typeface="MS Mincho"/>
                <a:cs typeface="Times New Roman"/>
              </a:rPr>
              <a:t> CÂU HỎI « TẠI SAO»</a:t>
            </a:r>
            <a:endParaRPr lang="en-US" altLang="ja-JP" sz="2000" b="1" dirty="0" smtClean="0">
              <a:solidFill>
                <a:srgbClr val="0070C0"/>
              </a:solidFill>
              <a:latin typeface="Times New Roman"/>
              <a:ea typeface="MS Mincho"/>
              <a:cs typeface="Times New Roman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ja-JP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MS Mincho"/>
                <a:cs typeface="Times New Roman"/>
              </a:rPr>
              <a:t>どうして</a:t>
            </a:r>
            <a:r>
              <a:rPr lang="ja-JP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MS Mincho"/>
                <a:cs typeface="Times New Roman"/>
              </a:rPr>
              <a:t>しゅくだいをしませんか。</a:t>
            </a:r>
            <a:r>
              <a:rPr lang="vi-VN" altLang="ja-JP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MS Mincho"/>
                <a:cs typeface="Times New Roman"/>
              </a:rPr>
              <a:t>Tại sao bạn không làm bài tập ?</a:t>
            </a:r>
            <a:endParaRPr lang="en-US" altLang="ja-JP" sz="22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→</a:t>
            </a:r>
            <a:r>
              <a:rPr lang="ja-JP" altLang="en-US" sz="24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じかんがありません</a:t>
            </a:r>
            <a:r>
              <a:rPr lang="ja-JP" altLang="en-US" sz="2400" b="1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から</a:t>
            </a:r>
            <a:r>
              <a:rPr lang="ja-JP" altLang="en-US" sz="24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。</a:t>
            </a:r>
            <a:r>
              <a:rPr lang="vi-VN" altLang="ja-JP" sz="2400" dirty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 </a:t>
            </a:r>
            <a:r>
              <a:rPr lang="vi-VN" altLang="ja-JP" sz="22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Vì không có thời gian.</a:t>
            </a:r>
            <a:endParaRPr lang="en-US" altLang="ja-JP" sz="2200" dirty="0" smtClean="0">
              <a:solidFill>
                <a:prstClr val="black"/>
              </a:solidFill>
              <a:latin typeface="Times New Roman"/>
              <a:ea typeface="MS Mincho"/>
              <a:cs typeface="Times New Roman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ja-JP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MS Mincho"/>
                <a:cs typeface="Times New Roman"/>
              </a:rPr>
              <a:t>あしたは会社をやすみます。</a:t>
            </a:r>
            <a:r>
              <a:rPr lang="vi-VN" altLang="ja-JP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MS Mincho"/>
                <a:cs typeface="Times New Roman"/>
              </a:rPr>
              <a:t>Ngày mai tôi nghỉ làm.</a:t>
            </a:r>
            <a:endParaRPr lang="en-US" altLang="ja-JP" sz="22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ja-JP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MS Mincho"/>
                <a:cs typeface="Times New Roman"/>
              </a:rPr>
              <a:t>、、、</a:t>
            </a:r>
            <a:r>
              <a:rPr lang="ja-JP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MS Mincho"/>
                <a:cs typeface="Times New Roman"/>
              </a:rPr>
              <a:t>どうして</a:t>
            </a:r>
            <a:r>
              <a:rPr lang="ja-JP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MS Mincho"/>
                <a:cs typeface="Times New Roman"/>
              </a:rPr>
              <a:t>ですか。</a:t>
            </a:r>
            <a:r>
              <a:rPr lang="vi-VN" altLang="ja-JP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MS Mincho"/>
                <a:cs typeface="Times New Roman"/>
              </a:rPr>
              <a:t>Tại sao lại thế?</a:t>
            </a:r>
            <a:endParaRPr lang="en-US" altLang="ja-JP" sz="22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ja-JP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MS Mincho"/>
                <a:cs typeface="Times New Roman"/>
              </a:rPr>
              <a:t>　よ</a:t>
            </a:r>
            <a:r>
              <a:rPr lang="ja-JP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MS Mincho"/>
                <a:cs typeface="Times New Roman"/>
              </a:rPr>
              <a:t>うじがあります</a:t>
            </a:r>
            <a:r>
              <a:rPr lang="ja-JP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MS Mincho"/>
                <a:cs typeface="Times New Roman"/>
              </a:rPr>
              <a:t>か</a:t>
            </a:r>
            <a:r>
              <a:rPr lang="ja-JP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MS Mincho"/>
                <a:cs typeface="Times New Roman"/>
              </a:rPr>
              <a:t>ら</a:t>
            </a:r>
            <a:r>
              <a:rPr lang="ja-JP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MS Mincho"/>
                <a:cs typeface="Times New Roman"/>
              </a:rPr>
              <a:t>。</a:t>
            </a:r>
            <a:r>
              <a:rPr lang="vi-VN" altLang="ja-JP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MS Mincho"/>
                <a:cs typeface="Times New Roman"/>
              </a:rPr>
              <a:t>Vì ngày mai có việc bận.</a:t>
            </a:r>
            <a:endParaRPr lang="en-US" altLang="ja-JP" sz="22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ea typeface="MS Mincho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24200" y="101249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ja-JP" sz="3200" b="1" dirty="0" smtClean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</a:rPr>
              <a:t>S1 </a:t>
            </a:r>
            <a:r>
              <a:rPr lang="ja-JP" altLang="en-US" sz="3200" b="1" dirty="0" smtClean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</a:rPr>
              <a:t>から</a:t>
            </a:r>
            <a:r>
              <a:rPr lang="vi-VN" altLang="ja-JP" sz="3200" b="1" dirty="0" smtClean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</a:rPr>
              <a:t> S2</a:t>
            </a:r>
            <a:endParaRPr lang="en-US" sz="3200" b="1" dirty="0">
              <a:solidFill>
                <a:srgbClr val="FF0000"/>
              </a:solidFill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99018" y="162803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400" b="1" dirty="0" smtClean="0">
                <a:latin typeface="Times New Roman" pitchFamily="18" charset="0"/>
                <a:cs typeface="Times New Roman" pitchFamily="18" charset="0"/>
              </a:rPr>
              <a:t>(Cách nói lý do)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50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1526</TotalTime>
  <Words>751</Words>
  <Application>Microsoft Office PowerPoint</Application>
  <PresentationFormat>On-screen Show (4:3)</PresentationFormat>
  <Paragraphs>63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Ha</cp:lastModifiedBy>
  <cp:revision>116</cp:revision>
  <dcterms:created xsi:type="dcterms:W3CDTF">2018-08-09T01:28:07Z</dcterms:created>
  <dcterms:modified xsi:type="dcterms:W3CDTF">2018-10-02T10:07:36Z</dcterms:modified>
</cp:coreProperties>
</file>