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2"/>
  </p:notesMasterIdLst>
  <p:sldIdLst>
    <p:sldId id="289" r:id="rId3"/>
    <p:sldId id="282" r:id="rId4"/>
    <p:sldId id="293" r:id="rId5"/>
    <p:sldId id="292" r:id="rId6"/>
    <p:sldId id="294" r:id="rId7"/>
    <p:sldId id="291" r:id="rId8"/>
    <p:sldId id="290" r:id="rId9"/>
    <p:sldId id="263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10/25/2018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17 : THỂ NGẮN PHỦ ĐỊNH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en-US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</a:t>
            </a:r>
            <a:r>
              <a:rPr lang="en-US" altLang="ja-JP" sz="4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7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7700" y="253031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52400"/>
            <a:ext cx="9036485" cy="1070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N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hóm 1: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thay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ở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cột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bằng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ở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cột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あ＋ない</a:t>
            </a:r>
            <a:endParaRPr lang="en-US" sz="2400" b="1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vi-VN" sz="2400" dirty="0">
                <a:latin typeface="Times New Roman"/>
                <a:ea typeface="MS Mincho"/>
                <a:cs typeface="Times New Roman"/>
              </a:rPr>
              <a:t>riêng các từ có kết thúc 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là 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thì bỏ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い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thay bằng 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わ＋ない</a:t>
            </a:r>
            <a:endParaRPr lang="en-US" sz="2400" b="1" dirty="0">
              <a:solidFill>
                <a:srgbClr val="FF0000"/>
              </a:solidFill>
              <a:effectLst/>
              <a:latin typeface="Times New Roman"/>
              <a:ea typeface="MS Mincho"/>
              <a:cs typeface="Times New 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678487"/>
              </p:ext>
            </p:extLst>
          </p:nvPr>
        </p:nvGraphicFramePr>
        <p:xfrm>
          <a:off x="895611" y="1371600"/>
          <a:ext cx="7543800" cy="4447101"/>
        </p:xfrm>
        <a:graphic>
          <a:graphicData uri="http://schemas.openxmlformats.org/drawingml/2006/table">
            <a:tbl>
              <a:tblPr firstRow="1" firstCol="1" bandRow="1"/>
              <a:tblGrid>
                <a:gridCol w="3875679"/>
                <a:gridCol w="3668121"/>
              </a:tblGrid>
              <a:tr h="3599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V (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ます。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会います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会わない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読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 smtClean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よ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）みます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読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よ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書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書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かない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行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行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い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かない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まちます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待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ま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たない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はな</a:t>
                      </a: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し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はなさない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35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あそびます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あそばない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聞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き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聞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き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かない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6649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2541" y="76200"/>
            <a:ext cx="7772400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ja-JP" sz="2400" b="1" dirty="0" err="1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Nhóm</a:t>
            </a:r>
            <a:r>
              <a:rPr lang="en-US" altLang="ja-JP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2: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bỏ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altLang="ja-JP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thêm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ない</a:t>
            </a:r>
            <a:endParaRPr lang="en-US" altLang="ja-JP" sz="24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0346"/>
              </p:ext>
            </p:extLst>
          </p:nvPr>
        </p:nvGraphicFramePr>
        <p:xfrm>
          <a:off x="1219200" y="640236"/>
          <a:ext cx="6934200" cy="3997794"/>
        </p:xfrm>
        <a:graphic>
          <a:graphicData uri="http://schemas.openxmlformats.org/drawingml/2006/table">
            <a:tbl>
              <a:tblPr firstRow="1" firstCol="1" bandRow="1"/>
              <a:tblGrid>
                <a:gridCol w="3562440"/>
                <a:gridCol w="3371760"/>
              </a:tblGrid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V (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え</a:t>
                      </a:r>
                      <a:r>
                        <a:rPr lang="en-US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b="1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ます。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altLang="en-US" sz="2400" b="1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b="1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べます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食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た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べ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起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お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きます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起き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42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借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en-GB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ります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借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か</a:t>
                      </a:r>
                      <a:r>
                        <a:rPr lang="vi-VN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りない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24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浴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あ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びます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浴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 dirty="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あ</a:t>
                      </a:r>
                      <a:r>
                        <a:rPr lang="vi-VN" sz="2400" dirty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び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見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(</a:t>
                      </a:r>
                      <a:r>
                        <a:rPr lang="ja-JP" altLang="en-US" sz="2400">
                          <a:effectLst/>
                          <a:latin typeface="MS Mincho"/>
                          <a:ea typeface="MS Mincho"/>
                          <a:cs typeface="Times New Roman"/>
                        </a:rPr>
                        <a:t>み</a:t>
                      </a:r>
                      <a:r>
                        <a:rPr lang="en-GB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)</a:t>
                      </a:r>
                      <a:r>
                        <a:rPr lang="ja-JP" sz="240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ます</a:t>
                      </a:r>
                      <a:endParaRPr lang="en-US" sz="240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ja-JP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見</a:t>
                      </a:r>
                      <a:r>
                        <a:rPr lang="ja-JP" altLang="en-US" sz="2400" dirty="0" smtClean="0">
                          <a:effectLst/>
                          <a:latin typeface="Times New Roman"/>
                          <a:ea typeface="MS Mincho"/>
                          <a:cs typeface="Times New Roman"/>
                        </a:rPr>
                        <a:t>ない</a:t>
                      </a:r>
                      <a:endParaRPr lang="en-US" sz="2400" dirty="0">
                        <a:effectLst/>
                        <a:latin typeface="Times New Roman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2541" y="4953000"/>
            <a:ext cx="7157059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en-US" altLang="ja-JP" sz="2400" b="1" dirty="0" err="1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altLang="ja-JP" sz="2400" b="1" dirty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 3: </a:t>
            </a:r>
            <a:endParaRPr lang="en-US" altLang="ja-JP" sz="2400" dirty="0" smtClean="0">
              <a:solidFill>
                <a:prstClr val="black"/>
              </a:solidFill>
              <a:ea typeface="MS Mincho"/>
              <a:cs typeface="Arial"/>
            </a:endParaRPr>
          </a:p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solidFill>
                  <a:prstClr val="black"/>
                </a:solidFill>
                <a:ea typeface="MS Mincho"/>
                <a:cs typeface="Arial"/>
              </a:rPr>
              <a:t>し</a:t>
            </a:r>
            <a:r>
              <a:rPr lang="ja-JP" altLang="en-US" sz="2400" dirty="0">
                <a:solidFill>
                  <a:prstClr val="black"/>
                </a:solidFill>
                <a:ea typeface="MS Mincho"/>
                <a:cs typeface="Arial"/>
              </a:rPr>
              <a:t>ます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Arial"/>
              </a:rPr>
              <a:t>		     </a:t>
            </a:r>
            <a:r>
              <a:rPr lang="ja-JP" altLang="en-US" sz="2400" dirty="0">
                <a:solidFill>
                  <a:prstClr val="black"/>
                </a:solidFill>
                <a:ea typeface="MS Mincho"/>
                <a:cs typeface="Arial"/>
              </a:rPr>
              <a:t>しない</a:t>
            </a:r>
            <a:endParaRPr lang="en-US" sz="2400" dirty="0">
              <a:solidFill>
                <a:prstClr val="black"/>
              </a:solidFill>
              <a:ea typeface="Calibri"/>
              <a:cs typeface="Arial"/>
            </a:endParaRPr>
          </a:p>
          <a:p>
            <a:pPr marL="241300" lvl="0">
              <a:lnSpc>
                <a:spcPts val="2280"/>
              </a:lnSpc>
              <a:tabLst>
                <a:tab pos="990600" algn="l"/>
                <a:tab pos="1435100" algn="l"/>
              </a:tabLst>
            </a:pPr>
            <a:r>
              <a:rPr lang="ja-JP" altLang="en-US" sz="2400" dirty="0">
                <a:solidFill>
                  <a:prstClr val="black"/>
                </a:solidFill>
                <a:ea typeface="MS Mincho"/>
                <a:cs typeface="Arial"/>
              </a:rPr>
              <a:t>きます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Times New Roman"/>
                <a:cs typeface="Arial"/>
              </a:rPr>
              <a:t>		     </a:t>
            </a:r>
            <a:r>
              <a:rPr lang="ja-JP" altLang="en-US" sz="2400" dirty="0">
                <a:solidFill>
                  <a:prstClr val="black"/>
                </a:solidFill>
                <a:ea typeface="MS Mincho"/>
                <a:cs typeface="Arial"/>
              </a:rPr>
              <a:t>こない</a:t>
            </a:r>
            <a:endParaRPr lang="en-US" sz="2400" dirty="0">
              <a:solidFill>
                <a:prstClr val="black"/>
              </a:solidFill>
              <a:ea typeface="Calibri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513" y="5491483"/>
            <a:ext cx="3238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408536"/>
            <a:ext cx="6324600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marR="0" algn="ctr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32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32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ないでください</a:t>
            </a:r>
            <a:endParaRPr lang="en-US" altLang="ja-JP" sz="3200" b="1" dirty="0">
              <a:solidFill>
                <a:srgbClr val="FF0000"/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66800"/>
            <a:ext cx="8458200" cy="489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Xin đừng làm gì 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đấy</a:t>
            </a:r>
            <a:endParaRPr lang="en-US" sz="2400" dirty="0" smtClean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dùng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để yêu cầu, đề nghị ai đó đừng làm việc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g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ì.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ここ</a:t>
            </a:r>
            <a:r>
              <a:rPr lang="ja-JP" altLang="en-US" sz="2400" dirty="0" smtClean="0">
                <a:ea typeface="MS Mincho"/>
                <a:cs typeface="Arial"/>
              </a:rPr>
              <a:t>で　しゃしんを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ら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ない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でく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ださ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い。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Xin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đừng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chụp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ảnh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ở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đây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私</a:t>
            </a:r>
            <a:r>
              <a:rPr lang="ja-JP" altLang="en-US" sz="2400" dirty="0" smtClean="0">
                <a:ea typeface="MS Mincho"/>
                <a:cs typeface="Arial"/>
              </a:rPr>
              <a:t>はげんきで</a:t>
            </a:r>
            <a:r>
              <a:rPr lang="ja-JP" altLang="en-US" sz="2400" dirty="0">
                <a:ea typeface="MS Mincho"/>
                <a:cs typeface="Arial"/>
              </a:rPr>
              <a:t>すから</a:t>
            </a:r>
            <a:r>
              <a:rPr lang="ja-JP" altLang="en-US" sz="2400" dirty="0" smtClean="0">
                <a:ea typeface="MS Mincho"/>
                <a:cs typeface="Arial"/>
              </a:rPr>
              <a:t>、</a:t>
            </a:r>
            <a:r>
              <a:rPr lang="ja-JP" altLang="en-US" sz="2400" dirty="0">
                <a:ea typeface="MS Mincho"/>
                <a:cs typeface="Arial"/>
              </a:rPr>
              <a:t>しんぱい</a:t>
            </a:r>
            <a:r>
              <a:rPr lang="ja-JP" altLang="en-US" sz="2400" dirty="0" smtClean="0">
                <a:ea typeface="MS Mincho"/>
                <a:cs typeface="Arial"/>
              </a:rPr>
              <a:t>し</a:t>
            </a:r>
            <a:r>
              <a:rPr lang="ja-JP" altLang="en-US" sz="2400" b="1" dirty="0">
                <a:ea typeface="MS Mincho"/>
                <a:cs typeface="Arial"/>
              </a:rPr>
              <a:t>ない</a:t>
            </a:r>
            <a:r>
              <a:rPr lang="ja-JP" altLang="en-US" sz="2400" b="1" dirty="0" smtClean="0">
                <a:ea typeface="MS Mincho"/>
                <a:cs typeface="Arial"/>
              </a:rPr>
              <a:t>でく</a:t>
            </a:r>
            <a:r>
              <a:rPr lang="ja-JP" altLang="en-US" sz="2400" b="1" dirty="0">
                <a:ea typeface="MS Mincho"/>
                <a:cs typeface="Arial"/>
              </a:rPr>
              <a:t>ださ</a:t>
            </a:r>
            <a:r>
              <a:rPr lang="ja-JP" altLang="en-US" sz="2400" b="1" dirty="0" smtClean="0">
                <a:ea typeface="MS Mincho"/>
                <a:cs typeface="Arial"/>
              </a:rPr>
              <a:t>い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Vì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anh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rất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khỏe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nên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em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đừng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lo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lắng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effectLst/>
                <a:latin typeface="MS Mincho"/>
                <a:ea typeface="MS Mincho"/>
                <a:cs typeface="Arial"/>
              </a:rPr>
              <a:t>さむい</a:t>
            </a:r>
            <a:r>
              <a:rPr lang="ja-JP" altLang="en-US" sz="2400" dirty="0">
                <a:effectLst/>
                <a:latin typeface="MS Mincho"/>
                <a:ea typeface="MS Mincho"/>
                <a:cs typeface="Arial"/>
              </a:rPr>
              <a:t>ですか</a:t>
            </a:r>
            <a:r>
              <a:rPr lang="ja-JP" altLang="en-US" sz="2400" dirty="0" smtClean="0">
                <a:effectLst/>
                <a:latin typeface="MS Mincho"/>
                <a:ea typeface="MS Mincho"/>
                <a:cs typeface="Arial"/>
              </a:rPr>
              <a:t>ら、ドアをあけ</a:t>
            </a:r>
            <a:r>
              <a:rPr lang="ja-JP" altLang="en-US" sz="2400" b="1" dirty="0" smtClean="0">
                <a:effectLst/>
                <a:latin typeface="MS Mincho"/>
                <a:ea typeface="MS Mincho"/>
                <a:cs typeface="Arial"/>
              </a:rPr>
              <a:t>ないでください。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Vì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rất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lạnh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nên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đừng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mở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cửa</a:t>
            </a:r>
            <a:r>
              <a:rPr lang="en-US" altLang="ja-JP" sz="2400" dirty="0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effectLst/>
                <a:latin typeface="Times New Roman" pitchFamily="18" charset="0"/>
                <a:ea typeface="MS Mincho"/>
                <a:cs typeface="Times New Roman" pitchFamily="18" charset="0"/>
              </a:rPr>
              <a:t>ra.</a:t>
            </a:r>
            <a:endParaRPr lang="en-US" altLang="ja-JP" sz="2400" dirty="0" smtClean="0">
              <a:effectLst/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の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く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だも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の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が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くさいですから、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食べ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ないでください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Quả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này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mùi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rồi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nên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đừng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ăn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Mincho"/>
                <a:cs typeface="Times New Roman" pitchFamily="18" charset="0"/>
              </a:rPr>
              <a:t>nữa</a:t>
            </a:r>
            <a:r>
              <a:rPr lang="en-US" altLang="ja-JP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sz="2400" dirty="0">
              <a:effectLst/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152400"/>
            <a:ext cx="571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なくてもいいです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533400"/>
            <a:ext cx="8534400" cy="596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</a:rPr>
              <a:t>Không 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cần làm V  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</a:rPr>
              <a:t>... cũng 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được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vi-VN" sz="2400" i="1" dirty="0">
                <a:solidFill>
                  <a:srgbClr val="7030A0"/>
                </a:solidFill>
                <a:latin typeface="Times New Roman"/>
                <a:ea typeface="MS Mincho"/>
                <a:cs typeface="Times New Roman"/>
              </a:rPr>
              <a:t>mẫu câu này biểu thị sự không cần thiết của 1 hành động, </a:t>
            </a:r>
            <a:r>
              <a:rPr lang="vi-VN" sz="2400" i="1" dirty="0" smtClean="0">
                <a:solidFill>
                  <a:srgbClr val="7030A0"/>
                </a:solidFill>
                <a:latin typeface="Times New Roman"/>
                <a:ea typeface="MS Mincho"/>
                <a:cs typeface="Times New Roman"/>
              </a:rPr>
              <a:t>hành vi mà </a:t>
            </a:r>
            <a:r>
              <a:rPr lang="vi-VN" sz="2400" i="1" dirty="0">
                <a:solidFill>
                  <a:srgbClr val="7030A0"/>
                </a:solidFill>
                <a:latin typeface="Times New Roman"/>
                <a:ea typeface="MS Mincho"/>
                <a:cs typeface="Times New Roman"/>
              </a:rPr>
              <a:t>động từ đó diễn tả.</a:t>
            </a:r>
            <a:endParaRPr lang="en-US" sz="2400" i="1" dirty="0">
              <a:solidFill>
                <a:srgbClr val="7030A0"/>
              </a:solidFill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今は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な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つや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みですか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べ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んきょ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う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なくてもいい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です。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Vì bây giờ là nghỉ nên không cần học cũng được.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子供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か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ら、きっぷ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を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わ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なくてもいい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Vì là trẻ con nên không cần trả tiền vé cũng được.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明</a:t>
            </a:r>
            <a:r>
              <a:rPr lang="ja-JP" altLang="en-US" sz="2400" dirty="0" smtClean="0">
                <a:ea typeface="MS Mincho"/>
                <a:cs typeface="Arial"/>
              </a:rPr>
              <a:t>日</a:t>
            </a:r>
            <a:r>
              <a:rPr lang="ja-JP" altLang="en-US" sz="2400" dirty="0" smtClean="0">
                <a:latin typeface="Times New Roman"/>
                <a:ea typeface="MS Mincho"/>
                <a:cs typeface="Arial"/>
              </a:rPr>
              <a:t>、</a:t>
            </a:r>
            <a:r>
              <a:rPr lang="ja-JP" altLang="en-US" sz="2400" dirty="0" smtClean="0">
                <a:ea typeface="MS Mincho"/>
                <a:cs typeface="Arial"/>
              </a:rPr>
              <a:t>来</a:t>
            </a:r>
            <a:r>
              <a:rPr lang="ja-JP" altLang="en-US" sz="2400" b="1" dirty="0">
                <a:ea typeface="MS Mincho"/>
                <a:cs typeface="Arial"/>
              </a:rPr>
              <a:t>なくて</a:t>
            </a:r>
            <a:r>
              <a:rPr lang="ja-JP" altLang="en-US" sz="2400" b="1" dirty="0" smtClean="0">
                <a:ea typeface="MS Mincho"/>
                <a:cs typeface="Arial"/>
              </a:rPr>
              <a:t>もい</a:t>
            </a:r>
            <a:r>
              <a:rPr lang="ja-JP" altLang="en-US" sz="2400" b="1" dirty="0">
                <a:ea typeface="MS Mincho"/>
                <a:cs typeface="Arial"/>
              </a:rPr>
              <a:t>い</a:t>
            </a:r>
            <a:r>
              <a:rPr lang="ja-JP" altLang="en-US" sz="2400" dirty="0">
                <a:ea typeface="MS Mincho"/>
                <a:cs typeface="Arial"/>
              </a:rPr>
              <a:t>です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Ngày mai không cần đến cũng được.</a:t>
            </a:r>
            <a:endParaRPr lang="en-US" altLang="ja-JP" sz="2400" dirty="0">
              <a:latin typeface="+mj-lt"/>
              <a:ea typeface="MS Mincho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Mở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rộng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Áp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dụng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mẫu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câu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này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ở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thể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nghi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vấn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ta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sẽ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câu</a:t>
            </a:r>
            <a:r>
              <a:rPr lang="ja-JP" altLang="en-US" sz="2400" dirty="0" smtClean="0">
                <a:latin typeface="Times New Roman"/>
                <a:ea typeface="Times New Roman"/>
                <a:cs typeface="Arial"/>
              </a:rPr>
              <a:t>　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hỏi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xin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phép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không</a:t>
            </a:r>
            <a:r>
              <a:rPr lang="en-US" sz="2400" b="1" i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làm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gì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có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được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không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.</a:t>
            </a:r>
            <a:endParaRPr lang="en-US" sz="1400" dirty="0">
              <a:ea typeface="Calibri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明</a:t>
            </a:r>
            <a:r>
              <a:rPr lang="ja-JP" altLang="en-US" sz="2400" dirty="0" smtClean="0">
                <a:ea typeface="MS Mincho"/>
                <a:cs typeface="Arial"/>
              </a:rPr>
              <a:t>日</a:t>
            </a:r>
            <a:r>
              <a:rPr lang="ja-JP" altLang="en-US" sz="2400" dirty="0" smtClean="0">
                <a:latin typeface="Times New Roman"/>
                <a:ea typeface="MS Mincho"/>
                <a:cs typeface="Arial"/>
              </a:rPr>
              <a:t>、</a:t>
            </a:r>
            <a:r>
              <a:rPr lang="ja-JP" altLang="en-US" sz="2400" dirty="0" smtClean="0">
                <a:ea typeface="MS Mincho"/>
                <a:cs typeface="Arial"/>
              </a:rPr>
              <a:t>来</a:t>
            </a:r>
            <a:r>
              <a:rPr lang="ja-JP" altLang="en-US" sz="2400" b="1" dirty="0">
                <a:ea typeface="MS Mincho"/>
                <a:cs typeface="Arial"/>
              </a:rPr>
              <a:t>なくて</a:t>
            </a:r>
            <a:r>
              <a:rPr lang="ja-JP" altLang="en-US" sz="2400" b="1" dirty="0" smtClean="0">
                <a:ea typeface="MS Mincho"/>
                <a:cs typeface="Arial"/>
              </a:rPr>
              <a:t>もい</a:t>
            </a:r>
            <a:r>
              <a:rPr lang="ja-JP" altLang="en-US" sz="2400" b="1" dirty="0">
                <a:ea typeface="MS Mincho"/>
                <a:cs typeface="Arial"/>
              </a:rPr>
              <a:t>い</a:t>
            </a:r>
            <a:r>
              <a:rPr lang="ja-JP" altLang="en-US" sz="2400" dirty="0">
                <a:ea typeface="MS Mincho"/>
                <a:cs typeface="Arial"/>
              </a:rPr>
              <a:t>です</a:t>
            </a:r>
            <a:r>
              <a:rPr lang="ja-JP" altLang="en-US" sz="2400" b="1" dirty="0" smtClean="0">
                <a:ea typeface="MS Mincho"/>
                <a:cs typeface="Arial"/>
              </a:rPr>
              <a:t>か。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Ngày mai không đến có được k ạ ?</a:t>
            </a:r>
            <a:endParaRPr lang="en-US" altLang="ja-JP" sz="2400" dirty="0" smtClean="0">
              <a:latin typeface="+mj-lt"/>
              <a:ea typeface="MS Mincho"/>
              <a:cs typeface="Arial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土曜日の午</a:t>
            </a:r>
            <a:r>
              <a:rPr lang="ja-JP" altLang="en-US" sz="2400" dirty="0" smtClean="0">
                <a:ea typeface="MS Mincho"/>
                <a:cs typeface="Arial"/>
              </a:rPr>
              <a:t>後べんきょうし</a:t>
            </a:r>
            <a:r>
              <a:rPr lang="ja-JP" altLang="en-US" sz="2400" b="1" dirty="0">
                <a:ea typeface="MS Mincho"/>
                <a:cs typeface="Arial"/>
              </a:rPr>
              <a:t>なくても</a:t>
            </a:r>
            <a:r>
              <a:rPr lang="en-US" sz="2400" dirty="0">
                <a:latin typeface="MS Mincho"/>
                <a:cs typeface="Arial"/>
              </a:rPr>
              <a:t>	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いいです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か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PMincho" pitchFamily="18" charset="-128"/>
                <a:cs typeface="Arial"/>
              </a:rPr>
              <a:t>Chiều thứ 7 không học có được k ạ ?</a:t>
            </a:r>
            <a:endParaRPr lang="en-US" sz="2400" dirty="0">
              <a:latin typeface="+mj-lt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55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6255" y="3810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</a:rPr>
              <a:t>V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</a:t>
            </a:r>
            <a:r>
              <a:rPr lang="ja-JP" altLang="en-US" sz="2800" b="1" strike="sngStrike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　＋ければなりませ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ん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909439"/>
            <a:ext cx="8686800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vi-VN" sz="2400" i="1" dirty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biểu thị 1 việc coi như là ngh</a:t>
            </a:r>
            <a:r>
              <a:rPr lang="en-US" sz="2400" i="1" dirty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ĩ</a:t>
            </a:r>
            <a:r>
              <a:rPr lang="vi-VN" sz="2400" i="1" dirty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a vụ phải làm,bất chấp ý hướng của người làm</a:t>
            </a:r>
            <a:r>
              <a:rPr lang="vi-VN" sz="2400" i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.</a:t>
            </a:r>
            <a:endParaRPr lang="en-US" sz="2400" i="1" dirty="0" smtClean="0">
              <a:solidFill>
                <a:srgbClr val="C00000"/>
              </a:solidFill>
              <a:latin typeface="Times New Roman"/>
              <a:ea typeface="MS Mincho"/>
              <a:cs typeface="Times New Roman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会社で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日本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語を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勉強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べんきょう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なければなりません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Phải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học tiếng nhật ở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trung tâm tiếng nhật. </a:t>
            </a:r>
            <a:endParaRPr lang="en-US" dirty="0" smtClean="0">
              <a:latin typeface="Times New Roman"/>
              <a:ea typeface="MS Mincho"/>
              <a:cs typeface="Times New Roman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しゅうまつ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、しゅくだいをし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なければなりません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Cuối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tuần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phải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làm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bài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tập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về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nhà</a:t>
            </a:r>
            <a:r>
              <a:rPr lang="en-US" altLang="ja-JP" sz="2400" dirty="0">
                <a:latin typeface="Times New Roman"/>
                <a:ea typeface="MS Mincho"/>
                <a:cs typeface="Times New Roman"/>
              </a:rPr>
              <a:t>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しゃちょうにレポートをださ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なければなりません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Tôi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phải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nộp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báo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cáo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cho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giám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altLang="ja-JP" sz="2400" dirty="0" err="1" smtClean="0">
                <a:latin typeface="Times New Roman"/>
                <a:ea typeface="MS Mincho"/>
                <a:cs typeface="Times New Roman"/>
              </a:rPr>
              <a:t>đốc</a:t>
            </a:r>
            <a:r>
              <a:rPr lang="en-US" altLang="ja-JP" sz="2400" dirty="0" smtClean="0">
                <a:latin typeface="Times New Roman"/>
                <a:ea typeface="MS Mincho"/>
                <a:cs typeface="Times New Roman"/>
              </a:rPr>
              <a:t>.</a:t>
            </a:r>
          </a:p>
          <a:p>
            <a:pPr marL="285750" marR="0" lvl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毎日、くすりを飲ま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なければなりません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Mỗi ngày tôi đều phải uống thuốc.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Nghi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vấn</a:t>
            </a: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：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なければなりませんか。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はい、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なければなりません。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9144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いいえ、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なくてもいいです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13252" y="242709"/>
            <a:ext cx="26805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</a:rPr>
              <a:t>N (tân ngữ)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は～</a:t>
            </a:r>
            <a:endParaRPr kumimoji="0" lang="en-US" altLang="ja-JP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079" y="914400"/>
            <a:ext cx="8915400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MS Mincho"/>
              <a:buChar char="＊"/>
            </a:pPr>
            <a:r>
              <a:rPr lang="vi-VN" sz="2400" i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Đưa tân ngữ lên làm chủ ngữ nhằm nhấn mạnh ý muốn diễn tả.</a:t>
            </a:r>
          </a:p>
          <a:p>
            <a:pPr lvl="0">
              <a:lnSpc>
                <a:spcPct val="115000"/>
              </a:lnSpc>
            </a:pPr>
            <a:r>
              <a:rPr lang="vi-VN" sz="2400" i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Trợ từ </a:t>
            </a:r>
            <a:r>
              <a:rPr lang="ja-JP" altLang="en-US" sz="2400" b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を</a:t>
            </a:r>
            <a:r>
              <a:rPr lang="vi-VN" altLang="ja-JP" sz="2400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sz="2400" i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thay bằng </a:t>
            </a:r>
            <a:r>
              <a:rPr lang="ja-JP" altLang="en-US" sz="2400" b="1" dirty="0" smtClean="0">
                <a:solidFill>
                  <a:srgbClr val="C00000"/>
                </a:solidFill>
                <a:latin typeface="Times New Roman"/>
                <a:ea typeface="MS Mincho"/>
                <a:cs typeface="Times New Roman"/>
              </a:rPr>
              <a:t>は</a:t>
            </a:r>
            <a:endParaRPr lang="vi-VN" altLang="ja-JP" sz="2400" b="1" dirty="0" smtClean="0">
              <a:solidFill>
                <a:srgbClr val="C00000"/>
              </a:solidFill>
              <a:latin typeface="Times New Roman"/>
              <a:ea typeface="MS Mincho"/>
              <a:cs typeface="Times New Roman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ここ</a:t>
            </a:r>
            <a:r>
              <a:rPr lang="ja-JP" altLang="en-US" sz="2400" dirty="0" smtClean="0">
                <a:ea typeface="MS Mincho"/>
                <a:cs typeface="Arial"/>
              </a:rPr>
              <a:t>に</a:t>
            </a:r>
            <a:r>
              <a:rPr lang="ja-JP" altLang="en-US" sz="2400" b="1" dirty="0" smtClean="0">
                <a:ea typeface="MS Mincho"/>
                <a:cs typeface="Arial"/>
              </a:rPr>
              <a:t>にもつ</a:t>
            </a:r>
            <a:r>
              <a:rPr lang="ja-JP" altLang="en-US" sz="2400" b="1" u="sng" dirty="0" smtClean="0">
                <a:ea typeface="MS Mincho"/>
                <a:cs typeface="Arial"/>
              </a:rPr>
              <a:t>を</a:t>
            </a:r>
            <a:r>
              <a:rPr lang="ja-JP" altLang="en-US" sz="2400" dirty="0">
                <a:ea typeface="MS Mincho"/>
                <a:cs typeface="Arial"/>
              </a:rPr>
              <a:t>お</a:t>
            </a:r>
            <a:r>
              <a:rPr lang="ja-JP" altLang="en-US" sz="2400" dirty="0" smtClean="0">
                <a:ea typeface="MS Mincho"/>
                <a:cs typeface="Arial"/>
              </a:rPr>
              <a:t>か</a:t>
            </a:r>
            <a:r>
              <a:rPr lang="ja-JP" altLang="en-US" sz="2400" dirty="0">
                <a:ea typeface="MS Mincho"/>
                <a:cs typeface="Arial"/>
              </a:rPr>
              <a:t>ないでください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Không được để hành lý ở đây.</a:t>
            </a: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latin typeface="Times New Roman"/>
                <a:ea typeface="MS Mincho"/>
              </a:rPr>
              <a:t>→</a:t>
            </a:r>
            <a:r>
              <a:rPr lang="ja-JP" altLang="en-US" sz="2400" b="1" dirty="0" smtClean="0">
                <a:latin typeface="Times New Roman"/>
                <a:ea typeface="MS Mincho"/>
              </a:rPr>
              <a:t>にもつは</a:t>
            </a:r>
            <a:r>
              <a:rPr lang="ja-JP" altLang="en-US" sz="2400" dirty="0" smtClean="0">
                <a:latin typeface="Times New Roman"/>
                <a:ea typeface="MS Mincho"/>
              </a:rPr>
              <a:t>ここにおかないでください。</a:t>
            </a:r>
            <a:r>
              <a:rPr lang="vi-VN" altLang="ja-JP" sz="2400" dirty="0" smtClean="0">
                <a:latin typeface="Times New Roman"/>
                <a:ea typeface="MS Mincho"/>
              </a:rPr>
              <a:t>Hành lý thì không được để ở đây.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会社のしょくどうで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ひるごはんを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食べます。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Tôi ăn cơm trưa ở nhà ăn của công ty.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2400" dirty="0" smtClean="0">
                <a:latin typeface="Times New Roman"/>
                <a:ea typeface="MS Mincho"/>
              </a:rPr>
              <a:t>→</a:t>
            </a:r>
            <a:r>
              <a:rPr lang="ja-JP" altLang="en-US" sz="2400" b="1" dirty="0" smtClean="0">
                <a:latin typeface="Times New Roman"/>
                <a:ea typeface="MS Mincho"/>
              </a:rPr>
              <a:t>昼ごはんは</a:t>
            </a:r>
            <a:r>
              <a:rPr lang="ja-JP" altLang="en-US" sz="2400" dirty="0" smtClean="0">
                <a:latin typeface="Times New Roman"/>
                <a:ea typeface="MS Mincho"/>
              </a:rPr>
              <a:t>会社のしょくじで食べます。</a:t>
            </a:r>
            <a:r>
              <a:rPr lang="vi-VN" altLang="ja-JP" sz="2400" dirty="0" smtClean="0">
                <a:latin typeface="Times New Roman"/>
                <a:ea typeface="MS Mincho"/>
              </a:rPr>
              <a:t>Cơm trưa thì tôi ăn ở nhà ăn công ty.</a:t>
            </a:r>
            <a:endParaRPr lang="en-US" altLang="ja-JP" sz="2400" dirty="0" smtClean="0">
              <a:latin typeface="Times New Roman"/>
              <a:ea typeface="MS Mincho"/>
            </a:endParaRPr>
          </a:p>
          <a:p>
            <a:pPr marL="342900" lvl="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</a:rPr>
              <a:t>会社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b="1" dirty="0">
                <a:latin typeface="Times New Roman"/>
                <a:ea typeface="MS Mincho"/>
              </a:rPr>
              <a:t>日本</a:t>
            </a:r>
            <a:r>
              <a:rPr lang="ja-JP" altLang="en-US" sz="2400" b="1" dirty="0" smtClean="0">
                <a:latin typeface="Times New Roman"/>
                <a:ea typeface="MS Mincho"/>
              </a:rPr>
              <a:t>語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を</a:t>
            </a:r>
            <a:r>
              <a:rPr lang="ja-JP" altLang="en-US" sz="2400" dirty="0">
                <a:latin typeface="Times New Roman"/>
                <a:ea typeface="MS Mincho"/>
              </a:rPr>
              <a:t>べんきょう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Tôi học tiếng Nhật ở công ty.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lvl="0">
              <a:lnSpc>
                <a:spcPct val="115000"/>
              </a:lnSpc>
            </a:pPr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</a:rPr>
              <a:t>→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日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本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語は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会社で勉強します。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Tiếng Nhật thì tôi học ở công ty.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85800"/>
            <a:ext cx="8763000" cy="6019800"/>
          </a:xfrm>
        </p:spPr>
        <p:txBody>
          <a:bodyPr>
            <a:noAutofit/>
          </a:bodyPr>
          <a:lstStyle/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までに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  chỉ ra rõ thời hạn cuối mà 1 hành động hay 1 công việc đó diễn ra,hay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được tiến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hành.có nghĩa là hành động đó phải diễn ra trước khi thời hạn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までに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  kết 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thúc.</a:t>
            </a: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MS Mincho"/>
              <a:buChar char="＊"/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chậm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trễ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nhất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,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trước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(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thời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điểm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)</a:t>
            </a:r>
            <a:endParaRPr lang="vi-VN" sz="2400" b="1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月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曜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日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でに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このレ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ポートを出し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てください。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Cho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đến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thứ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hai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hãy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nộp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báo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này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. </a:t>
            </a:r>
            <a:endParaRPr lang="vi-VN" sz="2400" dirty="0" smtClean="0">
              <a:latin typeface="Times New Roman"/>
              <a:ea typeface="MS Mincho"/>
              <a:cs typeface="Times New Roman"/>
            </a:endParaRPr>
          </a:p>
          <a:p>
            <a:pPr marL="3429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明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日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でに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だい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18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の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言葉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ことば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をぜんぶ　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強し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なければなりません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Trước </a:t>
            </a:r>
            <a:r>
              <a:rPr lang="vi-VN" sz="2400" dirty="0">
                <a:latin typeface="Times New Roman"/>
                <a:ea typeface="MS Mincho"/>
                <a:cs typeface="Times New Roman"/>
              </a:rPr>
              <a:t>ngày mai phai học hết bài 18. 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会議は</a:t>
            </a:r>
            <a:r>
              <a:rPr lang="en-US" sz="2400" dirty="0">
                <a:latin typeface="MS Mincho"/>
                <a:cs typeface="Arial"/>
              </a:rPr>
              <a:t>	</a:t>
            </a:r>
            <a:r>
              <a:rPr lang="vi-VN" sz="2400" dirty="0">
                <a:latin typeface="MS Mincho"/>
                <a:ea typeface="MS PMincho" pitchFamily="18" charset="-128"/>
                <a:cs typeface="Arial"/>
              </a:rPr>
              <a:t>5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時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までに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Arial"/>
              </a:rPr>
              <a:t>	</a:t>
            </a:r>
            <a:r>
              <a:rPr lang="ja-JP" altLang="en-US" sz="2400" dirty="0">
                <a:ea typeface="MS Mincho"/>
                <a:cs typeface="Arial"/>
              </a:rPr>
              <a:t>終わりま</a:t>
            </a:r>
            <a:r>
              <a:rPr lang="ja-JP" altLang="en-US" sz="2400" dirty="0" smtClean="0">
                <a:ea typeface="MS Mincho"/>
                <a:cs typeface="Arial"/>
              </a:rPr>
              <a:t>す</a:t>
            </a:r>
            <a:r>
              <a:rPr lang="vi-VN" altLang="ja-JP" sz="2400" dirty="0" smtClean="0">
                <a:ea typeface="MS Mincho"/>
                <a:cs typeface="Arial"/>
              </a:rPr>
              <a:t> </a:t>
            </a:r>
            <a:r>
              <a:rPr lang="vi-VN" altLang="ja-JP" sz="2400" dirty="0">
                <a:latin typeface="+mj-lt"/>
                <a:ea typeface="MS Mincho"/>
                <a:cs typeface="Arial"/>
              </a:rPr>
              <a:t>C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uộc họp </a:t>
            </a:r>
            <a:r>
              <a:rPr lang="vi-VN" altLang="ja-JP" sz="2400" smtClean="0">
                <a:latin typeface="+mj-lt"/>
                <a:ea typeface="MS Mincho"/>
                <a:cs typeface="Arial"/>
              </a:rPr>
              <a:t>kết </a:t>
            </a:r>
            <a:r>
              <a:rPr lang="vi-VN" altLang="ja-JP" sz="2400" smtClean="0">
                <a:latin typeface="+mj-lt"/>
                <a:ea typeface="MS Mincho"/>
                <a:cs typeface="Arial"/>
              </a:rPr>
              <a:t>thuc 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trước 5h.</a:t>
            </a:r>
            <a:endParaRPr lang="vi-VN" altLang="ja-JP" sz="2400" dirty="0">
              <a:latin typeface="+mj-lt"/>
              <a:ea typeface="MS Mincho"/>
              <a:cs typeface="Arial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ja-JP" altLang="en-US" sz="2400" dirty="0">
                <a:ea typeface="MS Mincho"/>
                <a:cs typeface="Arial"/>
              </a:rPr>
              <a:t>土曜日</a:t>
            </a:r>
            <a:r>
              <a:rPr lang="ja-JP" altLang="en-US" sz="2400" b="1" dirty="0">
                <a:ea typeface="MS Mincho"/>
                <a:cs typeface="Arial"/>
              </a:rPr>
              <a:t>まで</a:t>
            </a:r>
            <a:r>
              <a:rPr lang="ja-JP" altLang="en-US" sz="2400" b="1" dirty="0" smtClean="0">
                <a:ea typeface="MS Mincho"/>
                <a:cs typeface="Arial"/>
              </a:rPr>
              <a:t>に</a:t>
            </a:r>
            <a:r>
              <a:rPr lang="vi-VN" altLang="ja-JP" sz="2400" dirty="0" smtClean="0">
                <a:ea typeface="MS PMincho" pitchFamily="18" charset="-128"/>
                <a:cs typeface="Arial"/>
              </a:rPr>
              <a:t> 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本を</a:t>
            </a:r>
            <a:r>
              <a:rPr lang="ja-JP" altLang="en-US" sz="2400" dirty="0">
                <a:ea typeface="MS Mincho"/>
                <a:cs typeface="Arial"/>
              </a:rPr>
              <a:t>かえ</a:t>
            </a:r>
            <a:r>
              <a:rPr lang="ja-JP" altLang="en-US" sz="2400" dirty="0" smtClean="0">
                <a:ea typeface="MS Mincho"/>
                <a:cs typeface="Arial"/>
              </a:rPr>
              <a:t>さ</a:t>
            </a:r>
            <a:r>
              <a:rPr lang="ja-JP" altLang="en-US" sz="2400" dirty="0">
                <a:ea typeface="MS Mincho"/>
                <a:cs typeface="Arial"/>
              </a:rPr>
              <a:t>なければなりません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Phải trả sách trước thứ 7.</a:t>
            </a:r>
            <a:endParaRPr lang="vi-VN" altLang="ja-JP" sz="2400" dirty="0" smtClean="0">
              <a:latin typeface="+mj-lt"/>
              <a:ea typeface="MS Mincho"/>
              <a:cs typeface="Times New Roman"/>
            </a:endParaRPr>
          </a:p>
          <a:p>
            <a:pPr marL="342900" lvl="0" indent="-34290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Arial"/>
              </a:rPr>
              <a:t>ý: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phân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biệt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b="1" dirty="0">
                <a:ea typeface="MS Mincho"/>
                <a:cs typeface="Arial"/>
              </a:rPr>
              <a:t>までに</a:t>
            </a:r>
            <a:r>
              <a:rPr lang="ja-JP" altLang="en-US" sz="2400" b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với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trợ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b="1" dirty="0">
                <a:ea typeface="MS Mincho"/>
                <a:cs typeface="Arial"/>
              </a:rPr>
              <a:t>まで</a:t>
            </a:r>
            <a:r>
              <a:rPr lang="ja-JP" altLang="en-US" sz="2400" b="1" dirty="0"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và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trợ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từ</a:t>
            </a:r>
            <a:r>
              <a:rPr lang="en-US" sz="2400" b="1" dirty="0">
                <a:latin typeface="Times New Roman"/>
                <a:ea typeface="Times New Roman"/>
                <a:cs typeface="Arial"/>
              </a:rPr>
              <a:t> </a:t>
            </a:r>
            <a:r>
              <a:rPr lang="ja-JP" altLang="en-US" sz="2400" b="1" dirty="0" smtClean="0">
                <a:ea typeface="MS Mincho"/>
                <a:cs typeface="Arial"/>
              </a:rPr>
              <a:t>に</a:t>
            </a:r>
            <a:endParaRPr lang="vi-VN" altLang="ja-JP" sz="1400" dirty="0" smtClean="0">
              <a:ea typeface="MS Mincho"/>
              <a:cs typeface="Arial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ea typeface="MS Mincho"/>
                <a:cs typeface="Arial"/>
              </a:rPr>
              <a:t>ま</a:t>
            </a:r>
            <a:r>
              <a:rPr lang="ja-JP" altLang="en-US" sz="2400" b="1" dirty="0">
                <a:ea typeface="MS Mincho"/>
                <a:cs typeface="Arial"/>
              </a:rPr>
              <a:t>で：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chỉ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thời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điểm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chấm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dứt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 smtClean="0">
                <a:latin typeface="Times New Roman"/>
                <a:ea typeface="Times New Roman"/>
                <a:cs typeface="Arial"/>
              </a:rPr>
              <a:t>động</a:t>
            </a:r>
            <a:endParaRPr lang="vi-VN" sz="2400" dirty="0">
              <a:latin typeface="Times New Roman"/>
              <a:ea typeface="Times New Roman"/>
              <a:cs typeface="Arial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ja-JP" altLang="en-US" sz="2400" b="1" dirty="0" smtClean="0">
                <a:ea typeface="MS Mincho"/>
                <a:cs typeface="Arial"/>
              </a:rPr>
              <a:t>に</a:t>
            </a:r>
            <a:r>
              <a:rPr lang="ja-JP" altLang="en-US" sz="2400" b="1" dirty="0">
                <a:ea typeface="MS Mincho"/>
                <a:cs typeface="Arial"/>
              </a:rPr>
              <a:t>：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chỉ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thời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điểm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mà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một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hành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động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diễn</a:t>
            </a:r>
            <a:r>
              <a:rPr lang="en-US" sz="2400" dirty="0">
                <a:latin typeface="Times New Roman"/>
                <a:ea typeface="Times New Roman"/>
                <a:cs typeface="Arial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Arial"/>
              </a:rPr>
              <a:t>ra.</a:t>
            </a:r>
            <a:endParaRPr lang="en-US" sz="1400" dirty="0">
              <a:ea typeface="Calibri"/>
              <a:cs typeface="Arial"/>
            </a:endParaRPr>
          </a:p>
          <a:p>
            <a:pPr marL="285750" lvl="0" indent="-285750" algn="l">
              <a:lnSpc>
                <a:spcPct val="115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sz="2400" dirty="0">
              <a:ea typeface="Calibri"/>
              <a:cs typeface="Arial"/>
            </a:endParaRPr>
          </a:p>
          <a:p>
            <a:pPr lvl="1" indent="-342900" algn="l">
              <a:buFont typeface="Arial" pitchFamily="34" charset="0"/>
              <a:buChar char="•"/>
            </a:pPr>
            <a:endParaRPr lang="en-US" sz="2400" dirty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285750" lvl="1" indent="-285750" algn="l">
              <a:buFont typeface="Arial" pitchFamily="34" charset="0"/>
              <a:buChar char="•"/>
            </a:pPr>
            <a:endParaRPr lang="en-US" sz="2400" dirty="0">
              <a:latin typeface="MS PMincho" pitchFamily="18" charset="-128"/>
              <a:ea typeface="MS PMincho" pitchFamily="18" charset="-128"/>
              <a:cs typeface="Arial"/>
            </a:endParaRPr>
          </a:p>
          <a:p>
            <a:pPr>
              <a:lnSpc>
                <a:spcPts val="1190"/>
              </a:lnSpc>
              <a:spcBef>
                <a:spcPts val="0"/>
              </a:spcBef>
            </a:pPr>
            <a:r>
              <a:rPr lang="en-US" dirty="0">
                <a:latin typeface="Times New Roman"/>
                <a:ea typeface="Times New Roman"/>
                <a:cs typeface="Arial"/>
              </a:rPr>
              <a:t> </a:t>
            </a:r>
            <a:endParaRPr lang="en-US" dirty="0">
              <a:ea typeface="Calibri"/>
              <a:cs typeface="Arial"/>
            </a:endParaRPr>
          </a:p>
          <a:p>
            <a:pPr marL="0" lvl="1" algn="l"/>
            <a:endParaRPr lang="en-US" sz="2400" dirty="0">
              <a:solidFill>
                <a:schemeClr val="tx1"/>
              </a:solidFill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283923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</a:rPr>
              <a:t>N (thời gian)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までに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2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842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2_Office Theme</vt:lpstr>
      <vt:lpstr>BÀI 17 : THỂ NGẮN PHỦ ĐỊNH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131</cp:revision>
  <dcterms:created xsi:type="dcterms:W3CDTF">2018-08-06T03:19:53Z</dcterms:created>
  <dcterms:modified xsi:type="dcterms:W3CDTF">2018-10-25T03:27:40Z</dcterms:modified>
</cp:coreProperties>
</file>