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  <p:sldMasterId id="2147484021" r:id="rId2"/>
  </p:sldMasterIdLst>
  <p:notesMasterIdLst>
    <p:notesMasterId r:id="rId13"/>
  </p:notesMasterIdLst>
  <p:sldIdLst>
    <p:sldId id="289" r:id="rId3"/>
    <p:sldId id="258" r:id="rId4"/>
    <p:sldId id="282" r:id="rId5"/>
    <p:sldId id="293" r:id="rId6"/>
    <p:sldId id="292" r:id="rId7"/>
    <p:sldId id="291" r:id="rId8"/>
    <p:sldId id="294" r:id="rId9"/>
    <p:sldId id="295" r:id="rId10"/>
    <p:sldId id="296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76" d="100"/>
          <a:sy n="76" d="100"/>
        </p:scale>
        <p:origin x="-3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74D-420A-4DB0-A4DC-EC1BE1388C9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67B82-341D-42F7-B91B-146FD5B2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9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40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32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D4246E-E8B1-4AE6-A578-960906E90A8F}" type="datetimeFigureOut">
              <a:rPr lang="en-US" smtClean="0">
                <a:solidFill>
                  <a:prstClr val="black"/>
                </a:solidFill>
              </a:rPr>
              <a:pPr/>
              <a:t>10/18/2018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6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246E-E8B1-4AE6-A578-960906E90A8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770F-E393-4299-ACD8-CDA982FD25F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3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3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Gv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3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altLang="en-US" sz="5400" b="1" kern="1200" baseline="0" smtClean="0">
          <a:solidFill>
            <a:srgbClr val="0070C0"/>
          </a:solidFill>
          <a:effectLst/>
          <a:latin typeface="+mj-lt"/>
          <a:ea typeface="+mj-ea"/>
          <a:cs typeface="+mj-cs"/>
        </a:defRPr>
      </a:lvl1pPr>
    </p:titleStyle>
    <p:bodyStyle>
      <a:lvl1pPr marL="571500" indent="-571500" algn="l" defTabSz="914400" rtl="0" eaLnBrk="1" latinLnBrk="0" hangingPunct="1">
        <a:spcBef>
          <a:spcPct val="20000"/>
        </a:spcBef>
        <a:buFont typeface="+mj-lt"/>
        <a:buAutoNum type="romanUcPeriod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BÀI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 NHÓM ĐỘNG TỪ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33600"/>
            <a:ext cx="6324600" cy="121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第</a:t>
            </a:r>
            <a:r>
              <a:rPr lang="vi-VN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14 </a:t>
            </a: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課</a:t>
            </a:r>
            <a:endParaRPr lang="en-US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251" y="6324600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GV: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849677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end!</a:t>
            </a:r>
            <a:endParaRPr lang="en-US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4195" y="1295400"/>
            <a:ext cx="8686800" cy="442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**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tiếng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Nhật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chia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3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1.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1: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đứng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trước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đuôi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chữ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cột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い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2.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2: </a:t>
            </a:r>
            <a:r>
              <a:rPr lang="vi-VN" sz="2400" dirty="0">
                <a:latin typeface="Times New Roman" pitchFamily="18" charset="0"/>
                <a:ea typeface="MS Mincho"/>
                <a:cs typeface="Times New Roman" pitchFamily="18" charset="0"/>
              </a:rPr>
              <a:t>phần lớn là những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đứng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trước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đuôi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chữ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cột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え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Ngoài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còn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ea typeface="MS Mincho"/>
                <a:cs typeface="Times New Roman" pitchFamily="18" charset="0"/>
              </a:rPr>
              <a:t>một số ít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đặc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biệt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mặc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dù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kết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thúc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trước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đuôi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chữ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cột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い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nhưng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vẫn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2.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3.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3: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gồm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2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します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và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きます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toàn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bộ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danh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endParaRPr lang="en-US" sz="2400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Đối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します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còn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danh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ngoại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lai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.</a:t>
            </a:r>
            <a:endParaRPr lang="en-US" sz="2400" dirty="0">
              <a:effectLst/>
              <a:latin typeface="Times New Roman" pitchFamily="18" charset="0"/>
              <a:ea typeface="MS Mincho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70585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 </a:t>
            </a:r>
            <a:r>
              <a:rPr lang="vi-V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 TỪ TRONG TIẾNG NHẬT 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43422"/>
            <a:ext cx="8648699" cy="566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vi-VN" altLang="ja-JP" sz="24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Nhóm 1</a:t>
            </a:r>
            <a:r>
              <a:rPr lang="vi-VN" altLang="ja-JP" sz="2400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:</a:t>
            </a:r>
            <a:r>
              <a:rPr lang="ja-JP" altLang="en-US" sz="2400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「</a:t>
            </a:r>
            <a:r>
              <a:rPr lang="ja-JP" altLang="en-US" sz="2400" dirty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い」ま</a:t>
            </a:r>
            <a:r>
              <a:rPr lang="ja-JP" altLang="en-US" sz="2400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す</a:t>
            </a:r>
            <a:endParaRPr lang="vi-VN" altLang="ja-JP" sz="2400" dirty="0" smtClean="0">
              <a:solidFill>
                <a:srgbClr val="FF0000"/>
              </a:solidFill>
              <a:latin typeface="+mj-lt"/>
              <a:ea typeface="MS Mincho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い、ち、り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い、ち、り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chuyển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っ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</a:t>
            </a:r>
            <a:endParaRPr lang="vi-VN" altLang="ja-JP" sz="2400" dirty="0" smtClean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か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い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　　→　　か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って</a:t>
            </a:r>
            <a:endParaRPr lang="en-US" sz="2400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ち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　　→　　ま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っ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て</a:t>
            </a:r>
            <a:endParaRPr lang="en-US" sz="2400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かえ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り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　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→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か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え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っ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て</a:t>
            </a:r>
            <a:endParaRPr lang="en-US" sz="2400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み、び、に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み、び、に　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chuyển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ん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で</a:t>
            </a:r>
            <a:endParaRPr lang="vi-VN" altLang="ja-JP" sz="2400" dirty="0">
              <a:solidFill>
                <a:srgbClr val="FF0000"/>
              </a:solidFill>
              <a:latin typeface="+mj-lt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の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み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ます　</a:t>
            </a:r>
            <a:r>
              <a:rPr 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　</a:t>
            </a:r>
            <a:r>
              <a:rPr 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 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→　　　の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んで</a:t>
            </a:r>
            <a:endParaRPr lang="en-US" sz="2400" dirty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あそ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び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ます</a:t>
            </a:r>
            <a:r>
              <a:rPr 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　</a:t>
            </a:r>
            <a:r>
              <a:rPr 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→</a:t>
            </a:r>
            <a:r>
              <a:rPr 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     </a:t>
            </a:r>
            <a:r>
              <a:rPr 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あそ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んで</a:t>
            </a:r>
            <a:endParaRPr lang="en-US" sz="2400" dirty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し</a:t>
            </a:r>
            <a:r>
              <a:rPr lang="ja-JP" alt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に</a:t>
            </a:r>
            <a:r>
              <a:rPr lang="ja-JP" alt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ます</a:t>
            </a:r>
            <a:r>
              <a:rPr 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     </a:t>
            </a:r>
            <a:r>
              <a:rPr lang="ja-JP" alt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　</a:t>
            </a:r>
            <a:r>
              <a:rPr 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→</a:t>
            </a:r>
            <a:r>
              <a:rPr 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      </a:t>
            </a:r>
            <a:r>
              <a:rPr lang="ja-JP" alt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しん</a:t>
            </a:r>
            <a:r>
              <a:rPr lang="ja-JP" alt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で</a:t>
            </a:r>
            <a:endParaRPr lang="en-US" sz="2400" dirty="0">
              <a:solidFill>
                <a:prstClr val="black"/>
              </a:solidFill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01" y="381000"/>
            <a:ext cx="86487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き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き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chuyển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thành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い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</a:t>
            </a:r>
            <a:endParaRPr lang="en-US" altLang="ja-JP" sz="2400" dirty="0" smtClean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き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　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い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は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た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ら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き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す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→　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は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た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ら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い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行</a:t>
            </a:r>
            <a:r>
              <a:rPr 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(</a:t>
            </a: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い</a:t>
            </a:r>
            <a:r>
              <a:rPr 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)</a:t>
            </a: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きます　　→　　　行</a:t>
            </a:r>
            <a:r>
              <a:rPr 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(</a:t>
            </a: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い</a:t>
            </a:r>
            <a:r>
              <a:rPr 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)</a:t>
            </a: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って</a:t>
            </a:r>
            <a:endParaRPr lang="en-US" sz="2400" dirty="0">
              <a:latin typeface="MS PMincho" pitchFamily="18" charset="-128"/>
              <a:ea typeface="MS PMincho" pitchFamily="18" charset="-128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 smtClean="0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ぎ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ぎ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chuyển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いで</a:t>
            </a:r>
            <a:endParaRPr lang="en-US" sz="2000" dirty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いそぎ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/>
              </a:rPr>
              <a:t>ます　　→　　　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いそいで</a:t>
            </a:r>
            <a:endParaRPr lang="en-US" sz="2400" dirty="0">
              <a:latin typeface="MS PMincho" pitchFamily="18" charset="-128"/>
              <a:ea typeface="MS PMincho" pitchFamily="18" charset="-128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およ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ぎ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→      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およ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いで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し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chỉ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thêm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</a:t>
            </a:r>
            <a:endParaRPr lang="en-US" sz="2000" dirty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し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→          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し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はなします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　　はなして</a:t>
            </a:r>
            <a:endParaRPr lang="en-US" sz="2400" dirty="0">
              <a:effectLst/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959" y="1219201"/>
            <a:ext cx="278704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Sáng ra </a:t>
            </a: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thức</a:t>
            </a: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 giấc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Bước </a:t>
            </a: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xuống</a:t>
            </a: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 giường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Đi </a:t>
            </a: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tắm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Mặc</a:t>
            </a: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 quần áo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Đánh </a:t>
            </a: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rơi</a:t>
            </a: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 tiền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Có</a:t>
            </a: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 người đến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Va</a:t>
            </a: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y tiền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Cho </a:t>
            </a: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đủ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Để </a:t>
            </a: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có thể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Xem</a:t>
            </a: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 phim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959" y="369361"/>
            <a:ext cx="8502041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lvl="0">
              <a:lnSpc>
                <a:spcPts val="2665"/>
              </a:lnSpc>
              <a:tabLst>
                <a:tab pos="990600" algn="l"/>
                <a:tab pos="1435100" algn="l"/>
              </a:tabLst>
            </a:pP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</a:rPr>
              <a:t>Nhóm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 2: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「え」ます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một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số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trường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hợp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đặc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biệt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「い」ます</a:t>
            </a:r>
            <a:endParaRPr lang="en-US" altLang="ja-JP" sz="2400" dirty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ja-JP" altLang="en-US" sz="22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　食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200" dirty="0">
                <a:solidFill>
                  <a:prstClr val="black"/>
                </a:solidFill>
                <a:latin typeface="MS Mincho"/>
                <a:ea typeface="MS Mincho"/>
                <a:cs typeface="Times New Roman"/>
              </a:rPr>
              <a:t>た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べます　→　食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200" dirty="0">
                <a:solidFill>
                  <a:prstClr val="black"/>
                </a:solidFill>
                <a:latin typeface="MS Mincho"/>
                <a:ea typeface="MS Mincho"/>
                <a:cs typeface="Times New Roman"/>
              </a:rPr>
              <a:t>た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べて</a:t>
            </a:r>
            <a:r>
              <a:rPr lang="vi-VN" altLang="ja-JP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   </a:t>
            </a:r>
            <a:r>
              <a:rPr lang="ja-JP" alt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みせます　→　見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200" dirty="0">
                <a:solidFill>
                  <a:prstClr val="black"/>
                </a:solidFill>
                <a:latin typeface="MS Mincho"/>
                <a:ea typeface="MS Mincho"/>
                <a:cs typeface="Times New Roman"/>
              </a:rPr>
              <a:t>み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せて</a:t>
            </a:r>
            <a:endParaRPr lang="en-US" sz="2200" dirty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1371600"/>
            <a:ext cx="3429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おきます→おきて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おりま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す→おりて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あびま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す→あびて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きま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　→きて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 smtClean="0">
                <a:latin typeface="MS PMincho" pitchFamily="18" charset="-128"/>
                <a:ea typeface="MS PMincho" pitchFamily="18" charset="-128"/>
              </a:rPr>
              <a:t>おちます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→おちて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いま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　</a:t>
            </a:r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→いて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かりま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す→かりて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たりま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す→</a:t>
            </a:r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たり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できま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す→できて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みま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　</a:t>
            </a:r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→みて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457200"/>
            <a:ext cx="8305800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</a:rPr>
              <a:t>Nhóm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MS Mincho"/>
              </a:rPr>
              <a:t>3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/>
                <a:ea typeface="MS Mincho"/>
              </a:rPr>
              <a:t>：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gồm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2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từ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và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きます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và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toàn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những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danh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ea typeface="MS Mincho"/>
                <a:cs typeface="Times New Roman"/>
              </a:rPr>
              <a:t>từ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, động từ 2 chữ Hán. </a:t>
            </a:r>
            <a:endParaRPr lang="en-US" sz="2800" b="1" dirty="0" smtClean="0">
              <a:solidFill>
                <a:srgbClr val="FF0000"/>
              </a:solidFill>
              <a:latin typeface="Times New Roman"/>
              <a:ea typeface="MS Mincho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来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き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　きて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します　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　して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/>
                <a:ea typeface="MS Mincho"/>
                <a:cs typeface="Times New Roman"/>
              </a:rPr>
              <a:t>N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   →        N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400" dirty="0">
                <a:ea typeface="MS Mincho"/>
                <a:cs typeface="Arial"/>
              </a:rPr>
              <a:t>べんきょうしま</a:t>
            </a:r>
            <a:r>
              <a:rPr lang="ja-JP" altLang="en-US" sz="2400" dirty="0" smtClean="0">
                <a:ea typeface="MS Mincho"/>
                <a:cs typeface="Arial"/>
              </a:rPr>
              <a:t>す　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　</a:t>
            </a:r>
            <a:r>
              <a:rPr lang="ja-JP" altLang="en-US" sz="2400" dirty="0">
                <a:ea typeface="MS Mincho"/>
                <a:cs typeface="Arial"/>
              </a:rPr>
              <a:t>べんきょうし</a:t>
            </a:r>
            <a:r>
              <a:rPr lang="ja-JP" altLang="en-US" sz="2400" dirty="0" smtClean="0">
                <a:ea typeface="MS Mincho"/>
                <a:cs typeface="Arial"/>
              </a:rPr>
              <a:t>て</a:t>
            </a:r>
            <a:endParaRPr lang="en-US" altLang="ja-JP" sz="2400" dirty="0" smtClean="0">
              <a:ea typeface="MS Mincho"/>
              <a:cs typeface="Arial"/>
            </a:endParaRPr>
          </a:p>
          <a:p>
            <a:r>
              <a:rPr lang="ja-JP" altLang="en-US" sz="2400" dirty="0">
                <a:ea typeface="MS Mincho"/>
                <a:cs typeface="Arial"/>
              </a:rPr>
              <a:t>かいものしま</a:t>
            </a:r>
            <a:r>
              <a:rPr lang="ja-JP" altLang="en-US" sz="2400" dirty="0" smtClean="0">
                <a:ea typeface="MS Mincho"/>
                <a:cs typeface="Arial"/>
              </a:rPr>
              <a:t>す　</a:t>
            </a:r>
            <a:r>
              <a:rPr 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　</a:t>
            </a:r>
            <a:r>
              <a:rPr lang="ja-JP" altLang="en-US" sz="2400" dirty="0">
                <a:ea typeface="MS Mincho"/>
                <a:cs typeface="Arial"/>
              </a:rPr>
              <a:t>かいものして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799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CÁC MẪU CÂU VỚI ĐỘNG TỪ THỂ </a:t>
            </a:r>
            <a:r>
              <a:rPr lang="ja-JP" altLang="en-US" sz="2400" dirty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て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329" y="89481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V </a:t>
            </a:r>
            <a:r>
              <a:rPr lang="ja-JP" altLang="en-US" sz="2400" b="1" dirty="0">
                <a:solidFill>
                  <a:srgbClr val="FF0000"/>
                </a:solidFill>
                <a:ea typeface="MS Mincho"/>
                <a:cs typeface="Arial"/>
              </a:rPr>
              <a:t>てくださ</a:t>
            </a:r>
            <a:r>
              <a:rPr lang="ja-JP" altLang="en-US" sz="2400" b="1" dirty="0" smtClean="0">
                <a:solidFill>
                  <a:srgbClr val="FF0000"/>
                </a:solidFill>
                <a:ea typeface="MS Mincho"/>
                <a:cs typeface="Arial"/>
              </a:rPr>
              <a:t>い</a:t>
            </a:r>
            <a:endParaRPr lang="en-US" altLang="ja-JP" sz="2400" b="1" dirty="0" smtClean="0">
              <a:solidFill>
                <a:srgbClr val="FF0000"/>
              </a:solidFill>
              <a:ea typeface="MS Mincho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0" y="940982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Câu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nói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sai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khiến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, </a:t>
            </a:r>
            <a:r>
              <a:rPr lang="en-US" sz="24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nhờ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vả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lịch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sự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524000"/>
            <a:ext cx="8458200" cy="4457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5334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Ý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nghĩa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: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Hãy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~,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Vui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lòng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smtClean="0">
                <a:latin typeface="Times New Roman"/>
                <a:ea typeface="Times New Roman"/>
                <a:cs typeface="Arial"/>
              </a:rPr>
              <a:t>~</a:t>
            </a:r>
            <a:endParaRPr lang="en-US" sz="2400" i="1" dirty="0">
              <a:ea typeface="Times New Roman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533400" algn="l"/>
              </a:tabLst>
            </a:pPr>
            <a:r>
              <a:rPr lang="en-US" sz="2400" i="1" dirty="0" err="1" smtClean="0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i="1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từ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để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thể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i="1" dirty="0">
                <a:ea typeface="MS Mincho"/>
                <a:cs typeface="Arial"/>
              </a:rPr>
              <a:t>て</a:t>
            </a:r>
            <a:r>
              <a:rPr lang="ja-JP" altLang="en-US" sz="2400" b="1" i="1" dirty="0"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thêm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i="1" dirty="0">
                <a:ea typeface="MS Mincho"/>
                <a:cs typeface="Arial"/>
              </a:rPr>
              <a:t>ください</a:t>
            </a:r>
            <a:endParaRPr lang="en-US" sz="2400" i="1" dirty="0">
              <a:ea typeface="Calibri"/>
              <a:cs typeface="Arial"/>
            </a:endParaRPr>
          </a:p>
          <a:p>
            <a:pPr>
              <a:lnSpc>
                <a:spcPts val="165"/>
              </a:lnSpc>
            </a:pPr>
            <a:r>
              <a:rPr lang="en-US" sz="2400" b="1" dirty="0">
                <a:latin typeface="MS Mincho"/>
                <a:ea typeface="Calibri"/>
                <a:cs typeface="Arial"/>
              </a:rPr>
              <a:t> </a:t>
            </a:r>
            <a:endParaRPr lang="en-US" sz="2400" dirty="0">
              <a:ea typeface="Calibri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533400" algn="l"/>
              </a:tabLst>
            </a:pP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Cách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: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Mẫu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câu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này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dùng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khi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yêu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cầu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nhờ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ai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đó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gì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một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cách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lịch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sự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.</a:t>
            </a:r>
            <a:endParaRPr lang="en-US" sz="2400" dirty="0">
              <a:ea typeface="Times New Roman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533400" algn="l"/>
              </a:tabLst>
            </a:pPr>
            <a:r>
              <a:rPr lang="en-US" sz="24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Ví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dụ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:</a:t>
            </a:r>
          </a:p>
          <a:p>
            <a:pPr marL="342900" marR="0" lvl="0" indent="-34290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762000" algn="l"/>
              </a:tabLst>
            </a:pP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ちょっ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とまっ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てください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。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Arial"/>
              </a:rPr>
              <a:t>Đợi tôi 1 chút nhé !</a:t>
            </a:r>
            <a:endParaRPr lang="en-US" altLang="ja-JP" sz="2400" dirty="0">
              <a:latin typeface="+mj-lt"/>
              <a:ea typeface="MS Mincho" pitchFamily="49" charset="-128"/>
              <a:cs typeface="Arial"/>
            </a:endParaRPr>
          </a:p>
          <a:p>
            <a:pPr marL="342900" marR="0" lvl="0" indent="-34290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762000" algn="l"/>
              </a:tabLst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ゆ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っくり</a:t>
            </a:r>
            <a:r>
              <a:rPr lang="en-US" sz="2400" dirty="0">
                <a:latin typeface="MS Mincho" pitchFamily="49" charset="-128"/>
                <a:ea typeface="MS Mincho" pitchFamily="49" charset="-128"/>
                <a:cs typeface="Arial"/>
              </a:rPr>
              <a:t>  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い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っ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てください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。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Arial"/>
              </a:rPr>
              <a:t>Hãy nói chậm lại.</a:t>
            </a:r>
            <a:endParaRPr lang="en-US" altLang="ja-JP" sz="2400" dirty="0" smtClean="0">
              <a:latin typeface="+mj-lt"/>
              <a:ea typeface="MS Mincho" pitchFamily="49" charset="-128"/>
              <a:cs typeface="Arial"/>
            </a:endParaRPr>
          </a:p>
          <a:p>
            <a:pPr marL="342900" marR="0" lvl="0" indent="-34290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762000" algn="l"/>
              </a:tabLst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しゃしんを　とっ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てください。</a:t>
            </a:r>
            <a:r>
              <a:rPr lang="vi-VN" altLang="ja-JP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Hãy chụp ảnh đi.</a:t>
            </a:r>
            <a:endParaRPr lang="en-US" altLang="ja-JP" sz="2400" dirty="0" smtClean="0"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R="0"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762000" algn="l"/>
              </a:tabLst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、、、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はい、</a:t>
            </a:r>
            <a:r>
              <a:rPr lang="ja-JP" altLang="en-US" sz="2400" dirty="0">
                <a:latin typeface="Times New Roman"/>
                <a:ea typeface="MS Mincho"/>
              </a:rPr>
              <a:t>分</a:t>
            </a:r>
            <a:r>
              <a:rPr lang="en-US" sz="2400" dirty="0">
                <a:latin typeface="Times New Roman"/>
                <a:ea typeface="MS Mincho"/>
              </a:rPr>
              <a:t>(</a:t>
            </a:r>
            <a:r>
              <a:rPr lang="ja-JP" altLang="en-US" sz="2400" dirty="0">
                <a:latin typeface="MS Mincho"/>
                <a:ea typeface="MS Mincho"/>
              </a:rPr>
              <a:t>わ</a:t>
            </a:r>
            <a:r>
              <a:rPr lang="en-US" sz="2400" dirty="0">
                <a:latin typeface="Times New Roman"/>
                <a:ea typeface="MS Mincho"/>
              </a:rPr>
              <a:t>)</a:t>
            </a:r>
            <a:r>
              <a:rPr lang="ja-JP" altLang="en-US" sz="2400" dirty="0">
                <a:latin typeface="Times New Roman"/>
                <a:ea typeface="MS Mincho"/>
              </a:rPr>
              <a:t>かりました</a:t>
            </a:r>
            <a:r>
              <a:rPr lang="ja-JP" altLang="en-US" sz="2400" dirty="0" smtClean="0">
                <a:latin typeface="Times New Roman"/>
                <a:ea typeface="MS Mincho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</a:rPr>
              <a:t>Vâng tôi hiểu rồi.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  <a:cs typeface="Arial"/>
            </a:endParaRPr>
          </a:p>
          <a:p>
            <a:pPr marL="342900" marR="0" lvl="0" indent="-34290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762000" algn="l"/>
              </a:tabLs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とてもおいしいですから、たくさん</a:t>
            </a:r>
            <a:r>
              <a:rPr lang="ja-JP" altLang="en-US" sz="2400" dirty="0">
                <a:latin typeface="Times New Roman"/>
                <a:ea typeface="MS Mincho"/>
              </a:rPr>
              <a:t>食</a:t>
            </a:r>
            <a:r>
              <a:rPr lang="en-US" sz="2400" dirty="0">
                <a:latin typeface="Times New Roman"/>
                <a:ea typeface="MS Mincho"/>
              </a:rPr>
              <a:t>(</a:t>
            </a:r>
            <a:r>
              <a:rPr lang="ja-JP" altLang="en-US" sz="2400" dirty="0">
                <a:latin typeface="MS Mincho"/>
                <a:ea typeface="MS Mincho"/>
              </a:rPr>
              <a:t>た</a:t>
            </a:r>
            <a:r>
              <a:rPr lang="en-US" sz="2400" dirty="0">
                <a:latin typeface="Times New Roman"/>
                <a:ea typeface="MS Mincho"/>
              </a:rPr>
              <a:t>)</a:t>
            </a:r>
            <a:r>
              <a:rPr lang="ja-JP" altLang="en-US" sz="2400" dirty="0">
                <a:latin typeface="Times New Roman"/>
                <a:ea typeface="MS Mincho"/>
              </a:rPr>
              <a:t>べ</a:t>
            </a:r>
            <a:r>
              <a:rPr lang="ja-JP" altLang="en-US" sz="2400" b="1" dirty="0">
                <a:latin typeface="Times New Roman"/>
                <a:ea typeface="MS Mincho"/>
              </a:rPr>
              <a:t>てください</a:t>
            </a:r>
            <a:r>
              <a:rPr lang="ja-JP" altLang="en-US" sz="2400" b="1" dirty="0" smtClean="0">
                <a:latin typeface="Times New Roman"/>
                <a:ea typeface="MS Mincho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</a:rPr>
              <a:t>Vì rất ngon nên hãy ăn nhiều vào.</a:t>
            </a:r>
            <a:endParaRPr lang="en-US" altLang="ja-JP" sz="2400" dirty="0" smtClean="0">
              <a:latin typeface="Times New Roman"/>
              <a:ea typeface="MS Mincho"/>
            </a:endParaRPr>
          </a:p>
          <a:p>
            <a:pPr marR="0"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762000" algn="l"/>
              </a:tabLst>
            </a:pPr>
            <a:r>
              <a:rPr lang="ja-JP" altLang="en-US" sz="2400" dirty="0" smtClean="0">
                <a:latin typeface="Times New Roman"/>
                <a:ea typeface="MS Mincho"/>
                <a:cs typeface="Arial"/>
              </a:rPr>
              <a:t>、、、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はい、ありがとうございます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342900" marR="0" lvl="0" indent="-34290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  <a:tab pos="762000" algn="l"/>
              </a:tabLs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ちょっ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と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 smtClean="0">
                <a:latin typeface="MS Mincho"/>
                <a:ea typeface="MS Mincho"/>
              </a:rPr>
              <a:t>て</a:t>
            </a:r>
            <a:r>
              <a:rPr lang="ja-JP" altLang="en-US" sz="2400" dirty="0">
                <a:latin typeface="MS Mincho"/>
                <a:ea typeface="MS Mincho"/>
              </a:rPr>
              <a:t>つ</a:t>
            </a:r>
            <a:r>
              <a:rPr lang="ja-JP" altLang="en-US" sz="2400" dirty="0" smtClean="0">
                <a:latin typeface="MS Mincho"/>
                <a:ea typeface="MS Mincho"/>
              </a:rPr>
              <a:t>だ</a:t>
            </a:r>
            <a:r>
              <a:rPr lang="ja-JP" altLang="en-US" sz="2400" dirty="0" smtClean="0">
                <a:latin typeface="Times New Roman"/>
                <a:ea typeface="MS Mincho"/>
              </a:rPr>
              <a:t>っ</a:t>
            </a:r>
            <a:r>
              <a:rPr lang="ja-JP" altLang="en-US" sz="2400" b="1" dirty="0">
                <a:latin typeface="Times New Roman"/>
                <a:ea typeface="MS Mincho"/>
              </a:rPr>
              <a:t>てください</a:t>
            </a:r>
            <a:r>
              <a:rPr lang="ja-JP" altLang="en-US" sz="2400" b="1" dirty="0" smtClean="0">
                <a:latin typeface="Times New Roman"/>
                <a:ea typeface="MS Mincho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</a:rPr>
              <a:t>Hãy giúp tôi 1 tay.</a:t>
            </a:r>
            <a:endParaRPr lang="en-US" altLang="ja-JP" sz="2400" dirty="0" smtClean="0">
              <a:latin typeface="Times New Roman"/>
              <a:ea typeface="MS Mincho"/>
            </a:endParaRPr>
          </a:p>
          <a:p>
            <a:pPr marR="0"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762000" algn="l"/>
              </a:tabLst>
            </a:pPr>
            <a:r>
              <a:rPr lang="ja-JP" altLang="en-US" sz="2400" dirty="0" smtClean="0">
                <a:latin typeface="Times New Roman"/>
                <a:ea typeface="MS Mincho"/>
                <a:cs typeface="Arial"/>
              </a:rPr>
              <a:t>、、、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ええ、いいです。</a:t>
            </a:r>
            <a:endParaRPr lang="en-US" sz="2400" dirty="0">
              <a:latin typeface="MS Mincho" pitchFamily="49" charset="-128"/>
              <a:ea typeface="MS Mincho" pitchFamily="49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05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71778"/>
            <a:ext cx="3048000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+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　いま</a:t>
            </a:r>
            <a:r>
              <a:rPr lang="ja-JP" altLang="en-US" sz="28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す</a:t>
            </a:r>
            <a:endParaRPr lang="en-US" sz="2800" dirty="0">
              <a:effectLst/>
              <a:latin typeface="Times New Roman"/>
              <a:ea typeface="MS Mincho"/>
              <a:cs typeface="MS Minch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5364" y="936411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Cách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thể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hiện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thời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tiếp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diễn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033" y="1981200"/>
            <a:ext cx="8382000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Ý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nghĩa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: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Đang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smtClean="0">
                <a:latin typeface="Times New Roman"/>
                <a:ea typeface="Times New Roman"/>
                <a:cs typeface="Arial"/>
              </a:rPr>
              <a:t>~</a:t>
            </a:r>
            <a:endParaRPr lang="en-US" sz="2400" i="1" dirty="0" smtClean="0">
              <a:ea typeface="Times New Roman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từ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thể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dirty="0">
                <a:ea typeface="MS Mincho"/>
                <a:cs typeface="Arial"/>
              </a:rPr>
              <a:t>て</a:t>
            </a:r>
            <a:r>
              <a:rPr lang="ja-JP" altLang="en-US" sz="2400" b="1" dirty="0"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thêm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dirty="0">
                <a:ea typeface="MS Mincho"/>
                <a:cs typeface="Arial"/>
              </a:rPr>
              <a:t>います</a:t>
            </a:r>
            <a:endParaRPr lang="en-US" sz="2400" dirty="0">
              <a:ea typeface="Calibri"/>
              <a:cs typeface="Arial"/>
            </a:endParaRPr>
          </a:p>
          <a:p>
            <a:pPr>
              <a:lnSpc>
                <a:spcPts val="230"/>
              </a:lnSpc>
            </a:pPr>
            <a:r>
              <a:rPr lang="en-US" sz="2400" b="1" dirty="0">
                <a:latin typeface="MS Mincho"/>
                <a:ea typeface="Calibri"/>
                <a:cs typeface="Arial"/>
              </a:rPr>
              <a:t> </a:t>
            </a:r>
            <a:endParaRPr lang="en-US" sz="2400" dirty="0">
              <a:ea typeface="Calibri"/>
              <a:cs typeface="Arial"/>
            </a:endParaRPr>
          </a:p>
          <a:p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Cách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: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Mẫu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câu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này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dùng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để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diễn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tả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một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hành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đang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diễn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ra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tại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thời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điểm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endParaRPr lang="en-US" sz="2400" b="1" dirty="0" smtClean="0">
              <a:latin typeface="Times New Roman"/>
              <a:ea typeface="Times New Roman"/>
              <a:cs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ロ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ン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さ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んは日本語をべんきょうしています。</a:t>
            </a:r>
            <a:r>
              <a:rPr lang="vi-VN" altLang="ja-JP" sz="2400" dirty="0" smtClean="0">
                <a:latin typeface="+mj-lt"/>
                <a:ea typeface="MS Mincho" pitchFamily="49" charset="-128"/>
              </a:rPr>
              <a:t>Bạn Long đang học tiếng Nhật.</a:t>
            </a:r>
            <a:endParaRPr lang="en-US" altLang="ja-JP" sz="2400" dirty="0" smtClean="0">
              <a:latin typeface="+mj-lt"/>
              <a:ea typeface="MS Mincho" pitchFamily="49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今、雨がふっています。</a:t>
            </a:r>
            <a:r>
              <a:rPr lang="vi-VN" altLang="ja-JP" sz="2400" dirty="0" smtClean="0">
                <a:latin typeface="+mj-lt"/>
                <a:ea typeface="MS Mincho" pitchFamily="49" charset="-128"/>
              </a:rPr>
              <a:t>Trời đang mưa.</a:t>
            </a:r>
            <a:endParaRPr lang="en-US" altLang="ja-JP" sz="2400" dirty="0" smtClean="0">
              <a:latin typeface="+mj-lt"/>
              <a:ea typeface="MS Mincho" pitchFamily="49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今、何をしていますか。</a:t>
            </a:r>
            <a:r>
              <a:rPr lang="vi-VN" altLang="ja-JP" sz="2400" dirty="0" smtClean="0">
                <a:latin typeface="+mj-lt"/>
                <a:ea typeface="MS Mincho" pitchFamily="49" charset="-128"/>
              </a:rPr>
              <a:t>Bây giờ em đang làm gì vậy ?</a:t>
            </a:r>
            <a:endParaRPr lang="en-US" altLang="ja-JP" sz="2400" dirty="0" smtClean="0">
              <a:latin typeface="+mj-lt"/>
              <a:ea typeface="MS Mincho" pitchFamily="49" charset="-128"/>
            </a:endParaRPr>
          </a:p>
          <a:p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、、、ご飯を</a:t>
            </a:r>
            <a:r>
              <a:rPr lang="ja-JP" altLang="en-US" sz="2400" dirty="0">
                <a:latin typeface="Times New Roman"/>
                <a:ea typeface="MS Mincho"/>
              </a:rPr>
              <a:t>食</a:t>
            </a:r>
            <a:r>
              <a:rPr lang="en-US" sz="2400" dirty="0">
                <a:latin typeface="Times New Roman"/>
                <a:ea typeface="MS Mincho"/>
              </a:rPr>
              <a:t>(</a:t>
            </a:r>
            <a:r>
              <a:rPr lang="ja-JP" altLang="en-US" sz="2400" dirty="0">
                <a:latin typeface="MS Mincho"/>
                <a:ea typeface="MS Mincho"/>
              </a:rPr>
              <a:t>た</a:t>
            </a:r>
            <a:r>
              <a:rPr lang="en-US" sz="2400" dirty="0">
                <a:latin typeface="Times New Roman"/>
                <a:ea typeface="MS Mincho"/>
              </a:rPr>
              <a:t>)</a:t>
            </a:r>
            <a:r>
              <a:rPr lang="ja-JP" altLang="en-US" sz="2400" dirty="0">
                <a:latin typeface="Times New Roman"/>
                <a:ea typeface="MS Mincho"/>
              </a:rPr>
              <a:t>べています</a:t>
            </a:r>
            <a:r>
              <a:rPr lang="ja-JP" altLang="en-US" sz="2400" dirty="0" smtClean="0">
                <a:latin typeface="Times New Roman"/>
                <a:ea typeface="MS Mincho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</a:rPr>
              <a:t>Em đang ăn cơm.</a:t>
            </a:r>
            <a:endParaRPr lang="en-US" altLang="ja-JP" sz="2400" dirty="0" smtClean="0">
              <a:latin typeface="Times New Roman"/>
              <a:ea typeface="MS Mincho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ja-JP" sz="2200" dirty="0" smtClean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42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286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/>
                <a:ea typeface="MS Mincho"/>
              </a:rPr>
              <a:t>V </a:t>
            </a:r>
            <a:r>
              <a:rPr lang="ja-JP" altLang="en-US" sz="2800" b="1" strike="sngStrike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ます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　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MS Mincho"/>
              </a:rPr>
              <a:t>+ 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　ましょうか。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867244"/>
            <a:ext cx="8610600" cy="4391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4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Ý nghĩa : </a:t>
            </a:r>
            <a:r>
              <a:rPr lang="en-US" sz="2400" i="1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Đề</a:t>
            </a:r>
            <a:r>
              <a:rPr lang="en-US" sz="2400" i="1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nghị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được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làm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giúp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ai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việc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gì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đó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.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Người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nói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chủ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ngỏ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ý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muốn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giúp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đỡ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người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nghe</a:t>
            </a:r>
            <a:r>
              <a:rPr lang="en-US" sz="2400" i="1" dirty="0" smtClean="0">
                <a:latin typeface="Times New Roman" pitchFamily="18" charset="0"/>
                <a:ea typeface="MS Mincho"/>
                <a:cs typeface="Times New Roman" pitchFamily="18" charset="0"/>
              </a:rPr>
              <a:t>.</a:t>
            </a:r>
            <a:endParaRPr lang="vi-VN" sz="2400" i="1" dirty="0" smtClean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+mj-lt"/>
                <a:ea typeface="MS Mincho"/>
                <a:cs typeface="Times New Roman"/>
              </a:rPr>
              <a:t>荷物</a:t>
            </a:r>
            <a:r>
              <a:rPr lang="en-US" sz="2400" dirty="0">
                <a:latin typeface="+mj-lt"/>
                <a:ea typeface="MS Mincho"/>
                <a:cs typeface="Times New Roman"/>
              </a:rPr>
              <a:t>(</a:t>
            </a:r>
            <a:r>
              <a:rPr lang="ja-JP" altLang="en-US" sz="2400" dirty="0">
                <a:latin typeface="+mj-lt"/>
                <a:ea typeface="MS Mincho"/>
                <a:cs typeface="Times New Roman"/>
              </a:rPr>
              <a:t>にもつ</a:t>
            </a:r>
            <a:r>
              <a:rPr lang="en-US" sz="2400" dirty="0">
                <a:latin typeface="+mj-lt"/>
                <a:ea typeface="MS Mincho"/>
                <a:cs typeface="Times New Roman"/>
              </a:rPr>
              <a:t>)</a:t>
            </a:r>
            <a:r>
              <a:rPr lang="ja-JP" altLang="en-US" sz="2400" dirty="0">
                <a:latin typeface="+mj-lt"/>
                <a:ea typeface="MS Mincho"/>
                <a:cs typeface="Times New Roman"/>
              </a:rPr>
              <a:t>を持</a:t>
            </a:r>
            <a:r>
              <a:rPr lang="en-US" sz="2400" dirty="0">
                <a:latin typeface="+mj-lt"/>
                <a:ea typeface="MS Mincho"/>
                <a:cs typeface="Times New Roman"/>
              </a:rPr>
              <a:t>(</a:t>
            </a:r>
            <a:r>
              <a:rPr lang="ja-JP" altLang="en-US" sz="2400" dirty="0">
                <a:latin typeface="+mj-lt"/>
                <a:ea typeface="MS Mincho"/>
                <a:cs typeface="Times New Roman"/>
              </a:rPr>
              <a:t>も</a:t>
            </a:r>
            <a:r>
              <a:rPr lang="en-US" sz="2400" dirty="0">
                <a:latin typeface="+mj-lt"/>
                <a:ea typeface="MS Mincho"/>
                <a:cs typeface="Times New Roman"/>
              </a:rPr>
              <a:t>)</a:t>
            </a:r>
            <a:r>
              <a:rPr lang="ja-JP" altLang="en-US" sz="2400" dirty="0">
                <a:latin typeface="+mj-lt"/>
                <a:ea typeface="MS Mincho"/>
                <a:cs typeface="Times New Roman"/>
              </a:rPr>
              <a:t>ちましょうか。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Tôi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cầm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đồ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giúp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bạn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nhé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+mj-lt"/>
                <a:ea typeface="MS Mincho"/>
                <a:cs typeface="Times New Roman"/>
              </a:rPr>
              <a:t>　</a:t>
            </a:r>
            <a:r>
              <a:rPr lang="en-US" sz="2400" dirty="0" smtClean="0">
                <a:latin typeface="+mj-lt"/>
                <a:ea typeface="MS Mincho"/>
                <a:cs typeface="Times New Roman"/>
              </a:rPr>
              <a:t>-</a:t>
            </a:r>
            <a:r>
              <a:rPr lang="vi-VN" sz="2400" dirty="0" smtClean="0">
                <a:latin typeface="+mj-lt"/>
                <a:ea typeface="MS Mincho"/>
                <a:cs typeface="Times New Roman"/>
              </a:rPr>
              <a:t> </a:t>
            </a:r>
            <a:r>
              <a:rPr lang="en-US" sz="2400" dirty="0" smtClean="0">
                <a:latin typeface="+mj-lt"/>
                <a:ea typeface="MS Mincho"/>
                <a:cs typeface="Times New Roman"/>
              </a:rPr>
              <a:t>&gt;</a:t>
            </a:r>
            <a:r>
              <a:rPr lang="ja-JP" altLang="en-US" sz="2400" dirty="0">
                <a:latin typeface="+mj-lt"/>
                <a:ea typeface="MS Mincho"/>
                <a:cs typeface="Times New Roman"/>
              </a:rPr>
              <a:t>はい、お願</a:t>
            </a:r>
            <a:r>
              <a:rPr lang="en-US" sz="2400" dirty="0">
                <a:latin typeface="+mj-lt"/>
                <a:ea typeface="MS Mincho"/>
                <a:cs typeface="Times New Roman"/>
              </a:rPr>
              <a:t>(</a:t>
            </a:r>
            <a:r>
              <a:rPr lang="ja-JP" altLang="en-US" sz="2400" dirty="0">
                <a:latin typeface="+mj-lt"/>
                <a:ea typeface="MS Mincho"/>
                <a:cs typeface="Times New Roman"/>
              </a:rPr>
              <a:t>ねが</a:t>
            </a:r>
            <a:r>
              <a:rPr lang="en-US" sz="2400" dirty="0">
                <a:latin typeface="+mj-lt"/>
                <a:ea typeface="MS Mincho"/>
                <a:cs typeface="Times New Roman"/>
              </a:rPr>
              <a:t>)</a:t>
            </a:r>
            <a:r>
              <a:rPr lang="ja-JP" altLang="en-US" sz="2400" dirty="0">
                <a:latin typeface="+mj-lt"/>
                <a:ea typeface="MS Mincho"/>
                <a:cs typeface="Times New Roman"/>
              </a:rPr>
              <a:t>いします。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Vâng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phiền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bạn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+mj-lt"/>
                <a:ea typeface="MS Mincho"/>
                <a:cs typeface="Times New Roman"/>
              </a:rPr>
              <a:t>タ</a:t>
            </a:r>
            <a:r>
              <a:rPr lang="ja-JP" altLang="en-US" sz="2400" dirty="0">
                <a:latin typeface="+mj-lt"/>
                <a:ea typeface="MS Mincho"/>
                <a:cs typeface="Times New Roman"/>
              </a:rPr>
              <a:t>クシーを呼</a:t>
            </a:r>
            <a:r>
              <a:rPr lang="en-US" sz="2400" dirty="0">
                <a:latin typeface="+mj-lt"/>
                <a:ea typeface="MS Mincho"/>
                <a:cs typeface="Times New Roman"/>
              </a:rPr>
              <a:t>(</a:t>
            </a:r>
            <a:r>
              <a:rPr lang="ja-JP" altLang="en-US" sz="2400" dirty="0">
                <a:latin typeface="+mj-lt"/>
                <a:ea typeface="MS Mincho"/>
                <a:cs typeface="Times New Roman"/>
              </a:rPr>
              <a:t>よ</a:t>
            </a:r>
            <a:r>
              <a:rPr lang="en-US" sz="2400" dirty="0">
                <a:latin typeface="+mj-lt"/>
                <a:ea typeface="MS Mincho"/>
                <a:cs typeface="Times New Roman"/>
              </a:rPr>
              <a:t>)</a:t>
            </a:r>
            <a:r>
              <a:rPr lang="ja-JP" altLang="en-US" sz="2400" dirty="0">
                <a:latin typeface="+mj-lt"/>
                <a:ea typeface="MS Mincho"/>
                <a:cs typeface="Times New Roman"/>
              </a:rPr>
              <a:t>びましょうか。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Tôi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gọi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taxi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giúp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bạn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nhé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+mj-lt"/>
                <a:ea typeface="MS Mincho"/>
                <a:cs typeface="Times New Roman"/>
              </a:rPr>
              <a:t>　</a:t>
            </a:r>
            <a:r>
              <a:rPr lang="en-US" sz="2400" dirty="0" smtClean="0">
                <a:latin typeface="+mj-lt"/>
                <a:ea typeface="MS Mincho"/>
                <a:cs typeface="Times New Roman"/>
              </a:rPr>
              <a:t>-</a:t>
            </a:r>
            <a:r>
              <a:rPr lang="vi-VN" sz="2400" dirty="0" smtClean="0">
                <a:latin typeface="+mj-lt"/>
                <a:ea typeface="MS Mincho"/>
                <a:cs typeface="Times New Roman"/>
              </a:rPr>
              <a:t> </a:t>
            </a:r>
            <a:r>
              <a:rPr lang="en-US" sz="2400" dirty="0" smtClean="0">
                <a:latin typeface="+mj-lt"/>
                <a:ea typeface="MS Mincho"/>
                <a:cs typeface="Times New Roman"/>
              </a:rPr>
              <a:t>&gt;</a:t>
            </a:r>
            <a:r>
              <a:rPr lang="ja-JP" altLang="en-US" sz="2400" dirty="0">
                <a:latin typeface="+mj-lt"/>
                <a:ea typeface="MS Mincho"/>
                <a:cs typeface="Times New Roman"/>
              </a:rPr>
              <a:t>いいえ、けっこうです。ありがとう。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thôi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rồi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cảm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ơn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600" dirty="0">
              <a:effectLst/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324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414</Words>
  <Application>Microsoft Office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2_Office Theme</vt:lpstr>
      <vt:lpstr>BÀI 14 : NHÓM ĐỘNG TỪ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</cp:lastModifiedBy>
  <cp:revision>138</cp:revision>
  <dcterms:created xsi:type="dcterms:W3CDTF">2018-08-06T03:19:53Z</dcterms:created>
  <dcterms:modified xsi:type="dcterms:W3CDTF">2018-10-18T11:23:56Z</dcterms:modified>
</cp:coreProperties>
</file>