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  <p:sldMasterId id="2147484021" r:id="rId2"/>
  </p:sldMasterIdLst>
  <p:notesMasterIdLst>
    <p:notesMasterId r:id="rId8"/>
  </p:notesMasterIdLst>
  <p:sldIdLst>
    <p:sldId id="289" r:id="rId3"/>
    <p:sldId id="294" r:id="rId4"/>
    <p:sldId id="295" r:id="rId5"/>
    <p:sldId id="296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>
        <p:scale>
          <a:sx n="76" d="100"/>
          <a:sy n="76" d="100"/>
        </p:scale>
        <p:origin x="-342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674D-420A-4DB0-A4DC-EC1BE1388C9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67B82-341D-42F7-B91B-146FD5B2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4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93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0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8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2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40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9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32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D4246E-E8B1-4AE6-A578-960906E90A8F}" type="datetimeFigureOut">
              <a:rPr lang="en-US" smtClean="0">
                <a:solidFill>
                  <a:prstClr val="black"/>
                </a:solidFill>
              </a:rPr>
              <a:pPr/>
              <a:t>10/18/2018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6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1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8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246E-E8B1-4AE6-A578-960906E90A8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3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3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err="1" smtClean="0"/>
              <a:t>Bài</a:t>
            </a:r>
            <a:r>
              <a:rPr lang="en-US" dirty="0" smtClean="0"/>
              <a:t> 1: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3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Gv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3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</p:sldLayoutIdLst>
  <p:txStyles>
    <p:titleStyle>
      <a:lvl1pPr marL="0" marR="0" indent="0" algn="ct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altLang="en-US" sz="5400" b="1" kern="1200" baseline="0" smtClean="0">
          <a:solidFill>
            <a:srgbClr val="0070C0"/>
          </a:solidFill>
          <a:effectLst/>
          <a:latin typeface="+mj-lt"/>
          <a:ea typeface="+mj-ea"/>
          <a:cs typeface="+mj-cs"/>
        </a:defRPr>
      </a:lvl1pPr>
    </p:titleStyle>
    <p:bodyStyle>
      <a:lvl1pPr marL="571500" indent="-571500" algn="l" defTabSz="914400" rtl="0" eaLnBrk="1" latinLnBrk="0" hangingPunct="1">
        <a:spcBef>
          <a:spcPct val="20000"/>
        </a:spcBef>
        <a:buFont typeface="+mj-lt"/>
        <a:buAutoNum type="romanUcPeriod"/>
        <a:defRPr sz="32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8153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BÀI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133600"/>
            <a:ext cx="6324600" cy="12192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第</a:t>
            </a:r>
            <a:r>
              <a:rPr lang="vi-VN" altLang="ja-JP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15 </a:t>
            </a: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課</a:t>
            </a:r>
            <a:endParaRPr lang="en-US" sz="4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251" y="6324600"/>
            <a:ext cx="234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GV: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535631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CÁC MẪU CÂU VỚI ĐỘNG TỪ THỂ </a:t>
            </a:r>
            <a:r>
              <a:rPr lang="ja-JP" altLang="en-US" sz="2400" dirty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て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693" y="2133600"/>
            <a:ext cx="8458200" cy="3841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279400" algn="l"/>
              </a:tabLst>
            </a:pPr>
            <a:r>
              <a:rPr lang="en-US" sz="2400" b="1" dirty="0">
                <a:latin typeface="Times New Roman"/>
                <a:ea typeface="Times New Roman"/>
                <a:cs typeface="Arial"/>
              </a:rPr>
              <a:t>Ý </a:t>
            </a:r>
            <a:r>
              <a:rPr lang="en-US" sz="2400" b="1" dirty="0" err="1">
                <a:latin typeface="Times New Roman"/>
                <a:ea typeface="Times New Roman"/>
                <a:cs typeface="Arial"/>
              </a:rPr>
              <a:t>nghĩa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: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Có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thể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làm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~,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được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phép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làm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~,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làm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~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cũng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 smtClean="0">
                <a:latin typeface="Times New Roman"/>
                <a:ea typeface="Times New Roman"/>
                <a:cs typeface="Arial"/>
              </a:rPr>
              <a:t>được</a:t>
            </a:r>
            <a:endParaRPr lang="vi-VN" sz="1400" i="1" dirty="0" smtClean="0">
              <a:ea typeface="Times New Roman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279400" algn="l"/>
              </a:tabLst>
            </a:pP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Động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từ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thể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ja-JP" altLang="en-US" sz="2400" dirty="0">
                <a:ea typeface="MS Mincho"/>
                <a:cs typeface="Arial"/>
              </a:rPr>
              <a:t>て</a:t>
            </a:r>
            <a:r>
              <a:rPr lang="ja-JP" altLang="en-US" sz="2400" b="1" dirty="0"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thêm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ja-JP" altLang="en-US" sz="2400" dirty="0">
                <a:ea typeface="MS Mincho"/>
                <a:cs typeface="Arial"/>
              </a:rPr>
              <a:t>もいいで</a:t>
            </a:r>
            <a:r>
              <a:rPr lang="ja-JP" altLang="en-US" sz="2400" dirty="0" smtClean="0">
                <a:ea typeface="MS Mincho"/>
                <a:cs typeface="Arial"/>
              </a:rPr>
              <a:t>す</a:t>
            </a:r>
            <a:endParaRPr lang="vi-VN" altLang="ja-JP" sz="1400" dirty="0" smtClean="0">
              <a:ea typeface="MS Mincho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279400" algn="l"/>
              </a:tabLst>
            </a:pPr>
            <a:r>
              <a:rPr lang="en-US" sz="2400" b="1" dirty="0" err="1" smtClean="0">
                <a:latin typeface="Times New Roman"/>
                <a:ea typeface="Times New Roman"/>
                <a:cs typeface="Arial"/>
              </a:rPr>
              <a:t>Cách</a:t>
            </a:r>
            <a:r>
              <a:rPr lang="en-US" sz="2400" b="1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Arial"/>
              </a:rPr>
              <a:t>dùng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: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Mẫu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câu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này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ám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chỉ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một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sự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cho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phép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làm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gì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đó</a:t>
            </a:r>
            <a:endParaRPr lang="vi-VN" sz="2400" b="1" dirty="0" smtClean="0">
              <a:solidFill>
                <a:srgbClr val="FF0000"/>
              </a:solidFill>
              <a:latin typeface="Times New Roman"/>
              <a:ea typeface="Times New Roman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533400" algn="l"/>
              </a:tabLst>
            </a:pPr>
            <a:r>
              <a:rPr lang="en-US" sz="2400" b="1" dirty="0" err="1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Ví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dụ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:</a:t>
            </a:r>
            <a:endParaRPr lang="vi-VN" sz="2400" b="1" dirty="0" smtClean="0">
              <a:solidFill>
                <a:srgbClr val="FF0000"/>
              </a:solidFill>
              <a:latin typeface="Times New Roman"/>
              <a:ea typeface="Times New Roman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  <a:tab pos="533400" algn="l"/>
              </a:tabLst>
            </a:pPr>
            <a:r>
              <a:rPr lang="ja-JP" altLang="en-US" sz="2400" dirty="0">
                <a:ea typeface="MS Mincho"/>
                <a:cs typeface="Arial"/>
              </a:rPr>
              <a:t>そ</a:t>
            </a:r>
            <a:r>
              <a:rPr lang="ja-JP" altLang="en-US" sz="2400" dirty="0" smtClean="0">
                <a:ea typeface="MS Mincho"/>
                <a:cs typeface="Arial"/>
              </a:rPr>
              <a:t>のへやで</a:t>
            </a:r>
            <a:r>
              <a:rPr lang="ja-JP" altLang="en-US" sz="2400" dirty="0">
                <a:ea typeface="MS Mincho"/>
                <a:cs typeface="Arial"/>
              </a:rPr>
              <a:t>タバコ</a:t>
            </a:r>
            <a:r>
              <a:rPr lang="ja-JP" altLang="en-US" sz="2400" dirty="0" smtClean="0">
                <a:ea typeface="MS Mincho"/>
                <a:cs typeface="Arial"/>
              </a:rPr>
              <a:t>をすっ</a:t>
            </a:r>
            <a:r>
              <a:rPr lang="ja-JP" altLang="en-US" sz="2400" b="1" dirty="0">
                <a:ea typeface="MS Mincho"/>
                <a:cs typeface="Arial"/>
              </a:rPr>
              <a:t>てもいい</a:t>
            </a:r>
            <a:r>
              <a:rPr lang="ja-JP" altLang="en-US" sz="2400" dirty="0">
                <a:ea typeface="MS Mincho"/>
                <a:cs typeface="Arial"/>
              </a:rPr>
              <a:t>です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endParaRPr lang="vi-VN" altLang="ja-JP" sz="2400" dirty="0" smtClean="0">
              <a:ea typeface="MS Mincho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  <a:tab pos="533400" algn="l"/>
              </a:tabLst>
            </a:pPr>
            <a:r>
              <a:rPr lang="ja-JP" altLang="en-US" sz="2400" dirty="0">
                <a:ea typeface="MS Mincho"/>
                <a:cs typeface="Arial"/>
              </a:rPr>
              <a:t>ここ</a:t>
            </a:r>
            <a:r>
              <a:rPr lang="ja-JP" altLang="en-US" sz="2400" dirty="0" smtClean="0">
                <a:ea typeface="MS Mincho"/>
                <a:cs typeface="Arial"/>
              </a:rPr>
              <a:t>でしゃしんをとっ</a:t>
            </a:r>
            <a:r>
              <a:rPr lang="ja-JP" altLang="en-US" sz="2400" dirty="0">
                <a:ea typeface="MS Mincho"/>
                <a:cs typeface="Arial"/>
              </a:rPr>
              <a:t>て</a:t>
            </a:r>
            <a:r>
              <a:rPr lang="ja-JP" altLang="en-US" sz="2400" b="1" dirty="0">
                <a:ea typeface="MS Mincho"/>
                <a:cs typeface="Arial"/>
              </a:rPr>
              <a:t>もいいですか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endParaRPr lang="vi-VN" altLang="ja-JP" sz="2400" dirty="0" smtClean="0">
              <a:ea typeface="MS Mincho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533400" algn="l"/>
              </a:tabLst>
            </a:pPr>
            <a:r>
              <a:rPr lang="ja-JP" altLang="en-US" sz="2400" dirty="0" smtClean="0">
                <a:ea typeface="MS Mincho"/>
                <a:cs typeface="Arial"/>
              </a:rPr>
              <a:t>、、、え</a:t>
            </a:r>
            <a:r>
              <a:rPr lang="ja-JP" altLang="en-US" sz="2400" dirty="0">
                <a:ea typeface="MS Mincho"/>
                <a:cs typeface="Arial"/>
              </a:rPr>
              <a:t>え、いいです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endParaRPr lang="vi-VN" altLang="ja-JP" sz="2400" dirty="0" smtClean="0">
              <a:ea typeface="MS Mincho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  <a:tab pos="533400" algn="l"/>
              </a:tabLst>
            </a:pPr>
            <a:r>
              <a:rPr lang="ja-JP" alt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みなさん、ここで</a:t>
            </a:r>
            <a:r>
              <a:rPr lang="ja-JP" altLang="en-US" sz="2400" dirty="0" smtClean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今ねて</a:t>
            </a:r>
            <a:r>
              <a:rPr lang="ja-JP" altLang="en-US" sz="2400" b="1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もいいですか</a:t>
            </a:r>
            <a:r>
              <a:rPr lang="ja-JP" altLang="en-US" sz="2400" b="1" dirty="0" smtClean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。</a:t>
            </a:r>
            <a:endParaRPr lang="vi-VN" altLang="ja-JP" sz="2400" b="1" dirty="0" smtClean="0">
              <a:solidFill>
                <a:srgbClr val="000000"/>
              </a:solidFill>
              <a:latin typeface="Times New Roman"/>
              <a:ea typeface="MS Mincho"/>
              <a:cs typeface="Times New Roman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533400" algn="l"/>
              </a:tabLst>
            </a:pPr>
            <a:r>
              <a:rPr lang="ja-JP" altLang="en-US" sz="2400" b="1" dirty="0" smtClean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、、、</a:t>
            </a:r>
            <a:r>
              <a:rPr lang="ja-JP" altLang="en-US" sz="2400" dirty="0" smtClean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い</a:t>
            </a:r>
            <a:r>
              <a:rPr lang="ja-JP" alt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いえ、だめです</a:t>
            </a:r>
            <a:r>
              <a:rPr lang="ja-JP" altLang="en-US" sz="2400" dirty="0" smtClean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。</a:t>
            </a:r>
            <a:endParaRPr lang="en-US" altLang="ja-JP" sz="2400" dirty="0" smtClean="0">
              <a:solidFill>
                <a:srgbClr val="000000"/>
              </a:solidFill>
              <a:latin typeface="Times New Roman"/>
              <a:ea typeface="MS Mincho"/>
              <a:cs typeface="Times New Roman"/>
            </a:endParaRPr>
          </a:p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何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(</a:t>
            </a:r>
            <a:r>
              <a:rPr lang="ja-JP" altLang="en-US" sz="2400" dirty="0">
                <a:solidFill>
                  <a:srgbClr val="FF0000"/>
                </a:solidFill>
                <a:latin typeface="MS Mincho"/>
                <a:ea typeface="MS Mincho"/>
                <a:cs typeface="Times New Roman"/>
              </a:rPr>
              <a:t>なに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)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を　しても　いいです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か</a:t>
            </a:r>
            <a:endParaRPr lang="en-US" sz="2400" dirty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693" y="1236623"/>
            <a:ext cx="300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ja-JP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て＋</a:t>
            </a: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も　いいです。</a:t>
            </a:r>
            <a:endParaRPr lang="en-US" altLang="ja-JP" sz="2400" b="1" dirty="0" smtClean="0">
              <a:solidFill>
                <a:srgbClr val="FF0000"/>
              </a:solidFill>
              <a:ea typeface="MS Mincho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5304" y="1236622"/>
            <a:ext cx="5570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</a:rPr>
              <a:t>Cách nói cho phép làm gì, làm gì thì được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10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42485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vi-VN" altLang="ja-JP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8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て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＋</a:t>
            </a:r>
            <a:r>
              <a:rPr lang="ja-JP" altLang="en-US" sz="28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はい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けません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136223"/>
            <a:ext cx="8382000" cy="491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279400" algn="l"/>
              </a:tabLst>
            </a:pPr>
            <a:r>
              <a:rPr lang="en-US" sz="2400" b="1" dirty="0">
                <a:latin typeface="Times New Roman"/>
                <a:ea typeface="Times New Roman"/>
                <a:cs typeface="Arial"/>
              </a:rPr>
              <a:t>Ý </a:t>
            </a:r>
            <a:r>
              <a:rPr lang="en-US" sz="2400" b="1" dirty="0" err="1">
                <a:latin typeface="Times New Roman"/>
                <a:ea typeface="Times New Roman"/>
                <a:cs typeface="Arial"/>
              </a:rPr>
              <a:t>nghĩa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: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Không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được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làm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smtClean="0">
                <a:latin typeface="Times New Roman"/>
                <a:ea typeface="Times New Roman"/>
                <a:cs typeface="Arial"/>
              </a:rPr>
              <a:t>~</a:t>
            </a:r>
            <a:endParaRPr lang="en-US" sz="1400" i="1" dirty="0" smtClean="0">
              <a:ea typeface="Times New Roman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279400" algn="l"/>
              </a:tabLst>
            </a:pPr>
            <a:r>
              <a:rPr lang="en-US" sz="2400" b="1" dirty="0" err="1" smtClean="0">
                <a:latin typeface="Times New Roman"/>
                <a:ea typeface="Times New Roman"/>
                <a:cs typeface="Arial"/>
              </a:rPr>
              <a:t>Cấu</a:t>
            </a:r>
            <a:r>
              <a:rPr lang="en-US" sz="2400" b="1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Arial"/>
              </a:rPr>
              <a:t>tạo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: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Động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từ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thể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ja-JP" altLang="en-US" sz="2400" dirty="0">
                <a:ea typeface="MS Mincho"/>
                <a:cs typeface="Arial"/>
              </a:rPr>
              <a:t>て</a:t>
            </a:r>
            <a:r>
              <a:rPr lang="ja-JP" altLang="en-US" sz="2400" b="1" dirty="0"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thêm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ja-JP" altLang="en-US" sz="2400" dirty="0">
                <a:ea typeface="MS Mincho"/>
                <a:cs typeface="Arial"/>
              </a:rPr>
              <a:t>はいけません</a:t>
            </a:r>
            <a:endParaRPr lang="en-US" sz="1400" dirty="0">
              <a:ea typeface="Calibri"/>
              <a:cs typeface="Arial"/>
            </a:endParaRPr>
          </a:p>
          <a:p>
            <a:pPr>
              <a:lnSpc>
                <a:spcPts val="165"/>
              </a:lnSpc>
            </a:pPr>
            <a:r>
              <a:rPr lang="en-US" sz="2400" b="1" dirty="0">
                <a:latin typeface="MS Mincho"/>
                <a:ea typeface="Calibri"/>
                <a:cs typeface="Arial"/>
              </a:rPr>
              <a:t> </a:t>
            </a:r>
            <a:endParaRPr lang="en-US" sz="1400" dirty="0">
              <a:ea typeface="Calibri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279400" algn="l"/>
              </a:tabLst>
            </a:pPr>
            <a:r>
              <a:rPr lang="en-US" sz="2400" b="1" dirty="0" err="1">
                <a:latin typeface="Times New Roman"/>
                <a:ea typeface="Times New Roman"/>
                <a:cs typeface="Arial"/>
              </a:rPr>
              <a:t>Cách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Arial"/>
              </a:rPr>
              <a:t>dùng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: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Mẫu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câu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này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sử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dụng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khi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muốn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nói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ý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không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được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phép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làm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gì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.</a:t>
            </a:r>
            <a:endParaRPr lang="en-US" sz="1400" dirty="0">
              <a:ea typeface="Calibri"/>
              <a:cs typeface="Aria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ここで しゃしんをとっ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てはいけません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。</a:t>
            </a:r>
            <a:r>
              <a:rPr lang="en-US" altLang="ja-JP" sz="2400" dirty="0" err="1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Không</a:t>
            </a:r>
            <a:r>
              <a:rPr lang="en-US" altLang="ja-JP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được</a:t>
            </a:r>
            <a:r>
              <a:rPr lang="en-US" altLang="ja-JP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chụp</a:t>
            </a:r>
            <a:r>
              <a:rPr lang="en-US" altLang="ja-JP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ảnh</a:t>
            </a:r>
            <a:r>
              <a:rPr lang="en-US" altLang="ja-JP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ở </a:t>
            </a:r>
            <a:r>
              <a:rPr lang="en-US" altLang="ja-JP" sz="2400" dirty="0" err="1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đây</a:t>
            </a:r>
            <a:r>
              <a:rPr lang="en-US" altLang="ja-JP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ここで たばこを</a:t>
            </a:r>
            <a:r>
              <a:rPr lang="ja-JP" altLang="en-US" sz="2400" dirty="0">
                <a:solidFill>
                  <a:srgbClr val="000000"/>
                </a:solidFill>
                <a:latin typeface="Times New Roman"/>
                <a:ea typeface="MS Mincho"/>
              </a:rPr>
              <a:t>吸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</a:rPr>
              <a:t>(</a:t>
            </a:r>
            <a:r>
              <a:rPr lang="ja-JP" altLang="en-US" sz="2400" dirty="0">
                <a:solidFill>
                  <a:srgbClr val="000000"/>
                </a:solidFill>
                <a:latin typeface="MS Mincho"/>
                <a:ea typeface="MS Mincho"/>
              </a:rPr>
              <a:t>す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</a:rPr>
              <a:t>)</a:t>
            </a:r>
            <a:r>
              <a:rPr lang="ja-JP" altLang="en-US" sz="2400" dirty="0">
                <a:solidFill>
                  <a:srgbClr val="000000"/>
                </a:solidFill>
                <a:latin typeface="Times New Roman"/>
                <a:ea typeface="MS Mincho"/>
              </a:rPr>
              <a:t>っ</a:t>
            </a:r>
            <a:r>
              <a:rPr lang="ja-JP" altLang="en-US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てもいいですか。</a:t>
            </a:r>
            <a:r>
              <a:rPr lang="en-US" altLang="ja-JP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Ở </a:t>
            </a:r>
            <a:r>
              <a:rPr lang="en-US" altLang="ja-JP" sz="24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đây</a:t>
            </a:r>
            <a:r>
              <a:rPr lang="en-US" altLang="ja-JP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lang="en-US" altLang="ja-JP" sz="24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có</a:t>
            </a:r>
            <a:r>
              <a:rPr lang="en-US" altLang="ja-JP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lang="en-US" altLang="ja-JP" sz="24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được</a:t>
            </a:r>
            <a:r>
              <a:rPr lang="en-US" altLang="ja-JP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lang="en-US" altLang="ja-JP" sz="24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hút</a:t>
            </a:r>
            <a:r>
              <a:rPr lang="en-US" altLang="ja-JP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lang="en-US" altLang="ja-JP" sz="24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thuốc</a:t>
            </a:r>
            <a:r>
              <a:rPr lang="en-US" altLang="ja-JP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lang="en-US" altLang="ja-JP" sz="24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không</a:t>
            </a:r>
            <a:r>
              <a:rPr lang="en-US" altLang="ja-JP" sz="2400" dirty="0">
                <a:solidFill>
                  <a:srgbClr val="000000"/>
                </a:solidFill>
                <a:latin typeface="Times New Roman"/>
                <a:ea typeface="MS Mincho"/>
              </a:rPr>
              <a:t>?</a:t>
            </a:r>
            <a:endParaRPr lang="en-US" altLang="ja-JP" sz="2400" dirty="0" smtClean="0">
              <a:latin typeface="MS Mincho" pitchFamily="49" charset="-128"/>
              <a:ea typeface="MS Mincho" pitchFamily="49" charset="-128"/>
            </a:endParaRPr>
          </a:p>
          <a:p>
            <a:r>
              <a:rPr lang="ja-JP" altLang="en-US" sz="2400" dirty="0" smtClean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、、、こ</a:t>
            </a:r>
            <a:r>
              <a:rPr lang="ja-JP" alt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こ</a:t>
            </a:r>
            <a:r>
              <a:rPr lang="ja-JP" altLang="en-US" sz="2400" dirty="0" smtClean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で た</a:t>
            </a:r>
            <a:r>
              <a:rPr lang="ja-JP" alt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ばこを</a:t>
            </a:r>
            <a:r>
              <a:rPr lang="ja-JP" altLang="en-US" sz="2400" dirty="0">
                <a:solidFill>
                  <a:srgbClr val="000000"/>
                </a:solidFill>
                <a:latin typeface="Times New Roman"/>
                <a:ea typeface="MS Mincho"/>
              </a:rPr>
              <a:t>吸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</a:rPr>
              <a:t>(</a:t>
            </a:r>
            <a:r>
              <a:rPr lang="ja-JP" altLang="en-US" sz="2400" dirty="0">
                <a:solidFill>
                  <a:srgbClr val="000000"/>
                </a:solidFill>
                <a:latin typeface="MS Mincho"/>
                <a:ea typeface="MS Mincho"/>
              </a:rPr>
              <a:t>す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</a:rPr>
              <a:t>)</a:t>
            </a:r>
            <a:r>
              <a:rPr lang="ja-JP" altLang="en-US" sz="2400" dirty="0">
                <a:solidFill>
                  <a:srgbClr val="000000"/>
                </a:solidFill>
                <a:latin typeface="Times New Roman"/>
                <a:ea typeface="MS Mincho"/>
              </a:rPr>
              <a:t>っ</a:t>
            </a:r>
            <a:r>
              <a:rPr lang="ja-JP" altLang="en-US" sz="2400" b="1" dirty="0">
                <a:solidFill>
                  <a:srgbClr val="000000"/>
                </a:solidFill>
                <a:latin typeface="Times New Roman"/>
                <a:ea typeface="MS Mincho"/>
              </a:rPr>
              <a:t>てはいけませ</a:t>
            </a:r>
            <a:r>
              <a:rPr lang="ja-JP" altLang="en-US" sz="2400" b="1" dirty="0" smtClean="0">
                <a:solidFill>
                  <a:srgbClr val="000000"/>
                </a:solidFill>
                <a:latin typeface="Times New Roman"/>
                <a:ea typeface="MS Mincho"/>
              </a:rPr>
              <a:t>ん</a:t>
            </a:r>
            <a:r>
              <a:rPr lang="ja-JP" altLang="en-US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。</a:t>
            </a:r>
            <a:r>
              <a:rPr lang="en-US" altLang="ja-JP" sz="24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Không</a:t>
            </a:r>
            <a:r>
              <a:rPr lang="en-US" altLang="ja-JP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lang="en-US" altLang="ja-JP" sz="24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được</a:t>
            </a:r>
            <a:r>
              <a:rPr lang="en-US" altLang="ja-JP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lang="en-US" altLang="ja-JP" sz="24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hút</a:t>
            </a:r>
            <a:r>
              <a:rPr lang="en-US" altLang="ja-JP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lang="en-US" altLang="ja-JP" sz="24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thuốc</a:t>
            </a:r>
            <a:r>
              <a:rPr lang="en-US" altLang="ja-JP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 ở </a:t>
            </a:r>
            <a:r>
              <a:rPr lang="en-US" altLang="ja-JP" sz="24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đây</a:t>
            </a:r>
            <a:r>
              <a:rPr lang="en-US" altLang="ja-JP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お</a:t>
            </a:r>
            <a:r>
              <a:rPr lang="ja-JP" altLang="en-US" sz="2400" dirty="0">
                <a:latin typeface="Times New Roman"/>
                <a:ea typeface="MS Mincho"/>
              </a:rPr>
              <a:t>酒</a:t>
            </a:r>
            <a:r>
              <a:rPr lang="en-US" sz="2400" dirty="0">
                <a:latin typeface="Times New Roman"/>
                <a:ea typeface="MS Mincho"/>
              </a:rPr>
              <a:t>(</a:t>
            </a:r>
            <a:r>
              <a:rPr lang="ja-JP" altLang="en-US" sz="2400" dirty="0">
                <a:latin typeface="MS Mincho"/>
                <a:ea typeface="MS Mincho"/>
              </a:rPr>
              <a:t>さけ</a:t>
            </a:r>
            <a:r>
              <a:rPr lang="en-US" sz="2400" dirty="0">
                <a:latin typeface="Times New Roman"/>
                <a:ea typeface="MS Mincho"/>
              </a:rPr>
              <a:t>)</a:t>
            </a:r>
            <a:r>
              <a:rPr lang="ja-JP" altLang="en-US" sz="2400" dirty="0">
                <a:latin typeface="Times New Roman"/>
                <a:ea typeface="MS Mincho"/>
              </a:rPr>
              <a:t>を飲</a:t>
            </a:r>
            <a:r>
              <a:rPr lang="en-US" sz="2400" dirty="0">
                <a:latin typeface="Times New Roman"/>
                <a:ea typeface="MS Mincho"/>
              </a:rPr>
              <a:t>(</a:t>
            </a:r>
            <a:r>
              <a:rPr lang="ja-JP" altLang="en-US" sz="2400" dirty="0">
                <a:latin typeface="MS Mincho"/>
                <a:ea typeface="MS Mincho"/>
              </a:rPr>
              <a:t>の</a:t>
            </a:r>
            <a:r>
              <a:rPr lang="en-US" sz="2400" dirty="0">
                <a:latin typeface="Times New Roman"/>
                <a:ea typeface="MS Mincho"/>
              </a:rPr>
              <a:t>)</a:t>
            </a:r>
            <a:r>
              <a:rPr lang="ja-JP" altLang="en-US" sz="2400" dirty="0">
                <a:latin typeface="Times New Roman"/>
                <a:ea typeface="MS Mincho"/>
              </a:rPr>
              <a:t>ん</a:t>
            </a:r>
            <a:r>
              <a:rPr lang="ja-JP" altLang="en-US" sz="2400" b="1" dirty="0">
                <a:latin typeface="Times New Roman"/>
                <a:ea typeface="MS Mincho"/>
              </a:rPr>
              <a:t>ではいけません</a:t>
            </a:r>
            <a:r>
              <a:rPr lang="ja-JP" altLang="en-US" sz="2400" dirty="0" smtClean="0">
                <a:latin typeface="Times New Roman"/>
                <a:ea typeface="MS Mincho"/>
              </a:rPr>
              <a:t>。</a:t>
            </a:r>
            <a:r>
              <a:rPr lang="en-US" altLang="ja-JP" sz="2400" dirty="0" err="1" smtClean="0">
                <a:latin typeface="Times New Roman"/>
                <a:ea typeface="MS Mincho"/>
              </a:rPr>
              <a:t>Không</a:t>
            </a:r>
            <a:r>
              <a:rPr lang="en-US" altLang="ja-JP" sz="2400" dirty="0" smtClean="0">
                <a:latin typeface="Times New Roman"/>
                <a:ea typeface="MS Mincho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</a:rPr>
              <a:t>được</a:t>
            </a:r>
            <a:r>
              <a:rPr lang="en-US" altLang="ja-JP" sz="2400" dirty="0" smtClean="0">
                <a:latin typeface="Times New Roman"/>
                <a:ea typeface="MS Mincho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</a:rPr>
              <a:t>uống</a:t>
            </a:r>
            <a:r>
              <a:rPr lang="en-US" altLang="ja-JP" sz="2400" dirty="0" smtClean="0">
                <a:latin typeface="Times New Roman"/>
                <a:ea typeface="MS Mincho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</a:rPr>
              <a:t>rượu</a:t>
            </a:r>
            <a:r>
              <a:rPr lang="en-US" altLang="ja-JP" sz="2400" dirty="0" smtClean="0">
                <a:latin typeface="Times New Roman"/>
                <a:ea typeface="MS Mincho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</a:rPr>
              <a:t>病院</a:t>
            </a:r>
            <a:r>
              <a:rPr lang="en-US" sz="2400" dirty="0">
                <a:latin typeface="Times New Roman"/>
                <a:ea typeface="MS Mincho"/>
              </a:rPr>
              <a:t>(</a:t>
            </a:r>
            <a:r>
              <a:rPr lang="ja-JP" altLang="en-US" sz="2400" dirty="0">
                <a:latin typeface="MS Mincho"/>
                <a:ea typeface="MS Mincho"/>
              </a:rPr>
              <a:t>びょういん</a:t>
            </a:r>
            <a:r>
              <a:rPr lang="en-US" sz="2400" dirty="0">
                <a:latin typeface="Times New Roman"/>
                <a:ea typeface="MS Mincho"/>
              </a:rPr>
              <a:t>)</a:t>
            </a:r>
            <a:r>
              <a:rPr lang="ja-JP" altLang="en-US" sz="2400" dirty="0" smtClean="0">
                <a:latin typeface="Times New Roman"/>
                <a:ea typeface="MS Mincho"/>
              </a:rPr>
              <a:t>で 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/>
                <a:ea typeface="MS Mincho"/>
              </a:rPr>
              <a:t>何を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してはいけませんか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/>
                <a:ea typeface="MS Mincho"/>
              </a:rPr>
              <a:t>。</a:t>
            </a:r>
            <a:endParaRPr lang="en-US" altLang="ja-JP" sz="2400" dirty="0" smtClean="0">
              <a:solidFill>
                <a:srgbClr val="FF0000"/>
              </a:solidFill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74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94806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V </a:t>
            </a:r>
            <a:r>
              <a:rPr lang="ja-JP" altLang="en-US" sz="2800" b="1" dirty="0">
                <a:solidFill>
                  <a:srgbClr val="FF0000"/>
                </a:solidFill>
                <a:ea typeface="MS Mincho"/>
                <a:cs typeface="Arial"/>
              </a:rPr>
              <a:t>ています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457200"/>
            <a:ext cx="8610600" cy="588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65100" lv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399415" algn="l"/>
              </a:tabLst>
            </a:pP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Cách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dùng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(1): 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-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thể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hiện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ý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một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hành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động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nào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đó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đã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diễn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ra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trong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quá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khứ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và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hiện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tại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vẫn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còn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tiếp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diễn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kết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quả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của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nó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vẫn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hiển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hiện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trong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hiện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tại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và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tương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lai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.</a:t>
            </a:r>
            <a:endParaRPr lang="en-US" sz="1400" dirty="0" smtClean="0">
              <a:ea typeface="Times New Roman"/>
              <a:cs typeface="Arial"/>
            </a:endParaRPr>
          </a:p>
          <a:p>
            <a:pPr marR="165100" lv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399415" algn="l"/>
              </a:tabLst>
            </a:pP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Một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số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động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từ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luôn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chia ở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thể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tiếp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diễn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mặc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dù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hành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động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đã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thực</a:t>
            </a:r>
            <a:r>
              <a:rPr lang="vi-VN" sz="1400" dirty="0">
                <a:ea typeface="Times New Roman"/>
                <a:cs typeface="Arial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hiện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trong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quá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khứ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: </a:t>
            </a:r>
            <a:r>
              <a:rPr lang="ja-JP" altLang="en-US" sz="2400" dirty="0">
                <a:ea typeface="MS Mincho"/>
                <a:cs typeface="Arial"/>
              </a:rPr>
              <a:t>知っています、住んでいます、結婚して</a:t>
            </a:r>
            <a:r>
              <a:rPr lang="ja-JP" altLang="en-US" sz="2400" dirty="0" smtClean="0">
                <a:ea typeface="MS Mincho"/>
                <a:cs typeface="Arial"/>
              </a:rPr>
              <a:t>い</a:t>
            </a:r>
            <a:r>
              <a:rPr lang="ja-JP" altLang="en-US" sz="2400" dirty="0">
                <a:ea typeface="MS Mincho"/>
                <a:cs typeface="Arial"/>
              </a:rPr>
              <a:t>ま</a:t>
            </a:r>
            <a:r>
              <a:rPr lang="ja-JP" altLang="en-US" sz="2400" dirty="0" smtClean="0">
                <a:ea typeface="MS Mincho"/>
                <a:cs typeface="Arial"/>
              </a:rPr>
              <a:t>す</a:t>
            </a:r>
            <a:r>
              <a:rPr lang="ja-JP" altLang="en-US" sz="2400" dirty="0">
                <a:ea typeface="MS Mincho"/>
                <a:cs typeface="Arial"/>
              </a:rPr>
              <a:t>、持っていま</a:t>
            </a:r>
            <a:r>
              <a:rPr lang="ja-JP" altLang="en-US" sz="2400" dirty="0" smtClean="0">
                <a:ea typeface="MS Mincho"/>
                <a:cs typeface="Arial"/>
              </a:rPr>
              <a:t>す、、、</a:t>
            </a:r>
            <a:endParaRPr lang="en-US" altLang="ja-JP" sz="1600" dirty="0">
              <a:latin typeface="Times New Roman"/>
              <a:ea typeface="MS Mincho"/>
              <a:cs typeface="Times New Roman"/>
            </a:endParaRPr>
          </a:p>
          <a:p>
            <a:pPr marL="342900" marR="165100" lvl="0" indent="-34290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  <a:tab pos="399415" algn="l"/>
              </a:tabLst>
            </a:pPr>
            <a:r>
              <a:rPr lang="ja-JP" altLang="en-US" sz="2400" dirty="0" smtClean="0">
                <a:latin typeface="+mj-lt"/>
                <a:ea typeface="MS Mincho"/>
                <a:cs typeface="Times New Roman"/>
              </a:rPr>
              <a:t>私は</a:t>
            </a:r>
            <a:r>
              <a:rPr lang="ja-JP" altLang="en-US" sz="2400" b="1" dirty="0" smtClean="0">
                <a:latin typeface="+mj-lt"/>
                <a:ea typeface="MS Mincho"/>
                <a:cs typeface="Times New Roman"/>
              </a:rPr>
              <a:t>けっこんしています</a:t>
            </a:r>
            <a:r>
              <a:rPr lang="ja-JP" altLang="en-US" sz="2400" dirty="0" smtClean="0">
                <a:latin typeface="+mj-lt"/>
                <a:ea typeface="MS Mincho"/>
                <a:cs typeface="Times New Roman"/>
              </a:rPr>
              <a:t>。</a:t>
            </a:r>
            <a:endParaRPr lang="en-US" altLang="ja-JP" sz="2400" dirty="0" smtClean="0">
              <a:latin typeface="+mj-lt"/>
              <a:ea typeface="MS Mincho"/>
              <a:cs typeface="Times New Roman"/>
            </a:endParaRPr>
          </a:p>
          <a:p>
            <a:pPr marL="342900" marR="165100" lvl="0" indent="-34290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  <a:tab pos="399415" algn="l"/>
              </a:tabLst>
            </a:pPr>
            <a:r>
              <a:rPr lang="ja-JP" altLang="en-US" sz="2400" dirty="0" smtClean="0">
                <a:latin typeface="+mj-lt"/>
                <a:ea typeface="MS Mincho"/>
                <a:cs typeface="Times New Roman"/>
              </a:rPr>
              <a:t>私はリンさんを</a:t>
            </a:r>
            <a:r>
              <a:rPr lang="ja-JP" altLang="en-US" sz="2400" b="1" dirty="0" smtClean="0">
                <a:latin typeface="+mj-lt"/>
                <a:ea typeface="MS Mincho"/>
                <a:cs typeface="Times New Roman"/>
              </a:rPr>
              <a:t>しっています</a:t>
            </a:r>
            <a:r>
              <a:rPr lang="ja-JP" altLang="en-US" sz="2400" dirty="0" smtClean="0">
                <a:latin typeface="+mj-lt"/>
                <a:ea typeface="MS Mincho"/>
                <a:cs typeface="Times New Roman"/>
              </a:rPr>
              <a:t>。</a:t>
            </a:r>
            <a:endParaRPr lang="en-US" altLang="ja-JP" sz="2400" dirty="0" smtClean="0">
              <a:latin typeface="+mj-lt"/>
              <a:ea typeface="MS Mincho"/>
              <a:cs typeface="Times New Roman"/>
            </a:endParaRPr>
          </a:p>
          <a:p>
            <a:pPr marL="342900" marR="165100" lvl="0" indent="-34290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  <a:tab pos="399415" algn="l"/>
              </a:tabLst>
            </a:pPr>
            <a:r>
              <a:rPr lang="ja-JP" altLang="en-US" sz="2400" dirty="0">
                <a:ea typeface="MS Mincho"/>
                <a:cs typeface="Arial"/>
              </a:rPr>
              <a:t>私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は</a:t>
            </a:r>
            <a:r>
              <a:rPr lang="en-US" sz="2400" dirty="0">
                <a:latin typeface="MS PMincho" pitchFamily="18" charset="-128"/>
                <a:ea typeface="MS PMincho" pitchFamily="18" charset="-128"/>
                <a:cs typeface="Arial"/>
              </a:rPr>
              <a:t>  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ハノイに</a:t>
            </a:r>
            <a:r>
              <a:rPr lang="en-US" sz="2400" dirty="0">
                <a:latin typeface="MS PMincho" pitchFamily="18" charset="-128"/>
                <a:ea typeface="MS PMincho" pitchFamily="18" charset="-128"/>
                <a:cs typeface="Arial"/>
              </a:rPr>
              <a:t>  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す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ん</a:t>
            </a:r>
            <a:r>
              <a:rPr lang="ja-JP" altLang="en-US" sz="2400" b="1" dirty="0">
                <a:latin typeface="MS PMincho" pitchFamily="18" charset="-128"/>
                <a:ea typeface="MS PMincho" pitchFamily="18" charset="-128"/>
                <a:cs typeface="Arial"/>
              </a:rPr>
              <a:t>でいます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。</a:t>
            </a:r>
            <a:endParaRPr lang="en-US" altLang="ja-JP" sz="2400" dirty="0">
              <a:latin typeface="MS PMincho" pitchFamily="18" charset="-128"/>
              <a:ea typeface="MS PMincho" pitchFamily="18" charset="-128"/>
              <a:cs typeface="Arial"/>
            </a:endParaRPr>
          </a:p>
          <a:p>
            <a:pPr marR="165100" lv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399415" algn="l"/>
              </a:tabLst>
            </a:pPr>
            <a:r>
              <a:rPr lang="en-US" sz="2400" b="1" i="1" dirty="0" err="1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Chú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ý: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ja-JP" altLang="en-US" sz="2400" b="1" dirty="0">
                <a:ea typeface="MS Mincho"/>
                <a:cs typeface="Arial"/>
              </a:rPr>
              <a:t>も</a:t>
            </a:r>
            <a:r>
              <a:rPr lang="ja-JP" altLang="en-US" sz="2400" b="1" dirty="0" smtClean="0">
                <a:ea typeface="MS Mincho"/>
                <a:cs typeface="Arial"/>
              </a:rPr>
              <a:t>っ</a:t>
            </a:r>
            <a:r>
              <a:rPr lang="ja-JP" altLang="en-US" sz="2400" b="1" dirty="0">
                <a:ea typeface="MS Mincho"/>
                <a:cs typeface="Arial"/>
              </a:rPr>
              <a:t>ています</a:t>
            </a:r>
            <a:r>
              <a:rPr lang="ja-JP" altLang="en-US" sz="2400" b="1" i="1" dirty="0">
                <a:ea typeface="Times New Roman"/>
                <a:cs typeface="Arial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ở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đây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mang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nghĩa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sở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hữu</a:t>
            </a:r>
            <a:r>
              <a:rPr lang="en-US" dirty="0" smtClean="0">
                <a:latin typeface="Times New Roman"/>
                <a:ea typeface="Times New Roman"/>
                <a:cs typeface="Arial"/>
              </a:rPr>
              <a:t>.</a:t>
            </a:r>
            <a:endParaRPr lang="en-US" sz="1400" dirty="0" smtClean="0">
              <a:ea typeface="Times New Roman"/>
              <a:cs typeface="Arial"/>
            </a:endParaRPr>
          </a:p>
          <a:p>
            <a:pPr marR="165100" lv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399415" algn="l"/>
              </a:tabLst>
            </a:pPr>
            <a:r>
              <a:rPr lang="en-US" sz="2400" b="1" dirty="0" err="1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Cách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dùng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(2): 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-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Thể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tiếp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diễn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còn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được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sử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dụng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để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biểu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thị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những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tập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quán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thói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quen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những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hành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động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được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lặp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lặp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lại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trong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thời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gian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dài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.</a:t>
            </a:r>
            <a:endParaRPr lang="en-US" sz="1400" dirty="0">
              <a:ea typeface="Calibri"/>
              <a:cs typeface="Arial"/>
            </a:endParaRPr>
          </a:p>
          <a:p>
            <a:pPr marL="342900" marR="165100" lvl="0" indent="-34290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  <a:tab pos="399415" algn="l"/>
              </a:tabLst>
            </a:pPr>
            <a:r>
              <a:rPr lang="ja-JP" altLang="en-US" sz="2400" dirty="0">
                <a:solidFill>
                  <a:srgbClr val="000000"/>
                </a:solidFill>
                <a:latin typeface="Times New Roman"/>
                <a:ea typeface="MS Mincho"/>
              </a:rPr>
              <a:t>私の</a:t>
            </a:r>
            <a:r>
              <a:rPr lang="ja-JP" altLang="en-US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会</a:t>
            </a:r>
            <a:r>
              <a:rPr lang="ja-JP" altLang="en-US" sz="2400" dirty="0">
                <a:solidFill>
                  <a:srgbClr val="000000"/>
                </a:solidFill>
                <a:latin typeface="Times New Roman"/>
                <a:ea typeface="MS Mincho"/>
              </a:rPr>
              <a:t>社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</a:rPr>
              <a:t>(</a:t>
            </a:r>
            <a:r>
              <a:rPr lang="ja-JP" altLang="en-US" sz="2400" dirty="0">
                <a:solidFill>
                  <a:srgbClr val="000000"/>
                </a:solidFill>
                <a:latin typeface="MS Mincho"/>
                <a:ea typeface="MS Mincho"/>
              </a:rPr>
              <a:t>がいしゃ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</a:rPr>
              <a:t>)</a:t>
            </a:r>
            <a:r>
              <a:rPr lang="ja-JP" altLang="en-US" sz="2400" dirty="0">
                <a:solidFill>
                  <a:srgbClr val="000000"/>
                </a:solidFill>
                <a:latin typeface="Times New Roman"/>
                <a:ea typeface="MS Mincho"/>
              </a:rPr>
              <a:t>はカメ</a:t>
            </a:r>
            <a:r>
              <a:rPr lang="ja-JP" altLang="en-US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ラを</a:t>
            </a:r>
            <a:r>
              <a:rPr lang="ja-JP" altLang="en-US" sz="2400" b="1" dirty="0" smtClean="0">
                <a:solidFill>
                  <a:srgbClr val="000000"/>
                </a:solidFill>
                <a:latin typeface="MS Mincho"/>
                <a:ea typeface="MS Mincho"/>
              </a:rPr>
              <a:t>つく</a:t>
            </a:r>
            <a:r>
              <a:rPr lang="ja-JP" altLang="en-US" sz="2400" b="1" dirty="0" smtClean="0">
                <a:solidFill>
                  <a:srgbClr val="000000"/>
                </a:solidFill>
                <a:latin typeface="Times New Roman"/>
                <a:ea typeface="MS Mincho"/>
              </a:rPr>
              <a:t>っ</a:t>
            </a:r>
            <a:r>
              <a:rPr lang="ja-JP" altLang="en-US" sz="2400" b="1" dirty="0">
                <a:solidFill>
                  <a:srgbClr val="000000"/>
                </a:solidFill>
                <a:latin typeface="Times New Roman"/>
                <a:ea typeface="MS Mincho"/>
              </a:rPr>
              <a:t>ていま</a:t>
            </a:r>
            <a:r>
              <a:rPr lang="ja-JP" altLang="en-US" sz="2400" b="1" dirty="0" smtClean="0">
                <a:solidFill>
                  <a:srgbClr val="000000"/>
                </a:solidFill>
                <a:latin typeface="Times New Roman"/>
                <a:ea typeface="MS Mincho"/>
              </a:rPr>
              <a:t>す</a:t>
            </a:r>
            <a:r>
              <a:rPr lang="ja-JP" altLang="en-US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。</a:t>
            </a:r>
            <a:endParaRPr lang="en-US" altLang="ja-JP" sz="2400" dirty="0">
              <a:latin typeface="MS PMincho" pitchFamily="18" charset="-128"/>
              <a:ea typeface="MS PMincho" pitchFamily="18" charset="-128"/>
              <a:cs typeface="Times New Roman"/>
            </a:endParaRPr>
          </a:p>
          <a:p>
            <a:pPr marL="342900" marR="165100" lvl="0" indent="-34290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  <a:tab pos="399415" algn="l"/>
              </a:tabLst>
            </a:pPr>
            <a:r>
              <a:rPr lang="vi-VN" altLang="ja-JP" sz="2400" dirty="0" smtClean="0">
                <a:solidFill>
                  <a:srgbClr val="00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TOSHIBA </a:t>
            </a:r>
            <a:r>
              <a:rPr lang="ja-JP" altLang="en-US" sz="2400" dirty="0" smtClean="0">
                <a:solidFill>
                  <a:srgbClr val="00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で</a:t>
            </a:r>
            <a:r>
              <a:rPr lang="vi-VN" altLang="ja-JP" sz="2400" dirty="0" smtClean="0">
                <a:solidFill>
                  <a:srgbClr val="00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はたらいています</a:t>
            </a:r>
            <a:r>
              <a:rPr lang="ja-JP" altLang="en-US" sz="2400" dirty="0" smtClean="0">
                <a:solidFill>
                  <a:srgbClr val="00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。</a:t>
            </a:r>
            <a:endParaRPr lang="en-US" altLang="ja-JP" sz="2400" dirty="0" smtClean="0">
              <a:solidFill>
                <a:srgbClr val="000000"/>
              </a:solidFill>
              <a:latin typeface="MS PMincho" pitchFamily="18" charset="-128"/>
              <a:ea typeface="MS PMincho" pitchFamily="18" charset="-128"/>
              <a:cs typeface="Times New Roman"/>
            </a:endParaRPr>
          </a:p>
          <a:p>
            <a:pPr marL="342900" marR="165100" lvl="0" indent="-34290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  <a:tab pos="399415" algn="l"/>
              </a:tabLst>
            </a:pPr>
            <a:r>
              <a:rPr lang="ja-JP" altLang="en-US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大学　で　</a:t>
            </a:r>
            <a:r>
              <a:rPr lang="ja-JP" altLang="en-US" sz="2400" b="1" dirty="0" smtClean="0">
                <a:solidFill>
                  <a:srgbClr val="000000"/>
                </a:solidFill>
                <a:latin typeface="Times New Roman"/>
                <a:ea typeface="MS Mincho"/>
              </a:rPr>
              <a:t>べんきょうしています</a:t>
            </a:r>
            <a:r>
              <a:rPr lang="ja-JP" altLang="en-US" sz="2400" dirty="0" smtClean="0">
                <a:solidFill>
                  <a:srgbClr val="000000"/>
                </a:solidFill>
                <a:latin typeface="Times New Roman"/>
                <a:ea typeface="MS Mincho"/>
              </a:rPr>
              <a:t>。</a:t>
            </a:r>
            <a:endParaRPr lang="en-US" altLang="ja-JP" sz="2400" dirty="0" smtClean="0">
              <a:solidFill>
                <a:srgbClr val="000000"/>
              </a:solidFill>
              <a:latin typeface="Times New Roman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42432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849677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end!</a:t>
            </a:r>
            <a:endParaRPr lang="en-US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1618</TotalTime>
  <Words>413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2_Office Theme</vt:lpstr>
      <vt:lpstr>BÀI 15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Ha</cp:lastModifiedBy>
  <cp:revision>152</cp:revision>
  <dcterms:created xsi:type="dcterms:W3CDTF">2018-08-06T03:19:53Z</dcterms:created>
  <dcterms:modified xsi:type="dcterms:W3CDTF">2018-10-18T13:05:01Z</dcterms:modified>
</cp:coreProperties>
</file>