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8" r:id="rId5"/>
    <p:sldId id="273" r:id="rId6"/>
    <p:sldId id="274" r:id="rId7"/>
    <p:sldId id="260" r:id="rId8"/>
    <p:sldId id="262" r:id="rId9"/>
    <p:sldId id="263" r:id="rId10"/>
    <p:sldId id="275" r:id="rId11"/>
    <p:sldId id="264" r:id="rId12"/>
    <p:sldId id="265" r:id="rId13"/>
    <p:sldId id="276" r:id="rId14"/>
    <p:sldId id="266" r:id="rId15"/>
    <p:sldId id="267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4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1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4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/>
              <a:t>Gv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6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3: DANH TỪ ĐỊA ĐIỂM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400800" cy="22098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 TỪ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 PHÁP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4000" dirty="0" smtClean="0">
                <a:latin typeface="MS Mincho" pitchFamily="49" charset="-128"/>
                <a:ea typeface="MS Mincho" pitchFamily="49" charset="-128"/>
              </a:rPr>
              <a:t>N(</a:t>
            </a:r>
            <a:r>
              <a:rPr lang="en-US" altLang="en-US" sz="40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địa</a:t>
            </a:r>
            <a:r>
              <a:rPr lang="en-US" altLang="en-US" sz="40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en-US" sz="400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điểm</a:t>
            </a:r>
            <a:r>
              <a:rPr lang="en-US" altLang="en-US" sz="4000" dirty="0" smtClean="0">
                <a:latin typeface="MS Mincho" pitchFamily="49" charset="-128"/>
                <a:ea typeface="MS Mincho" pitchFamily="49" charset="-128"/>
              </a:rPr>
              <a:t>)</a:t>
            </a:r>
            <a:r>
              <a:rPr lang="ja-JP" altLang="en-US" sz="4000" dirty="0" smtClean="0">
                <a:latin typeface="MS Mincho" pitchFamily="49" charset="-128"/>
                <a:ea typeface="MS Mincho" pitchFamily="49" charset="-128"/>
              </a:rPr>
              <a:t>は</a:t>
            </a:r>
            <a:r>
              <a:rPr lang="ja-JP" altLang="en-US" sz="4000" dirty="0">
                <a:latin typeface="MS Mincho" pitchFamily="49" charset="-128"/>
                <a:ea typeface="MS Mincho" pitchFamily="49" charset="-128"/>
              </a:rPr>
              <a:t>ここ・そこ・あそこです。</a:t>
            </a:r>
            <a:r>
              <a:rPr lang="en-US" altLang="en-US" sz="4000" dirty="0">
                <a:latin typeface="MS Mincho" pitchFamily="49" charset="-128"/>
                <a:ea typeface="MS Mincho" pitchFamily="49" charset="-128"/>
              </a:rPr>
              <a:t/>
            </a:r>
            <a:br>
              <a:rPr lang="en-US" altLang="en-US" sz="4000" dirty="0">
                <a:latin typeface="MS Mincho" pitchFamily="49" charset="-128"/>
                <a:ea typeface="MS Mincho" pitchFamily="49" charset="-128"/>
              </a:rPr>
            </a:br>
            <a:endParaRPr lang="en-US" sz="40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05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2"/>
            <a:endParaRPr lang="en-US" sz="1600" dirty="0"/>
          </a:p>
          <a:p>
            <a:pPr marL="0" indent="0">
              <a:buNone/>
            </a:pP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ロビー</a:t>
            </a: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はこ</a:t>
            </a: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こです。</a:t>
            </a:r>
            <a:r>
              <a:rPr lang="en-US" sz="2200" dirty="0">
                <a:latin typeface="MS Mincho" pitchFamily="49" charset="-128"/>
                <a:ea typeface="MS Mincho" pitchFamily="49" charset="-128"/>
              </a:rPr>
              <a:t>	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Hành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lang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ở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đây</a:t>
            </a:r>
            <a:r>
              <a:rPr lang="en-US" sz="2200" dirty="0">
                <a:latin typeface="MS Mincho" pitchFamily="49" charset="-128"/>
                <a:ea typeface="MS Mincho" pitchFamily="49" charset="-128"/>
              </a:rPr>
              <a:t>.</a:t>
            </a:r>
          </a:p>
          <a:p>
            <a:pPr marL="0" indent="0">
              <a:buNone/>
            </a:pP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エ</a:t>
            </a: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レベーター</a:t>
            </a: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はあ</a:t>
            </a: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そこです。</a:t>
            </a:r>
            <a:r>
              <a:rPr lang="en-US" sz="2200" dirty="0">
                <a:latin typeface="MS Mincho" pitchFamily="49" charset="-128"/>
                <a:ea typeface="MS Mincho" pitchFamily="49" charset="-128"/>
              </a:rPr>
              <a:t>	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Cầu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thang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máy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ở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chỗ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kia</a:t>
            </a:r>
            <a:r>
              <a:rPr lang="en-US" sz="2200" b="0" dirty="0" smtClean="0">
                <a:latin typeface="MS Mincho" pitchFamily="49" charset="-128"/>
                <a:ea typeface="MS Mincho" pitchFamily="49" charset="-128"/>
              </a:rPr>
              <a:t>.</a:t>
            </a:r>
          </a:p>
          <a:p>
            <a:pPr marL="0" indent="0">
              <a:buNone/>
            </a:pP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う</a:t>
            </a: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けつけ</a:t>
            </a: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はそ</a:t>
            </a:r>
            <a:r>
              <a:rPr lang="ja-JP" altLang="en-US" sz="2200" dirty="0">
                <a:latin typeface="MS Mincho" pitchFamily="49" charset="-128"/>
                <a:ea typeface="MS Mincho" pitchFamily="49" charset="-128"/>
              </a:rPr>
              <a:t>こです。</a:t>
            </a:r>
            <a:r>
              <a:rPr lang="en-US" sz="2200" dirty="0">
                <a:latin typeface="MS Mincho" pitchFamily="49" charset="-128"/>
                <a:ea typeface="MS Mincho" pitchFamily="49" charset="-128"/>
              </a:rPr>
              <a:t>	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Tiếp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tân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ở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chỗ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200" b="0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đó</a:t>
            </a:r>
            <a:r>
              <a:rPr lang="en-US" sz="2200" b="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MS Mincho" pitchFamily="49" charset="-128"/>
                <a:ea typeface="MS Mincho" pitchFamily="49" charset="-128"/>
              </a:rPr>
              <a:t>N(</a:t>
            </a:r>
            <a:r>
              <a:rPr lang="en-US" altLang="en-US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địa</a:t>
            </a:r>
            <a:r>
              <a:rPr lang="en-US" altLang="en-US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điểm</a:t>
            </a:r>
            <a:r>
              <a:rPr lang="en-US" altLang="en-US" dirty="0" smtClean="0">
                <a:latin typeface="MS Mincho" pitchFamily="49" charset="-128"/>
                <a:ea typeface="MS Mincho" pitchFamily="49" charset="-128"/>
              </a:rPr>
              <a:t>)</a:t>
            </a:r>
            <a:r>
              <a:rPr lang="ja-JP" altLang="en-US" dirty="0" smtClean="0">
                <a:latin typeface="MS Mincho" pitchFamily="49" charset="-128"/>
                <a:ea typeface="MS Mincho" pitchFamily="49" charset="-128"/>
              </a:rPr>
              <a:t>はどこで</a:t>
            </a:r>
            <a:r>
              <a:rPr lang="ja-JP" altLang="en-US" dirty="0">
                <a:latin typeface="MS Mincho" pitchFamily="49" charset="-128"/>
                <a:ea typeface="MS Mincho" pitchFamily="49" charset="-128"/>
              </a:rPr>
              <a:t>すか。 </a:t>
            </a:r>
            <a:r>
              <a:rPr lang="en-US" altLang="en-US" dirty="0" smtClean="0">
                <a:latin typeface="MS Mincho" pitchFamily="49" charset="-128"/>
                <a:ea typeface="MS Mincho" pitchFamily="49" charset="-128"/>
              </a:rPr>
              <a:t/>
            </a:r>
            <a:br>
              <a:rPr lang="en-US" altLang="en-US" dirty="0" smtClean="0">
                <a:latin typeface="MS Mincho" pitchFamily="49" charset="-128"/>
                <a:ea typeface="MS Mincho" pitchFamily="49" charset="-128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767" y="1371600"/>
            <a:ext cx="6959833" cy="381000"/>
          </a:xfrm>
        </p:spPr>
        <p:txBody>
          <a:bodyPr>
            <a:noAutofit/>
          </a:bodyPr>
          <a:lstStyle/>
          <a:p>
            <a:pPr lvl="0" algn="l"/>
            <a:r>
              <a:rPr lang="vi-VN" altLang="ja-JP" sz="2800" dirty="0" smtClean="0">
                <a:solidFill>
                  <a:srgbClr val="FF0000"/>
                </a:solidFill>
                <a:latin typeface="+mj-lt"/>
              </a:rPr>
              <a:t>Ý nghĩa</a:t>
            </a:r>
            <a:r>
              <a:rPr lang="ja-JP" altLang="en-US" sz="2800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2133600"/>
            <a:ext cx="88392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767" y="1841326"/>
            <a:ext cx="6172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 err="1"/>
              <a:t>Ví</a:t>
            </a:r>
            <a:r>
              <a:rPr lang="en-US" sz="2200" b="1" dirty="0"/>
              <a:t> </a:t>
            </a:r>
            <a:r>
              <a:rPr lang="en-US" sz="2200" b="1" dirty="0" err="1"/>
              <a:t>dụ</a:t>
            </a:r>
            <a:r>
              <a:rPr lang="en-US" sz="2200" b="1" dirty="0" smtClean="0"/>
              <a:t>:</a:t>
            </a:r>
            <a:endParaRPr lang="en-US" sz="2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ラオさんは うちです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endParaRPr lang="en-US" sz="2200" dirty="0">
              <a:latin typeface="MS Mincho" pitchFamily="49" charset="-128"/>
              <a:ea typeface="MS Mincho" pitchFamily="49" charset="-128"/>
            </a:endParaRPr>
          </a:p>
          <a:p>
            <a:pPr lvl="0"/>
            <a:r>
              <a:rPr lang="en-US" sz="2200" dirty="0" smtClean="0">
                <a:latin typeface="MS Mincho" pitchFamily="49" charset="-128"/>
                <a:ea typeface="MS Mincho" pitchFamily="49" charset="-128"/>
              </a:rPr>
              <a:t>…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マ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イさんは あそこです。</a:t>
            </a:r>
            <a:endParaRPr lang="en-US" sz="2400" dirty="0">
              <a:latin typeface="MS Mincho" pitchFamily="49" charset="-128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せ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んせいは きょうしつです。</a:t>
            </a:r>
            <a:endParaRPr lang="en-US" sz="2200" dirty="0">
              <a:latin typeface="MS Mincho" pitchFamily="49" charset="-128"/>
              <a:ea typeface="MS Mincho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200" dirty="0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vi-VN" altLang="ja-JP" sz="2200" dirty="0" smtClean="0">
                <a:ea typeface="MS Mincho" pitchFamily="49" charset="-128"/>
              </a:rPr>
              <a:t>...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マリアさんは どこですか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pPr lvl="0"/>
            <a:r>
              <a:rPr lang="vi-VN" sz="2400" dirty="0" smtClean="0">
                <a:latin typeface="MS Mincho" pitchFamily="49" charset="-128"/>
                <a:ea typeface="MS Mincho" pitchFamily="49" charset="-128"/>
              </a:rPr>
              <a:t>   </a:t>
            </a:r>
            <a:r>
              <a:rPr lang="en-US" sz="2400" dirty="0" smtClean="0">
                <a:latin typeface="MS Mincho" pitchFamily="49" charset="-128"/>
                <a:ea typeface="MS Mincho" pitchFamily="49" charset="-128"/>
              </a:rPr>
              <a:t>…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にわです。</a:t>
            </a:r>
            <a:endParaRPr lang="en-US" sz="2400" dirty="0">
              <a:latin typeface="MS Mincho" pitchFamily="49" charset="-128"/>
              <a:ea typeface="MS Mincho" pitchFamily="49" charset="-128"/>
            </a:endParaRPr>
          </a:p>
          <a:p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02336" y="4343400"/>
            <a:ext cx="725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924800" cy="10668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S Mincho" pitchFamily="49" charset="-128"/>
                <a:ea typeface="MS Mincho" pitchFamily="49" charset="-128"/>
              </a:rPr>
              <a:t>そちら・あちら・どち</a:t>
            </a:r>
            <a:r>
              <a:rPr lang="ja-JP" altLang="en-US" dirty="0" smtClean="0">
                <a:latin typeface="MS Mincho" pitchFamily="49" charset="-128"/>
                <a:ea typeface="MS Mincho" pitchFamily="49" charset="-128"/>
              </a:rPr>
              <a:t>ら</a:t>
            </a:r>
            <a:r>
              <a:rPr lang="en-US" altLang="ja-JP" dirty="0" smtClean="0">
                <a:latin typeface="MS Mincho" pitchFamily="49" charset="-128"/>
                <a:ea typeface="MS Mincho" pitchFamily="49" charset="-128"/>
              </a:rPr>
              <a:t/>
            </a:r>
            <a:br>
              <a:rPr lang="en-US" altLang="ja-JP" dirty="0" smtClean="0">
                <a:latin typeface="MS Mincho" pitchFamily="49" charset="-128"/>
                <a:ea typeface="MS Mincho" pitchFamily="49" charset="-128"/>
              </a:rPr>
            </a:br>
            <a:endParaRPr lang="en-US" sz="29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305800" cy="1524000"/>
          </a:xfrm>
        </p:spPr>
        <p:txBody>
          <a:bodyPr>
            <a:normAutofit fontScale="85000" lnSpcReduction="20000"/>
          </a:bodyPr>
          <a:lstStyle/>
          <a:p>
            <a:pPr lvl="0" algn="l"/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ja-JP" alt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3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ここ・そこ・あそこ・どこ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r>
              <a:rPr lang="vi-VN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ghĩa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0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2952750"/>
            <a:ext cx="70104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28600" y="2952750"/>
            <a:ext cx="7200900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19100" y="3810000"/>
            <a:ext cx="6477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8767" y="4343400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09600" y="4876800"/>
            <a:ext cx="6172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378" y="2952750"/>
            <a:ext cx="7963422" cy="192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b="1" dirty="0" smtClean="0"/>
              <a:t>:</a:t>
            </a:r>
            <a:endParaRPr lang="vi-VN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ja-JP" altLang="en-US" sz="2400" dirty="0"/>
              <a:t>で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んわ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は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ど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</a:rPr>
              <a:t>ちら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MS Mincho" pitchFamily="49" charset="-128"/>
                <a:ea typeface="MS Mincho" pitchFamily="49" charset="-128"/>
              </a:rPr>
              <a:t>…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あ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</a:rPr>
              <a:t>ちら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です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đằng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（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お）くに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は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ど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</a:rPr>
              <a:t>ちら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MS Mincho" pitchFamily="49" charset="-128"/>
                <a:ea typeface="MS Mincho" pitchFamily="49" charset="-128"/>
              </a:rPr>
              <a:t>…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ベ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トナムです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Nam.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8001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2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2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「あなたのかいしゃは</a:t>
            </a:r>
            <a:r>
              <a:rPr lang="en-US" sz="2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22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ど</a:t>
            </a:r>
            <a:r>
              <a:rPr lang="ja-JP" altLang="en-US" sz="2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ちらですか。」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7086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あ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なたのかいしゃ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はど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ちらですか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vi-VN" altLang="ja-JP" sz="22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latin typeface="MS Mincho" pitchFamily="49" charset="-128"/>
                <a:ea typeface="MS Mincho" pitchFamily="49" charset="-128"/>
              </a:rPr>
              <a:t>…</a:t>
            </a:r>
            <a:r>
              <a:rPr lang="vi-VN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TOSHIBA</a:t>
            </a:r>
            <a:r>
              <a:rPr lang="en-US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ja-JP" altLang="en-US" dirty="0">
                <a:latin typeface="MS Mincho" pitchFamily="49" charset="-128"/>
                <a:ea typeface="MS Mincho" pitchFamily="49" charset="-128"/>
              </a:rPr>
              <a:t>です</a:t>
            </a:r>
            <a:r>
              <a:rPr lang="ja-JP" altLang="en-US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dirty="0"/>
              <a:t>…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công ty </a:t>
            </a:r>
            <a:r>
              <a:rPr lang="vi-VN" sz="22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TOSHIBA</a:t>
            </a:r>
            <a:r>
              <a:rPr lang="en-US" sz="22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endParaRPr lang="vi-VN" altLang="ja-JP" sz="22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52400"/>
            <a:ext cx="5562600" cy="9906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ja-JP" altLang="en-US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の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301" y="1219200"/>
            <a:ext cx="8534400" cy="6858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xứ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36576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dirty="0" smtClean="0"/>
              <a:t>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3709203"/>
            <a:ext cx="80010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200" dirty="0" err="1" smtClean="0">
                <a:solidFill>
                  <a:schemeClr val="tx1"/>
                </a:solidFill>
              </a:rPr>
              <a:t>Ví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Dụ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  <a:endParaRPr lang="en-US" sz="2200" b="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ja-JP" altLang="en-US" sz="22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あれはにほんのペンです。</a:t>
            </a:r>
            <a:r>
              <a:rPr lang="vi-VN" altLang="ja-JP" sz="2200" b="0" dirty="0" smtClean="0">
                <a:solidFill>
                  <a:schemeClr val="tx1"/>
                </a:solidFill>
                <a:latin typeface="+mj-lt"/>
              </a:rPr>
              <a:t>Kia là cái bút của Nhật.</a:t>
            </a:r>
            <a:endParaRPr lang="en-US" altLang="ja-JP" sz="2200" b="0" dirty="0" smtClean="0">
              <a:solidFill>
                <a:schemeClr val="tx1"/>
              </a:solidFill>
              <a:latin typeface="+mj-lt"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ja-JP" altLang="en-US" sz="22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それ</a:t>
            </a:r>
            <a:r>
              <a:rPr lang="ja-JP" altLang="en-US" sz="22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はソニーのテレビです。</a:t>
            </a:r>
            <a:r>
              <a:rPr lang="vi-VN" altLang="ja-JP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 là cái ti vi của Sony.</a:t>
            </a:r>
            <a:endParaRPr lang="en-US" altLang="ja-JP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sz="22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これ</a:t>
            </a:r>
            <a:r>
              <a:rPr lang="ja-JP" altLang="en-US" sz="22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はにっさんのじどうしゃです。</a:t>
            </a:r>
            <a:r>
              <a:rPr lang="vi-VN" altLang="ja-JP" sz="2200" b="0" dirty="0" smtClean="0">
                <a:solidFill>
                  <a:schemeClr val="tx1"/>
                </a:solidFill>
                <a:latin typeface="+mj-lt"/>
              </a:rPr>
              <a:t>Đây là ô tô của Nissan.</a:t>
            </a:r>
            <a:endParaRPr lang="vi-VN" altLang="ja-JP" sz="2200" b="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MS PMincho" pitchFamily="18" charset="-128"/>
              <a:ea typeface="MS PMincho" pitchFamily="18" charset="-128"/>
            </a:endParaRPr>
          </a:p>
          <a:p>
            <a:pPr marL="342900" lvl="0" indent="-342900" algn="l">
              <a:buFont typeface="Arial" pitchFamily="34" charset="0"/>
              <a:buChar char="•"/>
            </a:pPr>
            <a:endParaRPr lang="en-US" sz="2200" b="0" dirty="0" smtClean="0">
              <a:solidFill>
                <a:schemeClr val="tx1"/>
              </a:solidFill>
            </a:endParaRPr>
          </a:p>
          <a:p>
            <a:pPr lvl="0" algn="l"/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3732" y="1977313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これ・それ・あれ</a:t>
            </a:r>
            <a:r>
              <a:rPr 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 </a:t>
            </a: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は</a:t>
            </a:r>
            <a:r>
              <a:rPr 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 N1 </a:t>
            </a: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địa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danh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… </a:t>
            </a: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)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の</a:t>
            </a: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N2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で</a:t>
            </a: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す。</a:t>
            </a:r>
            <a:endParaRPr lang="en-US" sz="24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590800"/>
            <a:ext cx="7851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N2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N1</a:t>
            </a:r>
            <a:endParaRPr lang="vi-VN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đó, N2 là vật / N1 là tên nước, tên hãng sản xuất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3975"/>
            <a:ext cx="6477000" cy="1470025"/>
          </a:xfrm>
        </p:spPr>
        <p:txBody>
          <a:bodyPr>
            <a:normAutofit/>
          </a:bodyPr>
          <a:lstStyle/>
          <a:p>
            <a:r>
              <a:rPr lang="en-US" sz="4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どこ</a:t>
            </a:r>
            <a:r>
              <a:rPr lang="ja-JP" altLang="en-US" sz="4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の</a:t>
            </a:r>
            <a:endParaRPr lang="en-US" altLang="en-US" sz="4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64501"/>
            <a:ext cx="8458200" cy="2514600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こ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れ・それ・あれは</a:t>
            </a:r>
            <a:r>
              <a:rPr lang="ja-JP" altLang="en-US" sz="28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どこ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の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N2 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ですか</a:t>
            </a:r>
            <a:r>
              <a:rPr lang="ja-JP" altLang="en-US" sz="2800" dirty="0" smtClean="0">
                <a:solidFill>
                  <a:schemeClr val="bg2">
                    <a:lumMod val="10000"/>
                  </a:schemeClr>
                </a:solidFill>
                <a:latin typeface="MS PMincho" pitchFamily="18" charset="-128"/>
                <a:ea typeface="MS PMincho" pitchFamily="18" charset="-128"/>
              </a:rPr>
              <a:t>。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MS PMincho" pitchFamily="18" charset="-128"/>
              <a:ea typeface="MS PMincho" pitchFamily="18" charset="-128"/>
            </a:endParaRPr>
          </a:p>
          <a:p>
            <a:pPr algn="l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xứ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Ví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dụ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  <a:endParaRPr lang="vi-V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</a:rPr>
              <a:t>こ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</a:rPr>
              <a:t>れ</a:t>
            </a:r>
            <a:r>
              <a:rPr lang="ja-JP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</a:rPr>
              <a:t>はど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</a:rPr>
              <a:t>この じどうしゃですか</a:t>
            </a:r>
            <a:r>
              <a:rPr lang="ja-JP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Đây là ô tô của nước nào/công ty nào?</a:t>
            </a:r>
          </a:p>
          <a:p>
            <a:pPr algn="l"/>
            <a:r>
              <a:rPr lang="vi-VN" altLang="ja-JP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Mincho" pitchFamily="18" charset="-128"/>
                <a:cs typeface="Arial"/>
              </a:rPr>
              <a:t>...</a:t>
            </a:r>
            <a:r>
              <a:rPr lang="ja-JP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  <a:cs typeface="Arial"/>
              </a:rPr>
              <a:t>に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  <a:cs typeface="Arial"/>
              </a:rPr>
              <a:t>ほんのじどうしゃです</a:t>
            </a:r>
            <a:r>
              <a:rPr lang="ja-JP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r>
              <a:rPr lang="vi-VN" altLang="ja-JP" sz="2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S PMincho" pitchFamily="18" charset="-128"/>
                <a:cs typeface="Arial"/>
              </a:rPr>
              <a:t>Ô tô của Nhật.</a:t>
            </a:r>
            <a:endParaRPr lang="en-US" sz="2200" b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S PMincho" pitchFamily="18" charset="-128"/>
              <a:cs typeface="Arial"/>
            </a:endParaRPr>
          </a:p>
          <a:p>
            <a:pPr lvl="0" algn="l"/>
            <a:endParaRPr lang="en-US" altLang="ja-JP" sz="2200" dirty="0" smtClean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3962400"/>
            <a:ext cx="7086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dirty="0" smtClean="0"/>
              <a:t>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Mở rộng: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ja-JP" altLang="en-US" sz="2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なんの</a:t>
            </a:r>
            <a:endParaRPr lang="vi-VN" sz="2200" b="1" dirty="0" smtClean="0">
              <a:solidFill>
                <a:srgbClr val="FF0000"/>
              </a:solidFill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Ví dụ: </a:t>
            </a: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FPT</a:t>
            </a:r>
            <a:r>
              <a:rPr lang="ja-JP" altLang="en-US" sz="22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はコンピューターのかいしゃです。</a:t>
            </a:r>
            <a:r>
              <a:rPr lang="en-US" altLang="ja-JP" sz="22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FPT</a:t>
            </a:r>
            <a:r>
              <a:rPr lang="vi-VN" altLang="ja-JP" sz="22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là công ty về máy tính.</a:t>
            </a:r>
            <a:endParaRPr lang="en-US" altLang="ja-JP" sz="22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r>
              <a:rPr lang="ja-JP" altLang="en-US" sz="22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はたちはなんのかいしゃですか。</a:t>
            </a:r>
            <a:r>
              <a:rPr lang="vi-VN" altLang="ja-JP" sz="2200" dirty="0" smtClean="0">
                <a:latin typeface="+mj-lt"/>
                <a:ea typeface="MS PMincho" pitchFamily="18" charset="-128"/>
                <a:cs typeface="Times New Roman" pitchFamily="18" charset="0"/>
              </a:rPr>
              <a:t>Hatachi là công ty về cái gì ?</a:t>
            </a:r>
            <a:endParaRPr lang="en-US" altLang="ja-JP" sz="2200" dirty="0" smtClean="0">
              <a:latin typeface="+mj-lt"/>
              <a:ea typeface="MS PMincho" pitchFamily="18" charset="-128"/>
              <a:cs typeface="Times New Roman" pitchFamily="18" charset="0"/>
            </a:endParaRPr>
          </a:p>
          <a:p>
            <a:r>
              <a:rPr lang="ja-JP" altLang="en-US" sz="22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テレビのかいしゃです。</a:t>
            </a:r>
            <a:r>
              <a:rPr lang="vi-VN" altLang="ja-JP" sz="22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Là công ty về tivi.</a:t>
            </a:r>
            <a:endParaRPr lang="en-US" sz="2200" dirty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-22225"/>
            <a:ext cx="6324600" cy="11652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N </a:t>
            </a:r>
            <a:r>
              <a:rPr lang="ja-JP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は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  </a:t>
            </a:r>
            <a:r>
              <a:rPr lang="ja-JP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いくらです</a:t>
            </a:r>
            <a:r>
              <a:rPr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か</a:t>
            </a:r>
            <a:r>
              <a:rPr lang="ja-JP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S PMincho" pitchFamily="18" charset="-128"/>
                <a:ea typeface="MS PMincho" pitchFamily="18" charset="-128"/>
              </a:rPr>
              <a:t>。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99789" y="22098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3200" b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altLang="ja-JP" sz="2100" dirty="0" smtClean="0">
                <a:solidFill>
                  <a:schemeClr val="tx1"/>
                </a:solidFill>
                <a:latin typeface="+mj-lt"/>
              </a:rPr>
              <a:t>Ví Dụ: </a:t>
            </a:r>
            <a:endParaRPr lang="en-US" altLang="ja-JP" sz="21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このざっしはいくらですか。</a:t>
            </a:r>
            <a:r>
              <a:rPr lang="vi-VN" altLang="ja-JP" sz="2400" b="0" dirty="0" smtClean="0">
                <a:solidFill>
                  <a:schemeClr val="tx1"/>
                </a:solidFill>
                <a:latin typeface="+mj-lt"/>
                <a:ea typeface="MS PMincho" pitchFamily="18" charset="-128"/>
              </a:rPr>
              <a:t>Quyển tạp chí này giá bao nhiêu?</a:t>
            </a:r>
            <a:endParaRPr lang="en-US" altLang="ja-JP" sz="2400" b="0" dirty="0" smtClean="0">
              <a:solidFill>
                <a:schemeClr val="tx1"/>
              </a:solidFill>
              <a:latin typeface="+mj-lt"/>
              <a:ea typeface="MS PMincho" pitchFamily="18" charset="-128"/>
            </a:endParaRPr>
          </a:p>
          <a:p>
            <a:pPr algn="l"/>
            <a:r>
              <a:rPr lang="vi-VN" altLang="ja-JP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....</a:t>
            </a: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１００</a:t>
            </a:r>
            <a:r>
              <a:rPr lang="ja-JP" altLang="en-US" sz="24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えんです</a:t>
            </a: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b="0" dirty="0" smtClean="0">
                <a:solidFill>
                  <a:schemeClr val="tx1"/>
                </a:solidFill>
                <a:latin typeface="+mj-lt"/>
                <a:ea typeface="MS PMincho" pitchFamily="18" charset="-128"/>
              </a:rPr>
              <a:t>100 yên.</a:t>
            </a:r>
            <a:endParaRPr lang="en-US" altLang="ja-JP" sz="2400" b="0" dirty="0">
              <a:solidFill>
                <a:schemeClr val="tx1"/>
              </a:solidFill>
              <a:latin typeface="+mj-lt"/>
              <a:ea typeface="MS PMincho" pitchFamily="18" charset="-128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sz="24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そのボールペンはいくらですか</a:t>
            </a: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b="0" dirty="0" smtClean="0">
                <a:solidFill>
                  <a:schemeClr val="tx1"/>
                </a:solidFill>
                <a:latin typeface="+mj-lt"/>
                <a:ea typeface="MS PMincho" pitchFamily="18" charset="-128"/>
              </a:rPr>
              <a:t>Cái bút đó bao nhiêu tiền.</a:t>
            </a:r>
            <a:endParaRPr lang="en-US" altLang="ja-JP" sz="2400" b="0" dirty="0" smtClean="0">
              <a:solidFill>
                <a:schemeClr val="tx1"/>
              </a:solidFill>
              <a:latin typeface="+mj-lt"/>
              <a:ea typeface="MS PMincho" pitchFamily="18" charset="-128"/>
            </a:endParaRPr>
          </a:p>
          <a:p>
            <a:pPr algn="l"/>
            <a:r>
              <a:rPr lang="vi-VN" altLang="ja-JP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....</a:t>
            </a: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１２０００</a:t>
            </a:r>
            <a:r>
              <a:rPr lang="ja-JP" altLang="en-US" sz="2400" b="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ドンで</a:t>
            </a:r>
            <a:r>
              <a:rPr lang="ja-JP" altLang="en-US" sz="2400" b="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す。　</a:t>
            </a:r>
            <a:r>
              <a:rPr lang="vi-VN" altLang="ja-JP" sz="2400" b="0" dirty="0" smtClean="0">
                <a:solidFill>
                  <a:schemeClr val="tx1"/>
                </a:solidFill>
                <a:latin typeface="+mj-lt"/>
                <a:ea typeface="MS PMincho" pitchFamily="18" charset="-128"/>
              </a:rPr>
              <a:t>12000 nghìn đồng.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789" y="1447800"/>
            <a:ext cx="851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679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750605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ĐẾM(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ĐẠI TỪ CHỈ ĐỊA ĐIỂM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CHỖ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NÀY ĐÓ KIA LÀ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 LÀ CHỖ NÀY ĐÓ KIA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ja-JP" altLang="en-US" sz="32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の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BAO NHIÊU TIỀN</a:t>
            </a:r>
          </a:p>
        </p:txBody>
      </p:sp>
    </p:spTree>
    <p:extLst>
      <p:ext uri="{BB962C8B-B14F-4D97-AF65-F5344CB8AC3E}">
        <p14:creationId xmlns:p14="http://schemas.microsoft.com/office/powerpoint/2010/main" val="6944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 ĐẾM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295400"/>
            <a:ext cx="617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100: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ひゃく</a:t>
            </a:r>
            <a:r>
              <a:rPr lang="ja-JP" altLang="en-US" sz="28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–&gt;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ichi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200: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にひゃ</a:t>
            </a:r>
            <a:r>
              <a:rPr lang="ja-JP" altLang="en-US" sz="28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400: yon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よんひゃ</a:t>
            </a:r>
            <a:r>
              <a:rPr lang="ja-JP" altLang="en-US" sz="28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500: go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 ごひゃ</a:t>
            </a:r>
            <a:r>
              <a:rPr lang="ja-JP" altLang="en-US" sz="28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700: nana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ななひゃ</a:t>
            </a:r>
            <a:r>
              <a:rPr lang="ja-JP" altLang="en-US" sz="28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900: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kyuu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hyaku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きゅうひゃく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: san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byaku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さん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び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ゃく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rop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pyaku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ろっ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ぴ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ゃく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: hap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pyaku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　 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はっ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ぴ</a:t>
            </a:r>
            <a:r>
              <a:rPr lang="ja-JP" altLang="en-US" sz="28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ゃく</a:t>
            </a:r>
            <a:endParaRPr lang="ja-JP" alt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1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tĩnh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nhé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nghìn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4478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1000: 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せん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–&gt; </a:t>
            </a:r>
            <a:r>
              <a:rPr lang="en-US" altLang="ja-JP" sz="28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ý: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8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いち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2000-9000: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せん</a:t>
            </a:r>
            <a:endParaRPr lang="en-US" sz="28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3000: 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さんぜん</a:t>
            </a:r>
            <a:endParaRPr lang="en-US" sz="28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8000: 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はっせん</a:t>
            </a:r>
            <a:endParaRPr 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7759" y="3093537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7338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10.000: 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いちまん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–&gt;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100.000: 10 + 4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じゅうまん</a:t>
            </a:r>
            <a:endParaRPr lang="en-US" sz="28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1.000.000: 100 + 4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ひゃくまん</a:t>
            </a:r>
            <a:endParaRPr lang="en-US" sz="28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10.000.000: 1000 + 4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せんまん</a:t>
            </a:r>
            <a:endParaRPr lang="en-US" sz="28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100.000.000: </a:t>
            </a:r>
            <a:r>
              <a:rPr lang="ja-JP" altLang="en-US" sz="28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いちおく</a:t>
            </a:r>
            <a:endParaRPr lang="en-US" sz="28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340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70C0"/>
                </a:solidFill>
                <a:latin typeface="+mj-lt"/>
              </a:rPr>
              <a:t>ĐẾM TIỀN</a:t>
            </a:r>
            <a:endParaRPr lang="en-US" sz="3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209800"/>
            <a:ext cx="762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vi-VN" dirty="0" smtClean="0"/>
          </a:p>
          <a:p>
            <a:pPr lvl="0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--&gt;10: số đếm +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円（えん</a:t>
            </a:r>
            <a:r>
              <a:rPr lang="vi-VN" sz="240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Từ 20 trở lên tương tự.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100, 1000,10000: 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ひ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ゃくえん、せんえん、いちまんえん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2000---&gt;9000: số đếm +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せんえん。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Từ hỏi: bao nhiêu tiền =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いくら</a:t>
            </a:r>
            <a:endParaRPr lang="en-US" sz="2400" dirty="0">
              <a:effectLst/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0180" y="1579230"/>
            <a:ext cx="678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円</a:t>
            </a:r>
            <a:r>
              <a:rPr lang="ja-JP" altLang="en-US" sz="2800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（えん）</a:t>
            </a:r>
            <a:endParaRPr lang="en-US" sz="2800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762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ĐẾM TẦNG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2,4,5,7,9: lấy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số đếm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かい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1,3,6,8,10: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いっかい、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さんがい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、ろっかい、はっかい、じゅっかい</a:t>
            </a:r>
            <a:r>
              <a:rPr lang="vi-VN" sz="2400" dirty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/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じっかい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Từ 20 trở lên tương tự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100,1000,10000: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ひゃっかい、せんかい、いちまんかい。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0" y="4191144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hỏi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nhiêu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tầng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/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tầng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mấy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なんがい</a:t>
            </a:r>
            <a:endParaRPr lang="en-US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4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57150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vi-VN" altLang="ja-JP" dirty="0" smtClean="0"/>
              <a:t/>
            </a:r>
            <a:br>
              <a:rPr lang="vi-VN" altLang="ja-JP" dirty="0" smtClean="0"/>
            </a:br>
            <a:r>
              <a:rPr lang="vi-VN" altLang="ja-JP" sz="4000" dirty="0" smtClean="0">
                <a:latin typeface="Times New Roman" pitchFamily="18" charset="0"/>
                <a:cs typeface="Times New Roman" pitchFamily="18" charset="0"/>
              </a:rPr>
              <a:t>ĐẠI TỪ CHỈ ĐỊA ĐIỂM</a:t>
            </a:r>
            <a:r>
              <a:rPr lang="en-US" alt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意味</a:t>
            </a:r>
            <a:r>
              <a:rPr lang="en-US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いみ</a:t>
            </a:r>
            <a:r>
              <a:rPr lang="en-US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：</a:t>
            </a:r>
            <a:r>
              <a:rPr lang="vi-VN" altLang="ja-JP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chỗ này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chỗ </a:t>
            </a:r>
            <a:r>
              <a:rPr lang="vi-V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đó/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chỗ </a:t>
            </a:r>
            <a:r>
              <a:rPr lang="vi-V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kia là ~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2514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819400"/>
            <a:ext cx="2590800" cy="224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24619"/>
            <a:ext cx="2362200" cy="224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1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457201"/>
            <a:ext cx="6019800" cy="990600"/>
          </a:xfrm>
        </p:spPr>
        <p:txBody>
          <a:bodyPr>
            <a:noAutofit/>
          </a:bodyPr>
          <a:lstStyle/>
          <a:p>
            <a:r>
              <a:rPr lang="vi-VN" altLang="en-US" sz="2500" dirty="0" smtClean="0"/>
              <a:t/>
            </a:r>
            <a:br>
              <a:rPr lang="vi-VN" altLang="en-US" sz="2500" dirty="0" smtClean="0"/>
            </a:br>
            <a:r>
              <a:rPr lang="vi-VN" altLang="en-US" sz="2500" dirty="0"/>
              <a:t/>
            </a:r>
            <a:br>
              <a:rPr lang="vi-VN" altLang="en-US" sz="2500" dirty="0"/>
            </a:br>
            <a:r>
              <a:rPr lang="en-US" altLang="en-US" sz="40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4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vi-VN" altLang="en-US" sz="4000" dirty="0" smtClean="0">
                <a:latin typeface="Times New Roman" pitchFamily="18" charset="0"/>
                <a:cs typeface="Times New Roman" pitchFamily="18" charset="0"/>
              </a:rPr>
              <a:t> chỉ địa điểm 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ja-JP" altLang="en-US" sz="2500" dirty="0" smtClean="0"/>
              <a:t>　</a:t>
            </a: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vi-VN" altLang="ja-JP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ここ</a:t>
            </a:r>
            <a:r>
              <a:rPr lang="vi-VN" altLang="ja-JP" sz="2400" b="1" dirty="0" smtClean="0">
                <a:ea typeface="MS PMincho" pitchFamily="18" charset="-128"/>
              </a:rPr>
              <a:t> </a:t>
            </a:r>
            <a:r>
              <a:rPr lang="vi-VN" sz="2400" b="1" dirty="0" smtClean="0">
                <a:latin typeface="+mj-lt"/>
              </a:rPr>
              <a:t>chỉ </a:t>
            </a:r>
            <a:r>
              <a:rPr lang="vi-VN" sz="2400" b="1" dirty="0">
                <a:latin typeface="+mj-lt"/>
              </a:rPr>
              <a:t>vị trí người nói đang ở hoặc khi người nói và người nghe ở cùng một </a:t>
            </a:r>
            <a:r>
              <a:rPr lang="vi-VN" sz="2400" b="1" dirty="0" smtClean="0">
                <a:latin typeface="+mj-lt"/>
              </a:rPr>
              <a:t>chỗ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そ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</a:rPr>
              <a:t>こ</a:t>
            </a:r>
            <a:r>
              <a:rPr lang="vi-VN" sz="2400" b="1" dirty="0">
                <a:latin typeface="+mj-lt"/>
              </a:rPr>
              <a:t>chỉ vị trí người nghe, gần người nghe hoặc nơi không quá xa cả người nghe và người nói</a:t>
            </a:r>
            <a:endParaRPr lang="vi-VN" sz="2400" b="1" dirty="0" smtClean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ja-JP" altLang="en-US" sz="2400" b="1" dirty="0">
                <a:latin typeface="MS PMincho" pitchFamily="18" charset="-128"/>
                <a:ea typeface="MS PMincho" pitchFamily="18" charset="-128"/>
              </a:rPr>
              <a:t>あそこ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3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 điểm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121" y="60960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vi-VN" altLang="ja-JP" dirty="0" smtClean="0"/>
              <a:t/>
            </a:r>
            <a:br>
              <a:rPr lang="vi-VN" altLang="ja-JP" dirty="0" smtClean="0"/>
            </a:br>
            <a:r>
              <a:rPr lang="ja-JP" altLang="en-US" sz="4000" dirty="0">
                <a:latin typeface="MS Mincho" pitchFamily="49" charset="-128"/>
                <a:ea typeface="MS Mincho" pitchFamily="49" charset="-128"/>
              </a:rPr>
              <a:t>ここ・そこ・あそ</a:t>
            </a:r>
            <a:r>
              <a:rPr lang="ja-JP" altLang="en-US" sz="4000" dirty="0" smtClean="0">
                <a:latin typeface="MS Mincho" pitchFamily="49" charset="-128"/>
                <a:ea typeface="MS Mincho" pitchFamily="49" charset="-128"/>
              </a:rPr>
              <a:t>こは</a:t>
            </a:r>
            <a:r>
              <a:rPr lang="vi-VN" altLang="ja-JP" sz="4000" dirty="0" smtClean="0">
                <a:ea typeface="MS Mincho" pitchFamily="49" charset="-128"/>
              </a:rPr>
              <a:t>địa điểm </a:t>
            </a:r>
            <a:r>
              <a:rPr lang="ja-JP" altLang="en-US" sz="4000" dirty="0" smtClean="0">
                <a:latin typeface="MS Mincho" pitchFamily="49" charset="-128"/>
                <a:ea typeface="MS Mincho" pitchFamily="49" charset="-128"/>
              </a:rPr>
              <a:t>で</a:t>
            </a:r>
            <a:r>
              <a:rPr lang="ja-JP" altLang="en-US" sz="4000" dirty="0">
                <a:latin typeface="MS Mincho" pitchFamily="49" charset="-128"/>
                <a:ea typeface="MS Mincho" pitchFamily="49" charset="-128"/>
              </a:rPr>
              <a:t>す。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48600" cy="2895600"/>
          </a:xfrm>
        </p:spPr>
        <p:txBody>
          <a:bodyPr>
            <a:noAutofit/>
          </a:bodyPr>
          <a:lstStyle/>
          <a:p>
            <a:pPr marL="0" lvl="1" algn="l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vi-VN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algn="l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ja-JP" altLang="en-US" sz="2200" b="0" dirty="0" smtClean="0">
                <a:solidFill>
                  <a:schemeClr val="tx1"/>
                </a:solidFill>
              </a:rPr>
              <a:t> </a:t>
            </a:r>
            <a:r>
              <a:rPr lang="ja-JP" altLang="en-US" sz="220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ここはきょうしつです。</a:t>
            </a:r>
            <a:endParaRPr lang="en-US" sz="2200" dirty="0" smtClean="0">
              <a:solidFill>
                <a:schemeClr val="tx1"/>
              </a:solidFill>
              <a:latin typeface="MS PMincho" pitchFamily="18" charset="-128"/>
              <a:ea typeface="MS PMincho" pitchFamily="18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ja-JP" altLang="en-US" sz="220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そこ</a:t>
            </a:r>
            <a:r>
              <a:rPr lang="ja-JP" altLang="en-US" sz="220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はトイレです。</a:t>
            </a:r>
            <a:endParaRPr lang="en-US" altLang="ja-JP" sz="2200" dirty="0" smtClean="0">
              <a:solidFill>
                <a:schemeClr val="tx1"/>
              </a:solidFill>
              <a:latin typeface="MS PMincho" pitchFamily="18" charset="-128"/>
              <a:ea typeface="MS PMincho" pitchFamily="18" charset="-128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ja-JP" altLang="en-US" sz="2200" dirty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あそこ</a:t>
            </a:r>
            <a:r>
              <a:rPr lang="ja-JP" altLang="en-US" sz="2200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はしょくどうです。</a:t>
            </a:r>
            <a:endParaRPr lang="en-US" altLang="ja-JP" sz="2200" dirty="0" smtClean="0">
              <a:solidFill>
                <a:schemeClr val="tx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79736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ここ</a:t>
            </a:r>
            <a:r>
              <a:rPr lang="en-US" sz="24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1183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BÀI 3: DANH TỪ ĐỊA ĐIỂM</vt:lpstr>
      <vt:lpstr>Nội dung bài học</vt:lpstr>
      <vt:lpstr>PowerPoint Presentation</vt:lpstr>
      <vt:lpstr>PowerPoint Presentation</vt:lpstr>
      <vt:lpstr>PowerPoint Presentation</vt:lpstr>
      <vt:lpstr>PowerPoint Presentation</vt:lpstr>
      <vt:lpstr> ĐẠI TỪ CHỈ ĐỊA ĐIỂM </vt:lpstr>
      <vt:lpstr>  Đại từ chỉ địa điểm  　 </vt:lpstr>
      <vt:lpstr> ここ・そこ・あそこはđịa điểm です。 </vt:lpstr>
      <vt:lpstr>　　　 N(địa điểm)はここ・そこ・あそこです。 </vt:lpstr>
      <vt:lpstr>   N(địa điểm)はどこですか。   </vt:lpstr>
      <vt:lpstr>そちら・あちら・どちら </vt:lpstr>
      <vt:lpstr>PowerPoint Presentation</vt:lpstr>
      <vt:lpstr>N1のN2</vt:lpstr>
      <vt:lpstr>Câu hỏi どこの</vt:lpstr>
      <vt:lpstr>N は  いくらですか。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74</cp:revision>
  <dcterms:created xsi:type="dcterms:W3CDTF">2018-08-06T03:19:53Z</dcterms:created>
  <dcterms:modified xsi:type="dcterms:W3CDTF">2018-08-21T09:17:01Z</dcterms:modified>
</cp:coreProperties>
</file>