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38" r:id="rId3"/>
    <p:sldId id="327" r:id="rId4"/>
    <p:sldId id="337" r:id="rId5"/>
    <p:sldId id="329" r:id="rId6"/>
    <p:sldId id="33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90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56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56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576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7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538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8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73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840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784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4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7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104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4001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2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3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8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3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2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2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EE232-31FC-4744-BC56-EA052CD49FE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8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E232-31FC-4744-BC56-EA052CD49FE8}" type="datetimeFigureOut">
              <a:rPr lang="en-US" smtClean="0"/>
              <a:t>10/5/2018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4574-CB96-4ED4-921F-9B4BC343C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4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EE232-31FC-4744-BC56-EA052CD49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524574-CB96-4ED4-921F-9B4BC343C59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743200" y="820716"/>
            <a:ext cx="3505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第 </a:t>
            </a:r>
            <a:r>
              <a:rPr lang="en-US" altLang="ja-JP" sz="54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11</a:t>
            </a:r>
            <a:r>
              <a:rPr kumimoji="0" lang="en-US" altLang="ja-JP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</a:t>
            </a:r>
            <a:r>
              <a:rPr kumimoji="0" lang="ja-JP" altLang="en-US" sz="5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課</a:t>
            </a:r>
            <a:endParaRPr kumimoji="0" lang="en-US" altLang="ja-JP" sz="5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17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5583" y="802034"/>
            <a:ext cx="86660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nghĩa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tôi có N.</a:t>
            </a:r>
          </a:p>
          <a:p>
            <a:r>
              <a:rPr lang="vi-VN" sz="2400" b="1" i="1" dirty="0" smtClean="0">
                <a:latin typeface="Times New Roman" pitchFamily="18" charset="0"/>
                <a:cs typeface="Times New Roman" pitchFamily="18" charset="0"/>
              </a:rPr>
              <a:t>Cách dùng: </a:t>
            </a:r>
            <a:r>
              <a:rPr lang="vi-VN" sz="2400" i="1" dirty="0" smtClean="0">
                <a:latin typeface="Times New Roman" pitchFamily="18" charset="0"/>
                <a:cs typeface="Times New Roman" pitchFamily="18" charset="0"/>
              </a:rPr>
              <a:t>thể hiện sự hiện hữu của người hoặc vật. </a:t>
            </a:r>
          </a:p>
          <a:p>
            <a:r>
              <a:rPr lang="ja-JP" altLang="en-US" sz="2400" dirty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ありま</a:t>
            </a:r>
            <a:r>
              <a:rPr lang="ja-JP" altLang="en-US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す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: dùng cho vật.</a:t>
            </a:r>
          </a:p>
          <a:p>
            <a:r>
              <a:rPr lang="ja-JP" altLang="en-US" sz="2400" dirty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いま</a:t>
            </a:r>
            <a:r>
              <a:rPr lang="ja-JP" altLang="en-US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す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: dùng cho người.</a:t>
            </a: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dụ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私はお金があります。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tôi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có</a:t>
            </a:r>
            <a:r>
              <a:rPr lang="vi-VN" altLang="ja-JP" sz="2400" dirty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tiền.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パソコ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ンがあります。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Tôi có máy tính.</a:t>
            </a:r>
            <a:endParaRPr lang="en-US" altLang="ja-JP" sz="2400" dirty="0" smtClean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ロ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ン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さ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んはあたらしいこいびとがいます。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Bạn Long có người yêu mới.</a:t>
            </a:r>
            <a:endParaRPr lang="en-US" altLang="ja-JP" sz="2400" dirty="0" smtClean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こども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がいます。</a:t>
            </a:r>
            <a:r>
              <a:rPr lang="vi-VN" altLang="ja-JP" sz="2400" dirty="0" smtClean="0">
                <a:latin typeface="+mj-lt"/>
                <a:ea typeface="MS PMincho" pitchFamily="18" charset="-128"/>
                <a:cs typeface="Times New Roman" pitchFamily="18" charset="0"/>
              </a:rPr>
              <a:t>Tôi có con. </a:t>
            </a:r>
            <a:endParaRPr lang="en-US" altLang="ja-JP" sz="1200" dirty="0">
              <a:latin typeface="+mj-lt"/>
              <a:ea typeface="Tahoma"/>
              <a:cs typeface="Times New Roman" pitchFamily="18" charset="0"/>
            </a:endParaRPr>
          </a:p>
          <a:p>
            <a:r>
              <a:rPr lang="vi-VN" altLang="ja-JP" sz="2400" b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Câu hỏi: 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Dùng với người: </a:t>
            </a:r>
            <a:r>
              <a:rPr lang="ja-JP" altLang="en-US" sz="2400" b="1" dirty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だれ</a:t>
            </a:r>
            <a:r>
              <a:rPr lang="ja-JP" altLang="en-US" sz="2400" b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がいますか。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Có ai ?</a:t>
            </a:r>
            <a:endParaRPr lang="en-US" altLang="ja-JP" sz="2400" dirty="0" smtClean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  <a:p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              Dùng với con vật : </a:t>
            </a:r>
            <a:r>
              <a:rPr lang="ja-JP" altLang="en-US" sz="2400" b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なにがいますか。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Có con gì ?</a:t>
            </a:r>
            <a:endParaRPr lang="vi-VN" altLang="ja-JP" sz="2400" dirty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  <a:p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              Dùng với đồ vật : </a:t>
            </a:r>
            <a:r>
              <a:rPr lang="ja-JP" altLang="en-US" sz="2400" b="1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なにがありますか。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Có cái gì ?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5055" y="199448"/>
            <a:ext cx="487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ja-JP" sz="4000" b="1" dirty="0" smtClean="0">
                <a:solidFill>
                  <a:srgbClr val="FF0000"/>
                </a:solidFill>
              </a:rPr>
              <a:t>N </a:t>
            </a:r>
            <a:r>
              <a:rPr lang="ja-JP" altLang="en-US" sz="40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があります</a:t>
            </a:r>
            <a:r>
              <a:rPr lang="vi-VN" altLang="ja-JP" sz="4000" b="1" dirty="0" smtClean="0">
                <a:solidFill>
                  <a:srgbClr val="FF0000"/>
                </a:solidFill>
                <a:ea typeface="MS PMincho" pitchFamily="18" charset="-128"/>
              </a:rPr>
              <a:t>/</a:t>
            </a:r>
            <a:r>
              <a:rPr lang="ja-JP" altLang="en-US" sz="40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います</a:t>
            </a:r>
            <a:endParaRPr lang="en-US" sz="4000" b="1" dirty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62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143000"/>
            <a:ext cx="8458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0510"/>
            <a:r>
              <a:rPr lang="vi-V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Ý nghĩa:</a:t>
            </a:r>
            <a:r>
              <a:rPr lang="en-US" sz="2400" dirty="0">
                <a:latin typeface="Tahoma"/>
                <a:ea typeface="Tahoma"/>
                <a:cs typeface="Arial"/>
              </a:rPr>
              <a:t> </a:t>
            </a:r>
            <a:r>
              <a:rPr lang="en-US" sz="2400" b="1" dirty="0" smtClean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Ở</a:t>
            </a:r>
            <a:r>
              <a:rPr lang="en-US" sz="2400" b="1" i="1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N1 </a:t>
            </a:r>
            <a:r>
              <a:rPr lang="en-US" sz="2400" i="1" dirty="0" err="1">
                <a:latin typeface="Times New Roman" pitchFamily="18" charset="0"/>
                <a:ea typeface="Tahoma"/>
                <a:cs typeface="Times New Roman" pitchFamily="18" charset="0"/>
              </a:rPr>
              <a:t>có</a:t>
            </a:r>
            <a:r>
              <a:rPr lang="en-US" sz="2400" i="1" dirty="0">
                <a:latin typeface="Times New Roman" pitchFamily="18" charset="0"/>
                <a:ea typeface="Tahoma"/>
                <a:cs typeface="Times New Roman" pitchFamily="18" charset="0"/>
              </a:rPr>
              <a:t> N2</a:t>
            </a:r>
            <a:endParaRPr lang="vi-VN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0510"/>
            <a:r>
              <a:rPr lang="vi-V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Cách dùng 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lang="vi-V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vi-VN" sz="2400" i="1" dirty="0" smtClean="0">
                <a:latin typeface="Times New Roman"/>
                <a:cs typeface="Times New Roman"/>
              </a:rPr>
              <a:t>N1 là địa điểm tồn tại của N2 và xác định bằng trợ từ </a:t>
            </a:r>
            <a:r>
              <a:rPr lang="ja-JP" altLang="en-US" sz="2400" i="1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に</a:t>
            </a:r>
            <a:endParaRPr lang="en-US" altLang="ja-JP" sz="2400" i="1" dirty="0" smtClean="0"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 marL="270510"/>
            <a:r>
              <a:rPr lang="vi-VN" sz="2400" b="1" dirty="0" smtClean="0">
                <a:solidFill>
                  <a:srgbClr val="FF0000"/>
                </a:solidFill>
                <a:latin typeface="+mj-lt"/>
              </a:rPr>
              <a:t>Ví dụ: </a:t>
            </a: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</a:rPr>
              <a:t>にわ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</a:rPr>
              <a:t>に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ねこがいます</a:t>
            </a:r>
            <a:r>
              <a:rPr lang="ja-JP" altLang="en-US" sz="2400" dirty="0" smtClean="0">
                <a:effectLst/>
                <a:latin typeface="MS PMincho" pitchFamily="18" charset="-128"/>
                <a:ea typeface="MS PMincho" pitchFamily="18" charset="-128"/>
              </a:rPr>
              <a:t>。</a:t>
            </a:r>
            <a:r>
              <a:rPr lang="vi-VN" altLang="ja-JP" sz="2400" dirty="0" smtClean="0">
                <a:effectLst/>
                <a:latin typeface="MS PMincho" pitchFamily="18" charset="-128"/>
                <a:ea typeface="MS PMincho" pitchFamily="18" charset="-128"/>
              </a:rPr>
              <a:t> 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Ở vườn có con mèo.</a:t>
            </a:r>
            <a:endParaRPr lang="en-US" altLang="ja-JP" sz="2400" dirty="0" smtClean="0">
              <a:effectLst/>
              <a:latin typeface="MS PMincho" pitchFamily="18" charset="-128"/>
              <a:ea typeface="MS PMincho" pitchFamily="18" charset="-128"/>
            </a:endParaRP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わたしのへ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や</a:t>
            </a: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に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でんわがいます</a:t>
            </a:r>
            <a:r>
              <a:rPr lang="ja-JP" alt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</a:rPr>
              <a:t>。</a:t>
            </a:r>
            <a:r>
              <a:rPr lang="vi-VN" altLang="ja-JP" sz="2400" dirty="0" smtClean="0">
                <a:solidFill>
                  <a:prstClr val="black"/>
                </a:solidFill>
                <a:latin typeface="+mj-lt"/>
                <a:ea typeface="MS PMincho" pitchFamily="18" charset="-128"/>
              </a:rPr>
              <a:t>Ở trong phòng của tôi có điện thoại.</a:t>
            </a:r>
            <a:r>
              <a:rPr lang="ja-JP" altLang="en-US" sz="2400" dirty="0" smtClean="0">
                <a:solidFill>
                  <a:prstClr val="black"/>
                </a:solidFill>
                <a:latin typeface="+mj-lt"/>
                <a:ea typeface="MS PMincho" pitchFamily="18" charset="-128"/>
              </a:rPr>
              <a:t>　　</a:t>
            </a:r>
            <a:endParaRPr lang="en-US" altLang="ja-JP" sz="2400" dirty="0" smtClean="0">
              <a:effectLst/>
              <a:latin typeface="+mj-lt"/>
              <a:ea typeface="MS PMincho" pitchFamily="18" charset="-128"/>
            </a:endParaRP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</a:rPr>
              <a:t>きょうしつ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</a:rPr>
              <a:t>に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先生がいます</a:t>
            </a:r>
            <a:r>
              <a:rPr lang="ja-JP" altLang="en-US" sz="2400" dirty="0" smtClean="0">
                <a:effectLst/>
                <a:latin typeface="MS PMincho" pitchFamily="18" charset="-128"/>
                <a:ea typeface="MS PMincho" pitchFamily="18" charset="-128"/>
              </a:rPr>
              <a:t>。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Ở phòng học có cô giáo.</a:t>
            </a:r>
            <a:endParaRPr lang="en-US" altLang="ja-JP" sz="2400" dirty="0" smtClean="0">
              <a:effectLst/>
              <a:latin typeface="+mj-lt"/>
              <a:ea typeface="MS PMincho" pitchFamily="18" charset="-128"/>
            </a:endParaRP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かばん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</a:rPr>
              <a:t>に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何がありますか。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Ở 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rong</a:t>
            </a:r>
            <a:r>
              <a:rPr lang="en-US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en-US" altLang="ja-JP" sz="2400" dirty="0" err="1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cặp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 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có cái gì ?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</a:endParaRPr>
          </a:p>
          <a:p>
            <a:pPr marL="270510"/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、、、本やペンがあります。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Có sách và bút.</a:t>
            </a:r>
            <a:endParaRPr lang="en-US" altLang="ja-JP" sz="2400" dirty="0" smtClean="0">
              <a:latin typeface="+mj-lt"/>
              <a:ea typeface="MS PMincho" pitchFamily="18" charset="-128"/>
            </a:endParaRPr>
          </a:p>
          <a:p>
            <a:pPr marL="613410" indent="-342900">
              <a:buFont typeface="Arial" pitchFamily="34" charset="0"/>
              <a:buChar char="•"/>
            </a:pPr>
            <a:r>
              <a:rPr lang="ja-JP" altLang="en-US" sz="2400" dirty="0">
                <a:latin typeface="+mj-lt"/>
                <a:ea typeface="MS PMincho" pitchFamily="18" charset="-128"/>
              </a:rPr>
              <a:t>かいしゃ</a:t>
            </a:r>
            <a:r>
              <a:rPr lang="ja-JP" altLang="en-US" sz="2400" b="1" dirty="0" smtClean="0">
                <a:latin typeface="+mj-lt"/>
                <a:ea typeface="MS PMincho" pitchFamily="18" charset="-128"/>
              </a:rPr>
              <a:t>に</a:t>
            </a:r>
            <a:r>
              <a:rPr lang="ja-JP" altLang="en-US" sz="2400" dirty="0" smtClean="0">
                <a:latin typeface="+mj-lt"/>
                <a:ea typeface="MS PMincho" pitchFamily="18" charset="-128"/>
              </a:rPr>
              <a:t>だれがいますか。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Có ai ở trong công ty ?</a:t>
            </a:r>
            <a:endParaRPr lang="en-US" altLang="ja-JP" sz="2400" dirty="0" smtClean="0">
              <a:latin typeface="+mj-lt"/>
              <a:ea typeface="MS PMincho" pitchFamily="18" charset="-128"/>
            </a:endParaRPr>
          </a:p>
          <a:p>
            <a:pPr marL="270510"/>
            <a:r>
              <a:rPr lang="ja-JP" altLang="en-US" sz="2400" dirty="0" smtClean="0">
                <a:latin typeface="+mj-lt"/>
                <a:ea typeface="MS PMincho" pitchFamily="18" charset="-128"/>
              </a:rPr>
              <a:t>、、、リンさんがいます。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 Có chị Linh.</a:t>
            </a:r>
            <a:endParaRPr lang="vi-VN" sz="2400" dirty="0" smtClean="0">
              <a:latin typeface="+mj-lt"/>
              <a:ea typeface="MS PMincho" pitchFamily="18" charset="-128"/>
            </a:endParaRPr>
          </a:p>
          <a:p>
            <a:pPr marL="270510"/>
            <a:endParaRPr lang="en-US" sz="2400" dirty="0">
              <a:effectLst/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5400" y="152400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ja-JP" sz="40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 </a:t>
            </a:r>
            <a:r>
              <a:rPr lang="vi-VN" altLang="ja-JP" sz="4000" b="1" dirty="0" smtClean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N1</a:t>
            </a:r>
            <a:r>
              <a:rPr lang="ja-JP" altLang="en-US" sz="4000" b="1" dirty="0" smtClean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に</a:t>
            </a:r>
            <a:r>
              <a:rPr lang="vi-VN" altLang="ja-JP" sz="4000" b="1" dirty="0" smtClean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N2</a:t>
            </a:r>
            <a:r>
              <a:rPr lang="ja-JP" altLang="en-US" sz="4000" b="1" dirty="0" smtClean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があります</a:t>
            </a:r>
            <a:r>
              <a:rPr lang="vi-VN" altLang="ja-JP" sz="4000" b="1" dirty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/</a:t>
            </a:r>
            <a:r>
              <a:rPr lang="ja-JP" altLang="en-US" sz="4000" b="1" dirty="0" smtClean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います</a:t>
            </a:r>
            <a:endParaRPr lang="en-US" sz="4000" b="1" dirty="0">
              <a:solidFill>
                <a:srgbClr val="FF0000"/>
              </a:solidFill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17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8090" y="1066800"/>
            <a:ext cx="8011391" cy="468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vi-VN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Ví dụ : </a:t>
            </a:r>
            <a:endParaRPr lang="vi-VN" sz="2400" i="1" dirty="0" smtClean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つくえのう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えにぺんがあります。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Trên bàn có bút.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か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ばんのな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かにでんわがあります。</a:t>
            </a:r>
            <a:r>
              <a:rPr lang="vi-VN" altLang="ja-JP" sz="2400" dirty="0" smtClean="0">
                <a:latin typeface="Times New Roman"/>
                <a:ea typeface="MS Mincho"/>
                <a:cs typeface="Times New Roman"/>
              </a:rPr>
              <a:t>Trong cặp có điện thoại.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と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しょかん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のまえに学校がいます</a:t>
            </a: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。</a:t>
            </a:r>
            <a:r>
              <a:rPr lang="vi-VN" altLang="ja-JP" sz="2400" dirty="0" smtClean="0">
                <a:effectLst/>
                <a:latin typeface="Times New Roman"/>
                <a:ea typeface="MS Mincho"/>
                <a:cs typeface="Times New Roman"/>
              </a:rPr>
              <a:t>Trước nhà ga có trưởng học.</a:t>
            </a:r>
            <a:endParaRPr lang="en-US" altLang="ja-JP" sz="2400" dirty="0" smtClean="0">
              <a:effectLst/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ぎ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んこうのとな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りにねこがいます</a:t>
            </a: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。</a:t>
            </a:r>
            <a:endParaRPr lang="en-US" altLang="ja-JP" sz="2400" dirty="0" smtClean="0">
              <a:effectLst/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きょうし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つのなかに先生がいます。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ja-JP" altLang="en-US" sz="2400" dirty="0">
                <a:effectLst/>
                <a:latin typeface="Times New Roman"/>
                <a:ea typeface="MS Mincho"/>
                <a:cs typeface="Times New Roman"/>
              </a:rPr>
              <a:t>えきのちか</a:t>
            </a:r>
            <a:r>
              <a:rPr lang="ja-JP" altLang="en-US" sz="2400" dirty="0" smtClean="0">
                <a:effectLst/>
                <a:latin typeface="Times New Roman"/>
                <a:ea typeface="MS Mincho"/>
                <a:cs typeface="Times New Roman"/>
              </a:rPr>
              <a:t>くでともだちにあいました。</a:t>
            </a:r>
            <a:endParaRPr lang="en-US" sz="2400" dirty="0">
              <a:effectLst/>
              <a:latin typeface="Times New Roman"/>
              <a:ea typeface="MS Mincho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0"/>
            <a:ext cx="678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vi-VN" altLang="ja-JP" sz="28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N1( vật, người,địa điểm) </a:t>
            </a:r>
            <a:r>
              <a:rPr lang="ja-JP" altLang="en-US" sz="2800" b="1" dirty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の</a:t>
            </a:r>
            <a:r>
              <a:rPr lang="vi-VN" altLang="ja-JP" sz="2800" b="1" dirty="0" smtClean="0">
                <a:solidFill>
                  <a:srgbClr val="FF0000"/>
                </a:solidFill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 N2( danh từ chỉ vị trí)</a:t>
            </a:r>
            <a:endParaRPr lang="en-US" sz="4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97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810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N1 </a:t>
            </a:r>
            <a:r>
              <a:rPr lang="ja-JP" altLang="en-US" sz="36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や</a:t>
            </a:r>
            <a:r>
              <a:rPr lang="vi-VN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N2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219200"/>
            <a:ext cx="7391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ja-JP" sz="2400" b="1" dirty="0" smtClean="0">
                <a:solidFill>
                  <a:srgbClr val="FF0000"/>
                </a:solidFill>
                <a:latin typeface="+mj-lt"/>
              </a:rPr>
              <a:t>Ý nghĩa </a:t>
            </a:r>
            <a:r>
              <a:rPr lang="ja-JP" altLang="en-US" sz="2400" dirty="0" smtClean="0"/>
              <a:t>：</a:t>
            </a:r>
            <a:r>
              <a:rPr lang="vi-VN" altLang="ja-JP" sz="2400" dirty="0" smtClean="0">
                <a:latin typeface="+mj-lt"/>
              </a:rPr>
              <a:t>N1 và N2</a:t>
            </a:r>
          </a:p>
          <a:p>
            <a:r>
              <a:rPr lang="vi-VN" altLang="ja-JP" sz="2400" dirty="0" smtClean="0">
                <a:latin typeface="+mj-lt"/>
              </a:rPr>
              <a:t>Nối danh từ, liệt kê mang tính chất tượng trưng.</a:t>
            </a:r>
            <a:endParaRPr lang="en-US" altLang="ja-JP" sz="2400" dirty="0" smtClean="0">
              <a:latin typeface="+mj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</a:rPr>
              <a:t>きょうしつのなか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につくえやいすがあります。</a:t>
            </a:r>
            <a:r>
              <a:rPr lang="vi-VN" altLang="ja-JP" sz="2400" dirty="0" smtClean="0"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Trong lớp học có bàn và ghế.</a:t>
            </a:r>
            <a:endParaRPr lang="en-US" altLang="ja-JP" sz="2400" dirty="0" smtClean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</a:rPr>
              <a:t>かばんのなかにペンやほんなどがあります。</a:t>
            </a:r>
            <a:r>
              <a:rPr lang="vi-VN" altLang="ja-JP" sz="2400" dirty="0" smtClean="0">
                <a:latin typeface="+mj-lt"/>
                <a:ea typeface="MS PMincho" pitchFamily="18" charset="-128"/>
              </a:rPr>
              <a:t>Trong cặp có bút và sách.</a:t>
            </a:r>
          </a:p>
          <a:p>
            <a:r>
              <a:rPr lang="vi-VN" altLang="ja-JP" sz="2400" b="1" dirty="0" smtClean="0">
                <a:solidFill>
                  <a:srgbClr val="FF0000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Chú ý: 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Đôi khi </a:t>
            </a:r>
            <a:r>
              <a:rPr lang="ja-JP" altLang="en-US" sz="2400" dirty="0" smtClean="0">
                <a:solidFill>
                  <a:prstClr val="black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など</a:t>
            </a:r>
            <a:r>
              <a:rPr lang="vi-VN" altLang="ja-JP" sz="2400" dirty="0" smtClean="0">
                <a:solidFill>
                  <a:prstClr val="black"/>
                </a:solidFill>
                <a:latin typeface="Times New Roman" pitchFamily="18" charset="0"/>
                <a:ea typeface="MS PMincho" pitchFamily="18" charset="-128"/>
                <a:cs typeface="Times New Roman" pitchFamily="18" charset="0"/>
              </a:rPr>
              <a:t>được đặt ở giữa câu để nhất mạnh còn nhiều cái khác nữa.</a:t>
            </a:r>
            <a:endParaRPr lang="en-US" altLang="ja-JP" sz="2400" dirty="0" smtClean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6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489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</cp:lastModifiedBy>
  <cp:revision>129</cp:revision>
  <dcterms:created xsi:type="dcterms:W3CDTF">2018-08-09T01:28:07Z</dcterms:created>
  <dcterms:modified xsi:type="dcterms:W3CDTF">2018-10-05T02:27:32Z</dcterms:modified>
</cp:coreProperties>
</file>