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  <p:sldMasterId id="2147484021" r:id="rId2"/>
  </p:sldMasterIdLst>
  <p:notesMasterIdLst>
    <p:notesMasterId r:id="rId10"/>
  </p:notesMasterIdLst>
  <p:sldIdLst>
    <p:sldId id="289" r:id="rId3"/>
    <p:sldId id="282" r:id="rId4"/>
    <p:sldId id="293" r:id="rId5"/>
    <p:sldId id="292" r:id="rId6"/>
    <p:sldId id="291" r:id="rId7"/>
    <p:sldId id="290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>
        <p:scale>
          <a:sx n="76" d="100"/>
          <a:sy n="76" d="100"/>
        </p:scale>
        <p:origin x="-12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674D-420A-4DB0-A4DC-EC1BE1388C9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67B82-341D-42F7-B91B-146FD5B2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93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0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8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40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9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32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D4246E-E8B1-4AE6-A578-960906E90A8F}" type="datetimeFigureOut">
              <a:rPr lang="en-US" smtClean="0">
                <a:solidFill>
                  <a:prstClr val="black"/>
                </a:solidFill>
              </a:rPr>
              <a:pPr/>
              <a:t>10/15/2018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6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1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8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246E-E8B1-4AE6-A578-960906E90A8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3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3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Gv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3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altLang="en-US" sz="5400" b="1" kern="1200" baseline="0" smtClean="0">
          <a:solidFill>
            <a:srgbClr val="0070C0"/>
          </a:solidFill>
          <a:effectLst/>
          <a:latin typeface="+mj-lt"/>
          <a:ea typeface="+mj-ea"/>
          <a:cs typeface="+mj-cs"/>
        </a:defRPr>
      </a:lvl1pPr>
    </p:titleStyle>
    <p:bodyStyle>
      <a:lvl1pPr marL="571500" indent="-571500" algn="l" defTabSz="914400" rtl="0" eaLnBrk="1" latinLnBrk="0" hangingPunct="1">
        <a:spcBef>
          <a:spcPct val="20000"/>
        </a:spcBef>
        <a:buFont typeface="+mj-lt"/>
        <a:buAutoNum type="romanUcPeriod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8153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BÀI 11 :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SỐ ĐẾM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133600"/>
            <a:ext cx="6324600" cy="1219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第</a:t>
            </a:r>
            <a:r>
              <a:rPr lang="vi-VN" altLang="ja-JP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11 </a:t>
            </a: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課</a:t>
            </a:r>
            <a:endParaRPr lang="en-US" sz="4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251" y="6324600"/>
            <a:ext cx="23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GV: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3962" y="577324"/>
            <a:ext cx="8127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SỐ ĐẾM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869" y="1371600"/>
            <a:ext cx="83723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ja-JP" altLang="en-US" sz="2400" b="1" dirty="0">
                <a:solidFill>
                  <a:srgbClr val="0070C0"/>
                </a:solidFill>
                <a:ea typeface="MS Mincho"/>
                <a:cs typeface="Arial"/>
              </a:rPr>
              <a:t>ひとつ、ふたつ</a:t>
            </a:r>
            <a:r>
              <a:rPr lang="en-US" sz="2400" b="1" dirty="0">
                <a:solidFill>
                  <a:srgbClr val="0070C0"/>
                </a:solidFill>
                <a:latin typeface="Tahoma"/>
                <a:ea typeface="Tahoma"/>
                <a:cs typeface="Arial"/>
              </a:rPr>
              <a:t>...</a:t>
            </a:r>
            <a:r>
              <a:rPr lang="ja-JP" altLang="en-US" sz="2400" b="1" dirty="0">
                <a:solidFill>
                  <a:srgbClr val="0070C0"/>
                </a:solidFill>
                <a:ea typeface="MS Mincho"/>
                <a:cs typeface="Arial"/>
              </a:rPr>
              <a:t>とお</a:t>
            </a:r>
            <a:r>
              <a:rPr lang="ja-JP" altLang="en-US" sz="2400" b="1" dirty="0">
                <a:solidFill>
                  <a:srgbClr val="0070C0"/>
                </a:solidFill>
                <a:ea typeface="Tahoma"/>
                <a:cs typeface="Arial"/>
              </a:rPr>
              <a:t> </a:t>
            </a:r>
            <a:r>
              <a:rPr lang="vi-VN" altLang="ja-JP" sz="2400" b="1" dirty="0" smtClean="0">
                <a:solidFill>
                  <a:srgbClr val="0070C0"/>
                </a:solidFill>
                <a:ea typeface="Tahoma"/>
                <a:cs typeface="Arial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10,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11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vi-VN" sz="240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ja-JP" altLang="en-US" sz="2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人（にん）：</a:t>
            </a:r>
            <a:r>
              <a:rPr lang="en-US" sz="2400" dirty="0" err="1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Dùng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để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đếm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(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đặc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biệt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đếm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1, 2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người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thì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dùng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  <a:cs typeface="Arial"/>
              </a:rPr>
              <a:t>ひとり</a:t>
            </a:r>
            <a:r>
              <a:rPr lang="en-US" sz="2400" b="1" dirty="0">
                <a:latin typeface="MS Mincho" pitchFamily="49" charset="-128"/>
                <a:ea typeface="MS Mincho" pitchFamily="49" charset="-128"/>
                <a:cs typeface="Arial"/>
              </a:rPr>
              <a:t>,</a:t>
            </a:r>
            <a:r>
              <a:rPr lang="en-US" sz="2400" dirty="0">
                <a:latin typeface="MS Mincho" pitchFamily="49" charset="-128"/>
                <a:ea typeface="MS Mincho" pitchFamily="49" charset="-128"/>
                <a:cs typeface="Arial"/>
              </a:rPr>
              <a:t> 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  <a:cs typeface="Arial"/>
              </a:rPr>
              <a:t>ふたり</a:t>
            </a:r>
            <a:r>
              <a:rPr lang="en-US" sz="2400" dirty="0" smtClean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)</a:t>
            </a:r>
            <a:endParaRPr lang="en-US" sz="2400" dirty="0">
              <a:solidFill>
                <a:prstClr val="black"/>
              </a:solidFill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pPr lvl="0"/>
            <a:r>
              <a:rPr lang="ja-JP" altLang="en-US" sz="2400" b="1" dirty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ひき・びき：</a:t>
            </a:r>
            <a:r>
              <a:rPr lang="ja-JP" altLang="en-US" sz="24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Dùng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để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đếm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con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vật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kích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thước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nhỏ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mèo,thỏ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…)</a:t>
            </a:r>
            <a:endParaRPr lang="en-US" sz="2400" dirty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/>
            <a:r>
              <a:rPr lang="ja-JP" altLang="en-US" sz="2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枚（まい）：</a:t>
            </a:r>
            <a:r>
              <a:rPr lang="en-US" sz="2400" dirty="0" err="1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Dùng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để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đếm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những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vật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mỏng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như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(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giấy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áo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,…)</a:t>
            </a:r>
          </a:p>
          <a:p>
            <a:pPr lvl="0"/>
            <a:r>
              <a:rPr lang="ja-JP" altLang="en-US" sz="2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回（かい）：</a:t>
            </a:r>
            <a:r>
              <a:rPr lang="en-US" sz="2400" dirty="0" err="1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Đếm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số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lần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endParaRPr lang="en-US" sz="2400" dirty="0" smtClean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/>
            <a:r>
              <a:rPr lang="ja-JP" altLang="en-US" sz="2400" b="1" dirty="0" smtClean="0">
                <a:solidFill>
                  <a:srgbClr val="0070C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台（だい）：</a:t>
            </a:r>
            <a:r>
              <a:rPr lang="vi-VN" altLang="ja-JP" sz="2400" dirty="0" smtClean="0">
                <a:latin typeface="+mj-lt"/>
                <a:ea typeface="MS Mincho" pitchFamily="49" charset="-128"/>
                <a:cs typeface="Times New Roman" pitchFamily="18" charset="0"/>
              </a:rPr>
              <a:t>đếm máy móc,xe.</a:t>
            </a:r>
            <a:endParaRPr lang="en-US" altLang="ja-JP" sz="2400" dirty="0" smtClean="0">
              <a:latin typeface="+mj-lt"/>
              <a:ea typeface="MS Mincho" pitchFamily="49" charset="-128"/>
              <a:cs typeface="Times New Roman" pitchFamily="18" charset="0"/>
            </a:endParaRPr>
          </a:p>
          <a:p>
            <a:pPr lvl="0"/>
            <a:r>
              <a:rPr lang="ja-JP" altLang="en-US" sz="2400" b="1" dirty="0" smtClean="0">
                <a:solidFill>
                  <a:srgbClr val="0070C0"/>
                </a:solidFill>
                <a:latin typeface="+mj-lt"/>
                <a:ea typeface="MS Mincho" pitchFamily="49" charset="-128"/>
                <a:cs typeface="Times New Roman" pitchFamily="18" charset="0"/>
              </a:rPr>
              <a:t>本</a:t>
            </a:r>
            <a:r>
              <a:rPr lang="ja-JP" altLang="en-US" sz="2400" b="1" dirty="0">
                <a:solidFill>
                  <a:srgbClr val="0070C0"/>
                </a:solidFill>
                <a:latin typeface="+mj-lt"/>
                <a:ea typeface="MS Mincho" pitchFamily="49" charset="-128"/>
                <a:cs typeface="Times New Roman" pitchFamily="18" charset="0"/>
              </a:rPr>
              <a:t>（ほん</a:t>
            </a:r>
            <a:r>
              <a:rPr lang="ja-JP" altLang="en-US" sz="2400" b="1" dirty="0" smtClean="0">
                <a:solidFill>
                  <a:srgbClr val="0070C0"/>
                </a:solidFill>
                <a:latin typeface="+mj-lt"/>
                <a:ea typeface="MS Mincho" pitchFamily="49" charset="-128"/>
                <a:cs typeface="Times New Roman" pitchFamily="18" charset="0"/>
              </a:rPr>
              <a:t>）：</a:t>
            </a:r>
            <a:r>
              <a:rPr lang="vi-VN" altLang="ja-JP" sz="2400" dirty="0" smtClean="0">
                <a:latin typeface="+mj-lt"/>
                <a:ea typeface="MS Mincho" pitchFamily="49" charset="-128"/>
                <a:cs typeface="Times New Roman" pitchFamily="18" charset="0"/>
              </a:rPr>
              <a:t>đếm vật thon dài(bút,chai...)</a:t>
            </a:r>
            <a:endParaRPr lang="en-US" altLang="ja-JP" sz="2400" dirty="0" smtClean="0">
              <a:latin typeface="+mj-lt"/>
              <a:ea typeface="MS Mincho" pitchFamily="49" charset="-128"/>
              <a:cs typeface="Times New Roman" pitchFamily="18" charset="0"/>
            </a:endParaRPr>
          </a:p>
          <a:p>
            <a:pPr lvl="0"/>
            <a:r>
              <a:rPr lang="ja-JP" altLang="en-US" sz="2400" b="1" dirty="0" smtClean="0">
                <a:solidFill>
                  <a:srgbClr val="0070C0"/>
                </a:solidFill>
                <a:latin typeface="+mj-lt"/>
                <a:ea typeface="MS Mincho" pitchFamily="49" charset="-128"/>
                <a:cs typeface="Times New Roman" pitchFamily="18" charset="0"/>
              </a:rPr>
              <a:t>杯（ばい）：</a:t>
            </a:r>
            <a:r>
              <a:rPr lang="vi-VN" altLang="ja-JP" sz="2400" dirty="0" smtClean="0">
                <a:latin typeface="+mj-lt"/>
                <a:ea typeface="MS Mincho" pitchFamily="49" charset="-128"/>
                <a:cs typeface="Times New Roman" pitchFamily="18" charset="0"/>
              </a:rPr>
              <a:t>đếm đồ uống( cốc,ly)</a:t>
            </a:r>
          </a:p>
          <a:p>
            <a:pPr lvl="0"/>
            <a:r>
              <a:rPr lang="ja-JP" altLang="en-US" sz="2400" b="1" dirty="0" smtClean="0">
                <a:solidFill>
                  <a:srgbClr val="0070C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個（こ）：</a:t>
            </a:r>
            <a:r>
              <a:rPr lang="vi-VN" altLang="ja-JP" sz="2400" dirty="0" smtClean="0">
                <a:latin typeface="+mj-lt"/>
                <a:ea typeface="MS Mincho" pitchFamily="49" charset="-128"/>
                <a:cs typeface="Times New Roman" pitchFamily="18" charset="0"/>
              </a:rPr>
              <a:t>giống như </a:t>
            </a:r>
            <a:r>
              <a:rPr lang="ja-JP" altLang="en-US" sz="2400" dirty="0" smtClean="0">
                <a:latin typeface="+mj-lt"/>
                <a:ea typeface="MS Mincho" pitchFamily="49" charset="-128"/>
                <a:cs typeface="Times New Roman" pitchFamily="18" charset="0"/>
              </a:rPr>
              <a:t>つ</a:t>
            </a:r>
            <a:r>
              <a:rPr lang="vi-VN" altLang="ja-JP" sz="2400" dirty="0" smtClean="0">
                <a:latin typeface="+mj-lt"/>
                <a:ea typeface="MS Mincho" pitchFamily="49" charset="-128"/>
                <a:cs typeface="Times New Roman" pitchFamily="18" charset="0"/>
              </a:rPr>
              <a:t> nhưng đếm những vật nhỏ.</a:t>
            </a:r>
          </a:p>
        </p:txBody>
      </p:sp>
    </p:spTree>
    <p:extLst>
      <p:ext uri="{BB962C8B-B14F-4D97-AF65-F5344CB8AC3E}">
        <p14:creationId xmlns:p14="http://schemas.microsoft.com/office/powerpoint/2010/main" val="285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8077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Cách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dùng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: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số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đếm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thường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đứng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ngay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trước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động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từ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mà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nó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bổ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nghĩa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.(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giữa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số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đếm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và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trợ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từ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không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có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động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từ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đứng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giữa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</a:p>
          <a:p>
            <a:pPr lvl="0"/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Tuy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nhiên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các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trợ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từ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chỉ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thời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gian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lại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được</a:t>
            </a:r>
            <a:r>
              <a:rPr lang="en-US" sz="2400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đặt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ở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mọi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vị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trí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trong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câu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trừ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cuối</a:t>
            </a:r>
            <a:r>
              <a:rPr lang="en-US" sz="2400" b="1" i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câu</a:t>
            </a:r>
            <a:r>
              <a:rPr lang="en-US" altLang="ja-JP" sz="2400" b="1" i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r>
              <a:rPr lang="en-US" sz="2400" b="1" i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endParaRPr lang="vi-VN" sz="2400" b="1" i="1" dirty="0" smtClean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/>
            <a:r>
              <a:rPr lang="vi-VN" sz="2400" b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Ví dụ: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りんごを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四つ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かいます。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Tôi mua 4 quả táo.</a:t>
            </a:r>
            <a:endParaRPr lang="en-US" altLang="ja-JP" sz="2400" dirty="0" smtClean="0">
              <a:solidFill>
                <a:prstClr val="black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ja-JP" altLang="en-US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日本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人の学生が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二人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います。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Có 2 học sinh người Nhật.</a:t>
            </a:r>
            <a:endParaRPr lang="en-US" altLang="ja-JP" sz="2400" dirty="0" smtClean="0">
              <a:solidFill>
                <a:prstClr val="black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ja-JP" altLang="en-US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こども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が三人います。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Tôi có 3 người con.</a:t>
            </a:r>
            <a:endParaRPr lang="en-US" altLang="ja-JP" sz="2400" dirty="0" smtClean="0">
              <a:solidFill>
                <a:prstClr val="black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ハノイの</a:t>
            </a:r>
            <a:r>
              <a:rPr lang="vi-VN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KDDI </a:t>
            </a:r>
            <a:r>
              <a:rPr lang="ja-JP" altLang="en-US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に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しゃいんが</a:t>
            </a:r>
            <a:r>
              <a:rPr lang="en-US" altLang="ja-JP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50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人います。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Công ty KDDI HN có 50 nhân viên.</a:t>
            </a:r>
            <a:endParaRPr lang="en-US" altLang="ja-JP" sz="2400" dirty="0" smtClean="0">
              <a:solidFill>
                <a:prstClr val="black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クアンさんはマンガを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にさつ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よみまた。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Bạn Quang đã đọc 2 quyển manga.</a:t>
            </a:r>
            <a:endParaRPr lang="en-US" altLang="ja-JP" sz="2400" dirty="0" smtClean="0">
              <a:solidFill>
                <a:prstClr val="black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ジュースを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いっぱい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のみました。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Tôi đã uống 1 cốc nước ngọt.</a:t>
            </a:r>
            <a:endParaRPr lang="en-US" altLang="ja-JP" sz="2400" dirty="0" smtClean="0">
              <a:solidFill>
                <a:prstClr val="black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会社で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２ケ月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（２かげつ）日本語をべんきょうました。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Tôi đã học tiếng Nhật ở công ty 2 tháng.</a:t>
            </a:r>
            <a:endParaRPr lang="vi-VN" sz="2400" dirty="0">
              <a:solidFill>
                <a:prstClr val="black"/>
              </a:solidFill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990600"/>
            <a:ext cx="8763000" cy="4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vi-VN" altLang="ja-JP" sz="2800" b="1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Các từ hỏi cho số đếm</a:t>
            </a:r>
          </a:p>
          <a:p>
            <a:pPr marL="24130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ja-JP" altLang="en-US" sz="2400" b="1" i="1" dirty="0" smtClean="0">
                <a:latin typeface="Times New Roman" pitchFamily="18" charset="0"/>
                <a:ea typeface="MS Mincho"/>
                <a:cs typeface="Times New Roman" pitchFamily="18" charset="0"/>
              </a:rPr>
              <a:t>い</a:t>
            </a:r>
            <a:r>
              <a:rPr lang="ja-JP" altLang="en-US" sz="2400" b="1" i="1" dirty="0">
                <a:latin typeface="Times New Roman" pitchFamily="18" charset="0"/>
                <a:ea typeface="MS Mincho"/>
                <a:cs typeface="Times New Roman" pitchFamily="18" charset="0"/>
              </a:rPr>
              <a:t>くつ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là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từ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dùng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để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hỏi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cho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đồ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vật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đếm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bằng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ja-JP" altLang="en-US" sz="2400" b="1" i="1" dirty="0">
                <a:latin typeface="Times New Roman" pitchFamily="18" charset="0"/>
                <a:ea typeface="MS Mincho"/>
                <a:cs typeface="Times New Roman" pitchFamily="18" charset="0"/>
              </a:rPr>
              <a:t>～</a:t>
            </a:r>
            <a:r>
              <a:rPr lang="ja-JP" altLang="en-US" sz="2400" b="1" i="1" dirty="0" smtClean="0">
                <a:latin typeface="Times New Roman" pitchFamily="18" charset="0"/>
                <a:ea typeface="MS Mincho"/>
                <a:cs typeface="Times New Roman" pitchFamily="18" charset="0"/>
              </a:rPr>
              <a:t>つ</a:t>
            </a:r>
            <a:endParaRPr lang="vi-VN" altLang="ja-JP" sz="1600" i="1" dirty="0" smtClean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24130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en-US" sz="2400" i="1" dirty="0" err="1" smtClean="0">
                <a:latin typeface="Times New Roman" pitchFamily="18" charset="0"/>
                <a:ea typeface="Tahoma"/>
                <a:cs typeface="Times New Roman" pitchFamily="18" charset="0"/>
              </a:rPr>
              <a:t>Các</a:t>
            </a:r>
            <a:r>
              <a:rPr lang="en-US" sz="2400" i="1" dirty="0" smtClean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cách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đếm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khác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dùng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ja-JP" altLang="en-US" sz="2400" b="1" i="1" dirty="0">
                <a:latin typeface="Times New Roman" pitchFamily="18" charset="0"/>
                <a:ea typeface="MS Mincho"/>
                <a:cs typeface="Times New Roman" pitchFamily="18" charset="0"/>
              </a:rPr>
              <a:t>なん＋</a:t>
            </a:r>
            <a:r>
              <a:rPr lang="en-US" sz="2400" b="1" i="1" dirty="0" err="1">
                <a:latin typeface="Times New Roman" pitchFamily="18" charset="0"/>
                <a:ea typeface="Tahoma"/>
                <a:cs typeface="Times New Roman" pitchFamily="18" charset="0"/>
              </a:rPr>
              <a:t>trợ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ea typeface="Tahoma"/>
                <a:cs typeface="Times New Roman" pitchFamily="18" charset="0"/>
              </a:rPr>
              <a:t>từ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ea typeface="Tahoma"/>
                <a:cs typeface="Times New Roman" pitchFamily="18" charset="0"/>
              </a:rPr>
              <a:t>số</a:t>
            </a:r>
            <a:r>
              <a:rPr lang="en-US" sz="2400" b="1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  <a:ea typeface="Tahoma"/>
                <a:cs typeface="Times New Roman" pitchFamily="18" charset="0"/>
              </a:rPr>
              <a:t>đếm</a:t>
            </a:r>
            <a:r>
              <a:rPr lang="en-US" sz="2400" b="1" i="1" dirty="0">
                <a:latin typeface="Times New Roman" pitchFamily="18" charset="0"/>
                <a:ea typeface="Tahoma"/>
                <a:cs typeface="Times New Roman" pitchFamily="18" charset="0"/>
              </a:rPr>
              <a:t>.</a:t>
            </a:r>
            <a:endParaRPr lang="en-US" sz="1600" i="1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24130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vi-VN" altLang="ja-JP" sz="2400" b="1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Ví dụ :</a:t>
            </a:r>
          </a:p>
          <a:p>
            <a:pPr marL="584200" marR="0" indent="-34290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990600" algn="l"/>
                <a:tab pos="1435100" algn="l"/>
              </a:tabLst>
            </a:pPr>
            <a:r>
              <a:rPr lang="ja-JP" altLang="en-US" sz="2400" dirty="0" smtClean="0">
                <a:ea typeface="MS Mincho"/>
                <a:cs typeface="Arial"/>
              </a:rPr>
              <a:t>み</a:t>
            </a:r>
            <a:r>
              <a:rPr lang="ja-JP" altLang="en-US" sz="2400" dirty="0">
                <a:ea typeface="MS Mincho"/>
                <a:cs typeface="Arial"/>
              </a:rPr>
              <a:t>かんを</a:t>
            </a:r>
            <a:r>
              <a:rPr lang="en-US" sz="2400" dirty="0">
                <a:latin typeface="MS Mincho"/>
                <a:ea typeface="Calibri"/>
                <a:cs typeface="Arial"/>
              </a:rPr>
              <a:t>  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  <a:cs typeface="Arial"/>
              </a:rPr>
              <a:t>いく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つ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たべ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ましたか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。</a:t>
            </a:r>
            <a:r>
              <a:rPr lang="vi-VN" altLang="ja-JP" sz="2400" dirty="0" smtClean="0">
                <a:latin typeface="+mj-lt"/>
                <a:ea typeface="MS Mincho" pitchFamily="49" charset="-128"/>
                <a:cs typeface="Arial"/>
              </a:rPr>
              <a:t>Bạn đã ăn mấy quả quýt?</a:t>
            </a:r>
            <a:endParaRPr lang="vi-VN" altLang="ja-JP" sz="1600" dirty="0" smtClean="0">
              <a:latin typeface="+mj-lt"/>
              <a:ea typeface="MS Mincho" pitchFamily="49" charset="-128"/>
              <a:cs typeface="Arial"/>
            </a:endParaRPr>
          </a:p>
          <a:p>
            <a:pPr marL="24130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vi-VN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=</a:t>
            </a:r>
            <a:r>
              <a:rPr lang="ja-JP" altLang="en-US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＞ </a:t>
            </a:r>
            <a:r>
              <a:rPr lang="ja-JP" altLang="en-US" sz="2400" b="1" dirty="0" smtClean="0">
                <a:ea typeface="MS Mincho"/>
                <a:cs typeface="Arial"/>
              </a:rPr>
              <a:t>７</a:t>
            </a:r>
            <a:r>
              <a:rPr lang="ja-JP" altLang="en-US" sz="2400" b="1" dirty="0">
                <a:ea typeface="MS Mincho"/>
                <a:cs typeface="Arial"/>
              </a:rPr>
              <a:t>つ</a:t>
            </a:r>
            <a:r>
              <a:rPr lang="en-US" sz="1600" dirty="0">
                <a:latin typeface="Times New Roman"/>
                <a:ea typeface="Times New Roman"/>
                <a:cs typeface="Arial"/>
              </a:rPr>
              <a:t>	</a:t>
            </a:r>
            <a:r>
              <a:rPr lang="ja-JP" altLang="en-US" sz="2400" dirty="0">
                <a:ea typeface="MS Mincho"/>
                <a:cs typeface="Arial"/>
              </a:rPr>
              <a:t>食べました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r>
              <a:rPr lang="vi-VN" altLang="ja-JP" sz="2400" dirty="0" smtClean="0">
                <a:latin typeface="+mj-lt"/>
                <a:ea typeface="MS Mincho"/>
                <a:cs typeface="Arial"/>
              </a:rPr>
              <a:t>Ăn 7 quả.</a:t>
            </a:r>
            <a:endParaRPr lang="vi-VN" altLang="ja-JP" sz="1600" dirty="0" smtClean="0">
              <a:latin typeface="+mj-lt"/>
              <a:ea typeface="MS Mincho"/>
              <a:cs typeface="Arial"/>
            </a:endParaRPr>
          </a:p>
          <a:p>
            <a:pPr marL="584200" marR="0" indent="-34290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990600" algn="l"/>
                <a:tab pos="1435100" algn="l"/>
              </a:tabLst>
            </a:pPr>
            <a:r>
              <a:rPr lang="ja-JP" altLang="en-US" sz="2400" dirty="0" smtClean="0">
                <a:ea typeface="MS Mincho"/>
                <a:cs typeface="Arial"/>
              </a:rPr>
              <a:t>き</a:t>
            </a:r>
            <a:r>
              <a:rPr lang="ja-JP" altLang="en-US" sz="2400" dirty="0">
                <a:ea typeface="MS Mincho"/>
                <a:cs typeface="Arial"/>
              </a:rPr>
              <a:t>ってを</a:t>
            </a:r>
            <a:r>
              <a:rPr lang="en-US" sz="1600" dirty="0">
                <a:latin typeface="Times New Roman"/>
                <a:ea typeface="Times New Roman"/>
                <a:cs typeface="Arial"/>
              </a:rPr>
              <a:t>	</a:t>
            </a:r>
            <a:r>
              <a:rPr lang="ja-JP" altLang="en-US" sz="2400" b="1" dirty="0" smtClean="0">
                <a:ea typeface="MS Mincho"/>
                <a:cs typeface="Arial"/>
              </a:rPr>
              <a:t>何</a:t>
            </a:r>
            <a:r>
              <a:rPr lang="ja-JP" altLang="en-US" sz="2400" b="1" dirty="0">
                <a:ea typeface="MS Mincho"/>
                <a:cs typeface="Arial"/>
              </a:rPr>
              <a:t>ま</a:t>
            </a:r>
            <a:r>
              <a:rPr lang="ja-JP" altLang="en-US" sz="2400" b="1" dirty="0" smtClean="0">
                <a:ea typeface="MS Mincho"/>
                <a:cs typeface="Arial"/>
              </a:rPr>
              <a:t>い</a:t>
            </a:r>
            <a:r>
              <a:rPr lang="ja-JP" altLang="en-US" sz="2400" dirty="0" smtClean="0">
                <a:ea typeface="MS Mincho"/>
                <a:cs typeface="Arial"/>
              </a:rPr>
              <a:t>かい</a:t>
            </a:r>
            <a:r>
              <a:rPr lang="ja-JP" altLang="en-US" sz="2400" dirty="0">
                <a:ea typeface="MS Mincho"/>
                <a:cs typeface="Arial"/>
              </a:rPr>
              <a:t>ますか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r>
              <a:rPr lang="vi-VN" altLang="ja-JP" sz="2400" dirty="0" smtClean="0">
                <a:latin typeface="+mj-lt"/>
                <a:ea typeface="MS Mincho"/>
                <a:cs typeface="Arial"/>
              </a:rPr>
              <a:t>Bạn mua bao nhiêu cái tem?</a:t>
            </a:r>
            <a:endParaRPr lang="vi-VN" altLang="ja-JP" sz="1600" dirty="0" smtClean="0">
              <a:latin typeface="+mj-lt"/>
              <a:ea typeface="MS Mincho"/>
              <a:cs typeface="Arial"/>
            </a:endParaRPr>
          </a:p>
          <a:p>
            <a:pPr marL="24130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vi-VN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=</a:t>
            </a:r>
            <a:r>
              <a:rPr lang="ja-JP" altLang="en-US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＞ </a:t>
            </a:r>
            <a:r>
              <a:rPr lang="ja-JP" altLang="en-US" sz="2400" b="1" dirty="0" smtClean="0">
                <a:ea typeface="MS Mincho"/>
                <a:cs typeface="Arial"/>
              </a:rPr>
              <a:t>５まい</a:t>
            </a:r>
            <a:r>
              <a:rPr lang="en-US" sz="1600" dirty="0">
                <a:latin typeface="Times New Roman"/>
                <a:ea typeface="Times New Roman"/>
                <a:cs typeface="Arial"/>
              </a:rPr>
              <a:t>	</a:t>
            </a:r>
            <a:r>
              <a:rPr lang="ja-JP" altLang="en-US" sz="2400" dirty="0" smtClean="0">
                <a:ea typeface="MS Mincho"/>
                <a:cs typeface="Arial"/>
              </a:rPr>
              <a:t>かい</a:t>
            </a:r>
            <a:r>
              <a:rPr lang="ja-JP" altLang="en-US" sz="2400" dirty="0">
                <a:ea typeface="MS Mincho"/>
                <a:cs typeface="Arial"/>
              </a:rPr>
              <a:t>ます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r>
              <a:rPr lang="vi-VN" altLang="ja-JP" sz="2400" dirty="0" smtClean="0">
                <a:latin typeface="+mj-lt"/>
                <a:ea typeface="MS Mincho"/>
                <a:cs typeface="Arial"/>
              </a:rPr>
              <a:t>Tôi mua 5 cái.</a:t>
            </a:r>
            <a:endParaRPr lang="en-US" altLang="ja-JP" sz="2400" dirty="0" smtClean="0">
              <a:latin typeface="+mj-lt"/>
              <a:ea typeface="MS Mincho"/>
              <a:cs typeface="Arial"/>
            </a:endParaRPr>
          </a:p>
          <a:p>
            <a:pPr marL="584200" marR="0" indent="-34290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990600" algn="l"/>
                <a:tab pos="1435100" algn="l"/>
              </a:tabLst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ねこが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何びき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いますか。</a:t>
            </a:r>
            <a:r>
              <a:rPr lang="vi-VN" altLang="ja-JP" sz="2400" dirty="0" smtClean="0">
                <a:latin typeface="+mj-lt"/>
                <a:ea typeface="MS Mincho" pitchFamily="49" charset="-128"/>
                <a:cs typeface="Arial"/>
              </a:rPr>
              <a:t>Bạn có bao nhiêu con mèo?</a:t>
            </a:r>
            <a:endParaRPr lang="en-US" altLang="ja-JP" sz="2400" dirty="0" smtClean="0">
              <a:latin typeface="+mj-lt"/>
              <a:ea typeface="MS Mincho" pitchFamily="49" charset="-128"/>
              <a:cs typeface="Arial"/>
            </a:endParaRPr>
          </a:p>
          <a:p>
            <a:pPr marL="24130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vi-VN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=</a:t>
            </a:r>
            <a:r>
              <a:rPr lang="ja-JP" altLang="en-US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＞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い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  <a:cs typeface="Arial"/>
              </a:rPr>
              <a:t>っぴ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き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います。</a:t>
            </a:r>
            <a:r>
              <a:rPr lang="vi-VN" altLang="ja-JP" sz="2400" dirty="0" smtClean="0">
                <a:latin typeface="+mj-lt"/>
                <a:ea typeface="MS Mincho" pitchFamily="49" charset="-128"/>
                <a:cs typeface="Arial"/>
              </a:rPr>
              <a:t>Tôi có 1 con.</a:t>
            </a:r>
          </a:p>
          <a:p>
            <a:pPr marL="584200" marR="0" indent="-34290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990600" algn="l"/>
                <a:tab pos="1435100" algn="l"/>
              </a:tabLst>
            </a:pPr>
            <a:r>
              <a:rPr lang="ja-JP" altLang="en-US" sz="2400" dirty="0" smtClean="0">
                <a:latin typeface="+mj-lt"/>
                <a:ea typeface="MS Mincho" pitchFamily="49" charset="-128"/>
                <a:cs typeface="Arial"/>
              </a:rPr>
              <a:t>かぞくは何人いますか。</a:t>
            </a:r>
            <a:r>
              <a:rPr lang="vi-VN" altLang="ja-JP" sz="2400" dirty="0" smtClean="0">
                <a:latin typeface="+mj-lt"/>
                <a:ea typeface="MS Mincho" pitchFamily="49" charset="-128"/>
                <a:cs typeface="Arial"/>
              </a:rPr>
              <a:t>Gia đình có bao nhiêu người?</a:t>
            </a:r>
            <a:endParaRPr lang="en-US" altLang="ja-JP" sz="2400" dirty="0" smtClean="0">
              <a:latin typeface="+mj-lt"/>
              <a:ea typeface="MS Mincho" pitchFamily="49" charset="-128"/>
              <a:cs typeface="Arial"/>
            </a:endParaRPr>
          </a:p>
          <a:p>
            <a:pPr marL="24130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vi-VN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=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＞二人います。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Có 2 người con.</a:t>
            </a:r>
            <a:endParaRPr lang="en-US" altLang="ja-JP" sz="2400" dirty="0" smtClean="0">
              <a:latin typeface="+mj-lt"/>
              <a:ea typeface="MS Mincho" pitchFamily="49" charset="-128"/>
              <a:cs typeface="Arial"/>
            </a:endParaRPr>
          </a:p>
          <a:p>
            <a:pPr>
              <a:lnSpc>
                <a:spcPts val="1005"/>
              </a:lnSpc>
            </a:pPr>
            <a:r>
              <a:rPr lang="en-US" sz="1600" dirty="0">
                <a:latin typeface="Times New Roman"/>
                <a:ea typeface="Times New Roman"/>
                <a:cs typeface="Arial"/>
              </a:rPr>
              <a:t> </a:t>
            </a:r>
            <a:endParaRPr lang="en-US" altLang="ja-JP" sz="2400" b="1" dirty="0">
              <a:solidFill>
                <a:srgbClr val="FF0000"/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488" y="609600"/>
            <a:ext cx="73893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19100" algn="l"/>
              </a:tabLst>
            </a:pPr>
            <a:r>
              <a:rPr lang="ja-JP" altLang="en-US" sz="24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どのぐらい</a:t>
            </a:r>
            <a:r>
              <a:rPr lang="en-US" sz="24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V</a:t>
            </a:r>
            <a:r>
              <a:rPr lang="en-US" sz="24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 </a:t>
            </a:r>
            <a:r>
              <a:rPr lang="ja-JP" altLang="en-US" sz="24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ますか</a:t>
            </a:r>
            <a:r>
              <a:rPr lang="ja-JP" altLang="en-US" sz="24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。</a:t>
            </a:r>
            <a:endParaRPr lang="vi-VN" altLang="ja-JP" sz="2400" b="1" dirty="0">
              <a:solidFill>
                <a:srgbClr val="FF0000"/>
              </a:solidFill>
              <a:latin typeface="MS Mincho" pitchFamily="49" charset="-128"/>
              <a:ea typeface="MS Mincho" pitchFamily="49" charset="-128"/>
              <a:cs typeface="Arial"/>
            </a:endParaRPr>
          </a:p>
          <a:p>
            <a:pPr marR="0" lvl="0">
              <a:lnSpc>
                <a:spcPts val="214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4191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</a:t>
            </a:r>
            <a:r>
              <a:rPr lang="ja-JP" altLang="en-US" sz="24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（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lượng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thời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gian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ja-JP" altLang="en-US" sz="24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）</a:t>
            </a:r>
            <a:r>
              <a:rPr lang="ja-JP" altLang="en-US" sz="24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くらい（ぐらい）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V </a:t>
            </a:r>
            <a:r>
              <a:rPr lang="ja-JP" altLang="en-US" sz="24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ます。</a:t>
            </a:r>
            <a:endParaRPr lang="en-US" sz="2400" b="1" dirty="0">
              <a:solidFill>
                <a:srgbClr val="FF0000"/>
              </a:solidFill>
              <a:latin typeface="MS Mincho" pitchFamily="49" charset="-128"/>
              <a:ea typeface="MS Mincho" pitchFamily="49" charset="-128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5488" y="1371600"/>
            <a:ext cx="83037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vi-VN" sz="2400" b="1" dirty="0" smtClean="0">
                <a:latin typeface="Times New Roman" pitchFamily="18" charset="0"/>
                <a:ea typeface="Tahoma"/>
                <a:cs typeface="Times New Roman" pitchFamily="18" charset="0"/>
              </a:rPr>
              <a:t>Cách dùng: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ja-JP" altLang="en-US" sz="24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ど</a:t>
            </a:r>
            <a:r>
              <a:rPr lang="ja-JP" altLang="en-US" sz="24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のぐら</a:t>
            </a:r>
            <a:r>
              <a:rPr lang="ja-JP" altLang="en-US" sz="24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い</a:t>
            </a:r>
            <a:r>
              <a:rPr lang="vi-VN" altLang="ja-JP" sz="24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 </a:t>
            </a:r>
            <a:r>
              <a:rPr lang="vi-VN" altLang="ja-JP" sz="2400" dirty="0" smtClean="0">
                <a:latin typeface="+mj-lt"/>
                <a:ea typeface="MS Mincho" pitchFamily="49" charset="-128"/>
                <a:cs typeface="Arial"/>
              </a:rPr>
              <a:t>là từ để hỏi thời gian.</a:t>
            </a:r>
            <a:endParaRPr lang="vi-VN" altLang="ja-JP" sz="2400" dirty="0">
              <a:latin typeface="+mj-lt"/>
              <a:ea typeface="Tahoma"/>
              <a:cs typeface="Times New Roman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vi-VN" altLang="ja-JP" sz="2400" dirty="0" smtClean="0">
                <a:latin typeface="+mj-lt"/>
                <a:ea typeface="Tahoma"/>
                <a:cs typeface="Times New Roman" pitchFamily="18" charset="0"/>
              </a:rPr>
              <a:t>Thường đi kèm với động từ </a:t>
            </a:r>
            <a:r>
              <a:rPr lang="ja-JP" altLang="en-US" sz="2400" b="1" dirty="0" smtClean="0">
                <a:ea typeface="MS Mincho"/>
                <a:cs typeface="Arial"/>
              </a:rPr>
              <a:t>か</a:t>
            </a:r>
            <a:r>
              <a:rPr lang="ja-JP" altLang="en-US" sz="2400" b="1" dirty="0">
                <a:ea typeface="MS Mincho"/>
                <a:cs typeface="Arial"/>
              </a:rPr>
              <a:t>かりま</a:t>
            </a:r>
            <a:r>
              <a:rPr lang="ja-JP" altLang="en-US" sz="2400" b="1" dirty="0" smtClean="0">
                <a:ea typeface="MS Mincho"/>
                <a:cs typeface="Arial"/>
              </a:rPr>
              <a:t>す</a:t>
            </a:r>
            <a:r>
              <a:rPr lang="vi-VN" altLang="ja-JP" sz="2400" dirty="0" smtClean="0">
                <a:latin typeface="+mj-lt"/>
                <a:ea typeface="MS Mincho"/>
                <a:cs typeface="Arial"/>
              </a:rPr>
              <a:t>( mất bao lâu )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ja-JP" altLang="en-US" sz="2400" dirty="0">
                <a:ea typeface="MS Mincho"/>
                <a:cs typeface="Arial"/>
              </a:rPr>
              <a:t>くらい・ぐら</a:t>
            </a:r>
            <a:r>
              <a:rPr lang="ja-JP" altLang="en-US" sz="2400" dirty="0" smtClean="0">
                <a:ea typeface="MS Mincho"/>
                <a:cs typeface="Arial"/>
              </a:rPr>
              <a:t>い</a:t>
            </a:r>
            <a:r>
              <a:rPr lang="vi-VN" altLang="ja-JP" sz="2400" dirty="0" smtClean="0">
                <a:ea typeface="MS Mincho"/>
                <a:cs typeface="Arial"/>
              </a:rPr>
              <a:t> </a:t>
            </a:r>
            <a:r>
              <a:rPr lang="vi-VN" altLang="ja-JP" sz="2400" dirty="0" smtClean="0">
                <a:latin typeface="+mj-lt"/>
                <a:ea typeface="MS Mincho"/>
                <a:cs typeface="Arial"/>
              </a:rPr>
              <a:t>đứng sau từ chỉ số lượng ( khoảng )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vi-VN" altLang="ja-JP" sz="2400" dirty="0" smtClean="0">
                <a:latin typeface="+mj-lt"/>
                <a:ea typeface="MS Mincho" pitchFamily="49" charset="-128"/>
                <a:cs typeface="Arial"/>
              </a:rPr>
              <a:t>Ví dụ :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ja-JP" altLang="en-US" sz="2400" b="1" dirty="0" smtClean="0">
                <a:latin typeface="+mj-lt"/>
                <a:ea typeface="MS Mincho" pitchFamily="49" charset="-128"/>
                <a:cs typeface="Arial"/>
              </a:rPr>
              <a:t>どのくらい</a:t>
            </a:r>
            <a:r>
              <a:rPr lang="ja-JP" altLang="en-US" sz="2400" dirty="0" smtClean="0">
                <a:latin typeface="+mj-lt"/>
                <a:ea typeface="MS Mincho" pitchFamily="49" charset="-128"/>
                <a:cs typeface="Arial"/>
              </a:rPr>
              <a:t>日本語をべんきょうしましたか。</a:t>
            </a:r>
            <a:endParaRPr lang="en-US" altLang="ja-JP" sz="2400" dirty="0" smtClean="0">
              <a:latin typeface="+mj-lt"/>
              <a:ea typeface="MS Mincho" pitchFamily="49" charset="-128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vi-VN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=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＞二年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くらい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べんきょうしました。</a:t>
            </a:r>
            <a:endParaRPr lang="en-US" altLang="ja-JP" sz="24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ja-JP" altLang="en-US" sz="2400" dirty="0" smtClean="0">
                <a:latin typeface="+mj-lt"/>
                <a:ea typeface="MS Mincho" pitchFamily="49" charset="-128"/>
                <a:cs typeface="Arial"/>
              </a:rPr>
              <a:t>ハノイからホーチミンまでひこうきで</a:t>
            </a:r>
            <a:r>
              <a:rPr lang="ja-JP" altLang="en-US" sz="2400" b="1" dirty="0" smtClean="0">
                <a:latin typeface="+mj-lt"/>
                <a:ea typeface="MS Mincho" pitchFamily="49" charset="-128"/>
                <a:cs typeface="Arial"/>
              </a:rPr>
              <a:t>どのぐらい</a:t>
            </a:r>
            <a:r>
              <a:rPr lang="ja-JP" altLang="en-US" sz="2400" dirty="0" smtClean="0">
                <a:latin typeface="+mj-lt"/>
                <a:ea typeface="MS Mincho" pitchFamily="49" charset="-128"/>
                <a:cs typeface="Arial"/>
              </a:rPr>
              <a:t>かかりますか。</a:t>
            </a:r>
            <a:endParaRPr lang="en-US" altLang="ja-JP" sz="2400" dirty="0" smtClean="0">
              <a:latin typeface="+mj-lt"/>
              <a:ea typeface="MS Mincho" pitchFamily="49" charset="-128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vi-VN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=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＞二時間</a:t>
            </a:r>
            <a:r>
              <a:rPr lang="ja-JP" altLang="en-US" sz="2400" b="1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ぐ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らい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かかります。</a:t>
            </a:r>
            <a:endParaRPr lang="en-US" altLang="ja-JP" sz="24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ja-JP" altLang="en-US" sz="2400" dirty="0">
                <a:latin typeface="+mj-lt"/>
                <a:ea typeface="MS Mincho" pitchFamily="49" charset="-128"/>
                <a:cs typeface="Arial"/>
              </a:rPr>
              <a:t>学</a:t>
            </a:r>
            <a:r>
              <a:rPr lang="ja-JP" altLang="en-US" sz="2400" dirty="0" smtClean="0">
                <a:latin typeface="+mj-lt"/>
                <a:ea typeface="MS Mincho" pitchFamily="49" charset="-128"/>
                <a:cs typeface="Arial"/>
              </a:rPr>
              <a:t>校に学生が</a:t>
            </a:r>
            <a:r>
              <a:rPr lang="en-US" altLang="ja-JP" sz="2400" dirty="0" smtClean="0">
                <a:latin typeface="+mj-lt"/>
                <a:ea typeface="MS Mincho" pitchFamily="49" charset="-128"/>
                <a:cs typeface="Arial"/>
              </a:rPr>
              <a:t>30</a:t>
            </a:r>
            <a:r>
              <a:rPr lang="ja-JP" altLang="en-US" sz="2400" dirty="0" smtClean="0">
                <a:latin typeface="+mj-lt"/>
                <a:ea typeface="MS Mincho" pitchFamily="49" charset="-128"/>
                <a:cs typeface="Arial"/>
              </a:rPr>
              <a:t>人</a:t>
            </a:r>
            <a:r>
              <a:rPr lang="ja-JP" altLang="en-US" sz="2400" b="1" dirty="0" smtClean="0">
                <a:latin typeface="+mj-lt"/>
                <a:ea typeface="MS Mincho" pitchFamily="49" charset="-128"/>
                <a:cs typeface="Arial"/>
              </a:rPr>
              <a:t>ぐらい</a:t>
            </a:r>
            <a:r>
              <a:rPr lang="ja-JP" altLang="en-US" sz="2400" dirty="0" smtClean="0">
                <a:latin typeface="+mj-lt"/>
                <a:ea typeface="MS Mincho" pitchFamily="49" charset="-128"/>
                <a:cs typeface="Arial"/>
              </a:rPr>
              <a:t>います。</a:t>
            </a:r>
            <a:endParaRPr lang="en-US" altLang="ja-JP" sz="2400" dirty="0" smtClean="0">
              <a:latin typeface="+mj-lt"/>
              <a:ea typeface="MS Mincho" pitchFamily="49" charset="-128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altLang="ja-JP" sz="2400" dirty="0">
                <a:latin typeface="+mj-lt"/>
                <a:ea typeface="MS Mincho" pitchFamily="49" charset="-128"/>
                <a:cs typeface="Arial"/>
              </a:rPr>
              <a:t>15</a:t>
            </a:r>
            <a:r>
              <a:rPr lang="ja-JP" altLang="en-US" sz="2400" dirty="0" smtClean="0">
                <a:latin typeface="+mj-lt"/>
                <a:ea typeface="MS Mincho" pitchFamily="49" charset="-128"/>
                <a:cs typeface="Arial"/>
              </a:rPr>
              <a:t>分くらいかかります。</a:t>
            </a:r>
            <a:endParaRPr lang="vi-VN" altLang="ja-JP" sz="2400" dirty="0" smtClean="0">
              <a:latin typeface="+mj-lt"/>
              <a:ea typeface="MS Mincho" pitchFamily="49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320" y="909856"/>
            <a:ext cx="8001000" cy="2722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khoảng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thời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gian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~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làm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gì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đó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bao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nhiêu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ea typeface="MS Mincho"/>
                <a:cs typeface="Times New Roman"/>
              </a:rPr>
              <a:t>lần</a:t>
            </a:r>
            <a:endParaRPr lang="en-US" altLang="ja-JP" sz="2400" dirty="0" smtClean="0">
              <a:solidFill>
                <a:prstClr val="black"/>
              </a:solidFill>
              <a:latin typeface="MS Mincho" pitchFamily="49" charset="-128"/>
              <a:ea typeface="MS Mincho" pitchFamily="49" charset="-128"/>
              <a:cs typeface="Arial"/>
            </a:endParaRPr>
          </a:p>
          <a:p>
            <a:pPr marL="584200" lvl="0" indent="-342900">
              <a:lnSpc>
                <a:spcPts val="2665"/>
              </a:lnSpc>
              <a:buFont typeface="Arial" pitchFamily="34" charset="0"/>
              <a:buChar char="•"/>
              <a:tabLst>
                <a:tab pos="990600" algn="l"/>
                <a:tab pos="1435100" algn="l"/>
              </a:tabLst>
            </a:pPr>
            <a:r>
              <a:rPr lang="ja-JP" altLang="en-US" sz="2400" dirty="0" smtClean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Arial"/>
              </a:rPr>
              <a:t>一か月に（</a:t>
            </a:r>
            <a:r>
              <a:rPr lang="ja-JP" altLang="en-US" sz="2400" dirty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Arial"/>
              </a:rPr>
              <a:t>いっかげつ）</a:t>
            </a:r>
            <a:r>
              <a:rPr lang="ja-JP" altLang="en-US" sz="2400" b="1" dirty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Arial"/>
              </a:rPr>
              <a:t>何かい</a:t>
            </a:r>
            <a:r>
              <a:rPr lang="ja-JP" altLang="en-US" sz="2400" dirty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Arial"/>
              </a:rPr>
              <a:t>じっかへかえりますか。</a:t>
            </a:r>
            <a:r>
              <a:rPr lang="vi-VN" altLang="ja-JP" sz="2400" dirty="0">
                <a:solidFill>
                  <a:prstClr val="black"/>
                </a:solidFill>
                <a:latin typeface="Times New Roman"/>
                <a:ea typeface="MS Mincho" pitchFamily="49" charset="-128"/>
                <a:cs typeface="Arial"/>
              </a:rPr>
              <a:t>1 tháng bạn về quê bao nhiêu lần?</a:t>
            </a:r>
            <a:endParaRPr lang="en-US" altLang="ja-JP" sz="2400" dirty="0">
              <a:solidFill>
                <a:prstClr val="black"/>
              </a:solidFill>
              <a:latin typeface="Calibri Light"/>
              <a:ea typeface="MS Mincho" pitchFamily="49" charset="-128"/>
              <a:cs typeface="Arial"/>
            </a:endParaRPr>
          </a:p>
          <a:p>
            <a:pPr marL="241300" lvl="0">
              <a:lnSpc>
                <a:spcPts val="2665"/>
              </a:lnSpc>
              <a:tabLst>
                <a:tab pos="990600" algn="l"/>
                <a:tab pos="1435100" algn="l"/>
              </a:tabLst>
            </a:pPr>
            <a:r>
              <a:rPr lang="vi-VN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=</a:t>
            </a:r>
            <a:r>
              <a:rPr lang="ja-JP" altLang="en-US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＞</a:t>
            </a:r>
            <a:r>
              <a:rPr lang="ja-JP" altLang="en-US" sz="2400" b="1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にかい</a:t>
            </a:r>
            <a:r>
              <a:rPr lang="ja-JP" altLang="en-US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帰ります。</a:t>
            </a:r>
            <a:r>
              <a:rPr lang="vi-VN" altLang="ja-JP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Tôi về 2 lần.</a:t>
            </a:r>
            <a:endParaRPr lang="en-US" altLang="ja-JP" sz="2400" dirty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pPr marL="584200" lvl="0" indent="-342900">
              <a:lnSpc>
                <a:spcPts val="2665"/>
              </a:lnSpc>
              <a:buFont typeface="Arial" pitchFamily="34" charset="0"/>
              <a:buChar char="•"/>
              <a:tabLst>
                <a:tab pos="990600" algn="l"/>
                <a:tab pos="1435100" algn="l"/>
              </a:tabLst>
            </a:pPr>
            <a:r>
              <a:rPr lang="ja-JP" altLang="en-US" sz="2400" dirty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Arial"/>
              </a:rPr>
              <a:t>一</a:t>
            </a:r>
            <a:r>
              <a:rPr lang="ja-JP" altLang="en-US" sz="2400" dirty="0" smtClean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Arial"/>
              </a:rPr>
              <a:t>日に</a:t>
            </a:r>
            <a:r>
              <a:rPr lang="ja-JP" altLang="en-US" sz="2400" b="1" dirty="0" smtClean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Arial"/>
              </a:rPr>
              <a:t>何</a:t>
            </a:r>
            <a:r>
              <a:rPr lang="ja-JP" altLang="en-US" sz="2400" b="1" dirty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Arial"/>
              </a:rPr>
              <a:t>かい</a:t>
            </a:r>
            <a:r>
              <a:rPr lang="ja-JP" altLang="en-US" sz="2400" dirty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Arial"/>
              </a:rPr>
              <a:t>こいびとにでんわをかけますか。</a:t>
            </a:r>
            <a:r>
              <a:rPr lang="vi-VN" altLang="ja-JP" sz="2400" dirty="0">
                <a:solidFill>
                  <a:prstClr val="black"/>
                </a:solidFill>
                <a:latin typeface="Times New Roman"/>
                <a:ea typeface="MS Mincho" pitchFamily="49" charset="-128"/>
                <a:cs typeface="Arial"/>
              </a:rPr>
              <a:t>1 ngày bạn gọi điện cho người yêu bao nhiêu lần?</a:t>
            </a:r>
            <a:endParaRPr lang="en-US" altLang="ja-JP" sz="2400" dirty="0">
              <a:solidFill>
                <a:prstClr val="black"/>
              </a:solidFill>
              <a:latin typeface="Calibri Light"/>
              <a:ea typeface="MS Mincho" pitchFamily="49" charset="-128"/>
              <a:cs typeface="Arial"/>
            </a:endParaRPr>
          </a:p>
          <a:p>
            <a:pPr marL="241300" lvl="0">
              <a:lnSpc>
                <a:spcPts val="2665"/>
              </a:lnSpc>
              <a:tabLst>
                <a:tab pos="990600" algn="l"/>
                <a:tab pos="1435100" algn="l"/>
              </a:tabLst>
            </a:pPr>
            <a:r>
              <a:rPr lang="vi-VN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=</a:t>
            </a:r>
            <a:r>
              <a:rPr lang="ja-JP" altLang="en-US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＞</a:t>
            </a:r>
            <a:r>
              <a:rPr lang="ja-JP" altLang="en-US" sz="2400" b="1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三かい</a:t>
            </a:r>
            <a:r>
              <a:rPr lang="ja-JP" altLang="en-US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です。</a:t>
            </a:r>
            <a:r>
              <a:rPr lang="vi-VN" altLang="ja-JP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3 lần.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5320" y="448191"/>
            <a:ext cx="8012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vi-VN" altLang="ja-JP" sz="2400" b="1" dirty="0" smtClean="0">
                <a:solidFill>
                  <a:srgbClr val="FF0000"/>
                </a:solidFill>
                <a:latin typeface="+mj-lt"/>
              </a:rPr>
              <a:t>Lượng từ ( chỉ khoảng thời gian) </a:t>
            </a:r>
            <a:r>
              <a:rPr lang="ja-JP" altLang="en-US" sz="24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に　回（かい）</a:t>
            </a:r>
            <a:r>
              <a:rPr lang="vi-VN" altLang="ja-JP" sz="2400" b="1" dirty="0" smtClean="0">
                <a:solidFill>
                  <a:srgbClr val="FF0000"/>
                </a:solidFill>
                <a:latin typeface="+mj-lt"/>
              </a:rPr>
              <a:t>động từ </a:t>
            </a:r>
            <a:endParaRPr 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136" y="3581400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ja-JP" sz="2400" b="1" dirty="0" smtClean="0">
                <a:solidFill>
                  <a:srgbClr val="FF0000"/>
                </a:solidFill>
                <a:latin typeface="+mj-lt"/>
                <a:ea typeface="MS Mincho" pitchFamily="49" charset="-128"/>
              </a:rPr>
              <a:t>N</a:t>
            </a:r>
            <a:r>
              <a:rPr lang="vi-VN" altLang="ja-JP" sz="24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ja-JP" altLang="en-US" sz="24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だけ</a:t>
            </a:r>
            <a:r>
              <a:rPr lang="vi-VN" altLang="ja-JP" sz="24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: </a:t>
            </a:r>
            <a:r>
              <a:rPr lang="vi-VN" altLang="ja-JP" sz="2400" b="1" dirty="0" smtClean="0">
                <a:solidFill>
                  <a:srgbClr val="FF0000"/>
                </a:solidFill>
                <a:latin typeface="+mj-lt"/>
                <a:ea typeface="MS Mincho" pitchFamily="49" charset="-128"/>
              </a:rPr>
              <a:t>Chỉ có N.</a:t>
            </a:r>
            <a:endParaRPr lang="en-US" altLang="ja-JP" sz="2400" b="1" dirty="0" smtClean="0">
              <a:solidFill>
                <a:srgbClr val="FF0000"/>
              </a:solidFill>
              <a:latin typeface="MS Mincho" pitchFamily="49" charset="-128"/>
              <a:ea typeface="MS Mincho" pitchFamily="49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こども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が一人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だけ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います。</a:t>
            </a:r>
            <a:r>
              <a:rPr lang="vi-VN" altLang="ja-JP" sz="2400" dirty="0" smtClean="0">
                <a:latin typeface="+mj-lt"/>
                <a:ea typeface="MS Mincho" pitchFamily="49" charset="-128"/>
              </a:rPr>
              <a:t>Chỉ có 1 đứa con.</a:t>
            </a:r>
            <a:endParaRPr lang="en-US" altLang="ja-JP" sz="2400" dirty="0" smtClean="0">
              <a:latin typeface="+mj-lt"/>
              <a:ea typeface="MS Mincho" pitchFamily="49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うちから会社まで</a:t>
            </a:r>
            <a:r>
              <a:rPr lang="en-US" altLang="ja-JP" sz="2400" b="1" dirty="0" smtClean="0">
                <a:latin typeface="MS Mincho" pitchFamily="49" charset="-128"/>
                <a:ea typeface="MS Mincho" pitchFamily="49" charset="-128"/>
              </a:rPr>
              <a:t>5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分だけ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かかります。</a:t>
            </a:r>
            <a:r>
              <a:rPr lang="vi-VN" altLang="ja-JP" sz="2400" dirty="0" smtClean="0">
                <a:latin typeface="+mj-lt"/>
                <a:ea typeface="MS Mincho" pitchFamily="49" charset="-128"/>
              </a:rPr>
              <a:t>Từ nhà đến công ti chỉ mất 5 phút.</a:t>
            </a:r>
            <a:endParaRPr lang="en-US" altLang="ja-JP" sz="2400" dirty="0" smtClean="0">
              <a:latin typeface="+mj-lt"/>
              <a:ea typeface="MS Mincho" pitchFamily="49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れいぞうこに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りんごだけ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があります。</a:t>
            </a:r>
            <a:r>
              <a:rPr lang="vi-VN" altLang="ja-JP" sz="2400" dirty="0" smtClean="0">
                <a:latin typeface="+mj-lt"/>
                <a:ea typeface="MS Mincho" pitchFamily="49" charset="-128"/>
              </a:rPr>
              <a:t>Trong tủ lạnh chỉ có 1 quả táo.</a:t>
            </a:r>
            <a:endParaRPr lang="en-US" altLang="ja-JP" sz="2400" dirty="0" smtClean="0">
              <a:latin typeface="+mj-lt"/>
              <a:ea typeface="MS Mincho" pitchFamily="49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やすみは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日曜日だけ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です。</a:t>
            </a:r>
            <a:r>
              <a:rPr lang="vi-VN" altLang="ja-JP" sz="2400" dirty="0" smtClean="0">
                <a:latin typeface="+mj-lt"/>
                <a:ea typeface="MS Mincho" pitchFamily="49" charset="-128"/>
              </a:rPr>
              <a:t>Ngày nghỉ chỉ có chủ nhật.</a:t>
            </a:r>
            <a:endParaRPr lang="en-US" sz="2400" dirty="0">
              <a:latin typeface="+mj-lt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849677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end!</a:t>
            </a:r>
            <a:endParaRPr lang="en-US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</TotalTime>
  <Words>857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2_Office Theme</vt:lpstr>
      <vt:lpstr>BÀI 11 : SỐ ĐẾM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</cp:lastModifiedBy>
  <cp:revision>132</cp:revision>
  <dcterms:created xsi:type="dcterms:W3CDTF">2018-08-06T03:19:53Z</dcterms:created>
  <dcterms:modified xsi:type="dcterms:W3CDTF">2018-10-15T15:12:07Z</dcterms:modified>
</cp:coreProperties>
</file>