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9" r:id="rId1"/>
    <p:sldMasterId id="2147484021" r:id="rId2"/>
  </p:sldMasterIdLst>
  <p:notesMasterIdLst>
    <p:notesMasterId r:id="rId8"/>
  </p:notesMasterIdLst>
  <p:sldIdLst>
    <p:sldId id="289" r:id="rId3"/>
    <p:sldId id="293" r:id="rId4"/>
    <p:sldId id="292" r:id="rId5"/>
    <p:sldId id="291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>
        <p:scale>
          <a:sx n="76" d="100"/>
          <a:sy n="76" d="100"/>
        </p:scale>
        <p:origin x="-1218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5674D-420A-4DB0-A4DC-EC1BE1388C90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67B82-341D-42F7-B91B-146FD5B29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02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4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81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3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7935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07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486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72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340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797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321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D4246E-E8B1-4AE6-A578-960906E90A8F}" type="datetimeFigureOut">
              <a:rPr lang="en-US" smtClean="0">
                <a:solidFill>
                  <a:prstClr val="black"/>
                </a:solidFill>
              </a:rPr>
              <a:pPr/>
              <a:t>10/15/2018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6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9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91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8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2C7E0-BBF8-42FB-90C9-DCF0A45B2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20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246E-E8B1-4AE6-A578-960906E90A8F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B5E5-A3E9-45CB-9F6B-3C51224F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3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6770F-E393-4299-ACD8-CDA982FD25FA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 smtClean="0"/>
              <a:t>Gv: Nguyễn Thị Thu Hà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3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  <p:sldLayoutId id="2147484004" r:id="rId5"/>
    <p:sldLayoutId id="2147484005" r:id="rId6"/>
    <p:sldLayoutId id="2147484006" r:id="rId7"/>
    <p:sldLayoutId id="2147484007" r:id="rId8"/>
    <p:sldLayoutId id="2147484008" r:id="rId9"/>
    <p:sldLayoutId id="2147484009" r:id="rId10"/>
    <p:sldLayoutId id="214748401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err="1" smtClean="0"/>
              <a:t>Bài</a:t>
            </a:r>
            <a:r>
              <a:rPr lang="en-US" dirty="0" smtClean="0"/>
              <a:t> 1: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33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 smtClean="0"/>
          </a:p>
          <a:p>
            <a:pPr lvl="0"/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3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pPr algn="ctr"/>
            <a:r>
              <a:rPr lang="en-US" dirty="0" err="1" smtClean="0">
                <a:solidFill>
                  <a:prstClr val="black"/>
                </a:solidFill>
              </a:rPr>
              <a:t>Gv</a:t>
            </a:r>
            <a:r>
              <a:rPr lang="en-US" dirty="0" smtClean="0">
                <a:solidFill>
                  <a:prstClr val="black"/>
                </a:solidFill>
              </a:rPr>
              <a:t>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23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2" r:id="rId1"/>
    <p:sldLayoutId id="2147484023" r:id="rId2"/>
    <p:sldLayoutId id="2147484024" r:id="rId3"/>
    <p:sldLayoutId id="2147484025" r:id="rId4"/>
    <p:sldLayoutId id="2147484026" r:id="rId5"/>
    <p:sldLayoutId id="2147484027" r:id="rId6"/>
    <p:sldLayoutId id="2147484028" r:id="rId7"/>
    <p:sldLayoutId id="2147484029" r:id="rId8"/>
    <p:sldLayoutId id="2147484030" r:id="rId9"/>
  </p:sldLayoutIdLst>
  <p:txStyles>
    <p:titleStyle>
      <a:lvl1pPr marL="0" marR="0" indent="0" algn="ctr" defTabSz="914400" rtl="0" eaLnBrk="1" fontAlgn="auto" latinLnBrk="0" hangingPunct="1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lang="en-US" altLang="en-US" sz="5400" b="1" kern="1200" baseline="0" smtClean="0">
          <a:solidFill>
            <a:srgbClr val="0070C0"/>
          </a:solidFill>
          <a:effectLst/>
          <a:latin typeface="+mj-lt"/>
          <a:ea typeface="+mj-ea"/>
          <a:cs typeface="+mj-cs"/>
        </a:defRPr>
      </a:lvl1pPr>
    </p:titleStyle>
    <p:bodyStyle>
      <a:lvl1pPr marL="571500" indent="-571500" algn="l" defTabSz="914400" rtl="0" eaLnBrk="1" latinLnBrk="0" hangingPunct="1">
        <a:spcBef>
          <a:spcPct val="20000"/>
        </a:spcBef>
        <a:buFont typeface="+mj-lt"/>
        <a:buAutoNum type="romanUcPeriod"/>
        <a:defRPr sz="32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457200"/>
            <a:ext cx="8534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BÀI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 SÁNH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133600"/>
            <a:ext cx="6324600" cy="12192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第</a:t>
            </a:r>
            <a:r>
              <a:rPr lang="vi-VN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vi-VN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1</a:t>
            </a:r>
            <a:r>
              <a:rPr lang="en-US" altLang="ja-JP" sz="4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2</a:t>
            </a:r>
            <a:r>
              <a:rPr lang="vi-VN" altLang="ja-JP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ja-JP" altLang="en-US" sz="4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課</a:t>
            </a:r>
            <a:endParaRPr lang="en-US" sz="4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7251" y="6324600"/>
            <a:ext cx="2342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GV: </a:t>
            </a:r>
            <a:r>
              <a:rPr lang="en-US" dirty="0" err="1" smtClean="0">
                <a:solidFill>
                  <a:prstClr val="black"/>
                </a:solidFill>
              </a:rPr>
              <a:t>Nguyễn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Thị</a:t>
            </a:r>
            <a:r>
              <a:rPr lang="en-US" dirty="0" smtClean="0">
                <a:solidFill>
                  <a:prstClr val="black"/>
                </a:solidFill>
              </a:rPr>
              <a:t> Thu </a:t>
            </a:r>
            <a:r>
              <a:rPr lang="en-US" dirty="0" err="1" smtClean="0">
                <a:solidFill>
                  <a:prstClr val="black"/>
                </a:solidFill>
              </a:rPr>
              <a:t>Hà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65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988410"/>
              </p:ext>
            </p:extLst>
          </p:nvPr>
        </p:nvGraphicFramePr>
        <p:xfrm>
          <a:off x="228600" y="228600"/>
          <a:ext cx="8762998" cy="4191002"/>
        </p:xfrm>
        <a:graphic>
          <a:graphicData uri="http://schemas.openxmlformats.org/drawingml/2006/table">
            <a:tbl>
              <a:tblPr firstRow="1" firstCol="1" bandRow="1"/>
              <a:tblGrid>
                <a:gridCol w="914398"/>
                <a:gridCol w="1371600"/>
                <a:gridCol w="2514600"/>
                <a:gridCol w="1371600"/>
                <a:gridCol w="2590800"/>
              </a:tblGrid>
              <a:tr h="4628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THÌ</a:t>
                      </a:r>
                      <a:endParaRPr lang="en-US" sz="2000" dirty="0">
                        <a:effectLst/>
                        <a:latin typeface="Times New Roman" pitchFamily="18" charset="0"/>
                        <a:ea typeface="MS PMincho" pitchFamily="18" charset="-128"/>
                        <a:cs typeface="Times New Roman" pitchFamily="18" charset="0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HIỆN TẠI</a:t>
                      </a:r>
                      <a:endParaRPr lang="en-US" sz="2000" dirty="0">
                        <a:effectLst/>
                        <a:latin typeface="Times New Roman" pitchFamily="18" charset="0"/>
                        <a:ea typeface="MS PMincho" pitchFamily="18" charset="-128"/>
                        <a:cs typeface="Times New Roman" pitchFamily="18" charset="0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 QUÁ KHỨ</a:t>
                      </a:r>
                      <a:endParaRPr lang="en-US" sz="2000" dirty="0">
                        <a:effectLst/>
                        <a:latin typeface="Times New Roman" pitchFamily="18" charset="0"/>
                        <a:ea typeface="MS PMincho" pitchFamily="18" charset="-128"/>
                        <a:cs typeface="Times New Roman" pitchFamily="18" charset="0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5353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Khẳng</a:t>
                      </a: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 </a:t>
                      </a:r>
                      <a:r>
                        <a:rPr lang="en-GB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định</a:t>
                      </a:r>
                      <a:endParaRPr lang="en-US" sz="2000" dirty="0">
                        <a:effectLst/>
                        <a:latin typeface="Times New Roman" pitchFamily="18" charset="0"/>
                        <a:ea typeface="MS PMincho" pitchFamily="18" charset="-128"/>
                        <a:cs typeface="Times New Roman" pitchFamily="18" charset="0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N</a:t>
                      </a:r>
                      <a:endParaRPr lang="en-US" sz="2000" dirty="0">
                        <a:effectLst/>
                        <a:latin typeface="Times New Roman" pitchFamily="18" charset="0"/>
                        <a:ea typeface="MS PMincho" pitchFamily="18" charset="-128"/>
                        <a:cs typeface="Times New Roman" pitchFamily="18" charset="0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N</a:t>
                      </a:r>
                      <a:r>
                        <a:rPr lang="en-US" sz="2000" b="1" dirty="0" err="1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です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N</a:t>
                      </a:r>
                      <a:endParaRPr lang="en-US" sz="2000" dirty="0">
                        <a:effectLst/>
                        <a:latin typeface="Times New Roman" pitchFamily="18" charset="0"/>
                        <a:ea typeface="MS PMincho" pitchFamily="18" charset="-128"/>
                        <a:cs typeface="Times New Roman" pitchFamily="18" charset="0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N</a:t>
                      </a:r>
                      <a:r>
                        <a:rPr lang="en-US" sz="2000" b="1" dirty="0" err="1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でした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な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(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bỏ</a:t>
                      </a:r>
                      <a:r>
                        <a:rPr lang="en-US" sz="2000" b="1" dirty="0" err="1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な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)</a:t>
                      </a:r>
                      <a:r>
                        <a:rPr lang="en-US" sz="2000" b="1" dirty="0" err="1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です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な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(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bỏ</a:t>
                      </a:r>
                      <a:r>
                        <a:rPr lang="en-US" sz="2000" b="1" dirty="0" err="1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な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)</a:t>
                      </a:r>
                      <a:r>
                        <a:rPr lang="en-US" sz="2000" b="1" dirty="0" err="1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でした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43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い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 err="1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いです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い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(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bỏ</a:t>
                      </a:r>
                      <a:r>
                        <a:rPr lang="en-US" sz="2000" b="1" dirty="0" err="1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い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)</a:t>
                      </a:r>
                      <a:r>
                        <a:rPr lang="en-US" sz="2000" b="1" dirty="0" err="1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かったです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350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 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Phủ</a:t>
                      </a: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 </a:t>
                      </a:r>
                      <a:r>
                        <a:rPr lang="en-GB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định</a:t>
                      </a:r>
                      <a:endParaRPr lang="en-US" sz="2000" dirty="0">
                        <a:effectLst/>
                        <a:latin typeface="Times New Roman" pitchFamily="18" charset="0"/>
                        <a:ea typeface="MS PMincho" pitchFamily="18" charset="-128"/>
                        <a:cs typeface="Times New Roman" pitchFamily="18" charset="0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N</a:t>
                      </a:r>
                      <a:endParaRPr lang="en-US" sz="2000" dirty="0">
                        <a:effectLst/>
                        <a:latin typeface="Times New Roman" pitchFamily="18" charset="0"/>
                        <a:ea typeface="MS PMincho" pitchFamily="18" charset="-128"/>
                        <a:cs typeface="Times New Roman" pitchFamily="18" charset="0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N</a:t>
                      </a:r>
                      <a:r>
                        <a:rPr lang="en-US" sz="2000" b="1" dirty="0" err="1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じゃありません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N</a:t>
                      </a:r>
                      <a:endParaRPr lang="en-US" sz="2000" dirty="0">
                        <a:effectLst/>
                        <a:latin typeface="Times New Roman" pitchFamily="18" charset="0"/>
                        <a:ea typeface="MS PMincho" pitchFamily="18" charset="-128"/>
                        <a:cs typeface="Times New Roman" pitchFamily="18" charset="0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N</a:t>
                      </a:r>
                      <a:r>
                        <a:rPr lang="ja-JP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じゃありませんでした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な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A(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bỏ</a:t>
                      </a:r>
                      <a:r>
                        <a:rPr lang="ja-JP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な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)</a:t>
                      </a:r>
                      <a:r>
                        <a:rPr lang="ja-JP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じゃありません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な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(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bỏ</a:t>
                      </a:r>
                      <a:r>
                        <a:rPr lang="ja-JP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な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)</a:t>
                      </a:r>
                      <a:r>
                        <a:rPr lang="ja-JP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じゃありませんでした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4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い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(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bỏ</a:t>
                      </a:r>
                      <a:r>
                        <a:rPr lang="en-US" sz="2000" b="1" dirty="0" err="1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い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)</a:t>
                      </a:r>
                      <a:r>
                        <a:rPr lang="en-US" sz="2000" b="1" dirty="0" err="1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くないです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い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A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(</a:t>
                      </a:r>
                      <a:r>
                        <a:rPr lang="en-US" sz="2000" b="1" dirty="0" err="1">
                          <a:effectLst/>
                          <a:latin typeface="Times New Roman" pitchFamily="18" charset="0"/>
                          <a:ea typeface="MS PMincho" pitchFamily="18" charset="-128"/>
                          <a:cs typeface="Times New Roman" pitchFamily="18" charset="0"/>
                        </a:rPr>
                        <a:t>bỏ</a:t>
                      </a:r>
                      <a:r>
                        <a:rPr lang="ja-JP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い</a:t>
                      </a:r>
                      <a:r>
                        <a:rPr lang="en-US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)</a:t>
                      </a:r>
                      <a:r>
                        <a:rPr lang="ja-JP" sz="2000" b="1" dirty="0">
                          <a:effectLst/>
                          <a:latin typeface="MS PMincho" pitchFamily="18" charset="-128"/>
                          <a:ea typeface="MS PMincho" pitchFamily="18" charset="-128"/>
                          <a:cs typeface="Times New Roman"/>
                        </a:rPr>
                        <a:t>くなかったです</a:t>
                      </a:r>
                      <a:endParaRPr lang="en-US" sz="2000" dirty="0">
                        <a:effectLst/>
                        <a:latin typeface="MS PMincho" pitchFamily="18" charset="-128"/>
                        <a:ea typeface="MS PMincho" pitchFamily="18" charset="-128"/>
                        <a:cs typeface="Times New Roman"/>
                      </a:endParaRPr>
                    </a:p>
                  </a:txBody>
                  <a:tcPr marL="53658" marR="5365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4343400"/>
            <a:ext cx="769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昨日あめ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でした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昨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日の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テストはかんたん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じゃありませんでし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た。</a:t>
            </a:r>
            <a:endParaRPr lang="en-US" altLang="ja-JP" sz="2400" b="1" dirty="0" smtClean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けさ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、さむ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かった。</a:t>
            </a:r>
            <a:endParaRPr lang="en-US" altLang="ja-JP" sz="2400" b="1" dirty="0" smtClean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先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週の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パーティーはあま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り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たの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し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くなかった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 pitchFamily="18" charset="0"/>
              </a:rPr>
              <a:t>。</a:t>
            </a:r>
            <a:endParaRPr lang="en-US" altLang="ja-JP" sz="2400" b="1" dirty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err="1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Chú</a:t>
            </a: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ý: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　いいー＞よくなか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っ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た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。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CÂU 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HỎI: 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どうでしたか。</a:t>
            </a:r>
            <a:endParaRPr lang="en-US" sz="2000" dirty="0">
              <a:latin typeface="Times New Roman"/>
              <a:ea typeface="MS Mincho"/>
              <a:cs typeface="Times New Roman"/>
            </a:endParaRPr>
          </a:p>
          <a:p>
            <a:endParaRPr lang="en-US" sz="2400" b="1" dirty="0">
              <a:latin typeface="MS PMincho" pitchFamily="18" charset="-128"/>
              <a:ea typeface="MS PMincho" pitchFamily="18" charset="-128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3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742066"/>
            <a:ext cx="8839200" cy="5978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98500" marR="0" indent="-4572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90600" algn="l"/>
                <a:tab pos="143510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Times New Roman"/>
                <a:ea typeface="MS Mincho"/>
              </a:rPr>
              <a:t>N1 </a:t>
            </a:r>
            <a:r>
              <a:rPr lang="ja-JP" altLang="en-US" sz="2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は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ea typeface="MS Mincho"/>
              </a:rPr>
              <a:t>N2</a:t>
            </a:r>
            <a:r>
              <a:rPr lang="ja-JP" altLang="en-US" sz="2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よ</a:t>
            </a:r>
            <a:r>
              <a:rPr lang="ja-JP" altLang="en-US" sz="2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り</a:t>
            </a:r>
            <a:r>
              <a:rPr lang="en-US" sz="2800" dirty="0" smtClean="0">
                <a:solidFill>
                  <a:srgbClr val="FF0000"/>
                </a:solidFill>
                <a:latin typeface="Times New Roman"/>
                <a:ea typeface="MS Mincho"/>
              </a:rPr>
              <a:t>A</a:t>
            </a:r>
            <a:r>
              <a:rPr lang="ja-JP" altLang="en-US" sz="2800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で</a:t>
            </a:r>
            <a:r>
              <a:rPr lang="ja-JP" altLang="en-US" sz="2800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す</a:t>
            </a:r>
            <a:endParaRPr lang="vi-VN" altLang="ja-JP" sz="2800" dirty="0">
              <a:solidFill>
                <a:srgbClr val="FF0000"/>
              </a:solidFill>
              <a:latin typeface="Times New Roman"/>
              <a:ea typeface="MS Mincho"/>
              <a:cs typeface="Times New Roman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sz="2400" b="1" dirty="0" smtClean="0">
                <a:solidFill>
                  <a:srgbClr val="0070C0"/>
                </a:solidFill>
                <a:latin typeface="+mj-lt"/>
                <a:ea typeface="MS Mincho"/>
                <a:cs typeface="Times New Roman"/>
              </a:rPr>
              <a:t>Ý nghĩa: </a:t>
            </a:r>
            <a:r>
              <a:rPr lang="en-US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N1 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~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N2</a:t>
            </a:r>
            <a:endParaRPr lang="vi-VN" sz="2400" dirty="0" smtClean="0"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altLang="ja-JP" sz="2400" i="1" dirty="0" smtClean="0">
                <a:latin typeface="Times New Roman" pitchFamily="18" charset="0"/>
                <a:ea typeface="MS Mincho"/>
                <a:cs typeface="Times New Roman" pitchFamily="18" charset="0"/>
              </a:rPr>
              <a:t>Đây là câu so sánh hơn. Trong đó N1 được mang ra so sánh với N2.</a:t>
            </a: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altLang="ja-JP" sz="2400" b="1" dirty="0" smtClean="0">
                <a:latin typeface="Times New Roman" pitchFamily="18" charset="0"/>
                <a:ea typeface="MS Mincho"/>
                <a:cs typeface="Times New Roman" pitchFamily="18" charset="0"/>
              </a:rPr>
              <a:t>Ví dụ :</a:t>
            </a:r>
            <a:endParaRPr lang="vi-VN" altLang="ja-JP" sz="2400" b="1" dirty="0">
              <a:solidFill>
                <a:srgbClr val="FF0000"/>
              </a:solidFill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584200" marR="0" indent="-3429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フンさんはロンさん</a:t>
            </a:r>
            <a:r>
              <a:rPr lang="ja-JP" altLang="en-US" sz="2400" b="1" dirty="0" smtClean="0">
                <a:latin typeface="Times New Roman" pitchFamily="18" charset="0"/>
                <a:ea typeface="MS Mincho"/>
                <a:cs typeface="Times New Roman" pitchFamily="18" charset="0"/>
              </a:rPr>
              <a:t>より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せがたかいです。</a:t>
            </a:r>
            <a:endParaRPr lang="en-US" altLang="ja-JP" sz="2400" dirty="0" smtClean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584200" marR="0" indent="-3429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でんしゃはくるま</a:t>
            </a:r>
            <a:r>
              <a:rPr lang="ja-JP" altLang="en-US" sz="2400" b="1" dirty="0" smtClean="0">
                <a:latin typeface="Times New Roman" pitchFamily="18" charset="0"/>
                <a:ea typeface="MS Mincho"/>
                <a:cs typeface="Times New Roman" pitchFamily="18" charset="0"/>
              </a:rPr>
              <a:t>より</a:t>
            </a:r>
            <a:r>
              <a:rPr lang="ja-JP" altLang="en-US" sz="2400" dirty="0" smtClean="0">
                <a:latin typeface="Times New Roman" pitchFamily="18" charset="0"/>
                <a:ea typeface="MS Mincho"/>
                <a:cs typeface="Times New Roman" pitchFamily="18" charset="0"/>
              </a:rPr>
              <a:t>はやいです。</a:t>
            </a:r>
            <a:endParaRPr lang="en-US" altLang="ja-JP" sz="2400" dirty="0" smtClean="0">
              <a:latin typeface="Times New Roman" pitchFamily="18" charset="0"/>
              <a:ea typeface="MS Mincho"/>
              <a:cs typeface="Times New Roman" pitchFamily="18" charset="0"/>
            </a:endParaRPr>
          </a:p>
          <a:p>
            <a:pPr marL="584200" marR="0" indent="-3429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r>
              <a:rPr lang="ja-JP" altLang="en-US" sz="2400" dirty="0">
                <a:latin typeface="Times New Roman"/>
                <a:ea typeface="MS Mincho"/>
              </a:rPr>
              <a:t>にく</a:t>
            </a:r>
            <a:r>
              <a:rPr lang="ja-JP" altLang="en-US" sz="2400" dirty="0" smtClean="0">
                <a:latin typeface="Times New Roman"/>
                <a:ea typeface="MS Mincho"/>
              </a:rPr>
              <a:t>はさかな</a:t>
            </a:r>
            <a:r>
              <a:rPr lang="ja-JP" altLang="en-US" sz="2400" b="1" dirty="0" smtClean="0">
                <a:latin typeface="Times New Roman"/>
                <a:ea typeface="MS Mincho"/>
                <a:cs typeface="Times New Roman"/>
              </a:rPr>
              <a:t>より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す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き</a:t>
            </a:r>
            <a:r>
              <a:rPr lang="ja-JP" altLang="en-US" sz="2400" dirty="0">
                <a:latin typeface="Times New Roman"/>
                <a:ea typeface="MS Mincho"/>
                <a:cs typeface="Times New Roman"/>
              </a:rPr>
              <a:t>で</a:t>
            </a:r>
            <a:r>
              <a:rPr lang="ja-JP" altLang="en-US" sz="2400" dirty="0" smtClean="0">
                <a:latin typeface="Times New Roman"/>
                <a:ea typeface="MS Mincho"/>
                <a:cs typeface="Times New Roman"/>
              </a:rPr>
              <a:t>す。</a:t>
            </a:r>
            <a:endParaRPr lang="en-US" altLang="ja-JP" sz="2400" dirty="0" smtClean="0">
              <a:latin typeface="Times New Roman"/>
              <a:ea typeface="MS Mincho"/>
              <a:cs typeface="Times New Roman"/>
            </a:endParaRPr>
          </a:p>
          <a:p>
            <a:pPr marL="584200" marR="0" indent="-3429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tabLst>
                <a:tab pos="990600" algn="l"/>
                <a:tab pos="1435100" algn="l"/>
              </a:tabLst>
            </a:pPr>
            <a:r>
              <a:rPr 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N1</a:t>
            </a:r>
            <a:r>
              <a:rPr lang="ja-JP" alt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と</a:t>
            </a:r>
            <a:r>
              <a:rPr 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N2 </a:t>
            </a:r>
            <a:r>
              <a:rPr lang="ja-JP" altLang="en-US" sz="28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と</a:t>
            </a:r>
            <a:r>
              <a:rPr lang="ja-JP" alt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　</a:t>
            </a:r>
            <a:r>
              <a:rPr lang="ja-JP" altLang="en-US" sz="28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ど</a:t>
            </a:r>
            <a:r>
              <a:rPr lang="ja-JP" alt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ちらが</a:t>
            </a:r>
            <a:r>
              <a:rPr 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 A</a:t>
            </a:r>
            <a:r>
              <a:rPr lang="ja-JP" alt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ですか</a:t>
            </a:r>
            <a:r>
              <a:rPr lang="ja-JP" altLang="en-US" sz="2800" b="1" dirty="0" smtClean="0">
                <a:solidFill>
                  <a:srgbClr val="FF0000"/>
                </a:solidFill>
                <a:latin typeface="Times New Roman"/>
                <a:ea typeface="MS Gothic"/>
                <a:cs typeface="Times New Roman"/>
              </a:rPr>
              <a:t>。</a:t>
            </a:r>
            <a:endParaRPr lang="en-US" altLang="ja-JP" sz="2800" b="1" dirty="0" smtClean="0">
              <a:solidFill>
                <a:srgbClr val="FF0000"/>
              </a:solidFill>
              <a:latin typeface="Times New Roman"/>
              <a:ea typeface="MS Gothic"/>
              <a:cs typeface="Times New Roman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ja-JP" altLang="en-US" sz="2800" b="1" dirty="0" smtClean="0">
                <a:solidFill>
                  <a:srgbClr val="FF0000"/>
                </a:solidFill>
                <a:ea typeface="Times New Roman"/>
              </a:rPr>
              <a:t> 　</a:t>
            </a:r>
            <a:r>
              <a:rPr lang="vi-VN" sz="2400" b="1" dirty="0" smtClean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=</a:t>
            </a:r>
            <a:r>
              <a:rPr lang="ja-JP" altLang="en-US" sz="24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＞</a:t>
            </a:r>
            <a:r>
              <a:rPr lang="ja-JP" altLang="en-US" sz="2400" b="1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N1/N2 </a:t>
            </a:r>
            <a:r>
              <a:rPr lang="ja-JP" alt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のほうが</a:t>
            </a:r>
            <a:r>
              <a:rPr 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A</a:t>
            </a:r>
            <a:r>
              <a:rPr lang="ja-JP" alt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です。</a:t>
            </a:r>
            <a:r>
              <a:rPr 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</a:rPr>
              <a:t> </a:t>
            </a:r>
            <a:endParaRPr lang="en-US" sz="2800" b="1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sz="2400" b="1" dirty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Ý nghĩa</a:t>
            </a:r>
            <a:r>
              <a:rPr lang="vi-VN" sz="2400" b="1" dirty="0" smtClean="0">
                <a:solidFill>
                  <a:srgbClr val="0070C0"/>
                </a:solidFill>
                <a:latin typeface="Times New Roman"/>
                <a:ea typeface="MS Mincho"/>
                <a:cs typeface="Times New Roman"/>
              </a:rPr>
              <a:t>:</a:t>
            </a:r>
            <a:r>
              <a:rPr lang="en-US" sz="2800" b="1" dirty="0">
                <a:latin typeface="Tahoma"/>
                <a:ea typeface="Tahoma"/>
                <a:cs typeface="Arial"/>
              </a:rPr>
              <a:t> </a:t>
            </a:r>
            <a:r>
              <a:rPr lang="en-US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N1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N2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cái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nào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 ~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hơn</a:t>
            </a:r>
            <a:r>
              <a:rPr lang="en-US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?</a:t>
            </a:r>
            <a:r>
              <a:rPr lang="ja-JP" altLang="en-US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　</a:t>
            </a:r>
            <a:r>
              <a:rPr lang="vi-VN" sz="24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=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＞</a:t>
            </a:r>
            <a:r>
              <a:rPr lang="en-US" sz="2400" b="1" dirty="0">
                <a:latin typeface="Tahoma"/>
                <a:ea typeface="Tahoma"/>
                <a:cs typeface="Arial"/>
              </a:rPr>
              <a:t> 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N1 ( N2) ~ </a:t>
            </a:r>
            <a:r>
              <a:rPr lang="en-US" sz="2400" dirty="0" err="1">
                <a:latin typeface="Times New Roman" pitchFamily="18" charset="0"/>
                <a:ea typeface="Tahoma"/>
                <a:cs typeface="Times New Roman" pitchFamily="18" charset="0"/>
              </a:rPr>
              <a:t>hơn</a:t>
            </a:r>
            <a:r>
              <a:rPr lang="en-US" sz="2400" dirty="0">
                <a:latin typeface="Times New Roman" pitchFamily="18" charset="0"/>
                <a:ea typeface="Tahoma"/>
                <a:cs typeface="Times New Roman" pitchFamily="18" charset="0"/>
              </a:rPr>
              <a:t>.</a:t>
            </a:r>
            <a:endParaRPr lang="en-US" sz="2400" dirty="0" smtClean="0">
              <a:solidFill>
                <a:srgbClr val="FF0000"/>
              </a:solidFill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  <a:p>
            <a:pPr marL="698500" marR="0" indent="-4572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r>
              <a:rPr lang="ja-JP" altLang="en-US" sz="2400" dirty="0">
                <a:latin typeface="MS PMincho" pitchFamily="18" charset="-128"/>
                <a:ea typeface="MS PMincho" pitchFamily="18" charset="-128"/>
              </a:rPr>
              <a:t>ねこ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と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いぬ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と　ど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Times New Roman"/>
              </a:rPr>
              <a:t>ちら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が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/>
              </a:rPr>
              <a:t>す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き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Times New Roman"/>
              </a:rPr>
              <a:t>ですか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 marL="698500" marR="0" indent="-4572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r>
              <a:rPr lang="ja-JP" altLang="en-US" sz="2400" dirty="0">
                <a:ea typeface="MS Mincho"/>
                <a:cs typeface="Arial"/>
              </a:rPr>
              <a:t>テニス</a:t>
            </a:r>
            <a:r>
              <a:rPr lang="ja-JP" altLang="en-US" sz="2400" b="1" dirty="0">
                <a:ea typeface="MS Mincho"/>
                <a:cs typeface="Arial"/>
              </a:rPr>
              <a:t>と</a:t>
            </a:r>
            <a:r>
              <a:rPr lang="ja-JP" altLang="en-US" sz="2400" dirty="0">
                <a:ea typeface="MS Mincho"/>
                <a:cs typeface="Arial"/>
              </a:rPr>
              <a:t>サッカー</a:t>
            </a:r>
            <a:r>
              <a:rPr lang="ja-JP" altLang="en-US" sz="2400" b="1" dirty="0">
                <a:ea typeface="MS Mincho"/>
                <a:cs typeface="Arial"/>
              </a:rPr>
              <a:t>と</a:t>
            </a:r>
            <a:r>
              <a:rPr lang="en-US" sz="2400" b="1" dirty="0">
                <a:latin typeface="MS Mincho"/>
                <a:cs typeface="Arial"/>
              </a:rPr>
              <a:t>  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Arial"/>
              </a:rPr>
              <a:t>どちらが</a:t>
            </a:r>
            <a:r>
              <a:rPr lang="ja-JP" altLang="en-US" sz="2400" dirty="0">
                <a:latin typeface="MS PMincho" pitchFamily="18" charset="-128"/>
                <a:ea typeface="MS PMincho" pitchFamily="18" charset="-128"/>
                <a:cs typeface="Arial"/>
              </a:rPr>
              <a:t> </a:t>
            </a:r>
            <a:r>
              <a:rPr lang="ja-JP" altLang="en-US" sz="2400" dirty="0">
                <a:ea typeface="MS Mincho"/>
                <a:cs typeface="Arial"/>
              </a:rPr>
              <a:t>おもしろいですか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endParaRPr lang="en-US" altLang="ja-JP" sz="2400" dirty="0" smtClean="0">
              <a:ea typeface="MS Mincho"/>
              <a:cs typeface="Arial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sz="2400" b="1" dirty="0">
                <a:latin typeface="Times New Roman"/>
                <a:ea typeface="MS Mincho"/>
                <a:cs typeface="Times New Roman"/>
              </a:rPr>
              <a:t>=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/>
              </a:rPr>
              <a:t>＞</a:t>
            </a:r>
            <a:r>
              <a:rPr lang="ja-JP" altLang="en-US" sz="2400" dirty="0">
                <a:ea typeface="MS Mincho"/>
                <a:cs typeface="Arial"/>
              </a:rPr>
              <a:t>サッカー</a:t>
            </a:r>
            <a:r>
              <a:rPr lang="ja-JP" altLang="en-US" sz="2400" b="1" dirty="0">
                <a:ea typeface="MS Mincho"/>
                <a:cs typeface="Arial"/>
              </a:rPr>
              <a:t>のほうが</a:t>
            </a:r>
            <a:r>
              <a:rPr lang="ja-JP" altLang="en-US" sz="2400" dirty="0">
                <a:ea typeface="Tahoma"/>
                <a:cs typeface="Arial"/>
              </a:rPr>
              <a:t> </a:t>
            </a:r>
            <a:r>
              <a:rPr lang="ja-JP" altLang="en-US" sz="2400" dirty="0">
                <a:ea typeface="MS Mincho"/>
                <a:cs typeface="Arial"/>
              </a:rPr>
              <a:t>おもしろいです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endParaRPr lang="en-US" altLang="ja-JP" sz="2400" dirty="0" smtClean="0">
              <a:ea typeface="MS Mincho"/>
              <a:cs typeface="Arial"/>
            </a:endParaRPr>
          </a:p>
          <a:p>
            <a:pPr marL="584200" marR="0" indent="-3429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日本語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と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えいご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と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　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Times New Roman"/>
              </a:rPr>
              <a:t>どちらが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Times New Roman"/>
              </a:rPr>
              <a:t>むずかしいですか。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 marL="241300" marR="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tabLst>
                <a:tab pos="990600" algn="l"/>
                <a:tab pos="1435100" algn="l"/>
              </a:tabLst>
            </a:pPr>
            <a:r>
              <a:rPr lang="vi-VN" sz="2400" b="1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=</a:t>
            </a:r>
            <a:r>
              <a:rPr lang="ja-JP" altLang="en-US" sz="2400" b="1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＞</a:t>
            </a:r>
            <a:r>
              <a:rPr lang="ja-JP" altLang="en-US" sz="2400" b="1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どちらも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むずかしいです。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 marL="698500" marR="0" indent="-4572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endParaRPr lang="en-US" altLang="ja-JP" sz="2400" dirty="0" smtClean="0">
              <a:latin typeface="MS PMincho" pitchFamily="18" charset="-128"/>
              <a:ea typeface="MS PMincho" pitchFamily="18" charset="-128"/>
              <a:cs typeface="Times New Roman"/>
            </a:endParaRPr>
          </a:p>
          <a:p>
            <a:pPr marL="698500" marR="0" indent="-457200">
              <a:lnSpc>
                <a:spcPts val="266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990600" algn="l"/>
                <a:tab pos="1435100" algn="l"/>
              </a:tabLst>
            </a:pPr>
            <a:endParaRPr lang="vi-VN" altLang="ja-JP" sz="2800" b="1" dirty="0" smtClean="0">
              <a:latin typeface="Times New Roman" pitchFamily="18" charset="0"/>
              <a:ea typeface="MS PMincho" pitchFamily="18" charset="-128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7888" y="193967"/>
            <a:ext cx="7620000" cy="548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Các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loại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câu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 so </a:t>
            </a:r>
            <a:r>
              <a:rPr lang="en-US" sz="2800" b="1" dirty="0" err="1">
                <a:solidFill>
                  <a:srgbClr val="FF0000"/>
                </a:solidFill>
                <a:latin typeface="Times New Roman"/>
                <a:ea typeface="MS Mincho"/>
                <a:cs typeface="Times New Roman"/>
              </a:rPr>
              <a:t>sánh</a:t>
            </a:r>
            <a:endParaRPr lang="en-US" sz="2800" dirty="0">
              <a:solidFill>
                <a:srgbClr val="FF0000"/>
              </a:solidFill>
              <a:effectLst/>
              <a:latin typeface="Times New Roman"/>
              <a:ea typeface="MS Mincho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81000" y="675620"/>
            <a:ext cx="8763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  <a:tab pos="533400" algn="l"/>
              </a:tabLst>
            </a:pPr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Ý nghĩa: </a:t>
            </a:r>
            <a:r>
              <a:rPr lang="vi-VN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trong phạm vi N1 thì N2 là nhất.</a:t>
            </a:r>
            <a:endParaRPr lang="en-US" sz="2400" dirty="0" smtClean="0">
              <a:latin typeface="Times New Roman" pitchFamily="18" charset="0"/>
              <a:ea typeface="Tahoma"/>
              <a:cs typeface="Times New Roman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vi-VN" sz="2400" b="1" dirty="0" smtClean="0">
                <a:solidFill>
                  <a:srgbClr val="0070C0"/>
                </a:solidFill>
                <a:latin typeface="Times New Roman" pitchFamily="18" charset="0"/>
                <a:ea typeface="Tahoma"/>
                <a:cs typeface="Times New Roman" pitchFamily="18" charset="0"/>
              </a:rPr>
              <a:t>Cách dùng: </a:t>
            </a:r>
            <a:r>
              <a:rPr lang="vi-VN" sz="2400" dirty="0" smtClean="0">
                <a:latin typeface="Times New Roman" pitchFamily="18" charset="0"/>
                <a:ea typeface="Tahoma"/>
                <a:cs typeface="Times New Roman" pitchFamily="18" charset="0"/>
              </a:rPr>
              <a:t>đây là câu so sánh nhất,trong đó N2 thuộc phạm vi của N1 thì N2 nhất.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vi-VN" altLang="ja-JP" sz="2400" b="1" dirty="0" smtClean="0">
                <a:solidFill>
                  <a:srgbClr val="0070C0"/>
                </a:solidFill>
                <a:latin typeface="+mj-lt"/>
                <a:ea typeface="MS Mincho" pitchFamily="49" charset="-128"/>
                <a:cs typeface="Arial"/>
              </a:rPr>
              <a:t>Ví dụ : </a:t>
            </a:r>
            <a:endParaRPr lang="en-US" altLang="ja-JP" sz="2400" b="1" dirty="0" smtClean="0">
              <a:solidFill>
                <a:srgbClr val="0070C0"/>
              </a:solidFill>
              <a:latin typeface="+mj-lt"/>
              <a:ea typeface="MS Mincho" pitchFamily="49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ja-JP" altLang="en-US" sz="2400" dirty="0" smtClean="0">
                <a:latin typeface="+mj-lt"/>
                <a:ea typeface="MS Mincho" pitchFamily="49" charset="-128"/>
                <a:cs typeface="Arial"/>
              </a:rPr>
              <a:t>くだもののなかで　りんごが</a:t>
            </a:r>
            <a:r>
              <a:rPr lang="ja-JP" altLang="en-US" sz="2400" b="1" dirty="0" smtClean="0">
                <a:latin typeface="+mj-lt"/>
                <a:ea typeface="MS Mincho" pitchFamily="49" charset="-128"/>
                <a:cs typeface="Arial"/>
              </a:rPr>
              <a:t>いちばん</a:t>
            </a:r>
            <a:r>
              <a:rPr lang="ja-JP" altLang="en-US" sz="2400" dirty="0" smtClean="0">
                <a:latin typeface="+mj-lt"/>
                <a:ea typeface="MS Mincho" pitchFamily="49" charset="-128"/>
                <a:cs typeface="Arial"/>
              </a:rPr>
              <a:t>おいしいです。</a:t>
            </a:r>
            <a:endParaRPr lang="en-US" altLang="ja-JP" sz="2400" dirty="0" smtClean="0">
              <a:latin typeface="+mj-lt"/>
              <a:ea typeface="MS Mincho" pitchFamily="49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ja-JP" altLang="en-US" sz="2400" dirty="0" smtClean="0">
                <a:ea typeface="MS Mincho"/>
                <a:cs typeface="Arial"/>
              </a:rPr>
              <a:t>スポーツ</a:t>
            </a:r>
            <a:r>
              <a:rPr lang="ja-JP" altLang="en-US" sz="2400" b="1" dirty="0" smtClean="0">
                <a:ea typeface="MS Mincho"/>
                <a:cs typeface="Arial"/>
              </a:rPr>
              <a:t>で</a:t>
            </a:r>
            <a:r>
              <a:rPr lang="en-US" sz="2400" dirty="0" smtClean="0">
                <a:latin typeface="MS Mincho"/>
                <a:cs typeface="Arial"/>
              </a:rPr>
              <a:t>  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サッカーが 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いちばん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 おもしろいです。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かぞくで　ちちが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いちばん</a:t>
            </a: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せがたかいです。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ja-JP" altLang="en-US" sz="2400" dirty="0" smtClean="0">
                <a:latin typeface="MS PMincho" pitchFamily="18" charset="-128"/>
                <a:ea typeface="MS PMincho" pitchFamily="18" charset="-128"/>
                <a:cs typeface="Arial"/>
              </a:rPr>
              <a:t>クラスのなかで　ロンさんがいちばん日本語がじょうずです。</a:t>
            </a:r>
            <a:endParaRPr lang="en-US" altLang="ja-JP" sz="2400" dirty="0" smtClean="0">
              <a:latin typeface="MS PMincho" pitchFamily="18" charset="-128"/>
              <a:ea typeface="MS PMincho" pitchFamily="18" charset="-128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vi-VN" altLang="ja-JP" sz="2400" b="1" dirty="0" smtClean="0">
                <a:solidFill>
                  <a:srgbClr val="0070C0"/>
                </a:solidFill>
                <a:latin typeface="+mj-lt"/>
                <a:ea typeface="MS PMincho" pitchFamily="18" charset="-128"/>
                <a:cs typeface="Arial"/>
              </a:rPr>
              <a:t>Câu hỏi: </a:t>
            </a:r>
            <a:endParaRPr lang="en-US" altLang="ja-JP" sz="2400" b="1" dirty="0" smtClean="0">
              <a:solidFill>
                <a:srgbClr val="0070C0"/>
              </a:solidFill>
              <a:latin typeface="+mj-lt"/>
              <a:ea typeface="MS PMincho" pitchFamily="18" charset="-128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N1[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のなか</a:t>
            </a:r>
            <a:r>
              <a:rPr 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]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で</a:t>
            </a:r>
            <a:r>
              <a:rPr lang="ja-JP" altLang="en-US" sz="2400" b="1" u="sng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なに／どこ／だれ／いつ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がいちばん </a:t>
            </a:r>
            <a:r>
              <a:rPr lang="en-US" sz="2400" b="1" dirty="0" err="1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Adj</a:t>
            </a:r>
            <a:r>
              <a:rPr 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 </a:t>
            </a:r>
            <a:r>
              <a:rPr lang="ja-JP" altLang="en-US" sz="2400" b="1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ですか</a:t>
            </a:r>
            <a:r>
              <a:rPr lang="ja-JP" altLang="en-US" sz="2400" dirty="0" smtClean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。</a:t>
            </a:r>
            <a:endParaRPr lang="en-US" altLang="ja-JP" sz="2400" dirty="0" smtClean="0">
              <a:solidFill>
                <a:srgbClr val="FF0000"/>
              </a:solidFill>
              <a:latin typeface="MS PMincho" pitchFamily="18" charset="-128"/>
              <a:ea typeface="MS PMincho" pitchFamily="18" charset="-128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sz="2400" dirty="0" smtClean="0">
                <a:latin typeface="Tahoma"/>
                <a:ea typeface="Tahoma"/>
                <a:cs typeface="Arial"/>
              </a:rPr>
              <a:t>1</a:t>
            </a:r>
            <a:r>
              <a:rPr lang="ja-JP" altLang="en-US" sz="2400" dirty="0" smtClean="0">
                <a:ea typeface="MS Mincho"/>
                <a:cs typeface="Arial"/>
              </a:rPr>
              <a:t>年で　</a:t>
            </a:r>
            <a:r>
              <a:rPr lang="ja-JP" altLang="en-US" sz="2400" b="1" dirty="0" smtClean="0">
                <a:ea typeface="MS Mincho"/>
                <a:cs typeface="Arial"/>
              </a:rPr>
              <a:t>いつがいちばん </a:t>
            </a:r>
            <a:r>
              <a:rPr lang="ja-JP" altLang="en-US" sz="2400" dirty="0" smtClean="0">
                <a:ea typeface="MS Mincho"/>
                <a:cs typeface="Arial"/>
              </a:rPr>
              <a:t>さむいですか。</a:t>
            </a:r>
            <a:endParaRPr lang="en-US" altLang="ja-JP" sz="2400" dirty="0" smtClean="0">
              <a:ea typeface="MS Mincho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ja-JP" altLang="en-US" sz="2400" dirty="0" smtClean="0">
                <a:latin typeface="Tahoma"/>
                <a:ea typeface="Tahoma"/>
                <a:cs typeface="Arial"/>
              </a:rPr>
              <a:t>　</a:t>
            </a:r>
            <a:r>
              <a:rPr lang="vi-VN" sz="2400" b="1" dirty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 =</a:t>
            </a:r>
            <a:r>
              <a:rPr lang="ja-JP" altLang="en-US" sz="2400" b="1" dirty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＞ </a:t>
            </a:r>
            <a:r>
              <a:rPr lang="en-US" sz="2400" dirty="0" smtClean="0">
                <a:latin typeface="Tahoma"/>
                <a:ea typeface="Tahoma"/>
                <a:cs typeface="Arial"/>
              </a:rPr>
              <a:t>2</a:t>
            </a:r>
            <a:r>
              <a:rPr lang="ja-JP" altLang="en-US" sz="2400" dirty="0" smtClean="0">
                <a:ea typeface="MS Mincho"/>
                <a:cs typeface="Arial"/>
              </a:rPr>
              <a:t>月が </a:t>
            </a:r>
            <a:r>
              <a:rPr lang="ja-JP" altLang="en-US" sz="2400" b="1" dirty="0" smtClean="0">
                <a:ea typeface="MS Mincho"/>
                <a:cs typeface="Arial"/>
              </a:rPr>
              <a:t>いちばん</a:t>
            </a:r>
            <a:r>
              <a:rPr lang="ja-JP" altLang="en-US" sz="2400" dirty="0" smtClean="0">
                <a:ea typeface="MS Mincho"/>
                <a:cs typeface="Arial"/>
              </a:rPr>
              <a:t> さむいです。</a:t>
            </a:r>
            <a:endParaRPr lang="en-US" altLang="ja-JP" sz="2400" dirty="0" smtClean="0">
              <a:ea typeface="MS Mincho"/>
              <a:cs typeface="Arial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ja-JP" altLang="en-US" sz="2400" dirty="0">
                <a:ea typeface="MS Mincho"/>
                <a:cs typeface="Arial"/>
              </a:rPr>
              <a:t>クラスで</a:t>
            </a:r>
            <a:r>
              <a:rPr lang="en-US" sz="2400" dirty="0">
                <a:latin typeface="MS Mincho"/>
                <a:cs typeface="Arial"/>
              </a:rPr>
              <a:t>	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Arial"/>
              </a:rPr>
              <a:t>だれ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がい</a:t>
            </a:r>
            <a:r>
              <a:rPr lang="ja-JP" altLang="en-US" sz="2400" b="1" dirty="0">
                <a:latin typeface="MS PMincho" pitchFamily="18" charset="-128"/>
                <a:ea typeface="MS PMincho" pitchFamily="18" charset="-128"/>
                <a:cs typeface="Arial"/>
              </a:rPr>
              <a:t>ちば</a:t>
            </a:r>
            <a:r>
              <a:rPr lang="ja-JP" altLang="en-US" sz="2400" b="1" dirty="0" smtClean="0">
                <a:latin typeface="MS PMincho" pitchFamily="18" charset="-128"/>
                <a:ea typeface="MS PMincho" pitchFamily="18" charset="-128"/>
                <a:cs typeface="Arial"/>
              </a:rPr>
              <a:t>ん</a:t>
            </a:r>
            <a:r>
              <a:rPr lang="ja-JP" altLang="en-US" sz="2400" dirty="0">
                <a:ea typeface="MS Mincho"/>
                <a:cs typeface="Arial"/>
              </a:rPr>
              <a:t>きれい</a:t>
            </a:r>
            <a:r>
              <a:rPr lang="ja-JP" altLang="en-US" sz="2400" dirty="0" smtClean="0">
                <a:ea typeface="MS Mincho"/>
                <a:cs typeface="Arial"/>
              </a:rPr>
              <a:t>で</a:t>
            </a:r>
            <a:r>
              <a:rPr lang="ja-JP" altLang="en-US" sz="2400" dirty="0">
                <a:ea typeface="MS Mincho"/>
                <a:cs typeface="Arial"/>
              </a:rPr>
              <a:t>すか</a:t>
            </a:r>
            <a:r>
              <a:rPr lang="ja-JP" altLang="en-US" sz="2400" dirty="0" smtClean="0">
                <a:ea typeface="MS Mincho"/>
                <a:cs typeface="Arial"/>
              </a:rPr>
              <a:t>。</a:t>
            </a:r>
            <a:endParaRPr lang="en-US" altLang="ja-JP" sz="2400" dirty="0" smtClean="0">
              <a:ea typeface="MS Mincho"/>
              <a:cs typeface="Arial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tabLst>
                <a:tab pos="228600" algn="l"/>
              </a:tabLst>
            </a:pPr>
            <a:r>
              <a:rPr lang="ja-JP" altLang="en-US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　</a:t>
            </a:r>
            <a:r>
              <a:rPr lang="vi-VN" sz="2400" b="1" dirty="0" smtClean="0">
                <a:solidFill>
                  <a:prstClr val="black"/>
                </a:solidFill>
                <a:latin typeface="Times New Roman"/>
                <a:ea typeface="MS Mincho"/>
                <a:cs typeface="Times New Roman"/>
              </a:rPr>
              <a:t>=</a:t>
            </a:r>
            <a:r>
              <a:rPr lang="ja-JP" altLang="en-US" sz="2400" b="1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＞なかむらさん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が</a:t>
            </a:r>
            <a:r>
              <a:rPr lang="ja-JP" altLang="en-US" sz="2400" b="1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いちばん</a:t>
            </a:r>
            <a:r>
              <a:rPr lang="ja-JP" altLang="en-US" sz="2400" dirty="0" smtClean="0">
                <a:solidFill>
                  <a:prstClr val="black"/>
                </a:solidFill>
                <a:latin typeface="MS PMincho" pitchFamily="18" charset="-128"/>
                <a:ea typeface="MS PMincho" pitchFamily="18" charset="-128"/>
                <a:cs typeface="Times New Roman"/>
              </a:rPr>
              <a:t>きれいです。</a:t>
            </a:r>
            <a:endParaRPr lang="vi-VN" altLang="ja-JP" sz="2400" dirty="0" smtClean="0">
              <a:solidFill>
                <a:srgbClr val="FF0000"/>
              </a:solidFill>
              <a:latin typeface="+mj-lt"/>
              <a:ea typeface="MS PMincho" pitchFamily="18" charset="-128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152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N1[</a:t>
            </a:r>
            <a:r>
              <a:rPr lang="ja-JP" alt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のなか</a:t>
            </a:r>
            <a:r>
              <a:rPr 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]</a:t>
            </a:r>
            <a:r>
              <a:rPr lang="ja-JP" alt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で</a:t>
            </a:r>
            <a:r>
              <a:rPr 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 N2 </a:t>
            </a:r>
            <a:r>
              <a:rPr lang="ja-JP" alt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が</a:t>
            </a:r>
            <a:r>
              <a:rPr 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  </a:t>
            </a:r>
            <a:r>
              <a:rPr lang="ja-JP" alt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いちばん</a:t>
            </a:r>
            <a:r>
              <a:rPr 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 </a:t>
            </a:r>
            <a:r>
              <a:rPr lang="en-US" sz="2800" b="1" dirty="0" err="1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Adj</a:t>
            </a:r>
            <a:r>
              <a:rPr 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 </a:t>
            </a:r>
            <a:r>
              <a:rPr lang="ja-JP" altLang="en-US" sz="2800" b="1" dirty="0">
                <a:solidFill>
                  <a:srgbClr val="FF0000"/>
                </a:solidFill>
                <a:latin typeface="MS PMincho" pitchFamily="18" charset="-128"/>
                <a:ea typeface="MS PMincho" pitchFamily="18" charset="-128"/>
                <a:cs typeface="Arial"/>
              </a:rPr>
              <a:t>です</a:t>
            </a:r>
            <a:endParaRPr lang="en-US" sz="2800" dirty="0">
              <a:solidFill>
                <a:srgbClr val="FF0000"/>
              </a:solidFill>
              <a:latin typeface="MS PMincho" pitchFamily="18" charset="-128"/>
              <a:ea typeface="MS PMincho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79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849677"/>
            <a:ext cx="8001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end!</a:t>
            </a:r>
            <a:endParaRPr lang="en-US" sz="10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54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Words>327</Words>
  <Application>Microsoft Office PowerPoint</Application>
  <PresentationFormat>On-screen Show (4:3)</PresentationFormat>
  <Paragraphs>71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2_Office Theme</vt:lpstr>
      <vt:lpstr>BÀI 12 : SO SÁNH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Ha</cp:lastModifiedBy>
  <cp:revision>141</cp:revision>
  <dcterms:created xsi:type="dcterms:W3CDTF">2018-08-06T03:19:53Z</dcterms:created>
  <dcterms:modified xsi:type="dcterms:W3CDTF">2018-10-15T15:13:40Z</dcterms:modified>
</cp:coreProperties>
</file>