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8" r:id="rId3"/>
    <p:sldId id="327" r:id="rId4"/>
    <p:sldId id="337" r:id="rId5"/>
    <p:sldId id="339" r:id="rId6"/>
    <p:sldId id="329" r:id="rId7"/>
    <p:sldId id="330" r:id="rId8"/>
    <p:sldId id="331" r:id="rId9"/>
    <p:sldId id="3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7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8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0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200" y="820716"/>
            <a:ext cx="350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第 </a:t>
            </a:r>
            <a:r>
              <a:rPr kumimoji="0" lang="en-US" altLang="ja-JP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8 </a:t>
            </a: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課</a:t>
            </a:r>
            <a:endParaRPr kumimoji="0" lang="en-US" altLang="ja-JP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582" y="2459182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TÍNH TỪ</a:t>
            </a:r>
            <a:endParaRPr lang="en-US" sz="5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35527"/>
            <a:ext cx="9144000" cy="587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Tính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là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gì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</a:p>
          <a:p>
            <a:pPr marL="27051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T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ính từ là những từ biểu thị tính chất, trạng thái, tình cảm của con người và sự vật. Trong tiếng Nhật, tính từ được chia thành 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2 loại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: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 marL="342900" lvl="0" indent="-342900">
              <a:buFont typeface="Times New Roman"/>
              <a:buChar char="-"/>
            </a:pP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い </a:t>
            </a:r>
            <a:r>
              <a:rPr lang="en-US" altLang="ja-JP" sz="2400" b="1" dirty="0" err="1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Adj</a:t>
            </a:r>
            <a:r>
              <a:rPr lang="en-US" altLang="ja-JP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: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là những tính từ có kết thúc tận cùng bằng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</a:t>
            </a:r>
            <a:endParaRPr lang="en-US" sz="2400" dirty="0">
              <a:ea typeface="MS Mincho"/>
            </a:endParaRPr>
          </a:p>
          <a:p>
            <a:pPr marL="342900" lvl="0" indent="-342900">
              <a:buFont typeface="Times New Roman"/>
              <a:buChar char="-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おおきい、おいしい、ちいさい、</a:t>
            </a:r>
            <a:endParaRPr lang="en-US" sz="2400" dirty="0">
              <a:ea typeface="MS Mincho"/>
            </a:endParaRPr>
          </a:p>
          <a:p>
            <a:pPr marL="270510"/>
            <a:r>
              <a:rPr lang="vi-VN" sz="2400" dirty="0">
                <a:latin typeface="Times New Roman"/>
                <a:cs typeface="Times New Roman"/>
              </a:rPr>
              <a:t>Tuy nhiên, trong số đó có một vài tính từ đặc biệt, dù kết thúc tận cùng bằng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</a:t>
            </a:r>
            <a:r>
              <a:rPr lang="vi-VN" sz="2400" dirty="0">
                <a:latin typeface="Times New Roman"/>
                <a:cs typeface="Times New Roman"/>
              </a:rPr>
              <a:t>nhưng lại thuộc tính từ đuôi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</a:t>
            </a:r>
            <a:r>
              <a:rPr lang="vi-VN" sz="2400" dirty="0">
                <a:latin typeface="Times New Roman"/>
                <a:cs typeface="Times New Roman"/>
              </a:rPr>
              <a:t>. Đó là</a:t>
            </a:r>
            <a:r>
              <a:rPr lang="vi-VN" sz="2400" dirty="0" smtClean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endParaRPr lang="en-US" sz="2400" dirty="0"/>
          </a:p>
          <a:p>
            <a:pPr marL="270510"/>
            <a:r>
              <a:rPr lang="vi-VN" sz="2400" dirty="0">
                <a:latin typeface="Times New Roman"/>
                <a:cs typeface="Times New Roman"/>
              </a:rPr>
              <a:t>+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きれい</a:t>
            </a:r>
            <a:r>
              <a:rPr lang="vi-VN" sz="2400" dirty="0">
                <a:latin typeface="Times New Roman"/>
                <a:cs typeface="Times New Roman"/>
              </a:rPr>
              <a:t> xinh đẹp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endParaRPr lang="en-US" sz="2400" dirty="0"/>
          </a:p>
          <a:p>
            <a:pPr marL="270510"/>
            <a:r>
              <a:rPr lang="vi-VN" sz="2400" dirty="0">
                <a:latin typeface="Times New Roman"/>
                <a:cs typeface="Times New Roman"/>
              </a:rPr>
              <a:t>+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ゆうめい</a:t>
            </a:r>
            <a:r>
              <a:rPr lang="vi-VN" sz="2400" dirty="0">
                <a:latin typeface="Times New Roman"/>
                <a:cs typeface="Times New Roman"/>
              </a:rPr>
              <a:t> nổi tiếng</a:t>
            </a:r>
            <a:endParaRPr lang="en-US" sz="2400" dirty="0"/>
          </a:p>
          <a:p>
            <a:pPr marL="270510"/>
            <a:r>
              <a:rPr lang="vi-VN" sz="2400" dirty="0">
                <a:latin typeface="Times New Roman"/>
                <a:cs typeface="Times New Roman"/>
              </a:rPr>
              <a:t>+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きらい</a:t>
            </a:r>
            <a:r>
              <a:rPr lang="vi-VN" sz="2400" dirty="0">
                <a:latin typeface="Times New Roman"/>
                <a:cs typeface="Times New Roman"/>
              </a:rPr>
              <a:t> ghét</a:t>
            </a:r>
            <a:endParaRPr lang="en-US" sz="2400" dirty="0"/>
          </a:p>
          <a:p>
            <a:pPr marL="342900" lvl="0" indent="-342900">
              <a:buFont typeface="Times New Roman"/>
              <a:buChar char="-"/>
            </a:pP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な </a:t>
            </a:r>
            <a:r>
              <a:rPr lang="en-US" altLang="ja-JP" sz="2400" b="1" dirty="0" err="1" smtClean="0">
                <a:latin typeface="Times New Roman"/>
                <a:ea typeface="MS Mincho"/>
                <a:cs typeface="Times New Roman"/>
              </a:rPr>
              <a:t>Adj</a:t>
            </a:r>
            <a:r>
              <a:rPr lang="en-US" altLang="ja-JP" sz="2400" b="1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: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là những tính từ không có kết thúc tận cùng bằng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</a:t>
            </a:r>
            <a:endParaRPr lang="en-US" sz="2400" dirty="0">
              <a:ea typeface="MS Mincho"/>
            </a:endParaRPr>
          </a:p>
          <a:p>
            <a:pPr marL="342900" lvl="0" indent="-342900">
              <a:buFont typeface="Times New Roman"/>
              <a:buChar char="-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ハンサム（な）、しんせつ（な）、べんり（な）、ひま（な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）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vi-V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Vai trò của tính từ trong câu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lvl="0" indent="-342900">
              <a:buFont typeface="Times New Roman"/>
              <a:buChar char="-"/>
            </a:pPr>
            <a:r>
              <a:rPr lang="vi-VN" sz="2400" dirty="0">
                <a:latin typeface="Times New Roman"/>
                <a:ea typeface="MS Mincho"/>
                <a:cs typeface="Times New Roman"/>
              </a:rPr>
              <a:t>Tính từ có chức năng làm 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vị ngữ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của câu</a:t>
            </a:r>
            <a:endParaRPr lang="en-US" sz="2400" dirty="0">
              <a:ea typeface="MS Mincho"/>
            </a:endParaRPr>
          </a:p>
          <a:p>
            <a:pPr marL="342900" lvl="0" indent="-342900">
              <a:buFont typeface="Times New Roman"/>
              <a:buChar char="-"/>
            </a:pPr>
            <a:r>
              <a:rPr lang="vi-VN" sz="2400" dirty="0">
                <a:latin typeface="Times New Roman"/>
                <a:ea typeface="MS Mincho"/>
                <a:cs typeface="Times New Roman"/>
              </a:rPr>
              <a:t>Tính từ có chức năng 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bổ nghĩa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cho danh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dirty="0">
              <a:ea typeface="MS Mincho"/>
            </a:endParaRPr>
          </a:p>
        </p:txBody>
      </p:sp>
    </p:spTree>
    <p:extLst>
      <p:ext uri="{BB962C8B-B14F-4D97-AF65-F5344CB8AC3E}">
        <p14:creationId xmlns:p14="http://schemas.microsoft.com/office/powerpoint/2010/main" val="1333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190677"/>
              </p:ext>
            </p:extLst>
          </p:nvPr>
        </p:nvGraphicFramePr>
        <p:xfrm>
          <a:off x="762000" y="152400"/>
          <a:ext cx="7620001" cy="2606767"/>
        </p:xfrm>
        <a:graphic>
          <a:graphicData uri="http://schemas.openxmlformats.org/drawingml/2006/table">
            <a:tbl>
              <a:tblPr firstRow="1" firstCol="1" bandRow="1"/>
              <a:tblGrid>
                <a:gridCol w="2420735"/>
                <a:gridCol w="2672229"/>
                <a:gridCol w="2527037"/>
              </a:tblGrid>
              <a:tr h="6907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</a:t>
                      </a:r>
                      <a:r>
                        <a:rPr lang="en-US" altLang="ja-JP" sz="2400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Adj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en-US" altLang="ja-JP" sz="2400" dirty="0" err="1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Adj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89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CÂU KHẲNG ĐỊNH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は～です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は～です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/>
                          <a:cs typeface="Times New Roman"/>
                        </a:rPr>
                        <a:t>CÂU PHỦ ĐỊNH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は～じゃありません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は～くないです</a:t>
                      </a:r>
                      <a:endParaRPr lang="en-US" sz="2400" dirty="0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6473" y="2881745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/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**CHÚ Ý: </a:t>
            </a:r>
            <a:r>
              <a:rPr lang="en-US" sz="2400" i="1" dirty="0" err="1">
                <a:latin typeface="Times New Roman"/>
                <a:cs typeface="Times New Roman"/>
              </a:rPr>
              <a:t>Với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tính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いい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cs typeface="Times New Roman"/>
              </a:rPr>
              <a:t>cách</a:t>
            </a:r>
            <a:r>
              <a:rPr lang="en-US" sz="2400" i="1" dirty="0">
                <a:latin typeface="Times New Roman"/>
                <a:cs typeface="Times New Roman"/>
              </a:rPr>
              <a:t> chia ở </a:t>
            </a:r>
            <a:r>
              <a:rPr lang="en-US" sz="2400" i="1" dirty="0" err="1">
                <a:latin typeface="Times New Roman"/>
                <a:cs typeface="Times New Roman"/>
              </a:rPr>
              <a:t>dạng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Phủ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Định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sẽ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là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よ</a:t>
            </a:r>
            <a:r>
              <a:rPr lang="ja-JP" altLang="en-US" sz="2400" i="1" dirty="0" smtClean="0">
                <a:latin typeface="Times New Roman"/>
                <a:ea typeface="MS Mincho"/>
                <a:cs typeface="Times New Roman"/>
              </a:rPr>
              <a:t>く</a:t>
            </a:r>
            <a:r>
              <a:rPr lang="ja-JP" altLang="en-US" sz="2400" i="1" dirty="0">
                <a:latin typeface="Times New Roman"/>
                <a:ea typeface="MS Mincho"/>
                <a:cs typeface="Times New Roman"/>
              </a:rPr>
              <a:t>ないで</a:t>
            </a:r>
            <a:r>
              <a:rPr lang="ja-JP" altLang="en-US" sz="2400" i="1" dirty="0" smtClean="0">
                <a:latin typeface="Times New Roman"/>
                <a:ea typeface="MS Mincho"/>
                <a:cs typeface="Times New Roman"/>
              </a:rPr>
              <a:t>す。</a:t>
            </a:r>
            <a:endParaRPr lang="en-US" altLang="ja-JP" sz="2400" i="1" dirty="0" smtClean="0">
              <a:latin typeface="Times New Roman"/>
              <a:ea typeface="MS Mincho"/>
              <a:cs typeface="Times New Roman"/>
            </a:endParaRPr>
          </a:p>
          <a:p>
            <a:pPr marL="270510"/>
            <a:r>
              <a:rPr lang="vi-VN" sz="2400" dirty="0" smtClean="0">
                <a:latin typeface="+mj-lt"/>
              </a:rPr>
              <a:t>Ví dụ: </a:t>
            </a: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田中さんはしんせつです。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effectLst/>
                <a:latin typeface="+mj-lt"/>
                <a:ea typeface="MS PMincho" pitchFamily="18" charset="-128"/>
              </a:rPr>
              <a:t>Anh tanaka thì thân thiện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.</a:t>
            </a:r>
            <a:endParaRPr lang="en-US" altLang="ja-JP" sz="2400" dirty="0" smtClean="0">
              <a:effectLst/>
              <a:latin typeface="MS PMincho" pitchFamily="18" charset="-128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日本のさくらはきれいです。</a:t>
            </a:r>
            <a:r>
              <a:rPr lang="vi-VN" altLang="ja-JP" sz="2400" dirty="0" smtClean="0">
                <a:effectLst/>
                <a:latin typeface="+mj-lt"/>
                <a:ea typeface="MS PMincho" pitchFamily="18" charset="-128"/>
              </a:rPr>
              <a:t>Hoa anh đào của Nhật thì đẹp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.</a:t>
            </a:r>
            <a:endParaRPr lang="en-US" altLang="ja-JP" sz="2400" dirty="0" smtClean="0">
              <a:effectLst/>
              <a:latin typeface="MS PMincho" pitchFamily="18" charset="-128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ベトナムごはむずかしいです。</a:t>
            </a:r>
            <a:r>
              <a:rPr lang="vi-VN" altLang="ja-JP" sz="2400" dirty="0" smtClean="0">
                <a:effectLst/>
                <a:latin typeface="+mj-lt"/>
                <a:ea typeface="MS PMincho" pitchFamily="18" charset="-128"/>
              </a:rPr>
              <a:t>Tiếng Nhật khó.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パンはおいしくないです。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effectLst/>
                <a:latin typeface="+mj-lt"/>
                <a:ea typeface="MS PMincho" pitchFamily="18" charset="-128"/>
              </a:rPr>
              <a:t>Bánh mì không ngon.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ハノイ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はしずかじゃありません。</a:t>
            </a:r>
            <a:r>
              <a:rPr lang="vi-VN" altLang="ja-JP" sz="2400" dirty="0" smtClean="0"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Hà nội không yên tĩnh.</a:t>
            </a:r>
            <a:endParaRPr lang="en-US" altLang="ja-JP" sz="2400" dirty="0" smtClean="0"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チャンさんはたかいです。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effectLst/>
                <a:latin typeface="+mj-lt"/>
                <a:ea typeface="MS PMincho" pitchFamily="18" charset="-128"/>
              </a:rPr>
              <a:t>Bạn Trang cao.</a:t>
            </a:r>
            <a:endParaRPr lang="vi-VN" sz="2400" dirty="0">
              <a:effectLst/>
              <a:latin typeface="+mj-lt"/>
              <a:ea typeface="MS PMincho" pitchFamily="18" charset="-128"/>
            </a:endParaRPr>
          </a:p>
          <a:p>
            <a:pPr marL="270510"/>
            <a:endParaRPr lang="vi-VN" sz="2400" dirty="0" smtClean="0">
              <a:latin typeface="+mj-lt"/>
            </a:endParaRPr>
          </a:p>
          <a:p>
            <a:pPr marL="270510"/>
            <a:endParaRPr lang="en-US" sz="2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58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9255" y="381000"/>
            <a:ext cx="7162800" cy="771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S</a:t>
            </a:r>
            <a:r>
              <a:rPr lang="vi-VN" sz="4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 </a:t>
            </a:r>
            <a:r>
              <a:rPr lang="ja-JP" altLang="en-US" sz="4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は</a:t>
            </a:r>
            <a:r>
              <a:rPr lang="ja-JP" altLang="en-US" sz="4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どうですか。</a:t>
            </a:r>
            <a:endParaRPr lang="en-US" sz="4400" dirty="0">
              <a:effectLst/>
              <a:latin typeface="MS PMincho" pitchFamily="18" charset="-128"/>
              <a:ea typeface="MS PMincho" pitchFamily="18" charset="-128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799"/>
            <a:ext cx="8305800" cy="331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ど</a:t>
            </a:r>
            <a:r>
              <a:rPr lang="ja-JP" altLang="en-US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う</a:t>
            </a:r>
            <a:r>
              <a:rPr lang="vi-VN" altLang="ja-JP" sz="2400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: </a:t>
            </a:r>
            <a:r>
              <a:rPr lang="vi-VN" sz="2400" dirty="0" smtClean="0">
                <a:latin typeface="+mj-lt"/>
              </a:rPr>
              <a:t>Là từ để hỏi cho tính chất, cảm tưởng về vật, sự vật, </a:t>
            </a:r>
            <a:r>
              <a:rPr lang="vi-VN" sz="2400" dirty="0" smtClean="0">
                <a:latin typeface="+mj-lt"/>
              </a:rPr>
              <a:t>người( hỏi trực tiếp vào danh từ ).</a:t>
            </a:r>
            <a:endParaRPr lang="vi-VN" sz="2400" dirty="0" smtClean="0">
              <a:latin typeface="+mj-lt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あなたのうちは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どう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ですか。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Nhà của bạn thì như thế nào?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きれいです。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Đẹp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日本のせいかつは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どう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ですか。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Cuộc sống ở Nhật thế nào ? 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たのしいです。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Vui 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5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6666" y="783177"/>
            <a:ext cx="8307116" cy="204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とても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(rất~): đứng ở vị trí trước tính từ, bổ sung mức độ cho tính từ; luôn đi với câu ở dạng khẳng </a:t>
            </a:r>
            <a:r>
              <a:rPr lang="vi-VN" sz="2400" i="1" dirty="0" smtClean="0">
                <a:latin typeface="Times New Roman"/>
                <a:ea typeface="MS Mincho"/>
                <a:cs typeface="Times New Roman"/>
              </a:rPr>
              <a:t>định.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日本は</a:t>
            </a:r>
            <a:r>
              <a:rPr lang="ja-JP" altLang="en-US" sz="2400" b="1" dirty="0" smtClean="0">
                <a:effectLst/>
                <a:latin typeface="Times New Roman"/>
                <a:ea typeface="MS Mincho"/>
                <a:cs typeface="Times New Roman"/>
              </a:rPr>
              <a:t>とても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さむいです。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ベトナムは</a:t>
            </a:r>
            <a:r>
              <a:rPr lang="ja-JP" altLang="en-US" sz="2400" b="1" dirty="0" smtClean="0">
                <a:effectLst/>
                <a:latin typeface="Times New Roman"/>
                <a:ea typeface="MS Mincho"/>
                <a:cs typeface="Times New Roman"/>
              </a:rPr>
              <a:t>とても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きれいです。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6013" y="2830917"/>
            <a:ext cx="8551060" cy="35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あまり</a:t>
            </a:r>
            <a:r>
              <a:rPr lang="vi-VN" sz="2400" b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i="1" dirty="0">
                <a:latin typeface="Times New Roman"/>
                <a:ea typeface="MS Mincho"/>
                <a:cs typeface="Times New Roman"/>
              </a:rPr>
              <a:t>(không~lắm): đứng ở vị trí trước tính từ, bổ sung mức độ cho tính từ; luôn đi với câu ở dạng phủ định. Phủ định 1 phần</a:t>
            </a:r>
            <a:r>
              <a:rPr lang="vi-VN" sz="2400" i="1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400" i="1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の</a:t>
            </a:r>
            <a:r>
              <a:rPr lang="ja-JP" altLang="en-US" sz="2400" dirty="0">
                <a:latin typeface="Times New Roman"/>
                <a:ea typeface="MS Mincho"/>
              </a:rPr>
              <a:t>りょうり</a:t>
            </a:r>
            <a:r>
              <a:rPr lang="ja-JP" altLang="en-US" sz="2400" dirty="0" smtClean="0">
                <a:latin typeface="Times New Roman"/>
                <a:ea typeface="MS Mincho"/>
              </a:rPr>
              <a:t>は</a:t>
            </a:r>
            <a:r>
              <a:rPr lang="ja-JP" altLang="en-US" sz="2400" b="1" dirty="0">
                <a:latin typeface="Times New Roman"/>
                <a:ea typeface="MS Mincho"/>
              </a:rPr>
              <a:t>あまり</a:t>
            </a:r>
            <a:r>
              <a:rPr lang="ja-JP" altLang="en-US" sz="2400" dirty="0">
                <a:latin typeface="Times New Roman"/>
                <a:ea typeface="MS Mincho"/>
              </a:rPr>
              <a:t>おいしくないです。</a:t>
            </a:r>
            <a:r>
              <a:rPr lang="vi-VN" sz="2400" dirty="0">
                <a:latin typeface="Times New Roman"/>
                <a:ea typeface="MS Mincho"/>
              </a:rPr>
              <a:t>Món ăn này thì không ngon cho lắm</a:t>
            </a:r>
            <a:r>
              <a:rPr lang="vi-VN" sz="2400" dirty="0" smtClean="0">
                <a:latin typeface="Times New Roman"/>
                <a:ea typeface="MS Mincho"/>
              </a:rPr>
              <a:t>.</a:t>
            </a:r>
            <a:endParaRPr lang="en-US" sz="2400" dirty="0" smtClean="0">
              <a:latin typeface="Times New Roman"/>
              <a:ea typeface="MS Mincho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このじしょは</a:t>
            </a:r>
            <a:r>
              <a:rPr lang="ja-JP" altLang="en-US" sz="2400" b="1" dirty="0" smtClean="0">
                <a:effectLst/>
                <a:latin typeface="Times New Roman"/>
                <a:ea typeface="MS Mincho"/>
                <a:cs typeface="Times New Roman"/>
              </a:rPr>
              <a:t>あまり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べんりではありません。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日本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語はむずかしいですか。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いいえ、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あまり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むずかしくないです。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206192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rgbClr val="0070C0"/>
                </a:solidFill>
                <a:latin typeface="Times New Roman"/>
                <a:ea typeface="MS Mincho"/>
              </a:rPr>
              <a:t>Các phó từ đi kèm tính từ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5418" y="152400"/>
            <a:ext cx="9088582" cy="681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Nối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tính</a:t>
            </a:r>
            <a:r>
              <a:rPr 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vi-VN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: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そして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　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) -&gt; 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1. 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そして、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câu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Dùng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để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nối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2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câu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thành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phần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vị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ngữ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tính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2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tính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phải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cùng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mặt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nghĩa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cùng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tiêu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cực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hoặc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cùng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  <a:ea typeface="MS Mincho"/>
                <a:cs typeface="Times New Roman" pitchFamily="18" charset="0"/>
              </a:rPr>
              <a:t>tích</a:t>
            </a:r>
            <a:r>
              <a:rPr lang="en-US" sz="2400" i="1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cực</a:t>
            </a:r>
            <a:r>
              <a:rPr lang="vi-VN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ヒェンさんはかわいいです。そしてしんせつです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Bạn Hiền dễ thương và thân thiện.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ハノイはあついです。そしてちいさいです。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こ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の</a:t>
            </a:r>
            <a:r>
              <a:rPr lang="ja-JP" altLang="en-US" sz="2000" dirty="0">
                <a:latin typeface="Times New Roman"/>
                <a:ea typeface="MS Mincho"/>
              </a:rPr>
              <a:t>へや</a:t>
            </a:r>
            <a:r>
              <a:rPr lang="ja-JP" altLang="en-US" sz="2000" dirty="0" smtClean="0">
                <a:latin typeface="Times New Roman"/>
                <a:ea typeface="MS Mincho"/>
              </a:rPr>
              <a:t>は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小さ</a:t>
            </a:r>
            <a:r>
              <a:rPr lang="ja-JP" altLang="en-US" sz="2000" dirty="0">
                <a:latin typeface="Times New Roman"/>
                <a:ea typeface="MS Mincho"/>
                <a:cs typeface="Times New Roman"/>
              </a:rPr>
              <a:t>いです。そして、とてもふるいです</a:t>
            </a:r>
            <a:r>
              <a:rPr lang="ja-JP" altLang="en-US" sz="20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vi-VN" altLang="ja-JP" sz="2000" b="1" dirty="0" smtClean="0">
              <a:solidFill>
                <a:srgbClr val="0070C0"/>
              </a:solidFill>
              <a:latin typeface="Times New Roman"/>
              <a:ea typeface="MS Mincho"/>
              <a:cs typeface="Times New Roman"/>
            </a:endParaRPr>
          </a:p>
          <a:p>
            <a:pPr lvl="0"/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～が、～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nhưng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~)</a:t>
            </a:r>
            <a:endParaRPr lang="en-US" sz="2400" dirty="0">
              <a:ea typeface="MS Mincho"/>
            </a:endParaRPr>
          </a:p>
          <a:p>
            <a:pPr marL="90170"/>
            <a:r>
              <a:rPr lang="en-US" sz="2400" i="1" dirty="0" err="1">
                <a:latin typeface="Times New Roman"/>
                <a:cs typeface="Times New Roman"/>
              </a:rPr>
              <a:t>Dùng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để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nối</a:t>
            </a:r>
            <a:r>
              <a:rPr lang="en-US" sz="2400" i="1" dirty="0">
                <a:latin typeface="Times New Roman"/>
                <a:cs typeface="Times New Roman"/>
              </a:rPr>
              <a:t> 2 </a:t>
            </a:r>
            <a:r>
              <a:rPr lang="en-US" sz="2400" i="1" dirty="0" err="1">
                <a:latin typeface="Times New Roman"/>
                <a:cs typeface="Times New Roman"/>
              </a:rPr>
              <a:t>tính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có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nghĩa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trái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ngược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nhau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trong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cùng</a:t>
            </a:r>
            <a:r>
              <a:rPr lang="en-US" sz="2400" i="1" dirty="0">
                <a:latin typeface="Times New Roman"/>
                <a:cs typeface="Times New Roman"/>
              </a:rPr>
              <a:t> 1 </a:t>
            </a:r>
            <a:r>
              <a:rPr lang="en-US" sz="2400" i="1" dirty="0" err="1">
                <a:latin typeface="Times New Roman"/>
                <a:cs typeface="Times New Roman"/>
              </a:rPr>
              <a:t>câu</a:t>
            </a:r>
            <a:r>
              <a:rPr lang="en-US" sz="2400" i="1" dirty="0">
                <a:latin typeface="Times New Roman"/>
                <a:cs typeface="Times New Roman"/>
              </a:rPr>
              <a:t>.</a:t>
            </a:r>
            <a:endParaRPr lang="en-US" sz="2400" i="1" dirty="0"/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そのかばんはきれいですが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</a:t>
            </a:r>
            <a:r>
              <a:rPr lang="ja-JP" altLang="en-US" sz="2400" dirty="0" smtClean="0">
                <a:latin typeface="MS Mincho"/>
                <a:ea typeface="MS Mincho"/>
              </a:rPr>
              <a:t>たか</a:t>
            </a:r>
            <a:r>
              <a:rPr lang="ja-JP" altLang="en-US" sz="2400" dirty="0" smtClean="0">
                <a:latin typeface="Times New Roman"/>
                <a:ea typeface="MS Mincho"/>
              </a:rPr>
              <a:t>い</a:t>
            </a:r>
            <a:r>
              <a:rPr lang="ja-JP" altLang="en-US" sz="2400" dirty="0">
                <a:latin typeface="Times New Roman"/>
                <a:ea typeface="MS Mincho"/>
              </a:rPr>
              <a:t>です。</a:t>
            </a:r>
            <a:r>
              <a:rPr lang="vi-VN" sz="2400" dirty="0">
                <a:latin typeface="Times New Roman"/>
                <a:ea typeface="MS Mincho"/>
              </a:rPr>
              <a:t>Cái cặp đó thì đẹp nhưng mà </a:t>
            </a:r>
            <a:r>
              <a:rPr lang="vi-VN" sz="2400" dirty="0" smtClean="0">
                <a:latin typeface="Times New Roman"/>
                <a:ea typeface="MS Mincho"/>
              </a:rPr>
              <a:t>đắt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.</a:t>
            </a:r>
            <a:endParaRPr lang="vi-VN" sz="2400" dirty="0" smtClean="0">
              <a:latin typeface="Times New Roman"/>
              <a:ea typeface="MS Mincho"/>
            </a:endParaRPr>
          </a:p>
          <a:p>
            <a:pPr marL="38481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このほんはおもしろいですが、ふるいです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8481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へやはきれいですが、せまいです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6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29200" y="153740"/>
            <a:ext cx="365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Adj</a:t>
            </a:r>
            <a:r>
              <a:rPr lang="en-US" altLang="ja-JP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（な）</a:t>
            </a:r>
            <a:r>
              <a:rPr lang="en-US" altLang="ja-JP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N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sz="2400" b="1" dirty="0" err="1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Adj</a:t>
            </a:r>
            <a:r>
              <a:rPr lang="en-US" altLang="ja-JP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（い）</a:t>
            </a:r>
            <a:r>
              <a:rPr lang="en-US" altLang="ja-JP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32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N </a:t>
            </a:r>
            <a:endParaRPr lang="vi-VN" altLang="ja-JP" sz="32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295400"/>
            <a:ext cx="8811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tabLst>
                <a:tab pos="457200" algn="l"/>
              </a:tabLst>
            </a:pPr>
            <a:r>
              <a:rPr lang="vi-VN" sz="2400" b="1" dirty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Cách dùng</a:t>
            </a:r>
            <a:r>
              <a:rPr lang="vi-VN" sz="2400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180340"/>
            <a:r>
              <a:rPr lang="en-US" sz="2400" i="1" dirty="0" err="1" smtClean="0">
                <a:latin typeface="Times New Roman"/>
                <a:cs typeface="Times New Roman"/>
              </a:rPr>
              <a:t>Khi</a:t>
            </a:r>
            <a:r>
              <a:rPr lang="en-US" sz="2400" i="1" dirty="0" smtClean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tính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đứng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trước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để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bổ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nghĩa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cho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cs typeface="Times New Roman"/>
              </a:rPr>
              <a:t>tính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sẽ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làm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rõ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hơn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về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tính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chất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cs typeface="Times New Roman"/>
              </a:rPr>
              <a:t>trạng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thái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cho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sau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nó</a:t>
            </a:r>
            <a:r>
              <a:rPr lang="en-US" sz="2400" i="1" dirty="0">
                <a:latin typeface="Times New Roman"/>
                <a:cs typeface="Times New Roman"/>
              </a:rPr>
              <a:t>. </a:t>
            </a:r>
            <a:r>
              <a:rPr lang="en-US" sz="2400" i="1" dirty="0" err="1">
                <a:latin typeface="Times New Roman"/>
                <a:cs typeface="Times New Roman"/>
              </a:rPr>
              <a:t>Khi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ấy</a:t>
            </a:r>
            <a:r>
              <a:rPr lang="en-US" sz="2400" i="1" dirty="0">
                <a:latin typeface="Times New Roman"/>
                <a:cs typeface="Times New Roman"/>
              </a:rPr>
              <a:t>, ta </a:t>
            </a:r>
            <a:r>
              <a:rPr lang="en-US" sz="2400" i="1" dirty="0" err="1">
                <a:latin typeface="Times New Roman"/>
                <a:cs typeface="Times New Roman"/>
              </a:rPr>
              <a:t>được</a:t>
            </a:r>
            <a:r>
              <a:rPr lang="en-US" sz="2400" i="1" dirty="0">
                <a:latin typeface="Times New Roman"/>
                <a:cs typeface="Times New Roman"/>
              </a:rPr>
              <a:t> 1 </a:t>
            </a:r>
            <a:r>
              <a:rPr lang="en-US" sz="2400" i="1" dirty="0" err="1">
                <a:latin typeface="Times New Roman"/>
                <a:cs typeface="Times New Roman"/>
              </a:rPr>
              <a:t>cụm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lớn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và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cụm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này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có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chức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năng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giống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như</a:t>
            </a:r>
            <a:r>
              <a:rPr lang="en-US" sz="2400" i="1" dirty="0">
                <a:latin typeface="Times New Roman"/>
                <a:cs typeface="Times New Roman"/>
              </a:rPr>
              <a:t> 1 </a:t>
            </a:r>
            <a:r>
              <a:rPr lang="en-US" sz="2400" i="1" dirty="0" err="1">
                <a:latin typeface="Times New Roman"/>
                <a:cs typeface="Times New Roman"/>
              </a:rPr>
              <a:t>danh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từ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bình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thường</a:t>
            </a:r>
            <a:r>
              <a:rPr lang="en-US" sz="2400" i="1" dirty="0">
                <a:latin typeface="Times New Roman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cs typeface="Times New Roman"/>
              </a:rPr>
              <a:t>có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thể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đứng</a:t>
            </a:r>
            <a:r>
              <a:rPr lang="en-US" sz="2400" i="1" dirty="0">
                <a:latin typeface="Times New Roman"/>
                <a:cs typeface="Times New Roman"/>
              </a:rPr>
              <a:t> ở </a:t>
            </a:r>
            <a:r>
              <a:rPr lang="en-US" sz="2400" i="1" dirty="0" err="1">
                <a:latin typeface="Times New Roman"/>
                <a:cs typeface="Times New Roman"/>
              </a:rPr>
              <a:t>mọi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vị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trí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của</a:t>
            </a:r>
            <a:r>
              <a:rPr lang="en-US" sz="2400" i="1" dirty="0">
                <a:latin typeface="Times New Roman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cs typeface="Times New Roman"/>
              </a:rPr>
              <a:t>câu</a:t>
            </a:r>
            <a:r>
              <a:rPr lang="en-US" sz="2400" i="1" dirty="0">
                <a:latin typeface="Times New Roman"/>
                <a:cs typeface="Times New Roman"/>
              </a:rPr>
              <a:t>.</a:t>
            </a:r>
            <a:endParaRPr lang="en-US" sz="2400" i="1" dirty="0"/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Ví </a:t>
            </a: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dụ :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ロ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さ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んは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ハンサムな人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アンさんは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かわいい人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ふ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じ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さ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んは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たかい山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きのう、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おいしいケーキー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をたべました。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457200" algn="l"/>
              </a:tabLst>
            </a:pP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きれいな人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は私の母です。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304801"/>
            <a:ext cx="4849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FF0000"/>
                </a:solidFill>
                <a:latin typeface="+mj-lt"/>
              </a:rPr>
              <a:t>Danh từ bổ nghĩa cho tính từ 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9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381" y="148727"/>
            <a:ext cx="569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CÂU HỎI </a:t>
            </a:r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:N1</a:t>
            </a:r>
            <a:r>
              <a:rPr lang="ja-JP" altLang="en-US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はどんな</a:t>
            </a:r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N2</a:t>
            </a:r>
            <a:r>
              <a:rPr lang="ja-JP" altLang="en-US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ですか。</a:t>
            </a:r>
            <a:r>
              <a:rPr lang="vi-VN" altLang="ja-JP" sz="28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 </a:t>
            </a:r>
            <a:endParaRPr lang="en-US" sz="28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4164" y="179504"/>
            <a:ext cx="3401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latin typeface="Times New Roman" pitchFamily="18" charset="0"/>
                <a:cs typeface="Times New Roman" pitchFamily="18" charset="0"/>
              </a:rPr>
              <a:t>N1 là N2 như thế nào 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381" y="568036"/>
            <a:ext cx="8534399" cy="274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どん</a:t>
            </a:r>
            <a:r>
              <a:rPr lang="ja-JP" altLang="en-US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な</a:t>
            </a:r>
            <a:r>
              <a:rPr lang="vi-VN" altLang="ja-JP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: </a:t>
            </a:r>
            <a:r>
              <a:rPr lang="vi-VN" altLang="ja-JP" sz="2400" i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hỏi danh từ nào đó có tính chất gì.</a:t>
            </a:r>
            <a:endParaRPr lang="vi-VN" altLang="ja-JP" sz="2400" i="1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ハ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ノ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イは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どんな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まちですか。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Hà nội là thành phố như thế nào?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にぎやかなま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ちです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Thành phố náo nhiệt.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フンさんは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どんな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人ですか。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Bạn Hùng là người như thế nào ?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おもしろい人です。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Là người vui tính.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3164" y="3341620"/>
            <a:ext cx="374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400" b="1" dirty="0" smtClean="0">
                <a:latin typeface="+mj-lt"/>
              </a:rPr>
              <a:t>N là cái nào ?</a:t>
            </a:r>
            <a:endParaRPr lang="en-US" sz="2400" b="1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9525" y="3310843"/>
            <a:ext cx="267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 smtClean="0">
                <a:solidFill>
                  <a:srgbClr val="FF0000"/>
                </a:solidFill>
                <a:latin typeface="+mj-lt"/>
                <a:ea typeface="MS PMincho" pitchFamily="18" charset="-128"/>
              </a:rPr>
              <a:t>N</a:t>
            </a:r>
            <a:r>
              <a:rPr lang="ja-JP" altLang="en-US" sz="2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はどれですか。</a:t>
            </a:r>
            <a:r>
              <a:rPr lang="vi-VN" dirty="0" smtClean="0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9381" y="3803285"/>
            <a:ext cx="8894619" cy="2547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0070C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どれ</a:t>
            </a:r>
            <a:r>
              <a:rPr lang="ja-JP" alt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vi-VN" altLang="ja-JP" sz="2400" i="1" dirty="0" smtClean="0">
                <a:latin typeface="Times New Roman" pitchFamily="18" charset="0"/>
                <a:cs typeface="Times New Roman" pitchFamily="18" charset="0"/>
              </a:rPr>
              <a:t>Là từ để hỏi có nghĩa là ‘’cái nào’’</a:t>
            </a:r>
          </a:p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Sử dụng để yêu cầu người nghe chọn 1 trong số những cái đưa ra ( 2 thứ trở lên )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あなたのかばんは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どれ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ですか。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Cặp sách của bạn là cái nào?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 lvl="0"/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あ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のあかいかばんです。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Cái cặp màu đỏ kia.</a:t>
            </a:r>
            <a:endParaRPr lang="en-US" sz="2400" dirty="0"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1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840</Words>
  <Application>Microsoft Office PowerPoint</Application>
  <PresentationFormat>On-screen Show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95</cp:revision>
  <dcterms:created xsi:type="dcterms:W3CDTF">2018-08-09T01:28:07Z</dcterms:created>
  <dcterms:modified xsi:type="dcterms:W3CDTF">2018-09-25T08:35:18Z</dcterms:modified>
</cp:coreProperties>
</file>