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  <p:sldMasterId id="2147484021" r:id="rId2"/>
  </p:sldMasterIdLst>
  <p:notesMasterIdLst>
    <p:notesMasterId r:id="rId11"/>
  </p:notesMasterIdLst>
  <p:sldIdLst>
    <p:sldId id="289" r:id="rId3"/>
    <p:sldId id="282" r:id="rId4"/>
    <p:sldId id="293" r:id="rId5"/>
    <p:sldId id="292" r:id="rId6"/>
    <p:sldId id="294" r:id="rId7"/>
    <p:sldId id="291" r:id="rId8"/>
    <p:sldId id="29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76" d="100"/>
          <a:sy n="76" d="100"/>
        </p:scale>
        <p:origin x="-3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74D-420A-4DB0-A4DC-EC1BE1388C90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67B82-341D-42F7-B91B-146FD5B2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9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40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32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D4246E-E8B1-4AE6-A578-960906E90A8F}" type="datetimeFigureOut">
              <a:rPr lang="en-US" smtClean="0">
                <a:solidFill>
                  <a:prstClr val="black"/>
                </a:solidFill>
              </a:rPr>
              <a:pPr/>
              <a:t>10/30/2018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6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246E-E8B1-4AE6-A578-960906E90A8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770F-E393-4299-ACD8-CDA982FD25F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3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Gv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altLang="en-US" sz="5400" b="1" kern="1200" baseline="0" smtClean="0">
          <a:solidFill>
            <a:srgbClr val="0070C0"/>
          </a:solidFill>
          <a:effectLst/>
          <a:latin typeface="+mj-lt"/>
          <a:ea typeface="+mj-ea"/>
          <a:cs typeface="+mj-cs"/>
        </a:defRPr>
      </a:lvl1pPr>
    </p:titleStyle>
    <p:bodyStyle>
      <a:lvl1pPr marL="571500" indent="-571500" algn="l" defTabSz="914400" rtl="0" eaLnBrk="1" latinLnBrk="0" hangingPunct="1">
        <a:spcBef>
          <a:spcPct val="20000"/>
        </a:spcBef>
        <a:buFont typeface="+mj-lt"/>
        <a:buAutoNum type="romanUcPeriod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8153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BÀI 18 :THỂ TỪ ĐIỂN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33600"/>
            <a:ext cx="6324600" cy="121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第</a:t>
            </a:r>
            <a:r>
              <a:rPr lang="en-US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1</a:t>
            </a:r>
            <a:r>
              <a:rPr lang="en-US" altLang="ja-JP" sz="4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8</a:t>
            </a: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課 辞</a:t>
            </a:r>
            <a:r>
              <a:rPr lang="ja-JP" altLang="en-US" sz="4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書形</a:t>
            </a:r>
            <a:endParaRPr lang="en-US" sz="4800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251" y="6324600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GV: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3200400"/>
            <a:ext cx="7467600" cy="9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400" dirty="0">
                <a:latin typeface="Times New Roman"/>
                <a:ea typeface="MS Mincho"/>
                <a:cs typeface="Times New Roman"/>
              </a:rPr>
              <a:t>Thể nguyên mẫu hay còn gọi là thể từ điển, là thể cơ bản của động từ,trong từ điển người ta dùng thể này.</a:t>
            </a:r>
            <a:endParaRPr lang="en-US" sz="2400" dirty="0">
              <a:effectLst/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06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41065"/>
              </p:ext>
            </p:extLst>
          </p:nvPr>
        </p:nvGraphicFramePr>
        <p:xfrm>
          <a:off x="609600" y="1143000"/>
          <a:ext cx="7543800" cy="4447101"/>
        </p:xfrm>
        <a:graphic>
          <a:graphicData uri="http://schemas.openxmlformats.org/drawingml/2006/table">
            <a:tbl>
              <a:tblPr firstRow="1" firstCol="1" bandRow="1"/>
              <a:tblGrid>
                <a:gridCol w="3875679"/>
                <a:gridCol w="3668121"/>
              </a:tblGrid>
              <a:tr h="359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V (</a:t>
                      </a:r>
                      <a:r>
                        <a:rPr lang="ja-JP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い</a:t>
                      </a:r>
                      <a:r>
                        <a:rPr lang="en-US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ます。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kumimoji="0" lang="ja-JP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る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会います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会う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読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 smtClean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よ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）みます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よ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む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書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か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きます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かく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行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い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きます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行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く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まちます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まつ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はな</a:t>
                      </a:r>
                      <a:r>
                        <a:rPr lang="ja-JP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し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はなす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あそびます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あそぶ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聞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き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きます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きく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226367"/>
            <a:ext cx="5145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</a:t>
            </a:r>
            <a:r>
              <a:rPr kumimoji="0" lang="vi-V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hóm 1: </a:t>
            </a:r>
            <a:r>
              <a:rPr kumimoji="0" lang="vi-V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bỏ </a:t>
            </a:r>
            <a:r>
              <a:rPr kumimoji="0" lang="ja-JP" altLang="vi-V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ます </a:t>
            </a:r>
            <a:r>
              <a:rPr kumimoji="0" lang="vi-VN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chuyển từ cột </a:t>
            </a:r>
            <a:r>
              <a:rPr kumimoji="0" lang="ja-JP" altLang="vi-V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い→う</a:t>
            </a:r>
            <a:endParaRPr kumimoji="0" lang="ja-JP" altLang="vi-V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26649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26649"/>
            <a:ext cx="7772400" cy="479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N</a:t>
            </a:r>
            <a:r>
              <a:rPr lang="vi-VN" sz="2400" b="1" dirty="0">
                <a:solidFill>
                  <a:srgbClr val="FF0000"/>
                </a:solidFill>
                <a:latin typeface="Times New Roman"/>
                <a:ea typeface="MS Mincho"/>
              </a:rPr>
              <a:t>hóm 2 </a:t>
            </a:r>
            <a:r>
              <a:rPr lang="vi-VN" sz="2400" dirty="0">
                <a:latin typeface="Times New Roman"/>
                <a:ea typeface="MS Mincho"/>
              </a:rPr>
              <a:t>và 10 động từ dặc biệt chỉ cần bỏ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vi-VN" sz="2400" dirty="0">
                <a:latin typeface="Times New Roman"/>
                <a:ea typeface="MS Mincho"/>
              </a:rPr>
              <a:t> và thêm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る</a:t>
            </a:r>
            <a:endParaRPr lang="en-US" altLang="ja-JP" sz="24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62574"/>
              </p:ext>
            </p:extLst>
          </p:nvPr>
        </p:nvGraphicFramePr>
        <p:xfrm>
          <a:off x="1219200" y="640236"/>
          <a:ext cx="6934200" cy="3997794"/>
        </p:xfrm>
        <a:graphic>
          <a:graphicData uri="http://schemas.openxmlformats.org/drawingml/2006/table">
            <a:tbl>
              <a:tblPr firstRow="1" firstCol="1" bandRow="1"/>
              <a:tblGrid>
                <a:gridCol w="3562440"/>
                <a:gridCol w="3371760"/>
              </a:tblGrid>
              <a:tr h="662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V (</a:t>
                      </a:r>
                      <a:r>
                        <a:rPr lang="ja-JP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え</a:t>
                      </a:r>
                      <a:r>
                        <a:rPr lang="en-US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ま</a:t>
                      </a:r>
                      <a:r>
                        <a:rPr lang="ja-JP" sz="24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kumimoji="0" lang="ja-JP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る</a:t>
                      </a:r>
                      <a:endParaRPr lang="en-US" sz="2400" b="1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食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た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べます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食べる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起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お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きます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起き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る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借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か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ります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かりる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浴</a:t>
                      </a:r>
                      <a:r>
                        <a:rPr lang="en-GB" sz="24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あ</a:t>
                      </a:r>
                      <a:r>
                        <a:rPr lang="en-GB" sz="24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びます</a:t>
                      </a:r>
                      <a:endParaRPr lang="en-US" sz="24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あびる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見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み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見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る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9014" y="4724399"/>
            <a:ext cx="7509353" cy="14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lvl="0">
              <a:lnSpc>
                <a:spcPts val="2665"/>
              </a:lnSpc>
              <a:tabLst>
                <a:tab pos="990600" algn="l"/>
                <a:tab pos="1435100" algn="l"/>
              </a:tabLst>
            </a:pPr>
            <a:r>
              <a:rPr lang="en-US" altLang="ja-JP" sz="2400" b="1" dirty="0" err="1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altLang="ja-JP" sz="2400" b="1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3: </a:t>
            </a:r>
            <a:endParaRPr lang="en-US" altLang="ja-JP" sz="2400" dirty="0" smtClean="0">
              <a:solidFill>
                <a:prstClr val="black"/>
              </a:solidFill>
              <a:ea typeface="MS Mincho"/>
              <a:cs typeface="Arial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  し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ます　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　する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   来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ます　</a:t>
            </a:r>
            <a:r>
              <a:rPr lang="vi-VN" sz="2400" dirty="0" smtClean="0">
                <a:latin typeface="Times New Roman"/>
                <a:ea typeface="MS Mincho"/>
              </a:rPr>
              <a:t>→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　来る</a:t>
            </a:r>
            <a:endParaRPr lang="en-US" sz="2400" dirty="0">
              <a:solidFill>
                <a:prstClr val="black"/>
              </a:solidFill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32218"/>
            <a:ext cx="632460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marR="0" algn="ctr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sz="3200" b="1" dirty="0">
                <a:solidFill>
                  <a:srgbClr val="FF0000"/>
                </a:solidFill>
                <a:latin typeface="Times New Roman"/>
                <a:ea typeface="MS Mincho"/>
              </a:rPr>
              <a:t>N</a:t>
            </a:r>
            <a:r>
              <a:rPr lang="ja-JP" altLang="en-US" sz="32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・</a:t>
            </a:r>
            <a:r>
              <a:rPr lang="vi-VN" sz="3200" b="1" dirty="0">
                <a:solidFill>
                  <a:srgbClr val="FF0000"/>
                </a:solidFill>
                <a:latin typeface="Times New Roman"/>
                <a:ea typeface="MS Mincho"/>
              </a:rPr>
              <a:t>V</a:t>
            </a:r>
            <a:r>
              <a:rPr lang="ja-JP" altLang="en-US" sz="32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ること　＋　が　できます</a:t>
            </a:r>
            <a:endParaRPr lang="en-US" altLang="ja-JP" sz="3200" b="1" dirty="0">
              <a:solidFill>
                <a:srgbClr val="FF0000"/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75416"/>
            <a:ext cx="8610600" cy="5557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Ý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nghĩa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: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có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thể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…,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biết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…</a:t>
            </a:r>
            <a:endParaRPr lang="en-US" sz="2400" dirty="0" smtClean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vi-VN" sz="2400" i="1" dirty="0" smtClean="0">
                <a:latin typeface="Times New Roman" pitchFamily="18" charset="0"/>
                <a:ea typeface="MS Mincho"/>
                <a:cs typeface="Times New Roman" pitchFamily="18" charset="0"/>
              </a:rPr>
              <a:t>biểu </a:t>
            </a:r>
            <a:r>
              <a:rPr lang="vi-VN" sz="2400" i="1" dirty="0">
                <a:latin typeface="Times New Roman" pitchFamily="18" charset="0"/>
                <a:ea typeface="MS Mincho"/>
                <a:cs typeface="Times New Roman" pitchFamily="18" charset="0"/>
              </a:rPr>
              <a:t>thị khả năng hay năng lực của người nói có thể làm được việc gì </a:t>
            </a:r>
            <a:r>
              <a:rPr lang="vi-VN" sz="2400" i="1" dirty="0" smtClean="0">
                <a:latin typeface="Times New Roman" pitchFamily="18" charset="0"/>
                <a:ea typeface="MS Mincho"/>
                <a:cs typeface="Times New Roman" pitchFamily="18" charset="0"/>
              </a:rPr>
              <a:t>đó.</a:t>
            </a:r>
            <a:endParaRPr lang="en-US" sz="2400" i="1" dirty="0" smtClean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vi-VN" sz="2400" i="1" dirty="0" smtClean="0">
                <a:latin typeface="Times New Roman" pitchFamily="18" charset="0"/>
                <a:ea typeface="MS Mincho"/>
                <a:cs typeface="Times New Roman" pitchFamily="18" charset="0"/>
              </a:rPr>
              <a:t>biểu </a:t>
            </a:r>
            <a:r>
              <a:rPr lang="vi-VN" sz="2400" i="1" dirty="0">
                <a:latin typeface="Times New Roman" pitchFamily="18" charset="0"/>
                <a:ea typeface="MS Mincho"/>
                <a:cs typeface="Times New Roman" pitchFamily="18" charset="0"/>
              </a:rPr>
              <a:t>thị khả năng khách quan, có thể làm gì đó trong 1 hoàn cảnh, tình huống nào đó (có thể đổi tiền ở quầy tiếp tân</a:t>
            </a:r>
            <a:r>
              <a:rPr lang="vi-VN" sz="2400" i="1" dirty="0" smtClean="0">
                <a:latin typeface="Times New Roman" pitchFamily="18" charset="0"/>
                <a:ea typeface="MS Mincho"/>
                <a:cs typeface="Times New Roman" pitchFamily="18" charset="0"/>
              </a:rPr>
              <a:t>,...)</a:t>
            </a:r>
            <a:endParaRPr lang="en-US" sz="2400" i="1" dirty="0" smtClean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vi-VN" sz="2400" dirty="0"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ること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 là hình thức </a:t>
            </a:r>
            <a:r>
              <a:rPr lang="vi-VN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DANH TỪ HÓA ĐỘNG TỪ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, nghĩa là với 1 cụm động từ nguyên gốc chuyển sang V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る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+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こと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(việc nói chung) thì ta được 1 cụm danh từ mới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私は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日本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語をはなす</a:t>
            </a:r>
            <a:r>
              <a:rPr lang="ja-JP" altLang="en-US" sz="2400" b="1" dirty="0">
                <a:latin typeface="Times New Roman" pitchFamily="18" charset="0"/>
                <a:ea typeface="MS Mincho"/>
                <a:cs typeface="Times New Roman" pitchFamily="18" charset="0"/>
              </a:rPr>
              <a:t>ことができます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。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Tôi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có thể nói chuyện tiếng nhật.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</a:rPr>
              <a:t>私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は</a:t>
            </a:r>
            <a:r>
              <a:rPr lang="ja-JP" altLang="en-US" sz="2400" dirty="0" smtClean="0">
                <a:latin typeface="Times New Roman"/>
                <a:ea typeface="MS Mincho"/>
              </a:rPr>
              <a:t>日</a:t>
            </a:r>
            <a:r>
              <a:rPr lang="ja-JP" altLang="en-US" sz="2400" dirty="0">
                <a:latin typeface="Times New Roman"/>
                <a:ea typeface="MS Mincho"/>
              </a:rPr>
              <a:t>本</a:t>
            </a:r>
            <a:r>
              <a:rPr lang="ja-JP" altLang="en-US" sz="2400" dirty="0" smtClean="0">
                <a:latin typeface="Times New Roman"/>
                <a:ea typeface="MS Mincho"/>
              </a:rPr>
              <a:t>語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が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できます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スーパはカードで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払</a:t>
            </a:r>
            <a:r>
              <a:rPr lang="vi-VN" sz="2400" dirty="0">
                <a:latin typeface="Times New Roman" pitchFamily="18" charset="0"/>
                <a:ea typeface="MS Mincho"/>
                <a:cs typeface="Times New Roman" pitchFamily="18" charset="0"/>
              </a:rPr>
              <a:t>(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はら</a:t>
            </a:r>
            <a:r>
              <a:rPr lang="vi-VN" sz="2400" dirty="0">
                <a:latin typeface="Times New Roman" pitchFamily="18" charset="0"/>
                <a:ea typeface="MS Mincho"/>
                <a:cs typeface="Times New Roman" pitchFamily="18" charset="0"/>
              </a:rPr>
              <a:t>)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う</a:t>
            </a:r>
            <a:r>
              <a:rPr lang="ja-JP" altLang="en-US" sz="2400" b="1" dirty="0">
                <a:latin typeface="Times New Roman" pitchFamily="18" charset="0"/>
                <a:ea typeface="MS Mincho"/>
                <a:cs typeface="Times New Roman" pitchFamily="18" charset="0"/>
              </a:rPr>
              <a:t>ことができます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。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Siêu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thị có thể trả bằng thẻ.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ダンスが</a:t>
            </a:r>
            <a:r>
              <a:rPr lang="ja-JP" altLang="en-US" sz="2400" b="1" dirty="0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できます</a:t>
            </a:r>
            <a:r>
              <a:rPr lang="ja-JP" altLang="en-US" sz="2400" dirty="0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。</a:t>
            </a:r>
            <a:endParaRPr lang="en-US" sz="2400" dirty="0">
              <a:effectLst/>
              <a:latin typeface="Times New Roman" pitchFamily="18" charset="0"/>
              <a:ea typeface="MS Mincho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524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しゅみは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　</a:t>
            </a:r>
            <a:r>
              <a:rPr lang="vi-VN" sz="2800" b="1" dirty="0" smtClean="0">
                <a:solidFill>
                  <a:srgbClr val="FF0000"/>
                </a:solidFill>
                <a:latin typeface="Times New Roman"/>
                <a:ea typeface="MS Mincho"/>
              </a:rPr>
              <a:t>N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・</a:t>
            </a:r>
            <a:r>
              <a:rPr lang="vi-VN" sz="2800" b="1" dirty="0">
                <a:solidFill>
                  <a:srgbClr val="FF0000"/>
                </a:solidFill>
                <a:latin typeface="Times New Roman"/>
                <a:ea typeface="MS Mincho"/>
              </a:rPr>
              <a:t>V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ること　です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610600" cy="4445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400" i="1" dirty="0">
                <a:latin typeface="Times New Roman"/>
                <a:ea typeface="MS Mincho"/>
                <a:cs typeface="Times New Roman"/>
              </a:rPr>
              <a:t>Mẫu câu này biểu thị sở thích của bản thân hoặc của một ai đó.</a:t>
            </a:r>
            <a:endParaRPr lang="en-US" sz="2400" i="1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** Lưu ý: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khi sử dụng cụm danh từ  </a:t>
            </a:r>
            <a:r>
              <a:rPr lang="vi-VN" sz="2400" b="1" dirty="0"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る</a:t>
            </a:r>
            <a:r>
              <a:rPr lang="vi-VN" sz="2400" b="1" dirty="0">
                <a:latin typeface="Times New Roman"/>
                <a:ea typeface="MS Mincho"/>
                <a:cs typeface="Times New Roman"/>
              </a:rPr>
              <a:t> + 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こと</a:t>
            </a:r>
            <a:r>
              <a:rPr lang="vi-VN" sz="2400" b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sẽ thể hiện sở thích của người nói </a:t>
            </a:r>
            <a:r>
              <a:rPr lang="vi-VN" sz="2400" b="1" dirty="0">
                <a:latin typeface="Times New Roman"/>
                <a:ea typeface="MS Mincho"/>
                <a:cs typeface="Times New Roman"/>
              </a:rPr>
              <a:t>một cách rõ ràng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hơn là khi dùng danh từ đơn lẻ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.</a:t>
            </a:r>
            <a:endParaRPr lang="en-US" sz="2400" dirty="0" smtClean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</a:rPr>
              <a:t>私の</a:t>
            </a:r>
            <a:r>
              <a:rPr lang="ja-JP" altLang="en-US" sz="2400" dirty="0" smtClean="0">
                <a:latin typeface="MS Mincho"/>
                <a:ea typeface="MS Mincho"/>
              </a:rPr>
              <a:t>し</a:t>
            </a:r>
            <a:r>
              <a:rPr lang="ja-JP" altLang="en-US" sz="2400" dirty="0">
                <a:latin typeface="MS Mincho"/>
                <a:ea typeface="MS Mincho"/>
              </a:rPr>
              <a:t>ゅ</a:t>
            </a:r>
            <a:r>
              <a:rPr lang="ja-JP" altLang="en-US" sz="2400" dirty="0" smtClean="0">
                <a:latin typeface="MS Mincho"/>
                <a:ea typeface="MS Mincho"/>
              </a:rPr>
              <a:t>み</a:t>
            </a:r>
            <a:r>
              <a:rPr lang="ja-JP" altLang="en-US" sz="2400" dirty="0" smtClean="0">
                <a:latin typeface="Times New Roman"/>
                <a:ea typeface="MS Mincho"/>
              </a:rPr>
              <a:t>は　</a:t>
            </a:r>
            <a:r>
              <a:rPr lang="ja-JP" altLang="en-US" sz="2400" dirty="0" smtClean="0">
                <a:latin typeface="MS Mincho"/>
                <a:ea typeface="MS Mincho"/>
              </a:rPr>
              <a:t>お</a:t>
            </a:r>
            <a:r>
              <a:rPr lang="ja-JP" altLang="en-US" sz="2400" dirty="0">
                <a:latin typeface="MS Mincho"/>
                <a:ea typeface="MS Mincho"/>
              </a:rPr>
              <a:t>んが</a:t>
            </a:r>
            <a:r>
              <a:rPr lang="ja-JP" altLang="en-US" sz="2400" dirty="0" smtClean="0">
                <a:latin typeface="MS Mincho"/>
                <a:ea typeface="MS Mincho"/>
              </a:rPr>
              <a:t>く</a:t>
            </a:r>
            <a:r>
              <a:rPr lang="ja-JP" altLang="en-US" sz="2400" dirty="0" smtClean="0">
                <a:latin typeface="Times New Roman"/>
                <a:ea typeface="MS Mincho"/>
              </a:rPr>
              <a:t>で</a:t>
            </a:r>
            <a:r>
              <a:rPr lang="ja-JP" altLang="en-US" sz="2400" dirty="0">
                <a:latin typeface="Times New Roman"/>
                <a:ea typeface="MS Mincho"/>
              </a:rPr>
              <a:t>す</a:t>
            </a:r>
            <a:r>
              <a:rPr lang="ja-JP" altLang="en-US" sz="2400" dirty="0" smtClean="0">
                <a:latin typeface="Times New Roman"/>
                <a:ea typeface="MS Mincho"/>
              </a:rPr>
              <a:t>。</a:t>
            </a:r>
            <a:endParaRPr lang="en-US" altLang="ja-JP" sz="2400" dirty="0" smtClean="0">
              <a:latin typeface="Times New Roman"/>
              <a:ea typeface="MS Mincho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</a:rPr>
              <a:t>私の</a:t>
            </a:r>
            <a:r>
              <a:rPr lang="ja-JP" altLang="en-US" sz="2400" dirty="0" smtClean="0">
                <a:latin typeface="MS Mincho"/>
                <a:ea typeface="MS Mincho"/>
              </a:rPr>
              <a:t>し</a:t>
            </a:r>
            <a:r>
              <a:rPr lang="ja-JP" altLang="en-US" sz="2400" dirty="0">
                <a:latin typeface="MS Mincho"/>
                <a:ea typeface="MS Mincho"/>
              </a:rPr>
              <a:t>ゅ</a:t>
            </a:r>
            <a:r>
              <a:rPr lang="ja-JP" altLang="en-US" sz="2400" dirty="0" smtClean="0">
                <a:latin typeface="MS Mincho"/>
                <a:ea typeface="MS Mincho"/>
              </a:rPr>
              <a:t>み</a:t>
            </a:r>
            <a:r>
              <a:rPr lang="ja-JP" altLang="en-US" sz="2400" dirty="0" smtClean="0">
                <a:latin typeface="Times New Roman"/>
                <a:ea typeface="MS Mincho"/>
              </a:rPr>
              <a:t>は　</a:t>
            </a:r>
            <a:r>
              <a:rPr lang="ja-JP" altLang="en-US" sz="2400" dirty="0" smtClean="0">
                <a:latin typeface="MS Mincho"/>
                <a:ea typeface="MS Mincho"/>
              </a:rPr>
              <a:t>お</a:t>
            </a:r>
            <a:r>
              <a:rPr lang="ja-JP" altLang="en-US" sz="2400" dirty="0">
                <a:latin typeface="MS Mincho"/>
                <a:ea typeface="MS Mincho"/>
              </a:rPr>
              <a:t>んが</a:t>
            </a:r>
            <a:r>
              <a:rPr lang="ja-JP" altLang="en-US" sz="2400" dirty="0" smtClean="0">
                <a:latin typeface="MS Mincho"/>
                <a:ea typeface="MS Mincho"/>
              </a:rPr>
              <a:t>く</a:t>
            </a:r>
            <a:r>
              <a:rPr lang="ja-JP" altLang="en-US" sz="2400" dirty="0" smtClean="0">
                <a:latin typeface="Times New Roman"/>
                <a:ea typeface="MS Mincho"/>
              </a:rPr>
              <a:t>を聞く</a:t>
            </a:r>
            <a:r>
              <a:rPr lang="ja-JP" altLang="en-US" sz="2400" dirty="0">
                <a:latin typeface="Times New Roman"/>
                <a:ea typeface="MS Mincho"/>
              </a:rPr>
              <a:t>ことで</a:t>
            </a:r>
            <a:r>
              <a:rPr lang="ja-JP" altLang="en-US" sz="2400" dirty="0" smtClean="0">
                <a:latin typeface="Times New Roman"/>
                <a:ea typeface="MS Mincho"/>
              </a:rPr>
              <a:t>す。</a:t>
            </a:r>
            <a:endParaRPr lang="en-US" altLang="ja-JP" sz="2400" dirty="0" smtClean="0">
              <a:latin typeface="Times New Roman"/>
              <a:ea typeface="MS Mincho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私のし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ゅ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みは　ま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んが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を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よ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む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ことです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。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Sở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thích của tôi là đọc truyện tranh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しゅみは　サッカーをすることです。</a:t>
            </a:r>
            <a:endParaRPr lang="en-US" altLang="ja-JP" sz="2400" dirty="0" smtClean="0">
              <a:effectLst/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ü"/>
            </a:pPr>
            <a:r>
              <a:rPr lang="ja-JP" altLang="en-US" sz="2400" b="1" dirty="0" smtClean="0">
                <a:solidFill>
                  <a:srgbClr val="FF0000"/>
                </a:solidFill>
                <a:effectLst/>
                <a:latin typeface="Times New Roman"/>
                <a:ea typeface="MS Mincho"/>
                <a:cs typeface="Times New Roman"/>
              </a:rPr>
              <a:t>しゅみは何ですか。</a:t>
            </a:r>
            <a:endParaRPr lang="en-US" sz="2400" b="1" dirty="0">
              <a:solidFill>
                <a:srgbClr val="FF0000"/>
              </a:solidFill>
              <a:effectLst/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15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7689" y="304800"/>
            <a:ext cx="8191499" cy="157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vi-VN" sz="2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1</a:t>
            </a:r>
            <a:r>
              <a:rPr lang="ja-JP" altLang="en-US" sz="2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る</a:t>
            </a:r>
            <a:endParaRPr lang="en-US" sz="28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vi-VN" sz="2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N</a:t>
            </a:r>
            <a:r>
              <a:rPr lang="ja-JP" altLang="en-US" sz="2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　</a:t>
            </a:r>
            <a:r>
              <a:rPr lang="ja-JP" altLang="en-US" sz="2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のま</a:t>
            </a:r>
            <a:r>
              <a:rPr lang="ja-JP" altLang="en-US" sz="2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えに、～　　</a:t>
            </a:r>
            <a:r>
              <a:rPr lang="en-US" altLang="ja-JP" sz="2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V2</a:t>
            </a:r>
            <a:r>
              <a:rPr lang="ja-JP" altLang="en-US" sz="2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　　</a:t>
            </a:r>
            <a:r>
              <a:rPr lang="en-US" sz="2800" dirty="0" err="1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~,.......</a:t>
            </a:r>
            <a:r>
              <a:rPr lang="ja-JP" altLang="en-US" sz="2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　　　　　　　　</a:t>
            </a:r>
            <a:endParaRPr lang="en-US" sz="28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vi-VN" sz="2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vi-VN" sz="2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Lượng từ ( khoảng thời </a:t>
            </a:r>
            <a:r>
              <a:rPr lang="vi-VN" sz="280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gian</a:t>
            </a:r>
            <a:r>
              <a:rPr lang="vi-VN" sz="280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)</a:t>
            </a:r>
            <a:endParaRPr lang="en-US" sz="28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732" y="1728162"/>
            <a:ext cx="8686800" cy="476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MS Mincho"/>
              <a:buChar char="＊"/>
            </a:pPr>
            <a:r>
              <a:rPr lang="en-US" sz="2400" i="1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V2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trước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...,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trước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khi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smtClean="0">
                <a:latin typeface="Times New Roman"/>
                <a:ea typeface="Times New Roman"/>
                <a:cs typeface="Arial"/>
              </a:rPr>
              <a:t>V1…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Hành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thứ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2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diễn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ra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trước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hành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thứ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nhất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.</a:t>
            </a:r>
            <a:endParaRPr lang="en-US" sz="2400" dirty="0" smtClean="0">
              <a:ea typeface="Times New Roman"/>
              <a:cs typeface="Arial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Không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thay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đổi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theo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thì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của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từ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.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Nghĩa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là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khi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thì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của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từ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thứ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2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là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quá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khứ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hay</a:t>
            </a:r>
            <a:r>
              <a:rPr lang="ja-JP" altLang="en-US" sz="2400" dirty="0" smtClean="0">
                <a:latin typeface="Times New Roman"/>
                <a:ea typeface="Times New Roman"/>
                <a:cs typeface="Arial"/>
              </a:rPr>
              <a:t>　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tương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lai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thì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thì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của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từ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1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luôn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ở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thể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từ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điển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.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日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本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へ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来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る</a:t>
            </a:r>
            <a:r>
              <a:rPr 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	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前に、日本語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を勉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強しました</a:t>
            </a:r>
            <a:r>
              <a:rPr lang="ja-JP" alt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。</a:t>
            </a:r>
            <a:r>
              <a:rPr lang="en-US" sz="2400" i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Tôi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đã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học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tiếng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Nhật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trước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khi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đến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Nhật</a:t>
            </a:r>
            <a:r>
              <a:rPr lang="en-US" sz="2400" i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)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寝る</a:t>
            </a:r>
            <a:r>
              <a:rPr lang="en-US" sz="1400" dirty="0">
                <a:latin typeface="Times New Roman"/>
                <a:ea typeface="Times New Roman"/>
                <a:cs typeface="Arial"/>
              </a:rPr>
              <a:t>	</a:t>
            </a:r>
            <a:r>
              <a:rPr lang="ja-JP" altLang="en-US" sz="2400" dirty="0">
                <a:ea typeface="MS Mincho"/>
                <a:cs typeface="Arial"/>
              </a:rPr>
              <a:t>まえに、本を 読みます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Trước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khi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đi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ngủ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,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tôi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đọc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 smtClean="0">
                <a:latin typeface="Times New Roman"/>
                <a:ea typeface="Times New Roman"/>
                <a:cs typeface="Arial"/>
              </a:rPr>
              <a:t>sách</a:t>
            </a:r>
            <a:endParaRPr lang="en-US" sz="2400" i="1" dirty="0" smtClean="0">
              <a:latin typeface="Times New Roman"/>
              <a:ea typeface="Times New Roman"/>
              <a:cs typeface="Arial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食事の</a:t>
            </a:r>
            <a:r>
              <a:rPr lang="en-US" sz="2400" dirty="0">
                <a:latin typeface="MS Mincho"/>
                <a:cs typeface="Arial"/>
              </a:rPr>
              <a:t>  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まえに、手を洗います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  <a:cs typeface="Arial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３年前に、結婚しまし</a:t>
            </a:r>
            <a:r>
              <a:rPr lang="ja-JP" altLang="en-US" sz="2400" dirty="0" smtClean="0">
                <a:ea typeface="MS Mincho"/>
                <a:cs typeface="Arial"/>
              </a:rPr>
              <a:t>た</a:t>
            </a:r>
            <a:endParaRPr lang="en-US" altLang="ja-JP" sz="2400" dirty="0" smtClean="0">
              <a:ea typeface="MS Mincho"/>
              <a:cs typeface="Arial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１時間前に、出かけました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endParaRPr lang="en-US" sz="2400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821" y="533400"/>
            <a:ext cx="87685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228600" algn="l"/>
                <a:tab pos="279400" algn="l"/>
              </a:tabLst>
            </a:pPr>
            <a:r>
              <a:rPr lang="ja-JP" alt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なかなか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ませ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ん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Arial"/>
              </a:rPr>
              <a:t>　</a:t>
            </a:r>
            <a:r>
              <a:rPr lang="en-US" sz="2400" dirty="0" err="1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mãi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mà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không</a:t>
            </a:r>
            <a:endParaRPr lang="en-US" sz="2400" dirty="0" smtClean="0">
              <a:solidFill>
                <a:srgbClr val="FF0000"/>
              </a:solidFill>
              <a:ea typeface="Times New Roman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dirty="0" err="1">
                <a:latin typeface="Times New Roman"/>
                <a:ea typeface="Times New Roman"/>
                <a:cs typeface="Arial"/>
              </a:rPr>
              <a:t>luôn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với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từ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ở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dạng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phủ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định</a:t>
            </a:r>
            <a:endParaRPr lang="en-US" sz="2400" dirty="0" smtClean="0">
              <a:latin typeface="Times New Roman"/>
              <a:ea typeface="Times New Roman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279400" algn="l"/>
              </a:tabLst>
            </a:pPr>
            <a:r>
              <a:rPr lang="ja-JP" altLang="en-US" sz="2400" dirty="0">
                <a:ea typeface="MS Mincho"/>
                <a:cs typeface="Arial"/>
              </a:rPr>
              <a:t>日本</a:t>
            </a:r>
            <a:r>
              <a:rPr lang="ja-JP" altLang="en-US" sz="2400" dirty="0" smtClean="0">
                <a:ea typeface="MS Mincho"/>
                <a:cs typeface="Arial"/>
              </a:rPr>
              <a:t>で　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な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Arial"/>
              </a:rPr>
              <a:t>かな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か　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う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ま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を見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ること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がで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き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Arial"/>
              </a:rPr>
              <a:t>ません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279400" algn="l"/>
              </a:tabLst>
            </a:pPr>
            <a:r>
              <a:rPr lang="ja-JP" altLang="en-US" sz="2400" dirty="0">
                <a:ea typeface="MS Mincho"/>
                <a:cs typeface="Arial"/>
              </a:rPr>
              <a:t>バス</a:t>
            </a:r>
            <a:r>
              <a:rPr lang="ja-JP" altLang="en-US" sz="2400" dirty="0" smtClean="0">
                <a:ea typeface="MS Mincho"/>
                <a:cs typeface="Arial"/>
              </a:rPr>
              <a:t>が　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な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Arial"/>
              </a:rPr>
              <a:t>かなか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Arial"/>
              </a:rPr>
              <a:t>	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来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Arial"/>
              </a:rPr>
              <a:t>ませ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ん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279400" algn="l"/>
              </a:tabLs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こいびと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が　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なかなか　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でき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ません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。</a:t>
            </a:r>
            <a:endParaRPr lang="en-US" altLang="ja-JP" sz="2400" dirty="0" smtClean="0">
              <a:ea typeface="MS PMincho" pitchFamily="18" charset="-128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228600" algn="l"/>
                <a:tab pos="279400" algn="l"/>
              </a:tabLst>
            </a:pPr>
            <a:r>
              <a:rPr lang="ja-JP" altLang="en-US" sz="24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ぜひ　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nhất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định</a:t>
            </a:r>
            <a:endParaRPr lang="en-US" altLang="ja-JP" sz="2400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dirty="0" err="1">
                <a:latin typeface="Times New Roman"/>
                <a:ea typeface="Times New Roman"/>
                <a:cs typeface="Arial"/>
              </a:rPr>
              <a:t>được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dùng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để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biểu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thị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sự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hy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vọng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hay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yêu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cầu</a:t>
            </a:r>
            <a:r>
              <a:rPr lang="ja-JP" altLang="en-US" sz="2400" dirty="0">
                <a:latin typeface="Times New Roman"/>
                <a:ea typeface="Times New Roman"/>
                <a:cs typeface="Arial"/>
              </a:rPr>
              <a:t>　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thường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với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các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dạng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câu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dirty="0">
                <a:ea typeface="MS Mincho"/>
                <a:cs typeface="Arial"/>
              </a:rPr>
              <a:t>ほしいです、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V </a:t>
            </a:r>
            <a:r>
              <a:rPr lang="ja-JP" altLang="en-US" sz="2400" dirty="0">
                <a:ea typeface="MS Mincho"/>
                <a:cs typeface="Arial"/>
              </a:rPr>
              <a:t>たいです、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V</a:t>
            </a:r>
            <a:r>
              <a:rPr lang="ja-JP" altLang="en-US" sz="2400" dirty="0">
                <a:ea typeface="MS Mincho"/>
                <a:cs typeface="Arial"/>
              </a:rPr>
              <a:t>てください</a:t>
            </a:r>
            <a:r>
              <a:rPr lang="ja-JP" altLang="en-US" sz="2400" dirty="0"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với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ý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nghĩa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nhấn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mạnh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sự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biểu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thị</a:t>
            </a:r>
            <a:endParaRPr lang="en-US" sz="2400" dirty="0" smtClean="0">
              <a:latin typeface="Times New Roman"/>
              <a:ea typeface="Times New Roman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279400" algn="l"/>
              </a:tabLst>
            </a:pPr>
            <a:r>
              <a:rPr lang="ja-JP" altLang="en-US" sz="2400" b="1" dirty="0">
                <a:ea typeface="MS Mincho"/>
                <a:cs typeface="Arial"/>
              </a:rPr>
              <a:t>ぜ</a:t>
            </a:r>
            <a:r>
              <a:rPr lang="ja-JP" altLang="en-US" sz="2400" b="1" dirty="0" smtClean="0">
                <a:ea typeface="MS Mincho"/>
                <a:cs typeface="Arial"/>
              </a:rPr>
              <a:t>ひ</a:t>
            </a:r>
            <a:r>
              <a:rPr lang="ja-JP" altLang="en-US" sz="2400" dirty="0" smtClean="0">
                <a:ea typeface="MS Mincho"/>
                <a:cs typeface="Arial"/>
              </a:rPr>
              <a:t>日本へ</a:t>
            </a:r>
            <a:r>
              <a:rPr lang="ja-JP" altLang="en-US" sz="2400" dirty="0" smtClean="0">
                <a:latin typeface="MS Mincho"/>
                <a:cs typeface="Arial"/>
              </a:rPr>
              <a:t>　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行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きたいです</a:t>
            </a:r>
            <a:r>
              <a:rPr lang="ja-JP" altLang="en-US" sz="2400" dirty="0">
                <a:latin typeface="MS Mincho"/>
                <a:cs typeface="Arial"/>
              </a:rPr>
              <a:t>。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(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Tôi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rất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muốn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đi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i="1" dirty="0" smtClean="0">
                <a:latin typeface="Times New Roman"/>
                <a:ea typeface="Times New Roman"/>
                <a:cs typeface="Arial"/>
              </a:rPr>
              <a:t>日本</a:t>
            </a:r>
            <a:r>
              <a:rPr lang="en-US" sz="2400" i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(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nhất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định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sẽ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đi</a:t>
            </a:r>
            <a:r>
              <a:rPr lang="en-US" sz="2400" i="1" dirty="0" smtClean="0">
                <a:latin typeface="Times New Roman"/>
                <a:ea typeface="Times New Roman"/>
                <a:cs typeface="Arial"/>
              </a:rPr>
              <a:t>))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279400" algn="l"/>
              </a:tabLst>
            </a:pPr>
            <a:r>
              <a:rPr lang="ja-JP" altLang="en-US" sz="2400" b="1" dirty="0">
                <a:ea typeface="MS Mincho"/>
                <a:cs typeface="Arial"/>
              </a:rPr>
              <a:t>ぜ</a:t>
            </a:r>
            <a:r>
              <a:rPr lang="ja-JP" altLang="en-US" sz="2400" b="1" dirty="0" smtClean="0">
                <a:ea typeface="MS Mincho"/>
                <a:cs typeface="Arial"/>
              </a:rPr>
              <a:t>ひ</a:t>
            </a:r>
            <a:r>
              <a:rPr lang="ja-JP" altLang="en-US" sz="2400" dirty="0" smtClean="0">
                <a:ea typeface="MS Mincho"/>
                <a:cs typeface="Arial"/>
              </a:rPr>
              <a:t>　あそびに来</a:t>
            </a:r>
            <a:r>
              <a:rPr lang="ja-JP" altLang="en-US" sz="2400" dirty="0">
                <a:ea typeface="MS Mincho"/>
                <a:cs typeface="Arial"/>
              </a:rPr>
              <a:t>てください。 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(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Bạn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nhất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định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phải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đến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nhà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tôi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chơi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đấy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nhé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!)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49677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end!</a:t>
            </a:r>
            <a:endParaRPr lang="en-US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</TotalTime>
  <Words>512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2_Office Theme</vt:lpstr>
      <vt:lpstr>BÀI 18 :THỂ TỪ ĐIỂN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</cp:lastModifiedBy>
  <cp:revision>143</cp:revision>
  <dcterms:created xsi:type="dcterms:W3CDTF">2018-08-06T03:19:53Z</dcterms:created>
  <dcterms:modified xsi:type="dcterms:W3CDTF">2018-10-30T12:14:01Z</dcterms:modified>
</cp:coreProperties>
</file>