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94" r:id="rId4"/>
    <p:sldId id="309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10" r:id="rId20"/>
    <p:sldId id="326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2" r:id="rId32"/>
    <p:sldId id="323" r:id="rId33"/>
    <p:sldId id="325" r:id="rId34"/>
    <p:sldId id="321" r:id="rId35"/>
    <p:sldId id="324" r:id="rId36"/>
    <p:sldId id="327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3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6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6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50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76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7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53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881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7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840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84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14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17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104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400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2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8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3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0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2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1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8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EE232-31FC-4744-BC56-EA052CD49FE8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74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6600" dirty="0" smtClean="0">
                <a:solidFill>
                  <a:srgbClr val="0070C0"/>
                </a:solidFill>
                <a:latin typeface="MS Mincho" pitchFamily="49" charset="-128"/>
                <a:ea typeface="MS Mincho" pitchFamily="49" charset="-128"/>
              </a:rPr>
              <a:t>言葉（ことば）</a:t>
            </a:r>
            <a:endParaRPr lang="en-US" sz="6600" dirty="0">
              <a:solidFill>
                <a:srgbClr val="0070C0"/>
              </a:solidFill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/>
          <a:p>
            <a:r>
              <a:rPr lang="vi-VN" sz="4000" dirty="0" smtClean="0">
                <a:solidFill>
                  <a:srgbClr val="FF0000"/>
                </a:solidFill>
                <a:latin typeface="+mj-lt"/>
              </a:rPr>
              <a:t>TỪ VỰNG</a:t>
            </a:r>
          </a:p>
          <a:p>
            <a:endParaRPr lang="en-US" sz="40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148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752609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737" y="0"/>
            <a:ext cx="4584408" cy="406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7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62344"/>
            <a:ext cx="5715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2195945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Đũa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51" y="13872"/>
            <a:ext cx="6375651" cy="42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1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828799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Thìa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381" y="0"/>
            <a:ext cx="5632622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7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236" y="2106543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Dao 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945"/>
            <a:ext cx="6096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0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27" y="198120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Dĩa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64" y="9525"/>
            <a:ext cx="59055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7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21336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Kéo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21" y="61861"/>
            <a:ext cx="5785426" cy="428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1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98120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fax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057409"/>
            <a:ext cx="289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endParaRPr lang="vi-VN" sz="4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8491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79" y="0"/>
            <a:ext cx="595162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7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22098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Cắt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130" y="86990"/>
            <a:ext cx="6176879" cy="46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6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981209"/>
            <a:ext cx="190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đục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lỗ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"/>
            <a:ext cx="4724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2119762"/>
            <a:ext cx="220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dập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ghim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0"/>
            <a:ext cx="4364182" cy="436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9050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dính</a:t>
            </a:r>
            <a:endParaRPr lang="vi-VN" sz="4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89" y="652"/>
            <a:ext cx="54006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9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75260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tẩy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0"/>
            <a:ext cx="47434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676400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Giấy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14" y="0"/>
            <a:ext cx="600218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4909" y="19050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46" y="0"/>
            <a:ext cx="526126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095500"/>
            <a:ext cx="2514600" cy="723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Áo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mi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00" y="152400"/>
            <a:ext cx="4394400" cy="40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2" y="2168245"/>
            <a:ext cx="19322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Quà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tặng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58342"/>
            <a:ext cx="5829748" cy="388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8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92643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464" y="381000"/>
            <a:ext cx="568765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4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981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8" y="76200"/>
            <a:ext cx="551064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905000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Gửi</a:t>
            </a:r>
            <a:endParaRPr lang="vi-VN" sz="4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0"/>
            <a:ext cx="5410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5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2454419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Vé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91" y="255010"/>
            <a:ext cx="6158345" cy="43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7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2057409"/>
            <a:ext cx="220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Giáng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2405"/>
            <a:ext cx="6096000" cy="41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1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983874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ai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k?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9" y="27726"/>
            <a:ext cx="5548745" cy="41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905018"/>
            <a:ext cx="243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Mời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chị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01" y="184536"/>
            <a:ext cx="6120201" cy="344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2133609"/>
            <a:ext cx="236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Tôi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xin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76200"/>
            <a:ext cx="51054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2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2927" y="457199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N </a:t>
            </a:r>
            <a:r>
              <a:rPr lang="ja-JP" altLang="en-US" sz="4800" b="1" dirty="0" smtClean="0">
                <a:solidFill>
                  <a:srgbClr val="FF0000"/>
                </a:solidFill>
                <a:ea typeface="MS Mincho"/>
                <a:cs typeface="Arial"/>
              </a:rPr>
              <a:t>で</a:t>
            </a:r>
            <a:r>
              <a:rPr lang="en-US" sz="4800" b="1" dirty="0" smtClean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V </a:t>
            </a:r>
            <a:r>
              <a:rPr lang="ja-JP" altLang="en-US" sz="4800" b="1" dirty="0">
                <a:solidFill>
                  <a:srgbClr val="FF0000"/>
                </a:solidFill>
                <a:ea typeface="MS Mincho"/>
                <a:cs typeface="Arial"/>
              </a:rPr>
              <a:t>ます</a:t>
            </a:r>
            <a:endParaRPr lang="en-US" sz="4800" dirty="0">
              <a:solidFill>
                <a:srgbClr val="FF0000"/>
              </a:solidFill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287919"/>
            <a:ext cx="84582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Ý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nghĩa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 : </a:t>
            </a:r>
            <a:r>
              <a:rPr lang="en-US" sz="2400" i="1" dirty="0" err="1">
                <a:latin typeface="Times New Roman" pitchFamily="18" charset="0"/>
                <a:ea typeface="Tahoma"/>
                <a:cs typeface="Times New Roman" pitchFamily="18" charset="0"/>
              </a:rPr>
              <a:t>Làm</a:t>
            </a:r>
            <a:r>
              <a:rPr lang="en-US" sz="2400" i="1" dirty="0">
                <a:latin typeface="Times New Roman" pitchFamily="18" charset="0"/>
                <a:ea typeface="Tahoma"/>
                <a:cs typeface="Times New Roman" pitchFamily="18" charset="0"/>
              </a:rPr>
              <a:t> ~ </a:t>
            </a:r>
            <a:r>
              <a:rPr lang="en-US" sz="2400" i="1" dirty="0" err="1">
                <a:latin typeface="Times New Roman" pitchFamily="18" charset="0"/>
                <a:ea typeface="Tahoma"/>
                <a:cs typeface="Times New Roman" pitchFamily="18" charset="0"/>
              </a:rPr>
              <a:t>bằng</a:t>
            </a:r>
            <a:r>
              <a:rPr lang="en-US" sz="2400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ea typeface="Tahoma"/>
                <a:cs typeface="Times New Roman" pitchFamily="18" charset="0"/>
              </a:rPr>
              <a:t>N</a:t>
            </a:r>
            <a:endParaRPr lang="en-US" sz="2400" b="1" i="1" dirty="0" smtClean="0">
              <a:latin typeface="Times New Roman" pitchFamily="18" charset="0"/>
              <a:ea typeface="Tahoma"/>
              <a:cs typeface="Times New Roman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Trong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đó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: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b="1" dirty="0" smtClean="0">
                <a:latin typeface="Times New Roman" pitchFamily="18" charset="0"/>
                <a:ea typeface="Tahoma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: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Danh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từ</a:t>
            </a:r>
            <a:r>
              <a:rPr lang="en-US" sz="2400" b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chỉ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phương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tiện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công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/>
                <a:cs typeface="Times New Roman" pitchFamily="18" charset="0"/>
              </a:rPr>
              <a:t>cụ</a:t>
            </a:r>
            <a:endParaRPr lang="en-US" sz="2400" dirty="0" smtClean="0">
              <a:latin typeface="Times New Roman" pitchFamily="18" charset="0"/>
              <a:ea typeface="Tahoma"/>
              <a:cs typeface="Times New Roman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ja-JP" altLang="en-US" sz="2400" b="1" dirty="0" smtClean="0">
                <a:latin typeface="Times New Roman" pitchFamily="18" charset="0"/>
                <a:ea typeface="MS Mincho"/>
                <a:cs typeface="Times New Roman" pitchFamily="18" charset="0"/>
              </a:rPr>
              <a:t>で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: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trợ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tự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chỉ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phương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tiện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phương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thức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phương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pháp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thực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hiện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hành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/>
                <a:cs typeface="Times New Roman" pitchFamily="18" charset="0"/>
              </a:rPr>
              <a:t>động</a:t>
            </a:r>
            <a:r>
              <a:rPr lang="en-US" sz="2400" dirty="0" smtClean="0">
                <a:latin typeface="Times New Roman" pitchFamily="18" charset="0"/>
                <a:ea typeface="Tahoma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Ví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dụ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:</a:t>
            </a:r>
            <a:endParaRPr lang="en-US" sz="2400" dirty="0" smtClean="0">
              <a:solidFill>
                <a:srgbClr val="0070C0"/>
              </a:solidFill>
              <a:latin typeface="Times New Roman" pitchFamily="18" charset="0"/>
              <a:ea typeface="Tahoma"/>
              <a:cs typeface="Times New Roman" pitchFamily="18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は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Arial"/>
              </a:rPr>
              <a:t>し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Arial"/>
              </a:rPr>
              <a:t>で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ご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Arial"/>
              </a:rPr>
              <a:t>はん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をた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Arial"/>
              </a:rPr>
              <a:t>べます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。</a:t>
            </a:r>
            <a:r>
              <a:rPr lang="ja-JP" altLang="en-US" sz="2400" dirty="0" smtClean="0">
                <a:latin typeface="MS Mincho"/>
                <a:ea typeface="Calibri"/>
                <a:cs typeface="Arial"/>
              </a:rPr>
              <a:t>  </a:t>
            </a:r>
            <a:r>
              <a:rPr lang="en-US" sz="2400" dirty="0" err="1" smtClean="0">
                <a:latin typeface="Times New Roman" pitchFamily="18" charset="0"/>
                <a:ea typeface="Tahoma"/>
                <a:cs typeface="Times New Roman" pitchFamily="18" charset="0"/>
              </a:rPr>
              <a:t>Tôi</a:t>
            </a:r>
            <a:r>
              <a:rPr lang="en-US" sz="2400" dirty="0" smtClean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ăn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cơm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ea typeface="Tahoma"/>
                <a:cs typeface="Times New Roman" pitchFamily="18" charset="0"/>
              </a:rPr>
              <a:t>bằng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đũa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>
              <a:lnSpc>
                <a:spcPts val="870"/>
              </a:lnSpc>
            </a:pPr>
            <a:r>
              <a:rPr lang="en-US" sz="2400" dirty="0">
                <a:latin typeface="Times New Roman"/>
                <a:ea typeface="Times New Roman"/>
                <a:cs typeface="Arial"/>
              </a:rPr>
              <a:t> </a:t>
            </a:r>
            <a:endParaRPr lang="en-US" sz="2400" dirty="0">
              <a:ea typeface="Calibri"/>
              <a:cs typeface="Arial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Arial"/>
              </a:rPr>
              <a:t>コンピューター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Arial"/>
              </a:rPr>
              <a:t>で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レ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Arial"/>
              </a:rPr>
              <a:t>ポート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をか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Arial"/>
              </a:rPr>
              <a:t>きます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。</a:t>
            </a:r>
            <a:r>
              <a:rPr lang="en-US" sz="2400" dirty="0" err="1" smtClean="0">
                <a:latin typeface="Times New Roman" pitchFamily="18" charset="0"/>
                <a:ea typeface="Tahoma"/>
                <a:cs typeface="Times New Roman" pitchFamily="18" charset="0"/>
              </a:rPr>
              <a:t>Tôi</a:t>
            </a:r>
            <a:r>
              <a:rPr lang="en-US" sz="2400" dirty="0" smtClean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viết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báo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cáo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ea typeface="Tahoma"/>
                <a:cs typeface="Times New Roman" pitchFamily="18" charset="0"/>
              </a:rPr>
              <a:t>bằng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máy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/>
                <a:cs typeface="Times New Roman" pitchFamily="18" charset="0"/>
              </a:rPr>
              <a:t>tính</a:t>
            </a:r>
            <a:r>
              <a:rPr lang="en-US" sz="2400" dirty="0" smtClean="0">
                <a:latin typeface="Times New Roman" pitchFamily="18" charset="0"/>
                <a:ea typeface="Tahoma"/>
                <a:cs typeface="Times New Roman" pitchFamily="18" charset="0"/>
              </a:rPr>
              <a:t>.</a:t>
            </a:r>
          </a:p>
          <a:p>
            <a:pPr>
              <a:lnSpc>
                <a:spcPts val="870"/>
              </a:lnSpc>
            </a:pPr>
            <a:r>
              <a:rPr lang="en-US" sz="1600" dirty="0">
                <a:latin typeface="Times New Roman"/>
                <a:ea typeface="Times New Roman"/>
                <a:cs typeface="Arial"/>
              </a:rPr>
              <a:t> </a:t>
            </a:r>
            <a:endParaRPr lang="en-US" sz="1600" dirty="0">
              <a:ea typeface="Calibri"/>
              <a:cs typeface="Arial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にほんごでレポートをかきます。</a:t>
            </a:r>
            <a:endParaRPr lang="en-US" sz="2400" dirty="0" smtClean="0">
              <a:latin typeface="MS PMincho" pitchFamily="18" charset="-128"/>
              <a:ea typeface="MS PMincho" pitchFamily="18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2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5206" y="762422"/>
            <a:ext cx="38298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ctr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ja-JP" altLang="en-US" sz="2800" b="1" dirty="0">
                <a:solidFill>
                  <a:srgbClr val="FF0000"/>
                </a:solidFill>
                <a:ea typeface="MS Mincho"/>
                <a:cs typeface="Arial"/>
              </a:rPr>
              <a:t>なんで</a:t>
            </a:r>
            <a:r>
              <a:rPr lang="en-US" sz="2800" b="1" dirty="0">
                <a:solidFill>
                  <a:srgbClr val="FF0000"/>
                </a:solidFill>
                <a:latin typeface="Tahoma"/>
                <a:ea typeface="Tahoma"/>
                <a:cs typeface="Arial"/>
              </a:rPr>
              <a:t>  V </a:t>
            </a:r>
            <a:r>
              <a:rPr lang="ja-JP" altLang="en-US" sz="2800" b="1" dirty="0">
                <a:solidFill>
                  <a:srgbClr val="FF0000"/>
                </a:solidFill>
                <a:ea typeface="MS Mincho"/>
                <a:cs typeface="Arial"/>
              </a:rPr>
              <a:t>ますか</a:t>
            </a:r>
            <a:r>
              <a:rPr lang="ja-JP" altLang="en-US" sz="28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。</a:t>
            </a:r>
            <a:r>
              <a:rPr lang="ja-JP" alt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1524000"/>
            <a:ext cx="8226968" cy="291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ja-JP" altLang="en-US" sz="2400" b="1" dirty="0">
                <a:solidFill>
                  <a:prstClr val="black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なん</a:t>
            </a:r>
            <a:r>
              <a:rPr lang="ja-JP" altLang="en-US" sz="2400" b="1" dirty="0" smtClean="0">
                <a:solidFill>
                  <a:prstClr val="black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で　</a:t>
            </a:r>
            <a:r>
              <a:rPr lang="ja-JP" altLang="en-US" sz="2400" dirty="0" smtClean="0">
                <a:solidFill>
                  <a:prstClr val="black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りんごをきりますか。</a:t>
            </a:r>
            <a:endParaRPr lang="en-US" altLang="ja-JP" sz="2400" dirty="0" smtClean="0">
              <a:solidFill>
                <a:prstClr val="black"/>
              </a:solidFill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  <a:p>
            <a:r>
              <a:rPr lang="ja-JP" altLang="en-US" sz="2400" dirty="0" smtClean="0">
                <a:solidFill>
                  <a:prstClr val="black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、、、ナイフできります。</a:t>
            </a:r>
            <a:endParaRPr lang="en-US" altLang="ja-JP" sz="2400" dirty="0" smtClean="0">
              <a:solidFill>
                <a:prstClr val="black"/>
              </a:solidFill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b="1" dirty="0" smtClean="0">
                <a:solidFill>
                  <a:prstClr val="black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なんで　</a:t>
            </a:r>
            <a:r>
              <a:rPr lang="ja-JP" altLang="en-US" sz="2400" dirty="0" smtClean="0">
                <a:solidFill>
                  <a:prstClr val="black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てがみをかきますか。</a:t>
            </a:r>
            <a:endParaRPr lang="en-US" altLang="ja-JP" sz="2400" dirty="0" smtClean="0">
              <a:solidFill>
                <a:prstClr val="black"/>
              </a:solidFill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  <a:p>
            <a:r>
              <a:rPr lang="ja-JP" altLang="en-US" sz="2400" dirty="0" smtClean="0">
                <a:solidFill>
                  <a:prstClr val="black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、、、にほんご</a:t>
            </a:r>
            <a:r>
              <a:rPr lang="ja-JP" altLang="en-US" sz="2400" b="1" dirty="0" smtClean="0">
                <a:solidFill>
                  <a:prstClr val="black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で</a:t>
            </a:r>
            <a:r>
              <a:rPr lang="ja-JP" altLang="en-US" sz="2400" dirty="0" smtClean="0">
                <a:solidFill>
                  <a:prstClr val="black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かきます。</a:t>
            </a:r>
            <a:endParaRPr lang="en-US" altLang="ja-JP" sz="2400" dirty="0" smtClean="0">
              <a:solidFill>
                <a:prstClr val="black"/>
              </a:solidFill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  <a:p>
            <a:pPr marL="457200" indent="-457200">
              <a:lnSpc>
                <a:spcPct val="115000"/>
              </a:lnSpc>
              <a:buFont typeface="Wingdings" pitchFamily="2" charset="2"/>
              <a:buChar char="v"/>
            </a:pPr>
            <a:r>
              <a:rPr lang="vi-VN" sz="2800" dirty="0" smtClean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Chú ý:</a:t>
            </a:r>
            <a:r>
              <a:rPr lang="vi-VN" sz="28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vi-VN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Ta có thể thay 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なんで</a:t>
            </a:r>
            <a:r>
              <a:rPr lang="vi-VN" sz="2400" b="1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vi-VN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bằng 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なにで</a:t>
            </a:r>
            <a:r>
              <a:rPr lang="vi-VN" sz="2400" b="1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 </a:t>
            </a:r>
            <a:endParaRPr lang="en-US" sz="2400" b="1" dirty="0">
              <a:solidFill>
                <a:srgbClr val="FF0000"/>
              </a:solidFill>
              <a:latin typeface="Times New Roman"/>
              <a:ea typeface="MS Mincho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Arial" pitchFamily="34" charset="0"/>
              <a:buChar char="•"/>
            </a:pP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えいご</a:t>
            </a:r>
            <a:r>
              <a:rPr lang="ja-JP" altLang="en-US" sz="2400" b="1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で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でんわをかけます。</a:t>
            </a:r>
            <a:endParaRPr lang="en-US" altLang="ja-JP" sz="2400" dirty="0" smtClean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、、、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にほんご</a:t>
            </a:r>
            <a:r>
              <a:rPr lang="ja-JP" altLang="en-US" sz="2400" b="1" dirty="0" smtClean="0">
                <a:latin typeface="Times New Roman"/>
                <a:ea typeface="MS Mincho"/>
                <a:cs typeface="Times New Roman"/>
              </a:rPr>
              <a:t>で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えいがをみました。</a:t>
            </a:r>
            <a:endParaRPr lang="vi-VN" altLang="ja-JP" sz="2400" dirty="0" smtClean="0">
              <a:latin typeface="Times New Roman"/>
              <a:ea typeface="MS Mincho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22860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Câu hỏi :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82891" y="762422"/>
            <a:ext cx="306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 dirty="0" smtClean="0">
                <a:latin typeface="Times New Roman" pitchFamily="18" charset="0"/>
                <a:cs typeface="Times New Roman" pitchFamily="18" charset="0"/>
              </a:rPr>
              <a:t>Làm ~ bằng gì ?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0" y="304800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ja-JP" altLang="en-US" sz="32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は～ごで　何ですか。</a:t>
            </a:r>
            <a:endParaRPr lang="en-US" sz="3200" b="1" dirty="0">
              <a:solidFill>
                <a:srgbClr val="FF0000"/>
              </a:solidFill>
              <a:latin typeface="MS PMincho" pitchFamily="18" charset="-128"/>
              <a:ea typeface="MS PMincho" pitchFamily="18" charset="-128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1143000"/>
            <a:ext cx="830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Ý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nghĩa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: </a:t>
            </a:r>
            <a:r>
              <a:rPr lang="en-US" sz="2400" i="1" dirty="0">
                <a:latin typeface="Times New Roman" pitchFamily="18" charset="0"/>
                <a:ea typeface="Tahoma"/>
                <a:cs typeface="Times New Roman" pitchFamily="18" charset="0"/>
              </a:rPr>
              <a:t>“</a:t>
            </a:r>
            <a:r>
              <a:rPr lang="en-US" sz="2400" i="1" dirty="0" err="1">
                <a:latin typeface="Times New Roman" pitchFamily="18" charset="0"/>
                <a:ea typeface="Tahoma"/>
                <a:cs typeface="Times New Roman" pitchFamily="18" charset="0"/>
              </a:rPr>
              <a:t>Từ</a:t>
            </a:r>
            <a:r>
              <a:rPr lang="en-US" sz="2400" i="1" dirty="0">
                <a:latin typeface="Times New Roman" pitchFamily="18" charset="0"/>
                <a:ea typeface="Tahoma"/>
                <a:cs typeface="Times New Roman" pitchFamily="18" charset="0"/>
              </a:rPr>
              <a:t>/</a:t>
            </a:r>
            <a:r>
              <a:rPr lang="en-US" sz="2400" i="1" dirty="0" err="1">
                <a:latin typeface="Times New Roman" pitchFamily="18" charset="0"/>
                <a:ea typeface="Tahoma"/>
                <a:cs typeface="Times New Roman" pitchFamily="18" charset="0"/>
              </a:rPr>
              <a:t>Câu</a:t>
            </a:r>
            <a:r>
              <a:rPr lang="en-US" sz="2400" i="1" dirty="0">
                <a:latin typeface="Times New Roman" pitchFamily="18" charset="0"/>
                <a:ea typeface="Tahoma"/>
                <a:cs typeface="Times New Roman" pitchFamily="18" charset="0"/>
              </a:rPr>
              <a:t>” </a:t>
            </a:r>
            <a:r>
              <a:rPr lang="en-US" sz="2400" i="1" dirty="0" err="1">
                <a:latin typeface="Times New Roman" pitchFamily="18" charset="0"/>
                <a:ea typeface="Tahoma"/>
                <a:cs typeface="Times New Roman" pitchFamily="18" charset="0"/>
              </a:rPr>
              <a:t>trong</a:t>
            </a:r>
            <a:r>
              <a:rPr lang="en-US" sz="2400" i="1" dirty="0">
                <a:latin typeface="Times New Roman" pitchFamily="18" charset="0"/>
                <a:ea typeface="Tahoma"/>
                <a:cs typeface="Times New Roman" pitchFamily="18" charset="0"/>
              </a:rPr>
              <a:t>  </a:t>
            </a:r>
            <a:r>
              <a:rPr lang="en-US" sz="2400" i="1" dirty="0" err="1">
                <a:latin typeface="Times New Roman" pitchFamily="18" charset="0"/>
                <a:ea typeface="Tahoma"/>
                <a:cs typeface="Times New Roman" pitchFamily="18" charset="0"/>
              </a:rPr>
              <a:t>tiếng</a:t>
            </a:r>
            <a:r>
              <a:rPr lang="en-US" sz="2400" i="1" dirty="0">
                <a:latin typeface="Times New Roman" pitchFamily="18" charset="0"/>
                <a:ea typeface="Tahoma"/>
                <a:cs typeface="Times New Roman" pitchFamily="18" charset="0"/>
              </a:rPr>
              <a:t>~ </a:t>
            </a:r>
            <a:r>
              <a:rPr lang="en-US" sz="2400" i="1" dirty="0" err="1">
                <a:latin typeface="Times New Roman" pitchFamily="18" charset="0"/>
                <a:ea typeface="Tahoma"/>
                <a:cs typeface="Times New Roman" pitchFamily="18" charset="0"/>
              </a:rPr>
              <a:t>là</a:t>
            </a:r>
            <a:r>
              <a:rPr lang="en-US" sz="2400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ea typeface="Tahoma"/>
                <a:cs typeface="Times New Roman" pitchFamily="18" charset="0"/>
              </a:rPr>
              <a:t>gì</a:t>
            </a:r>
            <a:r>
              <a:rPr lang="en-US" sz="2400" i="1" dirty="0" smtClean="0">
                <a:latin typeface="Times New Roman" pitchFamily="18" charset="0"/>
                <a:ea typeface="Tahoma"/>
                <a:cs typeface="Times New Roman" pitchFamily="18" charset="0"/>
              </a:rPr>
              <a:t>?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Cách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dùng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: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dùng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để</a:t>
            </a:r>
            <a:r>
              <a:rPr lang="en-US" sz="2400" b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hỏi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cách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nói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từ</a:t>
            </a:r>
            <a:r>
              <a:rPr lang="en-US" sz="2400" b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hoặc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câu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bằng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thứ</a:t>
            </a:r>
            <a:r>
              <a:rPr lang="en-US" sz="2400" b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tiếng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nào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đó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Khi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ea typeface="Tahoma"/>
                <a:cs typeface="Times New Roman" pitchFamily="18" charset="0"/>
              </a:rPr>
              <a:t>viết từ hoặc câu ta để trong ngoặc kép</a:t>
            </a:r>
            <a:r>
              <a:rPr lang="ja-JP" altLang="en-US" sz="2400" dirty="0" smtClean="0">
                <a:ea typeface="MS Mincho"/>
                <a:cs typeface="Arial"/>
              </a:rPr>
              <a:t>「」</a:t>
            </a:r>
            <a:r>
              <a:rPr lang="vi-VN" altLang="ja-JP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( dấu hoặc kép trong tiếng Nhật )</a:t>
            </a:r>
            <a:r>
              <a:rPr lang="vi-VN" sz="2400" dirty="0" smtClean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vi-VN" sz="2400" b="1" dirty="0" smtClean="0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Ví dụ :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ja-JP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「ありがとう」　は　えいご</a:t>
            </a:r>
            <a:r>
              <a:rPr lang="ja-JP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で</a:t>
            </a:r>
            <a:r>
              <a:rPr lang="ja-JP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　何ですか。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MS PMincho" pitchFamily="18" charset="-128"/>
              <a:ea typeface="MS PMincho" pitchFamily="18" charset="-128"/>
              <a:cs typeface="Times New Roman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、、、「</a:t>
            </a:r>
            <a:r>
              <a:rPr lang="vi-VN" altLang="ja-JP" sz="2400" dirty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T</a:t>
            </a:r>
            <a:r>
              <a:rPr lang="vi-VN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hanhyou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」です。</a:t>
            </a:r>
            <a:endParaRPr lang="en-US" altLang="ja-JP" sz="2400" dirty="0" smtClean="0">
              <a:latin typeface="MS PMincho" pitchFamily="18" charset="-128"/>
              <a:ea typeface="MS PMincho" pitchFamily="18" charset="-128"/>
              <a:cs typeface="Arial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「　</a:t>
            </a:r>
            <a:r>
              <a:rPr lang="vi-VN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TẾT</a:t>
            </a:r>
            <a:r>
              <a:rPr lang="vi-VN" altLang="ja-JP" sz="2400" dirty="0" smtClean="0">
                <a:latin typeface="MS PMincho" pitchFamily="18" charset="-128"/>
                <a:ea typeface="MS PMincho" pitchFamily="18" charset="-128"/>
                <a:cs typeface="Arial"/>
              </a:rPr>
              <a:t> 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」　は　日本語　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Arial"/>
              </a:rPr>
              <a:t>で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　何ですか。</a:t>
            </a:r>
            <a:endParaRPr lang="vi-VN" altLang="ja-JP" sz="2400" dirty="0" smtClean="0">
              <a:latin typeface="MS PMincho" pitchFamily="18" charset="-128"/>
              <a:ea typeface="MS PMincho" pitchFamily="18" charset="-128"/>
              <a:cs typeface="Arial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、、、「おしょうがつ」です。</a:t>
            </a:r>
            <a:endParaRPr lang="en-US" altLang="ja-JP" sz="2400" dirty="0" smtClean="0">
              <a:latin typeface="MS PMincho" pitchFamily="18" charset="-128"/>
              <a:ea typeface="MS PMincho" pitchFamily="18" charset="-128"/>
              <a:cs typeface="Arial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「こんにちは」　は　ベトナム語　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Arial"/>
              </a:rPr>
              <a:t>で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　何ですか。</a:t>
            </a:r>
            <a:endParaRPr lang="en-US" altLang="ja-JP" sz="2400" dirty="0" smtClean="0">
              <a:latin typeface="MS PMincho" pitchFamily="18" charset="-128"/>
              <a:ea typeface="MS PMincho" pitchFamily="18" charset="-128"/>
              <a:cs typeface="Arial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、、、「</a:t>
            </a:r>
            <a:r>
              <a:rPr lang="vi-VN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Xin chào 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」です。</a:t>
            </a:r>
            <a:endParaRPr lang="en-US" sz="2400" dirty="0">
              <a:latin typeface="MS PMincho" pitchFamily="18" charset="-128"/>
              <a:ea typeface="MS PMincho" pitchFamily="18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650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533400" y="761999"/>
            <a:ext cx="701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N1(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người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cho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) </a:t>
            </a:r>
            <a:r>
              <a:rPr kumimoji="0" lang="ja-JP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は</a:t>
            </a:r>
            <a:r>
              <a:rPr kumimoji="0" lang="en-US" altLang="ja-JP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N2(</a:t>
            </a:r>
            <a:r>
              <a:rPr kumimoji="0" lang="en-US" altLang="ja-JP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người</a:t>
            </a:r>
            <a:r>
              <a:rPr kumimoji="0" lang="en-US" altLang="ja-JP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kumimoji="0" lang="en-US" altLang="ja-JP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nhận</a:t>
            </a:r>
            <a:r>
              <a:rPr kumimoji="0" lang="en-US" altLang="ja-JP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)</a:t>
            </a:r>
            <a:r>
              <a:rPr kumimoji="0" lang="ja-JP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に　</a:t>
            </a:r>
            <a:r>
              <a:rPr kumimoji="0" lang="en-US" altLang="ja-JP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N</a:t>
            </a:r>
            <a:r>
              <a:rPr kumimoji="0" lang="ja-JP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を</a:t>
            </a:r>
            <a:r>
              <a:rPr kumimoji="0" lang="ja-JP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　</a:t>
            </a:r>
            <a:endParaRPr kumimoji="0" lang="vi-VN" altLang="ja-JP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MS PMincho" pitchFamily="18" charset="-128"/>
              <a:ea typeface="MS PMincho" pitchFamily="18" charset="-128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34083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あげま</a:t>
            </a:r>
            <a:r>
              <a:rPr lang="ja-JP" altLang="en-US" sz="24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す</a:t>
            </a:r>
            <a:endParaRPr lang="vi-VN" altLang="ja-JP" sz="2400" b="1" dirty="0" smtClean="0">
              <a:solidFill>
                <a:srgbClr val="FF0000"/>
              </a:solidFill>
              <a:latin typeface="MS PMincho" pitchFamily="18" charset="-128"/>
              <a:ea typeface="MS PMincho" pitchFamily="18" charset="-128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かします</a:t>
            </a:r>
            <a:endParaRPr lang="en-US" altLang="ja-JP" sz="2400" b="1" dirty="0" smtClean="0">
              <a:solidFill>
                <a:srgbClr val="FF0000"/>
              </a:solidFill>
              <a:latin typeface="MS PMincho" pitchFamily="18" charset="-128"/>
              <a:ea typeface="MS PMincho" pitchFamily="18" charset="-128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かきま</a:t>
            </a:r>
            <a:r>
              <a:rPr lang="ja-JP" altLang="en-US" sz="24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す</a:t>
            </a:r>
            <a:endParaRPr lang="en-US" altLang="ja-JP" sz="2400" b="1" dirty="0" smtClean="0">
              <a:solidFill>
                <a:srgbClr val="FF0000"/>
              </a:solidFill>
              <a:latin typeface="MS PMincho" pitchFamily="18" charset="-128"/>
              <a:ea typeface="MS PMincho" pitchFamily="18" charset="-128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24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おしえます</a:t>
            </a:r>
            <a:endParaRPr lang="vi-VN" altLang="ja-JP" sz="2400" b="1" dirty="0">
              <a:solidFill>
                <a:srgbClr val="FF0000"/>
              </a:solidFill>
              <a:latin typeface="MS PMincho" pitchFamily="18" charset="-128"/>
              <a:ea typeface="MS PMincho" pitchFamily="18" charset="-128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910490"/>
            <a:ext cx="8534400" cy="4261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Ý 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nghĩa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: </a:t>
            </a:r>
            <a:r>
              <a:rPr lang="en-US" sz="2400" i="1" dirty="0" err="1">
                <a:latin typeface="Times New Roman" pitchFamily="18" charset="0"/>
                <a:ea typeface="Tahoma"/>
                <a:cs typeface="Times New Roman" pitchFamily="18" charset="0"/>
              </a:rPr>
              <a:t>Làm</a:t>
            </a:r>
            <a:r>
              <a:rPr lang="en-US" sz="2400" i="1" dirty="0">
                <a:latin typeface="Times New Roman" pitchFamily="18" charset="0"/>
                <a:ea typeface="Tahoma"/>
                <a:cs typeface="Times New Roman" pitchFamily="18" charset="0"/>
              </a:rPr>
              <a:t> ~ </a:t>
            </a:r>
            <a:r>
              <a:rPr lang="en-US" sz="2400" i="1" dirty="0" err="1">
                <a:latin typeface="Times New Roman" pitchFamily="18" charset="0"/>
                <a:ea typeface="Tahoma"/>
                <a:cs typeface="Times New Roman" pitchFamily="18" charset="0"/>
              </a:rPr>
              <a:t>cho</a:t>
            </a:r>
            <a:r>
              <a:rPr lang="en-US" sz="2400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ea typeface="Tahoma"/>
                <a:cs typeface="Times New Roman" pitchFamily="18" charset="0"/>
              </a:rPr>
              <a:t>N2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vi-VN" sz="2400" b="1" dirty="0" smtClean="0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Cách dùng</a:t>
            </a:r>
            <a:r>
              <a:rPr lang="vi-VN" sz="2400" dirty="0" smtClean="0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:</a:t>
            </a:r>
            <a:r>
              <a:rPr lang="ja-JP" altLang="en-US" sz="2400" b="1" dirty="0" smtClean="0">
                <a:solidFill>
                  <a:prstClr val="black"/>
                </a:solidFill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に</a:t>
            </a:r>
            <a:r>
              <a:rPr lang="vi-VN" altLang="ja-JP" sz="2400" b="1" dirty="0" smtClean="0">
                <a:solidFill>
                  <a:prstClr val="black"/>
                </a:solidFill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vi-VN" altLang="ja-JP" sz="2400" dirty="0" smtClean="0">
                <a:solidFill>
                  <a:prstClr val="black"/>
                </a:solidFill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trợ từ chỉ hướng đến hành động cho ai.</a:t>
            </a:r>
            <a:endParaRPr lang="en-US" sz="2400" dirty="0" smtClean="0">
              <a:latin typeface="Times New Roman" pitchFamily="18" charset="0"/>
              <a:ea typeface="Tahoma"/>
              <a:cs typeface="Times New Roman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vi-VN" sz="2400" b="1" dirty="0" smtClean="0">
                <a:latin typeface="Times New Roman" pitchFamily="18" charset="0"/>
                <a:ea typeface="Tahoma"/>
                <a:cs typeface="Times New Roman" pitchFamily="18" charset="0"/>
              </a:rPr>
              <a:t>N1</a:t>
            </a:r>
            <a:r>
              <a:rPr lang="vi-VN" sz="2400" dirty="0" smtClean="0">
                <a:latin typeface="Times New Roman" pitchFamily="18" charset="0"/>
                <a:ea typeface="Tahoma"/>
                <a:cs typeface="Times New Roman" pitchFamily="18" charset="0"/>
              </a:rPr>
              <a:t>: người, tổ chức, quốc gia.</a:t>
            </a:r>
            <a:endParaRPr lang="en-US" sz="2400" dirty="0">
              <a:latin typeface="Times New Roman" pitchFamily="18" charset="0"/>
              <a:ea typeface="Tahoma"/>
              <a:cs typeface="Times New Roman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vi-VN" sz="2400" b="1" dirty="0" smtClean="0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Ví dụ :</a:t>
            </a:r>
            <a:endParaRPr lang="en-US" sz="2400" b="1" dirty="0" smtClean="0">
              <a:solidFill>
                <a:srgbClr val="0070C0"/>
              </a:solidFill>
              <a:latin typeface="Times New Roman" pitchFamily="18" charset="0"/>
              <a:ea typeface="Tahoma"/>
              <a:cs typeface="Times New Roman" pitchFamily="18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Arial"/>
              </a:rPr>
              <a:t>は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は　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Arial"/>
              </a:rPr>
              <a:t>に　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プレゼントをあげます。</a:t>
            </a:r>
            <a:r>
              <a:rPr lang="vi-VN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Tôi tặng quà cho mẹ.</a:t>
            </a:r>
            <a:endParaRPr lang="en-US" altLang="ja-JP" sz="2400" dirty="0" smtClean="0">
              <a:latin typeface="Times New Roman" pitchFamily="18" charset="0"/>
              <a:ea typeface="MS PMincho" pitchFamily="18" charset="-128"/>
              <a:cs typeface="Times New Roman" pitchFamily="18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Arial"/>
              </a:rPr>
              <a:t>こいび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と　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Arial"/>
              </a:rPr>
              <a:t>に　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てがみをかきます。</a:t>
            </a:r>
            <a:r>
              <a:rPr lang="vi-VN" altLang="ja-JP" sz="2400" dirty="0" smtClean="0">
                <a:latin typeface="+mj-lt"/>
                <a:ea typeface="MS PMincho" pitchFamily="18" charset="-128"/>
                <a:cs typeface="Arial"/>
              </a:rPr>
              <a:t>Tôi viết thư cho người yêu.</a:t>
            </a:r>
            <a:endParaRPr lang="en-US" altLang="ja-JP" sz="2400" dirty="0" smtClean="0">
              <a:latin typeface="+mj-lt"/>
              <a:ea typeface="MS PMincho" pitchFamily="18" charset="-128"/>
              <a:cs typeface="Arial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Arial"/>
              </a:rPr>
              <a:t>ロ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ン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Arial"/>
              </a:rPr>
              <a:t>さ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んはともだち　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Arial"/>
              </a:rPr>
              <a:t>に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　お金（かね）がかしました。</a:t>
            </a:r>
            <a:endParaRPr lang="en-US" altLang="ja-JP" sz="2400" dirty="0" smtClean="0">
              <a:latin typeface="MS PMincho" pitchFamily="18" charset="-128"/>
              <a:ea typeface="MS PMincho" pitchFamily="18" charset="-128"/>
              <a:cs typeface="Arial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ja-JP" altLang="en-US" sz="2400" dirty="0">
                <a:latin typeface="Times New Roman"/>
                <a:ea typeface="MS Mincho"/>
              </a:rPr>
              <a:t>明</a:t>
            </a:r>
            <a:r>
              <a:rPr lang="ja-JP" altLang="en-US" sz="2400" dirty="0" smtClean="0">
                <a:latin typeface="Times New Roman"/>
                <a:ea typeface="MS Mincho"/>
              </a:rPr>
              <a:t>日</a:t>
            </a:r>
            <a:r>
              <a:rPr lang="ja-JP" altLang="en-US" sz="2400" dirty="0">
                <a:latin typeface="Times New Roman"/>
                <a:ea typeface="MS Mincho"/>
              </a:rPr>
              <a:t>会</a:t>
            </a:r>
            <a:r>
              <a:rPr lang="ja-JP" altLang="en-US" sz="2400" dirty="0" smtClean="0">
                <a:latin typeface="Times New Roman"/>
                <a:ea typeface="MS Mincho"/>
              </a:rPr>
              <a:t>社（かいしゃ）</a:t>
            </a:r>
            <a:r>
              <a:rPr lang="ja-JP" altLang="en-US" sz="2400" b="1" dirty="0" smtClean="0">
                <a:latin typeface="Times New Roman"/>
                <a:ea typeface="MS Mincho"/>
              </a:rPr>
              <a:t>に</a:t>
            </a:r>
            <a:r>
              <a:rPr lang="ja-JP" altLang="en-US" sz="2400" dirty="0">
                <a:latin typeface="Times New Roman"/>
                <a:ea typeface="MS Mincho"/>
              </a:rPr>
              <a:t>レポートをかきま</a:t>
            </a:r>
            <a:r>
              <a:rPr lang="ja-JP" altLang="en-US" sz="2400" dirty="0" smtClean="0">
                <a:latin typeface="Times New Roman"/>
                <a:ea typeface="MS Mincho"/>
              </a:rPr>
              <a:t>す。</a:t>
            </a:r>
            <a:endParaRPr lang="en-US" altLang="ja-JP" sz="2400" dirty="0">
              <a:latin typeface="MS PMincho" pitchFamily="18" charset="-128"/>
              <a:ea typeface="MS PMincho" pitchFamily="18" charset="-128"/>
              <a:cs typeface="Arial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リンさん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Arial"/>
              </a:rPr>
              <a:t>に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日本語をおしえました。</a:t>
            </a:r>
            <a:endParaRPr lang="en-US" altLang="ja-JP" sz="2400" dirty="0" smtClean="0">
              <a:latin typeface="MS PMincho" pitchFamily="18" charset="-128"/>
              <a:ea typeface="MS PMincho" pitchFamily="18" charset="-128"/>
              <a:cs typeface="Arial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  <a:tabLst>
                <a:tab pos="457200" algn="l"/>
              </a:tabLst>
            </a:pPr>
            <a:r>
              <a:rPr lang="ja-JP" altLang="en-US" sz="2400" b="1" dirty="0" smtClean="0">
                <a:solidFill>
                  <a:srgbClr val="0070C0"/>
                </a:solidFill>
                <a:latin typeface="Times New Roman"/>
                <a:ea typeface="MS Mincho"/>
              </a:rPr>
              <a:t>注意：</a:t>
            </a:r>
            <a:r>
              <a:rPr lang="ja-JP" altLang="en-US" sz="2400" dirty="0" smtClean="0">
                <a:latin typeface="Times New Roman"/>
                <a:ea typeface="MS Mincho"/>
              </a:rPr>
              <a:t>あげます</a:t>
            </a:r>
            <a:r>
              <a:rPr lang="vi-VN" altLang="ja-JP" sz="2400" dirty="0" smtClean="0">
                <a:latin typeface="Times New Roman"/>
                <a:ea typeface="MS Mincho"/>
              </a:rPr>
              <a:t> không dùng cho </a:t>
            </a:r>
            <a:r>
              <a:rPr lang="vi-VN" altLang="ja-JP" sz="2400" dirty="0">
                <a:latin typeface="Times New Roman"/>
                <a:ea typeface="MS Mincho"/>
              </a:rPr>
              <a:t> </a:t>
            </a:r>
            <a:r>
              <a:rPr lang="ja-JP" altLang="en-US" sz="2400" b="1" dirty="0" smtClean="0">
                <a:latin typeface="Times New Roman"/>
                <a:ea typeface="MS Mincho"/>
              </a:rPr>
              <a:t>わたし</a:t>
            </a:r>
            <a:r>
              <a:rPr lang="ja-JP" altLang="en-US" sz="2400" b="1" dirty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Arial"/>
              </a:rPr>
              <a:t>に</a:t>
            </a:r>
            <a:endParaRPr lang="en-US" altLang="ja-JP" sz="2400" b="1" dirty="0" smtClean="0">
              <a:latin typeface="Times New Roman"/>
              <a:ea typeface="MS Mincho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ja-JP" altLang="en-US" sz="2400" dirty="0" smtClean="0">
                <a:latin typeface="Times New Roman"/>
                <a:ea typeface="MS Mincho"/>
              </a:rPr>
              <a:t>先生は</a:t>
            </a:r>
            <a:r>
              <a:rPr lang="vi-VN" altLang="ja-JP" sz="2400" dirty="0" smtClean="0">
                <a:latin typeface="Times New Roman"/>
                <a:ea typeface="MS Mincho"/>
              </a:rPr>
              <a:t> </a:t>
            </a:r>
            <a:r>
              <a:rPr lang="ja-JP" altLang="en-US" sz="2400" dirty="0" smtClean="0">
                <a:latin typeface="Times New Roman"/>
                <a:ea typeface="MS Mincho"/>
              </a:rPr>
              <a:t>わたし</a:t>
            </a:r>
            <a:r>
              <a:rPr lang="vi-VN" altLang="ja-JP" sz="2400" dirty="0" smtClean="0">
                <a:latin typeface="Times New Roman"/>
                <a:ea typeface="MS Mincho"/>
              </a:rPr>
              <a:t> </a:t>
            </a:r>
            <a:r>
              <a:rPr lang="ja-JP" altLang="en-US" sz="2400" b="1" dirty="0" smtClean="0">
                <a:latin typeface="Times New Roman"/>
                <a:ea typeface="MS Mincho"/>
              </a:rPr>
              <a:t>に</a:t>
            </a:r>
            <a:r>
              <a:rPr lang="vi-VN" altLang="ja-JP" sz="2400" b="1" dirty="0" smtClean="0">
                <a:latin typeface="Times New Roman"/>
                <a:ea typeface="MS Mincho"/>
              </a:rPr>
              <a:t> </a:t>
            </a:r>
            <a:r>
              <a:rPr lang="ja-JP" altLang="en-US" sz="2400" dirty="0" smtClean="0">
                <a:latin typeface="Times New Roman"/>
                <a:ea typeface="MS Mincho"/>
              </a:rPr>
              <a:t>じしょをあげました。</a:t>
            </a:r>
            <a:endParaRPr lang="en-US" altLang="ja-JP" sz="2400" dirty="0" smtClean="0">
              <a:latin typeface="Times New Roman"/>
              <a:ea typeface="MS Mincho"/>
            </a:endParaRPr>
          </a:p>
        </p:txBody>
      </p:sp>
    </p:spTree>
    <p:extLst>
      <p:ext uri="{BB962C8B-B14F-4D97-AF65-F5344CB8AC3E}">
        <p14:creationId xmlns:p14="http://schemas.microsoft.com/office/powerpoint/2010/main" val="245390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04801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ja-JP" sz="2800" b="1" dirty="0" smtClean="0">
                <a:solidFill>
                  <a:srgbClr val="FF0000"/>
                </a:solidFill>
                <a:latin typeface="+mj-lt"/>
                <a:ea typeface="MS Mincho"/>
                <a:cs typeface="Times New Roman"/>
              </a:rPr>
              <a:t>CÂU HỎI : </a:t>
            </a:r>
            <a:r>
              <a:rPr lang="ja-JP" altLang="en-US" sz="2800" b="1" dirty="0" smtClean="0">
                <a:solidFill>
                  <a:srgbClr val="FF0000"/>
                </a:solidFill>
                <a:latin typeface="+mj-lt"/>
                <a:ea typeface="MS Mincho"/>
                <a:cs typeface="Times New Roman"/>
              </a:rPr>
              <a:t>だ</a:t>
            </a:r>
            <a:r>
              <a:rPr lang="ja-JP" altLang="en-US" sz="2800" b="1" dirty="0">
                <a:solidFill>
                  <a:srgbClr val="FF0000"/>
                </a:solidFill>
                <a:latin typeface="+mj-lt"/>
                <a:ea typeface="MS Mincho"/>
                <a:cs typeface="Times New Roman"/>
              </a:rPr>
              <a:t>れ</a:t>
            </a:r>
            <a:r>
              <a:rPr lang="ja-JP" altLang="en-US" sz="2800" b="1" dirty="0" smtClean="0">
                <a:solidFill>
                  <a:srgbClr val="FF0000"/>
                </a:solidFill>
                <a:latin typeface="+mj-lt"/>
                <a:ea typeface="MS Mincho"/>
                <a:cs typeface="Times New Roman"/>
              </a:rPr>
              <a:t>に</a:t>
            </a:r>
            <a:r>
              <a:rPr lang="vi-VN" altLang="ja-JP" sz="2800" b="1" dirty="0" smtClean="0">
                <a:solidFill>
                  <a:srgbClr val="FF0000"/>
                </a:solidFill>
                <a:latin typeface="+mj-lt"/>
                <a:ea typeface="MS Mincho"/>
                <a:cs typeface="Times New Roman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V</a:t>
            </a:r>
            <a:r>
              <a:rPr lang="vi-VN" sz="2800" b="1" dirty="0" smtClean="0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ja-JP" altLang="en-US" sz="2800" b="1" dirty="0" smtClean="0">
                <a:solidFill>
                  <a:srgbClr val="FF0000"/>
                </a:solidFill>
                <a:latin typeface="+mj-lt"/>
                <a:ea typeface="MS Mincho"/>
                <a:cs typeface="Times New Roman"/>
              </a:rPr>
              <a:t>ま</a:t>
            </a:r>
            <a:r>
              <a:rPr lang="ja-JP" altLang="en-US" sz="2800" b="1" dirty="0">
                <a:solidFill>
                  <a:srgbClr val="FF0000"/>
                </a:solidFill>
                <a:latin typeface="+mj-lt"/>
                <a:ea typeface="MS Mincho"/>
                <a:cs typeface="Times New Roman"/>
              </a:rPr>
              <a:t>すか</a:t>
            </a:r>
            <a:endParaRPr lang="en-US" sz="28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76455" y="335578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 dirty="0" smtClean="0">
                <a:latin typeface="Times New Roman" pitchFamily="18" charset="0"/>
                <a:cs typeface="Times New Roman" pitchFamily="18" charset="0"/>
              </a:rPr>
              <a:t>Làm gì cho ai ?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345" y="1212273"/>
            <a:ext cx="8534400" cy="4556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b="1" dirty="0">
                <a:latin typeface="Times New Roman"/>
                <a:ea typeface="MS Mincho"/>
                <a:cs typeface="Times New Roman"/>
              </a:rPr>
              <a:t>だれに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プレゼントをあげましたか。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Bạn đã tặng ai quà vậy</a:t>
            </a:r>
            <a:r>
              <a:rPr lang="vi-VN" sz="2400" dirty="0" smtClean="0">
                <a:latin typeface="Times New Roman"/>
                <a:ea typeface="MS Mincho"/>
                <a:cs typeface="Times New Roman"/>
              </a:rPr>
              <a:t>?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 smtClean="0"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たなかさ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んにあげました。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Đã tặng anh </a:t>
            </a:r>
            <a:r>
              <a:rPr lang="vi-VN" sz="2400" dirty="0" smtClean="0">
                <a:latin typeface="Times New Roman"/>
                <a:ea typeface="MS Mincho"/>
                <a:cs typeface="Times New Roman"/>
              </a:rPr>
              <a:t>tanaka 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b="1" dirty="0">
                <a:latin typeface="Times New Roman"/>
                <a:ea typeface="MS Mincho"/>
                <a:cs typeface="Times New Roman"/>
              </a:rPr>
              <a:t>だれに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本をかし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ますか。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Bạn cho ai mượn sách?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クアン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さ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ん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に</a:t>
            </a: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か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し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ます。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Cho anh </a:t>
            </a:r>
            <a:r>
              <a:rPr lang="vi-VN" sz="2400" dirty="0" smtClean="0">
                <a:latin typeface="Times New Roman"/>
                <a:ea typeface="MS Mincho"/>
                <a:cs typeface="Times New Roman"/>
              </a:rPr>
              <a:t>Quang 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mượn.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b="1" dirty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注</a:t>
            </a:r>
            <a:r>
              <a:rPr lang="ja-JP" altLang="en-US" sz="2400" b="1" dirty="0" smtClean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意：</a:t>
            </a:r>
            <a:r>
              <a:rPr lang="vi-VN" sz="2400" i="1" dirty="0">
                <a:latin typeface="Times New Roman"/>
                <a:ea typeface="MS Mincho"/>
                <a:cs typeface="Times New Roman"/>
              </a:rPr>
              <a:t>Đối với những động </a:t>
            </a:r>
            <a:r>
              <a:rPr lang="vi-VN" sz="2400" i="1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từ</a:t>
            </a:r>
            <a:r>
              <a:rPr lang="ja-JP" altLang="en-US" sz="2400" i="1" dirty="0" smtClean="0">
                <a:latin typeface="MS Mincho"/>
                <a:ea typeface="MS Mincho"/>
                <a:cs typeface="Times New Roman"/>
              </a:rPr>
              <a:t>おく</a:t>
            </a:r>
            <a:r>
              <a:rPr lang="ja-JP" altLang="en-US" sz="2400" i="1" dirty="0" smtClean="0">
                <a:latin typeface="Times New Roman"/>
                <a:ea typeface="MS Mincho"/>
                <a:cs typeface="Times New Roman"/>
              </a:rPr>
              <a:t>り</a:t>
            </a:r>
            <a:r>
              <a:rPr lang="ja-JP" altLang="en-US" sz="2400" i="1" dirty="0">
                <a:latin typeface="Times New Roman"/>
                <a:ea typeface="MS Mincho"/>
                <a:cs typeface="Times New Roman"/>
              </a:rPr>
              <a:t>ます</a:t>
            </a:r>
            <a:r>
              <a:rPr lang="ja-JP" altLang="en-US" sz="2400" i="1" dirty="0" smtClean="0">
                <a:latin typeface="Times New Roman"/>
                <a:ea typeface="MS Mincho"/>
                <a:cs typeface="Times New Roman"/>
              </a:rPr>
              <a:t>、</a:t>
            </a:r>
            <a:r>
              <a:rPr lang="ja-JP" altLang="en-US" sz="2400" i="1" dirty="0" smtClean="0">
                <a:latin typeface="MS Mincho"/>
                <a:ea typeface="MS Mincho"/>
                <a:cs typeface="Times New Roman"/>
              </a:rPr>
              <a:t>で</a:t>
            </a:r>
            <a:r>
              <a:rPr lang="ja-JP" altLang="en-US" sz="2400" i="1" dirty="0">
                <a:latin typeface="MS Mincho"/>
                <a:ea typeface="MS Mincho"/>
                <a:cs typeface="Times New Roman"/>
              </a:rPr>
              <a:t>ん</a:t>
            </a:r>
            <a:r>
              <a:rPr lang="ja-JP" altLang="en-US" sz="2400" i="1" dirty="0" smtClean="0">
                <a:latin typeface="MS Mincho"/>
                <a:ea typeface="MS Mincho"/>
                <a:cs typeface="Times New Roman"/>
              </a:rPr>
              <a:t>わ</a:t>
            </a:r>
            <a:r>
              <a:rPr lang="ja-JP" altLang="en-US" sz="2400" i="1" dirty="0" smtClean="0">
                <a:latin typeface="Times New Roman"/>
                <a:ea typeface="MS Mincho"/>
                <a:cs typeface="Times New Roman"/>
              </a:rPr>
              <a:t>を</a:t>
            </a:r>
            <a:r>
              <a:rPr lang="ja-JP" altLang="en-US" sz="2400" i="1" dirty="0">
                <a:latin typeface="Times New Roman"/>
                <a:ea typeface="MS Mincho"/>
                <a:cs typeface="Times New Roman"/>
              </a:rPr>
              <a:t>かけます</a:t>
            </a:r>
            <a:r>
              <a:rPr lang="vi-VN" sz="2400" i="1" dirty="0">
                <a:latin typeface="Times New Roman"/>
                <a:ea typeface="MS Mincho"/>
                <a:cs typeface="Times New Roman"/>
              </a:rPr>
              <a:t> thì đối tượng không chỉ là người mà còn có thể là địa điểm, khi đó có thể thay</a:t>
            </a:r>
            <a:r>
              <a:rPr lang="ja-JP" altLang="en-US" sz="2400" i="1" dirty="0">
                <a:latin typeface="Times New Roman"/>
                <a:ea typeface="MS Mincho"/>
                <a:cs typeface="Times New Roman"/>
              </a:rPr>
              <a:t>に</a:t>
            </a:r>
            <a:r>
              <a:rPr lang="vi-VN" sz="2400" i="1" dirty="0">
                <a:latin typeface="Times New Roman"/>
                <a:ea typeface="MS Mincho"/>
                <a:cs typeface="Times New Roman"/>
              </a:rPr>
              <a:t> bằng trợ từ </a:t>
            </a:r>
            <a:r>
              <a:rPr lang="ja-JP" altLang="en-US" sz="2400" i="1" dirty="0">
                <a:latin typeface="Times New Roman"/>
                <a:ea typeface="MS Mincho"/>
                <a:cs typeface="Times New Roman"/>
              </a:rPr>
              <a:t>へ</a:t>
            </a:r>
            <a:endParaRPr lang="en-US" sz="2400" i="1" dirty="0">
              <a:latin typeface="Times New Roman"/>
              <a:ea typeface="MS Mincho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け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さ、会社</a:t>
            </a:r>
            <a:r>
              <a:rPr lang="ja-JP" altLang="en-US" sz="2400" b="1" dirty="0" smtClean="0">
                <a:latin typeface="Times New Roman"/>
                <a:ea typeface="MS Mincho"/>
                <a:cs typeface="Times New Roman"/>
              </a:rPr>
              <a:t>へ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でんわを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かけました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。</a:t>
            </a:r>
            <a:r>
              <a:rPr lang="vi-VN" altLang="ja-JP" sz="2400" dirty="0" smtClean="0">
                <a:latin typeface="Times New Roman"/>
                <a:ea typeface="MS Mincho"/>
                <a:cs typeface="Times New Roman"/>
              </a:rPr>
              <a:t>Tôi gọi điện cho công ty vào buổi sáng.</a:t>
            </a:r>
            <a:endParaRPr lang="en-US" sz="2000" dirty="0">
              <a:latin typeface="Times New Roman"/>
              <a:ea typeface="MS Minch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314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8288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844" y="0"/>
            <a:ext cx="564587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4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32614"/>
            <a:ext cx="6099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/>
                <a:ea typeface="MS Mincho"/>
              </a:rPr>
              <a:t>N1(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MS Mincho"/>
              </a:rPr>
              <a:t>người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MS Mincho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MS Mincho"/>
              </a:rPr>
              <a:t>nhận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MS Mincho"/>
              </a:rPr>
              <a:t>)</a:t>
            </a:r>
            <a:r>
              <a:rPr lang="ja-JP" alt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は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MS Mincho"/>
              </a:rPr>
              <a:t> N2(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MS Mincho"/>
              </a:rPr>
              <a:t>người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MS Mincho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MS Mincho"/>
              </a:rPr>
              <a:t>cho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MS Mincho"/>
              </a:rPr>
              <a:t>)</a:t>
            </a:r>
            <a:r>
              <a:rPr lang="ja-JP" alt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に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MS Mincho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MS Mincho"/>
              </a:rPr>
              <a:t>N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を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794665" y="263281"/>
            <a:ext cx="258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もらいます</a:t>
            </a:r>
            <a:r>
              <a:rPr lang="vi-VN" altLang="ja-JP" sz="2400" b="1" dirty="0" smtClean="0">
                <a:solidFill>
                  <a:srgbClr val="FF0000"/>
                </a:solidFill>
                <a:latin typeface="+mj-lt"/>
                <a:ea typeface="MS PMincho" pitchFamily="18" charset="-128"/>
              </a:rPr>
              <a:t>(nhận)</a:t>
            </a:r>
            <a:endParaRPr lang="en-US" altLang="ja-JP" sz="2400" b="1" dirty="0" smtClean="0">
              <a:solidFill>
                <a:srgbClr val="FF0000"/>
              </a:solidFill>
              <a:latin typeface="+mj-lt"/>
              <a:ea typeface="MS PMincho" pitchFamily="18" charset="-128"/>
            </a:endParaRPr>
          </a:p>
          <a:p>
            <a:r>
              <a:rPr lang="ja-JP" altLang="en-US" sz="24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ならいま</a:t>
            </a:r>
            <a:r>
              <a:rPr lang="ja-JP" altLang="en-US" sz="24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す</a:t>
            </a:r>
            <a:r>
              <a:rPr lang="vi-VN" altLang="ja-JP" sz="2400" b="1" dirty="0" smtClean="0">
                <a:solidFill>
                  <a:srgbClr val="FF0000"/>
                </a:solidFill>
                <a:latin typeface="+mj-lt"/>
                <a:ea typeface="MS PMincho" pitchFamily="18" charset="-128"/>
              </a:rPr>
              <a:t>( học)</a:t>
            </a:r>
            <a:endParaRPr lang="en-US" altLang="ja-JP" sz="2400" b="1" dirty="0" smtClean="0">
              <a:solidFill>
                <a:srgbClr val="FF0000"/>
              </a:solidFill>
              <a:latin typeface="+mj-lt"/>
              <a:ea typeface="MS PMincho" pitchFamily="18" charset="-128"/>
            </a:endParaRPr>
          </a:p>
          <a:p>
            <a:r>
              <a:rPr lang="ja-JP" altLang="en-US" sz="24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かりま</a:t>
            </a:r>
            <a:r>
              <a:rPr lang="ja-JP" altLang="en-US" sz="24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す</a:t>
            </a:r>
            <a:r>
              <a:rPr lang="vi-VN" altLang="ja-JP" sz="2400" b="1" dirty="0" smtClean="0">
                <a:solidFill>
                  <a:srgbClr val="FF0000"/>
                </a:solidFill>
                <a:latin typeface="+mj-lt"/>
                <a:ea typeface="MS PMincho" pitchFamily="18" charset="-128"/>
              </a:rPr>
              <a:t>(mượn)</a:t>
            </a:r>
            <a:endParaRPr lang="en-US" altLang="ja-JP" sz="2400" b="1" dirty="0" smtClean="0">
              <a:solidFill>
                <a:srgbClr val="FF0000"/>
              </a:solidFill>
              <a:latin typeface="+mj-lt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473" y="1470537"/>
            <a:ext cx="8610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ja-JP" sz="2400" b="1" dirty="0" smtClean="0">
                <a:solidFill>
                  <a:srgbClr val="0070C0"/>
                </a:solidFill>
                <a:latin typeface="+mj-lt"/>
                <a:ea typeface="MS PMincho" pitchFamily="18" charset="-128"/>
              </a:rPr>
              <a:t>Ý nghĩa: </a:t>
            </a:r>
            <a:r>
              <a:rPr lang="vi-VN" altLang="ja-JP" sz="2400" i="1" dirty="0" smtClean="0">
                <a:latin typeface="+mj-lt"/>
                <a:ea typeface="MS PMincho" pitchFamily="18" charset="-128"/>
              </a:rPr>
              <a:t>Nhận được ~  từ N</a:t>
            </a:r>
            <a:r>
              <a:rPr lang="en-US" altLang="ja-JP" sz="2400" i="1" dirty="0" smtClean="0">
                <a:latin typeface="+mj-lt"/>
                <a:ea typeface="MS PMincho" pitchFamily="18" charset="-128"/>
              </a:rPr>
              <a:t>2</a:t>
            </a:r>
            <a:r>
              <a:rPr lang="vi-VN" altLang="ja-JP" sz="2400" i="1" dirty="0" smtClean="0">
                <a:latin typeface="+mj-lt"/>
                <a:ea typeface="MS PMincho" pitchFamily="18" charset="-128"/>
              </a:rPr>
              <a:t>.</a:t>
            </a:r>
          </a:p>
          <a:p>
            <a:r>
              <a:rPr lang="vi-VN" altLang="ja-JP" sz="2400" b="1" dirty="0" smtClean="0">
                <a:solidFill>
                  <a:srgbClr val="0070C0"/>
                </a:solidFill>
                <a:latin typeface="+mj-lt"/>
                <a:ea typeface="MS PMincho" pitchFamily="18" charset="-128"/>
              </a:rPr>
              <a:t>Cách dùng: </a:t>
            </a:r>
            <a:r>
              <a:rPr lang="vi-VN" altLang="ja-JP" sz="2400" dirty="0" smtClean="0">
                <a:latin typeface="+mj-lt"/>
                <a:ea typeface="MS PMincho" pitchFamily="18" charset="-128"/>
              </a:rPr>
              <a:t>N1 chủ hành động.</a:t>
            </a:r>
          </a:p>
          <a:p>
            <a:r>
              <a:rPr lang="vi-VN" altLang="ja-JP" sz="2400" dirty="0" smtClean="0">
                <a:latin typeface="+mj-lt"/>
                <a:ea typeface="MS PMincho" pitchFamily="18" charset="-128"/>
              </a:rPr>
              <a:t>N2: chỉ xuất xứ thứ mà vật nhận được, học, mượn.</a:t>
            </a:r>
          </a:p>
          <a:p>
            <a:r>
              <a:rPr lang="vi-VN" altLang="ja-JP" sz="2400" dirty="0" smtClean="0">
                <a:latin typeface="+mj-lt"/>
                <a:ea typeface="MS PMincho" pitchFamily="18" charset="-128"/>
              </a:rPr>
              <a:t>N: là thứ là chủ hành động nhận được.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ja-JP" altLang="en-US" sz="2400" dirty="0" smtClean="0">
                <a:latin typeface="MS PMincho" pitchFamily="18" charset="-128"/>
                <a:ea typeface="MS PMincho" pitchFamily="18" charset="-128"/>
              </a:rPr>
              <a:t>先生はがくせい</a:t>
            </a:r>
            <a:r>
              <a:rPr lang="vi-VN" altLang="ja-JP" sz="2400" dirty="0" smtClean="0">
                <a:latin typeface="MS PMincho" pitchFamily="18" charset="-128"/>
                <a:ea typeface="MS PMincho" pitchFamily="18" charset="-128"/>
              </a:rPr>
              <a:t> 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</a:rPr>
              <a:t>に</a:t>
            </a:r>
            <a:r>
              <a:rPr lang="vi-VN" altLang="ja-JP" sz="2400" b="1" dirty="0" smtClean="0">
                <a:latin typeface="MS PMincho" pitchFamily="18" charset="-128"/>
                <a:ea typeface="MS PMincho" pitchFamily="18" charset="-128"/>
              </a:rPr>
              <a:t> 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</a:rPr>
              <a:t>はなをもらいました。</a:t>
            </a:r>
            <a:endParaRPr lang="en-US" altLang="ja-JP" sz="2400" dirty="0" smtClean="0">
              <a:latin typeface="MS PMincho" pitchFamily="18" charset="-128"/>
              <a:ea typeface="MS PMincho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ja-JP" altLang="en-US" sz="2400" dirty="0" smtClean="0">
                <a:latin typeface="MS PMincho" pitchFamily="18" charset="-128"/>
                <a:ea typeface="MS PMincho" pitchFamily="18" charset="-128"/>
              </a:rPr>
              <a:t>なかむら先生</a:t>
            </a:r>
            <a:r>
              <a:rPr lang="vi-VN" altLang="ja-JP" sz="2400" dirty="0" smtClean="0">
                <a:latin typeface="MS PMincho" pitchFamily="18" charset="-128"/>
                <a:ea typeface="MS PMincho" pitchFamily="18" charset="-128"/>
              </a:rPr>
              <a:t> 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</a:rPr>
              <a:t>に</a:t>
            </a:r>
            <a:r>
              <a:rPr lang="vi-VN" altLang="ja-JP" sz="2400" b="1" dirty="0" smtClean="0">
                <a:latin typeface="MS PMincho" pitchFamily="18" charset="-128"/>
                <a:ea typeface="MS PMincho" pitchFamily="18" charset="-128"/>
              </a:rPr>
              <a:t> 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</a:rPr>
              <a:t>日本語をならいました。</a:t>
            </a:r>
            <a:endParaRPr lang="en-US" altLang="ja-JP" sz="2400" dirty="0" smtClean="0">
              <a:latin typeface="MS PMincho" pitchFamily="18" charset="-128"/>
              <a:ea typeface="MS PMincho" pitchFamily="18" charset="-128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ja-JP" altLang="en-US" sz="2400" dirty="0" smtClean="0">
                <a:latin typeface="MS PMincho" pitchFamily="18" charset="-128"/>
                <a:ea typeface="MS PMincho" pitchFamily="18" charset="-128"/>
              </a:rPr>
              <a:t>ホアさんはチャンさん</a:t>
            </a:r>
            <a:r>
              <a:rPr lang="vi-VN" altLang="ja-JP" sz="2400" dirty="0" smtClean="0">
                <a:latin typeface="MS PMincho" pitchFamily="18" charset="-128"/>
                <a:ea typeface="MS PMincho" pitchFamily="18" charset="-128"/>
              </a:rPr>
              <a:t> 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</a:rPr>
              <a:t>に</a:t>
            </a:r>
            <a:r>
              <a:rPr lang="vi-VN" altLang="ja-JP" sz="2400" b="1" dirty="0" smtClean="0">
                <a:latin typeface="MS PMincho" pitchFamily="18" charset="-128"/>
                <a:ea typeface="MS PMincho" pitchFamily="18" charset="-128"/>
              </a:rPr>
              <a:t> 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</a:rPr>
              <a:t>ノートをかりました。</a:t>
            </a:r>
            <a:endParaRPr lang="en-US" altLang="ja-JP" sz="2400" dirty="0" smtClean="0">
              <a:latin typeface="MS PMincho" pitchFamily="18" charset="-128"/>
              <a:ea typeface="MS PMincho" pitchFamily="18" charset="-128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ja-JP" altLang="en-US" sz="2400" b="1" dirty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注</a:t>
            </a:r>
            <a:r>
              <a:rPr lang="ja-JP" altLang="en-US" sz="2400" b="1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意：</a:t>
            </a:r>
            <a:r>
              <a:rPr lang="en-US" sz="2400" dirty="0">
                <a:latin typeface="Tahoma"/>
                <a:ea typeface="Tahoma"/>
                <a:cs typeface="Arial"/>
              </a:rPr>
              <a:t> </a:t>
            </a:r>
            <a:r>
              <a:rPr lang="vi-VN" sz="2400" i="1" dirty="0" smtClean="0">
                <a:latin typeface="+mj-lt"/>
                <a:ea typeface="Tahoma"/>
                <a:cs typeface="Arial"/>
              </a:rPr>
              <a:t>Khi N2 là cơ quan/tổ </a:t>
            </a:r>
            <a:r>
              <a:rPr lang="vi-VN" sz="2400" i="1" smtClean="0">
                <a:latin typeface="+mj-lt"/>
                <a:ea typeface="Tahoma"/>
                <a:cs typeface="Arial"/>
              </a:rPr>
              <a:t>chức sẽ </a:t>
            </a:r>
            <a:r>
              <a:rPr lang="vi-VN" sz="2400" i="1" dirty="0" smtClean="0">
                <a:latin typeface="+mj-lt"/>
                <a:ea typeface="Tahoma"/>
                <a:cs typeface="Arial"/>
              </a:rPr>
              <a:t>dùng trợ từ </a:t>
            </a:r>
            <a:r>
              <a:rPr lang="ja-JP" altLang="en-US" sz="2400" b="1" i="1" dirty="0" smtClean="0">
                <a:solidFill>
                  <a:prstClr val="black"/>
                </a:solidFill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から</a:t>
            </a:r>
            <a:r>
              <a:rPr lang="vi-VN" altLang="ja-JP" sz="2400" b="1" i="1" dirty="0" smtClean="0">
                <a:solidFill>
                  <a:prstClr val="black"/>
                </a:solidFill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vi-VN" sz="2400" i="1" dirty="0" smtClean="0">
                <a:latin typeface="+mj-lt"/>
                <a:ea typeface="Tahoma"/>
                <a:cs typeface="Arial"/>
              </a:rPr>
              <a:t>thay cho </a:t>
            </a:r>
            <a:r>
              <a:rPr lang="ja-JP" altLang="en-US" sz="2400" b="1" i="1" dirty="0" smtClean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</a:rPr>
              <a:t>に</a:t>
            </a:r>
            <a:r>
              <a:rPr lang="vi-VN" altLang="ja-JP" sz="2400" b="1" i="1" dirty="0" smtClean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</a:rPr>
              <a:t>.</a:t>
            </a:r>
            <a:endParaRPr lang="en-US" sz="2400" i="1" dirty="0">
              <a:latin typeface="Times New Roman" pitchFamily="18" charset="0"/>
              <a:ea typeface="Tahoma"/>
              <a:cs typeface="Times New Roman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ja-JP" altLang="en-US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ぎんこう　</a:t>
            </a:r>
            <a:r>
              <a:rPr lang="vi-VN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ja-JP" altLang="en-US" sz="2400" b="1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から</a:t>
            </a:r>
            <a:r>
              <a:rPr lang="vi-VN" altLang="ja-JP" sz="2400" b="1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ja-JP" altLang="en-US" sz="2400" b="1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　</a:t>
            </a:r>
            <a:r>
              <a:rPr lang="ja-JP" altLang="en-US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お金をかります。</a:t>
            </a:r>
            <a:endParaRPr lang="en-US" altLang="ja-JP" sz="2400" dirty="0" smtClean="0">
              <a:latin typeface="Times New Roman" pitchFamily="18" charset="0"/>
              <a:ea typeface="MS PMincho" pitchFamily="18" charset="-128"/>
              <a:cs typeface="Times New Roman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vi-VN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ja-JP" altLang="en-US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だいがく　</a:t>
            </a:r>
            <a:r>
              <a:rPr lang="ja-JP" altLang="en-US" sz="2400" b="1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から</a:t>
            </a:r>
            <a:r>
              <a:rPr lang="vi-VN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ja-JP" altLang="en-US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　プレゼントをもらいました。</a:t>
            </a:r>
            <a:endParaRPr lang="en-US" altLang="ja-JP" sz="2400" dirty="0" smtClean="0">
              <a:latin typeface="Times New Roman" pitchFamily="18" charset="0"/>
              <a:ea typeface="MS PMincho" pitchFamily="18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7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346362"/>
            <a:ext cx="6858000" cy="65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ja-JP" altLang="en-US" sz="32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だれに（から）</a:t>
            </a:r>
            <a:r>
              <a:rPr lang="en-US" sz="32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V</a:t>
            </a:r>
            <a:r>
              <a:rPr lang="ja-JP" altLang="en-US" sz="32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ますか。～</a:t>
            </a:r>
            <a:r>
              <a:rPr lang="en-US" sz="3200" b="1" dirty="0" err="1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từ</a:t>
            </a:r>
            <a:r>
              <a:rPr lang="en-US" sz="32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ai</a:t>
            </a:r>
            <a:r>
              <a:rPr lang="en-US" sz="32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.</a:t>
            </a:r>
            <a:endParaRPr lang="en-US" sz="3200" dirty="0">
              <a:effectLst/>
              <a:latin typeface="Times New Roman"/>
              <a:ea typeface="MS Mincho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109" y="1600200"/>
            <a:ext cx="8610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ja-JP" sz="2800" b="1" dirty="0" smtClean="0">
                <a:solidFill>
                  <a:srgbClr val="0070C0"/>
                </a:solidFill>
                <a:latin typeface="+mj-lt"/>
                <a:ea typeface="MS PMincho" pitchFamily="18" charset="-128"/>
              </a:rPr>
              <a:t>Ví dụ :</a:t>
            </a:r>
            <a:endParaRPr lang="en-US" altLang="ja-JP" sz="2800" b="1" dirty="0" smtClean="0">
              <a:solidFill>
                <a:srgbClr val="0070C0"/>
              </a:solidFill>
              <a:latin typeface="+mj-lt"/>
              <a:ea typeface="MS PMincho" pitchFamily="18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</a:rPr>
              <a:t>だれに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</a:rPr>
              <a:t>とけいをもらいましたか。</a:t>
            </a:r>
            <a:r>
              <a:rPr lang="vi-VN" altLang="ja-JP" sz="2400" dirty="0" smtClean="0">
                <a:latin typeface="+mj-lt"/>
                <a:ea typeface="MS PMincho" pitchFamily="18" charset="-128"/>
              </a:rPr>
              <a:t>Bạn đã nhận được đồng hồ từ ai ?</a:t>
            </a:r>
            <a:endParaRPr lang="en-US" altLang="ja-JP" sz="2400" dirty="0" smtClean="0">
              <a:latin typeface="MS PMincho" pitchFamily="18" charset="-128"/>
              <a:ea typeface="MS PMincho" pitchFamily="18" charset="-128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こいびと</a:t>
            </a:r>
            <a:r>
              <a:rPr lang="ja-JP" altLang="en-US" sz="2400" b="1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に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もらいました。</a:t>
            </a:r>
            <a:r>
              <a:rPr lang="vi-VN" altLang="ja-JP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Tôi đã nhận từ người yêu.</a:t>
            </a:r>
            <a:endParaRPr lang="en-US" altLang="ja-JP" sz="2400" dirty="0" smtClean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b="1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だれ</a:t>
            </a:r>
            <a:r>
              <a:rPr lang="ja-JP" altLang="en-US" sz="2400" b="1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に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ピアノをならいますか。</a:t>
            </a:r>
            <a:r>
              <a:rPr lang="vi-VN" altLang="ja-JP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Bạn sẽ học piano từ ai ?</a:t>
            </a:r>
            <a:endParaRPr lang="en-US" altLang="ja-JP" sz="2400" dirty="0" smtClean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ガー先生</a:t>
            </a:r>
            <a:r>
              <a:rPr lang="ja-JP" altLang="en-US" sz="2400" b="1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に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ならいます。</a:t>
            </a:r>
            <a:r>
              <a:rPr lang="vi-VN" altLang="ja-JP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 Tôi sẽ học cô Nga.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 smtClean="0">
                <a:latin typeface="MS PMincho" pitchFamily="18" charset="-128"/>
                <a:ea typeface="MS PMincho" pitchFamily="18" charset="-128"/>
              </a:rPr>
              <a:t>ロンさんはだれにお金をかりましたか。</a:t>
            </a:r>
            <a:endParaRPr lang="en-US" altLang="ja-JP" sz="2400" dirty="0" smtClean="0">
              <a:latin typeface="MS PMincho" pitchFamily="18" charset="-128"/>
              <a:ea typeface="MS PMincho" pitchFamily="18" charset="-128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クアンさん</a:t>
            </a:r>
            <a:r>
              <a:rPr lang="ja-JP" altLang="en-US" sz="2400" b="1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に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かりました。</a:t>
            </a:r>
            <a:endParaRPr lang="en-US" altLang="ja-JP" sz="2400" dirty="0" smtClean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  <a:p>
            <a:endParaRPr lang="en-US" sz="2400" dirty="0">
              <a:latin typeface="MS PMincho" pitchFamily="18" charset="-128"/>
              <a:ea typeface="MS PMincho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96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2286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もう</a:t>
            </a:r>
            <a:r>
              <a:rPr lang="en-US" sz="36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V</a:t>
            </a:r>
            <a:r>
              <a:rPr lang="ja-JP" altLang="en-US" sz="36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ました</a:t>
            </a:r>
            <a:endParaRPr lang="en-US" sz="3600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990601"/>
            <a:ext cx="8915400" cy="462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400" b="1" dirty="0" smtClean="0">
                <a:latin typeface="Times New Roman"/>
                <a:ea typeface="MS Mincho"/>
                <a:cs typeface="Times New Roman"/>
              </a:rPr>
              <a:t>も</a:t>
            </a:r>
            <a:r>
              <a:rPr lang="ja-JP" altLang="en-US" sz="2400" b="1" dirty="0">
                <a:latin typeface="Times New Roman"/>
                <a:ea typeface="MS Mincho"/>
                <a:cs typeface="Times New Roman"/>
              </a:rPr>
              <a:t>う</a:t>
            </a:r>
            <a:r>
              <a:rPr lang="en-US" sz="2400" b="1" dirty="0">
                <a:latin typeface="Times New Roman"/>
                <a:ea typeface="MS Mincho"/>
              </a:rPr>
              <a:t>V</a:t>
            </a:r>
            <a:r>
              <a:rPr lang="ja-JP" altLang="en-US" sz="2400" b="1" dirty="0">
                <a:latin typeface="Times New Roman"/>
                <a:ea typeface="MS Mincho"/>
                <a:cs typeface="Times New Roman"/>
              </a:rPr>
              <a:t>まし</a:t>
            </a:r>
            <a:r>
              <a:rPr lang="ja-JP" altLang="en-US" sz="2400" b="1" dirty="0" smtClean="0">
                <a:latin typeface="Times New Roman"/>
                <a:ea typeface="MS Mincho"/>
                <a:cs typeface="Times New Roman"/>
              </a:rPr>
              <a:t>た：</a:t>
            </a:r>
            <a:r>
              <a:rPr lang="vi-VN" altLang="ja-JP" sz="2400" i="1" dirty="0" smtClean="0">
                <a:latin typeface="Times New Roman"/>
                <a:ea typeface="MS Mincho"/>
                <a:cs typeface="Times New Roman"/>
              </a:rPr>
              <a:t>đã ~ rồi.</a:t>
            </a:r>
            <a:endParaRPr lang="en-US" altLang="ja-JP" sz="2400" i="1" dirty="0" smtClean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b="1" dirty="0" smtClean="0">
                <a:latin typeface="Times New Roman"/>
                <a:ea typeface="MS Mincho"/>
                <a:cs typeface="Times New Roman"/>
              </a:rPr>
              <a:t>ま</a:t>
            </a:r>
            <a:r>
              <a:rPr lang="ja-JP" altLang="en-US" sz="2400" b="1" dirty="0">
                <a:latin typeface="Times New Roman"/>
                <a:ea typeface="MS Mincho"/>
                <a:cs typeface="Times New Roman"/>
              </a:rPr>
              <a:t>だ：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vẫn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chưa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,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chỉ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hành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động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hay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trạng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thái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chưa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xảy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ra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tại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thời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điểm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nói</a:t>
            </a:r>
            <a:r>
              <a:rPr lang="en-US" sz="2400" i="1" dirty="0" smtClean="0">
                <a:latin typeface="Times New Roman"/>
                <a:ea typeface="MS Mincho"/>
                <a:cs typeface="Times New Roman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 err="1">
                <a:latin typeface="Times New Roman"/>
                <a:ea typeface="MS Mincho"/>
                <a:cs typeface="Times New Roman"/>
              </a:rPr>
              <a:t>Câu</a:t>
            </a:r>
            <a:r>
              <a:rPr lang="en-US" sz="2400" b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b="1" dirty="0" err="1">
                <a:latin typeface="Times New Roman"/>
                <a:ea typeface="MS Mincho"/>
                <a:cs typeface="Times New Roman"/>
              </a:rPr>
              <a:t>trả</a:t>
            </a:r>
            <a:r>
              <a:rPr lang="en-US" sz="2400" b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b="1" dirty="0" err="1">
                <a:latin typeface="Times New Roman"/>
                <a:ea typeface="MS Mincho"/>
                <a:cs typeface="Times New Roman"/>
              </a:rPr>
              <a:t>lời</a:t>
            </a:r>
            <a:r>
              <a:rPr lang="en-US" sz="2400" b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b="1" dirty="0" err="1">
                <a:latin typeface="Times New Roman"/>
                <a:ea typeface="MS Mincho"/>
                <a:cs typeface="Times New Roman"/>
              </a:rPr>
              <a:t>cho</a:t>
            </a:r>
            <a:r>
              <a:rPr lang="en-US" sz="2400" b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b="1" dirty="0">
                <a:latin typeface="Times New Roman"/>
                <a:ea typeface="MS Mincho"/>
                <a:cs typeface="Times New Roman"/>
              </a:rPr>
              <a:t>もう</a:t>
            </a:r>
            <a:r>
              <a:rPr lang="en-US" sz="2400" b="1" dirty="0">
                <a:latin typeface="Times New Roman"/>
                <a:ea typeface="MS Mincho"/>
                <a:cs typeface="Times New Roman"/>
              </a:rPr>
              <a:t>V</a:t>
            </a:r>
            <a:r>
              <a:rPr lang="ja-JP" altLang="en-US" sz="2400" b="1" dirty="0">
                <a:latin typeface="Times New Roman"/>
                <a:ea typeface="MS Mincho"/>
                <a:cs typeface="Times New Roman"/>
              </a:rPr>
              <a:t>ましたか。</a:t>
            </a:r>
            <a:endParaRPr lang="en-US" sz="2000" dirty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/>
                <a:ea typeface="MS Mincho"/>
                <a:cs typeface="Times New Roman"/>
              </a:rPr>
              <a:t>          </a:t>
            </a:r>
            <a:r>
              <a:rPr lang="en-US" sz="2400" dirty="0" smtClean="0">
                <a:latin typeface="Times New Roman"/>
                <a:ea typeface="MS Mincho"/>
                <a:cs typeface="Times New Roman"/>
              </a:rPr>
              <a:t>          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(+)  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はい、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V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ました。</a:t>
            </a:r>
            <a:endParaRPr lang="en-US" sz="2000" dirty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/>
                <a:ea typeface="MS Mincho"/>
                <a:cs typeface="Times New Roman"/>
              </a:rPr>
              <a:t>                </a:t>
            </a:r>
            <a:r>
              <a:rPr lang="en-US" sz="2400" dirty="0" smtClean="0">
                <a:latin typeface="Times New Roman"/>
                <a:ea typeface="MS Mincho"/>
                <a:cs typeface="Times New Roman"/>
              </a:rPr>
              <a:t>    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(- )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いいえ、まだです／　いいえ、まだ　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V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ません。</a:t>
            </a:r>
            <a:endParaRPr lang="en-US" sz="2000" dirty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* </a:t>
            </a:r>
            <a:r>
              <a:rPr lang="en-US" sz="2400" b="1" dirty="0" err="1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Chú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 ý: 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không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trả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lời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いいえ、まだ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V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ませんでした。</a:t>
            </a:r>
            <a:endParaRPr lang="en-US" sz="2000" dirty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もう　しゅくだい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を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しましたか。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Đã làm bài tập xong chưa?</a:t>
            </a:r>
            <a:endParaRPr lang="en-US" sz="2000" dirty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　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　はい、しました。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Vâng, tôi đã làm rồi</a:t>
            </a:r>
            <a:r>
              <a:rPr lang="vi-VN" sz="2400" dirty="0" smtClean="0">
                <a:latin typeface="Times New Roman"/>
                <a:ea typeface="MS Mincho"/>
                <a:cs typeface="Times New Roman"/>
              </a:rPr>
              <a:t>.</a:t>
            </a:r>
            <a:endParaRPr lang="en-US" sz="2400" dirty="0" smtClean="0">
              <a:latin typeface="Times New Roman"/>
              <a:ea typeface="MS Minch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0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676400"/>
            <a:ext cx="7239000" cy="28007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A </a:t>
            </a:r>
            <a:r>
              <a:rPr lang="ja-JP" altLang="en-US" sz="4400" b="1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は</a:t>
            </a:r>
            <a:r>
              <a:rPr lang="en-US" sz="4400" b="1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 B </a:t>
            </a:r>
            <a:r>
              <a:rPr lang="ja-JP" altLang="en-US" sz="4400" b="1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に</a:t>
            </a:r>
            <a:r>
              <a:rPr lang="en-US" sz="4400" b="1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 N </a:t>
            </a:r>
            <a:r>
              <a:rPr lang="ja-JP" altLang="en-US" sz="4400" b="1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を</a:t>
            </a:r>
            <a:r>
              <a:rPr lang="en-US" sz="4400" b="1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 </a:t>
            </a:r>
            <a:r>
              <a:rPr lang="ja-JP" altLang="en-US" sz="4400" b="1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あげます</a:t>
            </a:r>
            <a:endParaRPr lang="en-US" sz="4400" b="1" dirty="0">
              <a:solidFill>
                <a:srgbClr val="0070C0"/>
              </a:solidFill>
              <a:latin typeface="MS PMincho" pitchFamily="18" charset="-128"/>
              <a:ea typeface="MS PMincho" pitchFamily="18" charset="-128"/>
            </a:endParaRPr>
          </a:p>
          <a:p>
            <a:pPr algn="ctr"/>
            <a:endParaRPr lang="en-US" sz="4400" b="1" dirty="0" smtClean="0">
              <a:solidFill>
                <a:srgbClr val="0070C0"/>
              </a:solidFill>
              <a:latin typeface="MS PMincho" pitchFamily="18" charset="-128"/>
              <a:ea typeface="MS PMincho" pitchFamily="18" charset="-128"/>
            </a:endParaRPr>
          </a:p>
          <a:p>
            <a:pPr algn="ctr"/>
            <a:endParaRPr lang="en-US" sz="4400" b="1" dirty="0">
              <a:solidFill>
                <a:srgbClr val="0070C0"/>
              </a:solidFill>
              <a:latin typeface="MS PMincho" pitchFamily="18" charset="-128"/>
              <a:ea typeface="MS PMincho" pitchFamily="18" charset="-128"/>
            </a:endParaRPr>
          </a:p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B </a:t>
            </a:r>
            <a:r>
              <a:rPr lang="ja-JP" altLang="en-US" sz="4400" b="1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は</a:t>
            </a:r>
            <a:r>
              <a:rPr lang="en-US" sz="4400" b="1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 A </a:t>
            </a:r>
            <a:r>
              <a:rPr lang="ja-JP" altLang="en-US" sz="4400" b="1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に</a:t>
            </a:r>
            <a:r>
              <a:rPr lang="en-US" sz="4400" b="1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 N </a:t>
            </a:r>
            <a:r>
              <a:rPr lang="ja-JP" altLang="en-US" sz="4400" b="1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</a:rPr>
              <a:t>をもらいます</a:t>
            </a:r>
            <a:endParaRPr lang="en-US" sz="4400" b="1" dirty="0" smtClean="0">
              <a:solidFill>
                <a:srgbClr val="0070C0"/>
              </a:solidFill>
              <a:latin typeface="MS PMincho" pitchFamily="18" charset="-128"/>
              <a:ea typeface="MS PMincho" pitchFamily="18" charset="-128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981200" y="2286000"/>
            <a:ext cx="990600" cy="1676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981200" y="2286000"/>
            <a:ext cx="838200" cy="1828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43000" y="4953000"/>
            <a:ext cx="65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solidFill>
                  <a:srgbClr val="FF0000"/>
                </a:solidFill>
                <a:latin typeface="+mj-lt"/>
              </a:rPr>
              <a:t>A tặng cho B cái gì ( N) ( người nhận được </a:t>
            </a:r>
            <a:r>
              <a:rPr lang="ja-JP" altLang="en-US" sz="2400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に</a:t>
            </a:r>
            <a:r>
              <a:rPr lang="vi-VN" altLang="ja-JP" sz="2400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 </a:t>
            </a:r>
            <a:r>
              <a:rPr lang="vi-VN" altLang="ja-JP" sz="2400" dirty="0" smtClean="0">
                <a:solidFill>
                  <a:srgbClr val="FF0000"/>
                </a:solidFill>
                <a:latin typeface="+mj-lt"/>
                <a:ea typeface="MS PMincho" pitchFamily="18" charset="-128"/>
              </a:rPr>
              <a:t>)</a:t>
            </a:r>
          </a:p>
          <a:p>
            <a:r>
              <a:rPr lang="vi-VN" sz="2400" dirty="0" smtClean="0">
                <a:solidFill>
                  <a:srgbClr val="FF0000"/>
                </a:solidFill>
                <a:latin typeface="+mj-lt"/>
              </a:rPr>
              <a:t> </a:t>
            </a:r>
          </a:p>
          <a:p>
            <a:r>
              <a:rPr lang="vi-VN" sz="2400" dirty="0" smtClean="0">
                <a:solidFill>
                  <a:srgbClr val="FF0000"/>
                </a:solidFill>
                <a:latin typeface="+mj-lt"/>
              </a:rPr>
              <a:t>B nhận được từ A cái gì ( N ) ( người tặng </a:t>
            </a:r>
            <a:r>
              <a:rPr lang="ja-JP" altLang="en-US" sz="2400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に</a:t>
            </a:r>
            <a:r>
              <a:rPr lang="vi-VN" altLang="ja-JP" sz="2400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 </a:t>
            </a:r>
            <a:r>
              <a:rPr lang="vi-VN" altLang="ja-JP" sz="2400" dirty="0" smtClean="0">
                <a:solidFill>
                  <a:srgbClr val="FF0000"/>
                </a:solidFill>
                <a:latin typeface="+mj-lt"/>
                <a:ea typeface="MS PMincho" pitchFamily="18" charset="-128"/>
              </a:rPr>
              <a:t>)</a:t>
            </a:r>
            <a:endParaRPr lang="en-US" sz="2400" dirty="0">
              <a:solidFill>
                <a:srgbClr val="FF0000"/>
              </a:solidFill>
              <a:latin typeface="MS PMincho" pitchFamily="18" charset="-128"/>
              <a:ea typeface="MS PMincho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875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571" y="160020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 ,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tặng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171450"/>
            <a:ext cx="61912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5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008" y="69924"/>
            <a:ext cx="6429284" cy="39686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152400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Vay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mượn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64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09" y="1725543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vay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24" y="27709"/>
            <a:ext cx="6808476" cy="378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084" y="27726"/>
            <a:ext cx="6279062" cy="41632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190500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Dạy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2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871668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endParaRPr lang="vi-VN" sz="4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9" y="-2"/>
            <a:ext cx="541020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0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731</Words>
  <Application>Microsoft Office PowerPoint</Application>
  <PresentationFormat>On-screen Show (4:3)</PresentationFormat>
  <Paragraphs>127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1_Office Theme</vt:lpstr>
      <vt:lpstr>言葉（ことば）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</cp:lastModifiedBy>
  <cp:revision>76</cp:revision>
  <dcterms:created xsi:type="dcterms:W3CDTF">2018-08-09T01:28:07Z</dcterms:created>
  <dcterms:modified xsi:type="dcterms:W3CDTF">2018-09-20T14:26:44Z</dcterms:modified>
</cp:coreProperties>
</file>