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700" r:id="rId3"/>
    <p:sldMasterId id="2147483739" r:id="rId4"/>
  </p:sldMasterIdLst>
  <p:notesMasterIdLst>
    <p:notesMasterId r:id="rId34"/>
  </p:notesMasterIdLst>
  <p:sldIdLst>
    <p:sldId id="257" r:id="rId5"/>
    <p:sldId id="262" r:id="rId6"/>
    <p:sldId id="289" r:id="rId7"/>
    <p:sldId id="258" r:id="rId8"/>
    <p:sldId id="259" r:id="rId9"/>
    <p:sldId id="260" r:id="rId10"/>
    <p:sldId id="261" r:id="rId11"/>
    <p:sldId id="268" r:id="rId12"/>
    <p:sldId id="275" r:id="rId13"/>
    <p:sldId id="272" r:id="rId14"/>
    <p:sldId id="271" r:id="rId15"/>
    <p:sldId id="273" r:id="rId16"/>
    <p:sldId id="274" r:id="rId17"/>
    <p:sldId id="276" r:id="rId18"/>
    <p:sldId id="277" r:id="rId19"/>
    <p:sldId id="278" r:id="rId20"/>
    <p:sldId id="269" r:id="rId21"/>
    <p:sldId id="280" r:id="rId22"/>
    <p:sldId id="279" r:id="rId23"/>
    <p:sldId id="281" r:id="rId24"/>
    <p:sldId id="282" r:id="rId25"/>
    <p:sldId id="284" r:id="rId26"/>
    <p:sldId id="283" r:id="rId27"/>
    <p:sldId id="264" r:id="rId28"/>
    <p:sldId id="270" r:id="rId29"/>
    <p:sldId id="288" r:id="rId30"/>
    <p:sldId id="285" r:id="rId31"/>
    <p:sldId id="287" r:id="rId32"/>
    <p:sldId id="267" r:id="rId3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4028C-7FC4-448A-A5E2-3D6931A806D5}" v="278" dt="2024-12-31T14:43:09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D5C8D1-F920-1B45-28D0-E17B7C301660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49B25-E87C-6A84-DC01-408BEB88A57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5D19D-4AFC-25C7-FDB2-5D295001C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8730F-1599-D951-1AA2-513B54544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03C7-8649-3435-0E8D-D4E9BCB45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58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EDE33-1A80-786F-13F8-5F670FF0A4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2A28B6-9974-8A0E-3DBB-86764C57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99BA1-DD85-2AAC-FD6C-BBCD7186E9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Loop with previous slide to demonstrate the </a:t>
            </a:r>
            <a:r>
              <a:rPr lang="en-US" dirty="0" err="1"/>
              <a:t>livelock</a:t>
            </a:r>
            <a:r>
              <a:rPr lang="en-US" dirty="0"/>
              <a:t> situation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7EB86-C59D-2D37-889C-809BB6C8E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12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B6A8A-BAE8-4777-C8B6-63A18659E8A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B5FB8-88D2-544C-050F-01BF86262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A8792-5A65-7097-9C0A-D025F9796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C7386-BC8C-5EAB-039D-7B24AAFBD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33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7EBCD-9F6B-2D84-E094-E334F1AF8D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2EAE0-AD51-119B-08B2-E9BD6F3E7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2387A-2176-0BC7-386C-90CE1E8024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8DE6-4E49-A7A1-B1F7-59B575D7C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65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AB369-9998-037B-8FAF-7D5F7723561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A000E-6580-94A6-7CA8-F3FECA321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97A99-3EFA-FF46-FF22-7C71665E95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A5B9F-13DD-0393-EA98-1AF7109D18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1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9429-713F-32C7-688E-E3CCD4A9308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39F64-006C-EC92-978B-A95C2CC67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932D6-93F7-B0F9-840B-9CCA221781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95F4-7608-94E6-E038-B4A1DAB7C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88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1D3E-C0F2-8BA4-DAAF-1BC2E9A2856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CF3F9-E6B8-D2FC-6C17-B2BA01E17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317FF-48AE-18D2-C044-703AE9905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972B-6146-A876-129A-8BE9592C0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32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7AB77-F526-C670-62FF-AAC6EF65D7A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D0A4E-D4D5-C1F4-E174-D4053D4A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DD505-836C-ECEA-F5E1-21BCDD5D3A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69B23-0ADB-1A6E-D9B2-AE7A74787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165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C20F9-88B8-27C8-3B29-60976958B0C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93EA0-C0A2-00D5-3496-1E98D78D4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DE799-E1DD-3814-1FE2-518E9BD796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FF40-273C-8490-5F21-341A5852B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408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53DD6-E520-7F15-9ABD-51C1CBEB7CE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59811-9A45-217D-7E25-E6B2B7273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1D133-E63C-427C-13D0-65F650F82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DF685-33C6-BD53-4C8C-54C3ACAFA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92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4E1A5A-0654-DB1F-FFF8-15E139EE29B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4140A-6795-B608-E9B7-3FDABCFBCB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6A8F6-5B3E-231A-1948-75B9D8C7A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ED455-5625-6CE5-AF60-9CD8C74BAD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F8E9-3A85-49FF-3AF1-C1E96780F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74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FEF-EEFE-49D5-5B0D-10615ED942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A8C480-DB13-8519-C407-079051B3B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9CBFE-005E-0F96-C30D-756CE14D1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1A312-3488-7DD6-126D-9F6EA677A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182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FCAC-F81A-C4E9-5D90-3E8BD01402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07144-5408-A8D6-28C3-24583FBF8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3C28D-E9F1-1979-3020-F2C48B8B49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C6F6D-F6EB-4374-3000-A7DDF2D01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404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1514-1F53-ED5A-1855-C74E519884D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02FB3-3455-596E-BA19-19C65F72A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CEED6-DAB7-6E54-11A5-7D8C34D5CF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AF34-B7E6-A5D1-7B10-EAD0BD1D4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499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2C75-BF9B-F2F3-603C-9853C383213A}" type="slidenum">
              <a:rPr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2C75-BF9B-F2F3-603C-9853C383213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514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2C75-BF9B-F2F3-603C-9853C383213A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41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2C75-BF9B-F2F3-603C-9853C383213A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23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2C75-BF9B-F2F3-603C-9853C383213A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46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A0D80E-4C75-02BF-733D-A53CE9BFF8F1}" type="slidenum">
              <a:rPr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1148-CCED-9983-7F18-01BB51BC943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ADB00-3201-C3ED-6731-469A4408D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BA837-263C-81A9-3FC5-2DCB7C754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C7B55-BF76-5917-4485-FC23A36EC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A0D80E-4C75-02BF-733D-A53CE9BFF8F1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84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98800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5017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01826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BA4497-FB12-03BA-1D43-287B9B6616C8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36411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48173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6605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09135-58AE-58EC-5A86-4E551540DFE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88436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350071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738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623AFF-AE64-820E-0B50-F1DA1A3A1ED6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D6296-03F4-D5C6-5478-A63C44222DC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E40C9-44CC-DF5A-3694-89D051839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6EE87-32F5-EC77-A701-B738C57479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77F1F-506C-C884-6C2D-20D63A168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4FE5E-465E-82E8-07AF-EF370B1424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D7350-51BD-C54A-915C-7FBDBB2C6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FCDF-B263-F851-A38E-4F6E5A2B57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72C1-A0DE-32D3-050A-F724D4B7E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D7EF38-CF80-A10A-8CDF-E91DC1712251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18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 bwMode="auto"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 bwMode="auto"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 bwMode="auto"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 bwMode="auto"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3"/>
          <a:stretch/>
        </p:blipFill>
        <p:spPr bwMode="auto"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 bwMode="auto"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 bwMode="auto"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1DAAAF7-68E1-2839-CC15-06E7F7B915C7}"/>
              </a:ext>
            </a:extLst>
          </p:cNvPr>
          <p:cNvSpPr txBox="1"/>
          <p:nvPr/>
        </p:nvSpPr>
        <p:spPr>
          <a:xfrm>
            <a:off x="531985" y="2246652"/>
            <a:ext cx="8922407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39"/>
              </a:lnSpc>
            </a:pPr>
            <a:r>
              <a:rPr lang="en-US" sz="5450" b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Operating system- IT3070E</a:t>
            </a:r>
            <a:endParaRPr lang="en-US" sz="5499" b="1">
              <a:solidFill>
                <a:srgbClr val="C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9676C7A-836A-757E-3850-490C51AD88E6}"/>
              </a:ext>
            </a:extLst>
          </p:cNvPr>
          <p:cNvSpPr txBox="1"/>
          <p:nvPr/>
        </p:nvSpPr>
        <p:spPr>
          <a:xfrm>
            <a:off x="531986" y="3215741"/>
            <a:ext cx="7649101" cy="426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36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Dining Philosopher Problem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459D40C-1723-81B2-239A-1DD068FD0719}"/>
              </a:ext>
            </a:extLst>
          </p:cNvPr>
          <p:cNvSpPr txBox="1"/>
          <p:nvPr/>
        </p:nvSpPr>
        <p:spPr>
          <a:xfrm>
            <a:off x="531986" y="4081233"/>
            <a:ext cx="3174119" cy="1682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65"/>
              </a:lnSpc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Members:</a:t>
            </a: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marL="285750" indent="-285750">
              <a:lnSpc>
                <a:spcPts val="1865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Chu Trung Anh 20225564</a:t>
            </a: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marL="285750" indent="-285750" algn="l">
              <a:lnSpc>
                <a:spcPts val="1865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Tran Nam Tuan Vuong 20225540</a:t>
            </a: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marL="285750" indent="-285750" algn="l">
              <a:lnSpc>
                <a:spcPts val="186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Vu Minh Hieu 20225494</a:t>
            </a: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l">
              <a:lnSpc>
                <a:spcPts val="1865"/>
              </a:lnSpc>
              <a:spcBef>
                <a:spcPct val="0"/>
              </a:spcBef>
            </a:pP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>
              <a:lnSpc>
                <a:spcPts val="1864"/>
              </a:lnSpc>
              <a:spcBef>
                <a:spcPct val="0"/>
              </a:spcBef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Supervisor: </a:t>
            </a:r>
          </a:p>
          <a:p>
            <a:pPr marL="285750" indent="-285750">
              <a:lnSpc>
                <a:spcPts val="186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Dr. Do Quoc Huy</a:t>
            </a:r>
            <a:endParaRPr lang="en-US" sz="1400" b="1">
              <a:solidFill>
                <a:srgbClr val="C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04BF3C7-8199-FF4C-F679-0FE5E021382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E6CCEDCB-DA87-7D04-01DA-8BE75101BCD1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E7FEF5B5-B26E-4952-2B3A-6A522C5A43FE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0C89EC81-A4E8-2DD1-E135-29FE28CAEE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4414360" y="2226427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9BCA2005-854C-0F56-140D-1D80C189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57DB00B4-68CE-F027-21E6-BCDBDF585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B8830C57-4A21-F909-BE3D-ACD1BABD9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C10EEEAC-28FB-3CC9-BBAE-CA6C9B71E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302EB04E-2212-8CEE-DAAD-E311851F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F449EE47-C367-3E3A-2A58-5FC5D6299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33A276D6-019A-A0C9-8C56-556B5B220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05AE64AA-838A-3C79-B02F-81CE0EF60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440E8593-AEE4-F210-3ECE-EF33C18A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F51D57F7-8974-6908-AACF-D3CE9186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33D8776A-87E4-E7B2-EF23-D584299B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140032" y="377229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39E56ED3-2112-4A3D-92D9-BCE733F8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807523">
            <a:off x="6348165" y="4444472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480A977B-D11A-02F0-C96D-66FE802B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7139256" y="312499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74933376-72D6-4BE6-7007-2FB25A7E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0800000">
            <a:off x="6008095" y="1824592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04BE7A86-EE3E-FDE9-4436-1A948CD0B3C4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5CA38-390F-B4E8-17CB-A2CFE24E1559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chemeClr val="bg1"/>
                </a:solidFill>
              </a:rPr>
              <a:t>2. Challenge - </a:t>
            </a:r>
            <a:r>
              <a:rPr lang="en-US" sz="3600" b="1" dirty="0" err="1">
                <a:solidFill>
                  <a:schemeClr val="bg1"/>
                </a:solidFill>
              </a:rPr>
              <a:t>livelock</a:t>
            </a:r>
            <a:endParaRPr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7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581364D-354D-691E-A032-662D8D6D37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29BB5B02-42E3-4D17-314F-7EF5653898AC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215D783E-97DC-E102-0D44-34B08177D039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8BD427D4-F6F9-375E-D202-56C52974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3777691" y="2093739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104C7A1C-9F28-3FE3-7CCA-3C9513E0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D95B1419-A5E4-22DF-7329-567A2A79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D24B4DBE-020F-0E89-5DFC-5D58E859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1D306A9D-F21D-145C-40ED-9319300D5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95EBB135-B08E-09EC-2CC9-3B65C232B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7BE8BCCE-53D3-6D99-3A95-3F56DAF22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04240377-3B2C-3888-87D4-56CD6FF84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6998AAEE-9D17-B884-F6E8-BB1407CD8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A1262AA4-FC7E-36D7-D79B-E9221BA3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1082FD0B-E21A-0EDD-C239-D4B3E687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0A8BE194-C915-9D61-6381-B1D4C5FF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3570400" y="400584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3EFCD59C-2A9E-5554-C8C3-F8853341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807523">
            <a:off x="7288534" y="4615168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76C2C506-5AF7-0536-62D3-43086559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7783216" y="308001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FA7F3415-61C4-B4B5-6815-CF34CA6C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0800000">
            <a:off x="5992964" y="1208024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B234D985-42FF-6848-35F4-887F788F663F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C066-3D3E-657E-A855-9162CCFEE6D2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chemeClr val="bg1"/>
                </a:solidFill>
              </a:rPr>
              <a:t>2. Challenge - </a:t>
            </a:r>
            <a:r>
              <a:rPr lang="en-US" sz="3600" b="1" dirty="0" err="1">
                <a:solidFill>
                  <a:schemeClr val="bg1"/>
                </a:solidFill>
              </a:rPr>
              <a:t>livelock</a:t>
            </a:r>
            <a:endParaRPr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8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06C0D63-8A87-E117-3ACA-20924C9364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74B39BD-D5D5-23C8-3A03-A74F254089B9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A1EA4310-7A80-FBD7-232B-EEB683EE238E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F89A18F6-E7E9-277F-3C74-A52D5BCD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6682560">
            <a:off x="3644687" y="2094522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EBEC06BD-8C60-D466-8669-01DC923E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AD7ABD44-20B0-BF7E-D7C6-3E7406789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B6EC59EB-F80E-93E6-357C-3798EB52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96D91ED1-1C02-B73A-09C1-F8E414F1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923C420C-AAC8-4F0A-39F3-5096F1FF0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4F13FA8D-C091-3140-9A55-916763A8F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CB19E522-FA3F-E66A-9456-D274E39E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FDF8BF52-4FF4-721E-D022-C009E248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9A39777A-54CF-16D6-5766-192723DC5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D32BDA12-BA7E-E716-C6BB-5B6135CF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E55A87AC-C5A7-F9BF-EEF7-568D30A8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722463">
            <a:off x="3494740" y="3006542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4D904E42-7713-D14D-A1BA-094C3F73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807523">
            <a:off x="6222257" y="4353900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79FFD204-8734-5FED-58DE-1EFA33C3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5181289">
            <a:off x="7775685" y="304800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DC91A0ED-F370-C947-A72C-7A9768D0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424177">
            <a:off x="7474166" y="2206247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F234BB80-4E50-A4C9-0CC5-753C3E01647A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9EF1F-CE0F-1CDA-B671-75B548CFB252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2. Challenge - starvation</a:t>
            </a:r>
            <a:endParaRPr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BB6F3C9-C38D-A48E-BD26-1002C582D87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451A1DCC-C34A-C790-C5D8-AAF4BEA566B6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6994E62F-39AD-6F15-9D67-4355707CC33E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68C2908F-E77F-1532-5924-82E6AB3B43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6682560">
            <a:off x="3644687" y="2094522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CF7708FD-52AB-F624-FBC1-BDF54DD5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8AF99883-21E3-2C18-A3C7-C4832A307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4FEBA4EA-6D37-92F2-34F1-29D9AEF3E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2738E193-9C7F-77A9-A0A8-A5292CD92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C72F07C5-1C4B-D113-0626-3844616B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4D31743B-6887-9DD4-18BE-694A466F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3E51A9D9-22A3-600C-B329-CFA71A66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BD5E5716-7561-E2B7-90FB-8B0AC1F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CFBC20ED-6809-B59E-B621-DA69331C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63963027-1F77-B62A-0128-9364B3BD0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E039A0D8-D867-7BCB-ABD7-BD096C56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722463">
            <a:off x="3494740" y="3006542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34D21353-239B-EFFF-4C0F-4B27A956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807523">
            <a:off x="6222257" y="4353900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C492A23E-C328-DD98-BB2B-75D6567E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5181289">
            <a:off x="7775685" y="304800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3AF6A9A3-41EE-D0D8-7701-9575D67B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424177">
            <a:off x="7474166" y="2206247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0B817554-7A61-1666-D803-47230411DA63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C1CB1-B18F-1D77-729E-8DA9B1475E6F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2. Challenge - starvation</a:t>
            </a:r>
            <a:endParaRPr sz="4800" b="1">
              <a:solidFill>
                <a:schemeClr val="bg1"/>
              </a:solidFill>
            </a:endParaRPr>
          </a:p>
        </p:txBody>
      </p:sp>
      <p:pic>
        <p:nvPicPr>
          <p:cNvPr id="4" name="Picture 3" descr="A clock in flames on a black background&#10;&#10;Description automatically generated">
            <a:extLst>
              <a:ext uri="{FF2B5EF4-FFF2-40B4-BE49-F238E27FC236}">
                <a16:creationId xmlns:a16="http://schemas.microsoft.com/office/drawing/2014/main" id="{A5D90333-4F88-E547-C0CB-A1B1C8B123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41" y="4316059"/>
            <a:ext cx="694951" cy="694951"/>
          </a:xfrm>
          <a:prstGeom prst="rect">
            <a:avLst/>
          </a:prstGeom>
        </p:spPr>
      </p:pic>
      <p:pic>
        <p:nvPicPr>
          <p:cNvPr id="5" name="Picture 4" descr="A clock in flames on a black background&#10;&#10;Description automatically generated">
            <a:extLst>
              <a:ext uri="{FF2B5EF4-FFF2-40B4-BE49-F238E27FC236}">
                <a16:creationId xmlns:a16="http://schemas.microsoft.com/office/drawing/2014/main" id="{07B1B41B-1F07-0537-50D3-EBC4724F8E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9382" y="4206671"/>
            <a:ext cx="694951" cy="694951"/>
          </a:xfrm>
          <a:prstGeom prst="rect">
            <a:avLst/>
          </a:prstGeom>
        </p:spPr>
      </p:pic>
      <p:pic>
        <p:nvPicPr>
          <p:cNvPr id="6" name="Picture 5" descr="A clock in flames on a black background&#10;&#10;Description automatically generated">
            <a:extLst>
              <a:ext uri="{FF2B5EF4-FFF2-40B4-BE49-F238E27FC236}">
                <a16:creationId xmlns:a16="http://schemas.microsoft.com/office/drawing/2014/main" id="{F70F996F-F4ED-C9DE-C1AB-19F43AC62C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124" y="934971"/>
            <a:ext cx="694951" cy="6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9AA58A-66CE-693A-3853-2AC88394C25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981AD6D-D667-0D90-5D10-AD439B33A78A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6C552232-6C82-93D8-E69B-D53EC18353DA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8EF1045A-7C2E-B1E2-855C-EE59AE2E53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4723448" y="2272476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DF552A2C-F5BB-4492-CD71-602817FD0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B920D269-CFE9-0665-131E-4EF944A76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50E52C0A-6F06-F044-6D8D-F12D4F514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B557E7FB-CB5B-03FC-4188-FAD4C1BE5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557FA460-DB48-F191-388D-D51F12A1C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6FF1881D-2F73-E3DE-46BB-819FFF4A0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86D27CD6-F851-C2BD-4C29-A62CFD36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785B8C3A-D8D7-59B6-BB3B-8294DD065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5B4A01AB-498A-E96E-376D-74B813414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1A905B73-3BC1-B787-C7AE-EF002818D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18881AE3-7E85-0119-EB61-4FAC3A0F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372159" y="3568787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F06FAF09-9512-A593-9D66-1C8E6EF2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5554791" y="4373077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7740BA36-24E0-423E-0678-DE71ACEE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7807827">
            <a:off x="7055334" y="3600755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4A8693C9-4B7D-B503-8CCB-C945B18B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2521963">
            <a:off x="6293832" y="2189206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63037239-3BE1-5A15-6F35-4B262A4F5B37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66BF3-9511-6C1E-F74C-75956F3C4463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0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12F5BEE-742A-DC92-9195-5FBF26F6E4E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7C36FF27-9F35-4598-B843-3755C89DBAE4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C442FBAD-E331-A4C4-0A51-837C8DED1086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E9F142C1-8F5C-B57E-D1AC-FB79DFB577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4723448" y="2272476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776EE9CB-7D6A-4575-D8F9-C4550CB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C4F378EC-897D-75D6-F86B-B2A6FA860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E7648FDE-88AD-D094-9247-67A6F2F5B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4F356214-7CFB-D3A6-B550-3068AC424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9721951A-C4EC-3C09-A1A2-3CB3741E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0B9DC57C-2D19-CAD8-5723-3865805DE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510E207B-8023-CA74-BE15-F5D9E32D8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F837BA3D-11F8-B50F-1AC7-DF241ADE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4D0234CF-7C26-45FA-B437-FBBF83F78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B0FE44A2-AEA2-0B5A-F8E4-9B2C0AA4E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BE3D8B09-39F8-E4E9-96CA-323E9491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372159" y="3568787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663805E3-C7CB-0EAA-37E6-78994915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5554791" y="4373077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6058B874-C10D-09BE-4FBE-386E1B02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7807827">
            <a:off x="7055334" y="3600755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99D73AF0-05C2-4F04-6E47-39F09F24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2521963">
            <a:off x="6293832" y="2189206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984565E2-7570-0562-B1D4-FD3DCF2A9488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A6D9-A0EE-B466-6384-8082033C8F13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40CAC-1D76-8F83-5413-A1FB173D0551}"/>
              </a:ext>
            </a:extLst>
          </p:cNvPr>
          <p:cNvSpPr txBox="1"/>
          <p:nvPr/>
        </p:nvSpPr>
        <p:spPr bwMode="auto">
          <a:xfrm>
            <a:off x="5313633" y="4905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7A03-5B4D-84CB-D298-0644A841C34D}"/>
              </a:ext>
            </a:extLst>
          </p:cNvPr>
          <p:cNvSpPr txBox="1"/>
          <p:nvPr/>
        </p:nvSpPr>
        <p:spPr bwMode="auto">
          <a:xfrm>
            <a:off x="3817129" y="3892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088E9-DDC7-0669-911A-4987DE4D6073}"/>
              </a:ext>
            </a:extLst>
          </p:cNvPr>
          <p:cNvSpPr txBox="1"/>
          <p:nvPr/>
        </p:nvSpPr>
        <p:spPr bwMode="auto">
          <a:xfrm>
            <a:off x="4441233" y="2120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75AF7-E1E7-4DCC-91A2-0240151429E3}"/>
              </a:ext>
            </a:extLst>
          </p:cNvPr>
          <p:cNvSpPr txBox="1"/>
          <p:nvPr/>
        </p:nvSpPr>
        <p:spPr bwMode="auto">
          <a:xfrm>
            <a:off x="6632839" y="21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A6F4C-1F22-06A4-8992-8D570F224A3B}"/>
              </a:ext>
            </a:extLst>
          </p:cNvPr>
          <p:cNvSpPr txBox="1"/>
          <p:nvPr/>
        </p:nvSpPr>
        <p:spPr bwMode="auto">
          <a:xfrm>
            <a:off x="7367015" y="37212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150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2D93954-DB89-1D25-30C4-7532193FD66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7560D8E9-9C85-EBB9-C0C6-3184E1BFF09D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28CE8CF5-88FD-3EB5-434E-36118BE51CB0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44593C6B-68C7-496C-18BD-1E6FE560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4723448" y="2272476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3ED5E2EC-D31B-8093-5D36-1D77027D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A85DBB76-3D78-650B-3FF6-C51E34EF9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D8FBEBB6-019C-AA25-BC0F-8A1EAB138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761803C5-50D1-0415-B276-A859BE3AB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7DB3BA76-A87B-429A-62C4-8AEE22D11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1FAA4D13-C677-F110-08C2-79E51C1C9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A5E74932-B7E3-F35F-38C1-314B825FC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622EEBA0-7E03-0AAC-8AD8-25BDD52C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F44DB609-89F0-BEBE-F810-506D158F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61E0A483-7E17-18D1-CA86-4818B5D3D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1C87E6F3-BCF0-2D6F-FC7E-1E31A7F3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372159" y="3568787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EDD1A854-8CCA-9046-7D0E-0AEC29B4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5554791" y="4373077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45A1CE7F-0C2F-3BD3-7611-D056C514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7807827">
            <a:off x="7055334" y="3600755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ED5CE714-E706-25AD-419A-D34E5960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2521963">
            <a:off x="6293832" y="2189206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57B0AB3B-5EC6-A583-33A0-C07DB03054CC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B4DF4-7DF8-0C32-5908-B26E9FF68C8B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A402D-A9E8-8EAD-98B2-701D08170ADD}"/>
              </a:ext>
            </a:extLst>
          </p:cNvPr>
          <p:cNvSpPr txBox="1"/>
          <p:nvPr/>
        </p:nvSpPr>
        <p:spPr bwMode="auto">
          <a:xfrm>
            <a:off x="5313633" y="4905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4BCA2-280D-CFA4-92EF-6BA327D3734A}"/>
              </a:ext>
            </a:extLst>
          </p:cNvPr>
          <p:cNvSpPr txBox="1"/>
          <p:nvPr/>
        </p:nvSpPr>
        <p:spPr bwMode="auto">
          <a:xfrm>
            <a:off x="3817129" y="3892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62F96-451A-9E64-9C9A-E11C63B43F9B}"/>
              </a:ext>
            </a:extLst>
          </p:cNvPr>
          <p:cNvSpPr txBox="1"/>
          <p:nvPr/>
        </p:nvSpPr>
        <p:spPr bwMode="auto">
          <a:xfrm>
            <a:off x="4441233" y="2120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A53B3-B694-F125-9795-758310E75FBB}"/>
              </a:ext>
            </a:extLst>
          </p:cNvPr>
          <p:cNvSpPr txBox="1"/>
          <p:nvPr/>
        </p:nvSpPr>
        <p:spPr bwMode="auto">
          <a:xfrm>
            <a:off x="6632839" y="21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DC244-8AA5-B2D7-9317-5EDA1FA36CD5}"/>
              </a:ext>
            </a:extLst>
          </p:cNvPr>
          <p:cNvSpPr txBox="1"/>
          <p:nvPr/>
        </p:nvSpPr>
        <p:spPr bwMode="auto">
          <a:xfrm>
            <a:off x="7367015" y="37212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E9ACF-9006-F4A8-F934-8ECFD3B74314}"/>
              </a:ext>
            </a:extLst>
          </p:cNvPr>
          <p:cNvSpPr txBox="1"/>
          <p:nvPr/>
        </p:nvSpPr>
        <p:spPr bwMode="auto">
          <a:xfrm>
            <a:off x="3006439" y="5760558"/>
            <a:ext cx="54425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Philosopher takes the lower-numbered fork first</a:t>
            </a:r>
          </a:p>
        </p:txBody>
      </p:sp>
    </p:spTree>
    <p:extLst>
      <p:ext uri="{BB962C8B-B14F-4D97-AF65-F5344CB8AC3E}">
        <p14:creationId xmlns:p14="http://schemas.microsoft.com/office/powerpoint/2010/main" val="305332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672EE89-4390-E990-305C-A1458023749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0C8A1B0C-9D40-BAE2-91AE-49D963BEB0EE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8130237E-196D-1E36-C1DB-BC399AE96213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D0FA09A0-F2BD-5BCE-1FFD-9CB7D61F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10016828">
            <a:off x="4995745" y="1291659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E280A046-E8B1-1782-5D43-C2BAD3D7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1169CEEA-3BDE-A0D7-E3AC-39921C942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C2B58D52-6E23-D129-28FB-2F3DB3991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63684" y="443601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3CB22ED4-998A-5409-430C-DBC34C85D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37AC6D84-A06A-A8D0-680B-E487B2F32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5E27428D-DC47-C143-F38C-7F6E62391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EB10FBA3-F36C-531A-A4AE-452D3F2EF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5ABBF28F-EB09-1A04-64F3-03CE10F6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3B36D5E8-9498-1880-8D8E-4C097DAB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1FE9C697-C869-F755-B703-B79BB479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80233085-A7DA-7754-A775-9A7E4D0C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400000">
            <a:off x="3484650" y="323710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ADB04129-D173-0C7F-17C2-C18F9371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579735">
            <a:off x="3983229" y="4756979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56822EFE-CD31-4BF4-5C46-F198443A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6520923" y="3404792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47C13AC8-FD23-88A5-C7C0-598AA438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543311">
            <a:off x="7454246" y="2163758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4D7D3ACE-2CF9-44AF-F8CA-8855E700130F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6D590AD0-6DC3-5F6C-B7B2-8FFFF5EC4F0A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54123-1C4D-AF0B-42A2-3581204FEB45}"/>
              </a:ext>
            </a:extLst>
          </p:cNvPr>
          <p:cNvSpPr txBox="1"/>
          <p:nvPr/>
        </p:nvSpPr>
        <p:spPr>
          <a:xfrm>
            <a:off x="3097850" y="53434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8E54E-0D1B-7D5A-E80B-05485E1D8A50}"/>
              </a:ext>
            </a:extLst>
          </p:cNvPr>
          <p:cNvSpPr txBox="1"/>
          <p:nvPr/>
        </p:nvSpPr>
        <p:spPr bwMode="auto">
          <a:xfrm>
            <a:off x="7762172" y="51587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36494-3F35-BEBB-E58E-340A0A799D69}"/>
              </a:ext>
            </a:extLst>
          </p:cNvPr>
          <p:cNvSpPr txBox="1"/>
          <p:nvPr/>
        </p:nvSpPr>
        <p:spPr bwMode="auto">
          <a:xfrm>
            <a:off x="8358773" y="28442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A74FA-BEE8-F4C9-67A1-A8639BB214E5}"/>
              </a:ext>
            </a:extLst>
          </p:cNvPr>
          <p:cNvSpPr txBox="1"/>
          <p:nvPr/>
        </p:nvSpPr>
        <p:spPr bwMode="auto">
          <a:xfrm>
            <a:off x="5037520" y="9120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E5E3D-5455-A760-18D3-83A6FB687E3B}"/>
              </a:ext>
            </a:extLst>
          </p:cNvPr>
          <p:cNvSpPr txBox="1"/>
          <p:nvPr/>
        </p:nvSpPr>
        <p:spPr bwMode="auto">
          <a:xfrm>
            <a:off x="3014429" y="32295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99278-7A2E-1168-9A78-F2BE7264EC7F}"/>
              </a:ext>
            </a:extLst>
          </p:cNvPr>
          <p:cNvSpPr txBox="1"/>
          <p:nvPr/>
        </p:nvSpPr>
        <p:spPr bwMode="auto">
          <a:xfrm>
            <a:off x="3899533" y="5258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709C1-D041-FEBC-46CD-B9551BBE9DD7}"/>
              </a:ext>
            </a:extLst>
          </p:cNvPr>
          <p:cNvSpPr txBox="1"/>
          <p:nvPr/>
        </p:nvSpPr>
        <p:spPr bwMode="auto">
          <a:xfrm>
            <a:off x="2924067" y="3497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22AE0-A15A-4E3E-B13E-2361133C7032}"/>
              </a:ext>
            </a:extLst>
          </p:cNvPr>
          <p:cNvSpPr txBox="1"/>
          <p:nvPr/>
        </p:nvSpPr>
        <p:spPr bwMode="auto">
          <a:xfrm>
            <a:off x="4723702" y="1142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96535-5958-774B-AC2D-4D450C59B52F}"/>
              </a:ext>
            </a:extLst>
          </p:cNvPr>
          <p:cNvSpPr txBox="1"/>
          <p:nvPr/>
        </p:nvSpPr>
        <p:spPr bwMode="auto">
          <a:xfrm>
            <a:off x="7577280" y="2018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A2621-AC9E-39DF-1F7D-F818F49283F9}"/>
              </a:ext>
            </a:extLst>
          </p:cNvPr>
          <p:cNvSpPr txBox="1"/>
          <p:nvPr/>
        </p:nvSpPr>
        <p:spPr bwMode="auto">
          <a:xfrm>
            <a:off x="6766169" y="3445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17D1B-8F2C-9E08-7324-D4B56F1CF976}"/>
              </a:ext>
            </a:extLst>
          </p:cNvPr>
          <p:cNvSpPr txBox="1"/>
          <p:nvPr/>
        </p:nvSpPr>
        <p:spPr bwMode="auto">
          <a:xfrm>
            <a:off x="185292" y="1097934"/>
            <a:ext cx="39164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- How this can prevent deadlock ?</a:t>
            </a:r>
          </a:p>
        </p:txBody>
      </p:sp>
    </p:spTree>
    <p:extLst>
      <p:ext uri="{BB962C8B-B14F-4D97-AF65-F5344CB8AC3E}">
        <p14:creationId xmlns:p14="http://schemas.microsoft.com/office/powerpoint/2010/main" val="289637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7A08F49-E836-984C-1EF6-C2678869F9B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FEAA110C-E0CB-652A-0F50-F32576FF2A33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33967C1E-01D1-8185-2AD5-F64CC58AE255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B7C2599F-4357-60DC-317F-360B7B2E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10016828">
            <a:off x="4995745" y="1291659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E3940EAD-17A8-3F98-E5E5-E8A7100C1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C193E860-E578-57AD-922B-78AA86C0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FE125232-A33E-DDB6-78B8-ED6650878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63684" y="443601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04EEAC8B-298D-F162-F52B-56C1E70DD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E898EC39-A696-8442-2E09-5D6A60677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D58C1DE0-71F6-CA02-BD86-346ADE49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A5C53651-30C7-663E-CDC7-23EAFC99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A46C43E1-A801-5F61-02B4-8FF20E3E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5313C78D-8915-082D-07A2-E5E26325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F914532D-593D-0E6A-AD1E-ED97D7AC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F6F7A696-D79D-A26C-33C6-A6D8D24E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400000">
            <a:off x="3484650" y="323710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45BEF4D1-4699-02E9-A11E-798A5273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579735">
            <a:off x="3983229" y="4756979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664F7D1A-50CB-18D9-F7DF-4E095D7B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6520923" y="3404792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DA4ED0A3-F0A5-331D-E82F-2A697165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543311">
            <a:off x="7454246" y="2163758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2F777993-C388-2E72-6830-5164C426C1FB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FB437419-B3FE-323B-D2B9-4743ADAA4DC7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53417-F595-3806-A1EC-A65BAC4A1FDA}"/>
              </a:ext>
            </a:extLst>
          </p:cNvPr>
          <p:cNvSpPr txBox="1"/>
          <p:nvPr/>
        </p:nvSpPr>
        <p:spPr>
          <a:xfrm>
            <a:off x="3097850" y="53434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FE8B4-09FD-CB96-FA1E-C64DE0ADE5FC}"/>
              </a:ext>
            </a:extLst>
          </p:cNvPr>
          <p:cNvSpPr txBox="1"/>
          <p:nvPr/>
        </p:nvSpPr>
        <p:spPr bwMode="auto">
          <a:xfrm>
            <a:off x="7762172" y="51587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9B9A-D314-65E2-8E8A-851B9DAF552E}"/>
              </a:ext>
            </a:extLst>
          </p:cNvPr>
          <p:cNvSpPr txBox="1"/>
          <p:nvPr/>
        </p:nvSpPr>
        <p:spPr bwMode="auto">
          <a:xfrm>
            <a:off x="8358773" y="28442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7BBC-0593-2B69-60E2-CEA19DA342E6}"/>
              </a:ext>
            </a:extLst>
          </p:cNvPr>
          <p:cNvSpPr txBox="1"/>
          <p:nvPr/>
        </p:nvSpPr>
        <p:spPr bwMode="auto">
          <a:xfrm>
            <a:off x="5037520" y="9120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B6666-EE5B-E227-9DA7-BF5721B4E6E4}"/>
              </a:ext>
            </a:extLst>
          </p:cNvPr>
          <p:cNvSpPr txBox="1"/>
          <p:nvPr/>
        </p:nvSpPr>
        <p:spPr bwMode="auto">
          <a:xfrm>
            <a:off x="3014429" y="32295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4D3BF-0090-D066-F62F-D19FAEADC4CE}"/>
              </a:ext>
            </a:extLst>
          </p:cNvPr>
          <p:cNvSpPr txBox="1"/>
          <p:nvPr/>
        </p:nvSpPr>
        <p:spPr bwMode="auto">
          <a:xfrm>
            <a:off x="3899533" y="5258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564D7-9084-AC8B-0181-1BCBD9954307}"/>
              </a:ext>
            </a:extLst>
          </p:cNvPr>
          <p:cNvSpPr txBox="1"/>
          <p:nvPr/>
        </p:nvSpPr>
        <p:spPr bwMode="auto">
          <a:xfrm>
            <a:off x="2924067" y="3497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9D5AC-06C8-2FE3-AE98-5A4A322DA759}"/>
              </a:ext>
            </a:extLst>
          </p:cNvPr>
          <p:cNvSpPr txBox="1"/>
          <p:nvPr/>
        </p:nvSpPr>
        <p:spPr bwMode="auto">
          <a:xfrm>
            <a:off x="4723702" y="1142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4793B-A5CF-C9E8-8620-45891A5E48D8}"/>
              </a:ext>
            </a:extLst>
          </p:cNvPr>
          <p:cNvSpPr txBox="1"/>
          <p:nvPr/>
        </p:nvSpPr>
        <p:spPr bwMode="auto">
          <a:xfrm>
            <a:off x="7577280" y="2018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3CB98-B562-B929-ED65-04346E6DA685}"/>
              </a:ext>
            </a:extLst>
          </p:cNvPr>
          <p:cNvSpPr txBox="1"/>
          <p:nvPr/>
        </p:nvSpPr>
        <p:spPr bwMode="auto">
          <a:xfrm>
            <a:off x="6766169" y="3445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D94CB-0C3D-8206-278D-B836978EE544}"/>
              </a:ext>
            </a:extLst>
          </p:cNvPr>
          <p:cNvSpPr txBox="1"/>
          <p:nvPr/>
        </p:nvSpPr>
        <p:spPr bwMode="auto">
          <a:xfrm>
            <a:off x="185292" y="1097934"/>
            <a:ext cx="39164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- How this can prevent deadlock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302EA-381D-C867-5EA4-6974C7363A6F}"/>
              </a:ext>
            </a:extLst>
          </p:cNvPr>
          <p:cNvSpPr txBox="1"/>
          <p:nvPr/>
        </p:nvSpPr>
        <p:spPr bwMode="auto">
          <a:xfrm>
            <a:off x="8716161" y="4558621"/>
            <a:ext cx="259574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P5 can not take fork 5 -&gt; Not from circular -&gt; prevent deadlock</a:t>
            </a:r>
          </a:p>
        </p:txBody>
      </p:sp>
    </p:spTree>
    <p:extLst>
      <p:ext uri="{BB962C8B-B14F-4D97-AF65-F5344CB8AC3E}">
        <p14:creationId xmlns:p14="http://schemas.microsoft.com/office/powerpoint/2010/main" val="39745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229F97B-8BB0-622A-51A1-A70EF05AEF9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7E480A3-E855-E17A-5876-13BAA1064C57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41CF73B2-FB60-BE54-C277-A9844511337F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317FDB49-0A04-0116-948A-2A1A2FEC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10016828">
            <a:off x="4995745" y="1291659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21489C99-1BB1-8712-CE1F-36BF3E764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27154AEB-34FD-FDE5-90BF-637EECAFF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BBE0C07C-57EE-784C-F22D-2EB5A9E7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63684" y="443601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EAB0F184-4AF4-9D85-198F-7E9585B8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81C818E8-914A-8828-989C-1690D2C09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ACA99BDC-8A82-A382-B184-C77CC1E28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06DA7743-644D-C582-F803-A18A1060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D07AA9C9-1AC6-8949-8FF8-77D8E9CE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AC08F97F-C846-CA43-3B55-F74E8D62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885B8B45-17FD-1CE7-7CD2-BC90D585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6AD9BA29-EC21-E5BD-BB2E-7CF5F1C0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400000">
            <a:off x="3484650" y="323710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34A40C1F-FC69-74D6-1517-6F3E4D51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579735">
            <a:off x="3983229" y="4756979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88E7D1D8-A04E-6671-686F-47CDE09E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7653539" y="308353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5CABD109-670E-E468-B497-DCA70C38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543311">
            <a:off x="7454246" y="2163758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0207EB13-B4B5-6CBC-E9E8-14A89F134E2D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EC0607E1-4143-28E3-CE1C-00FEC45E29A5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3CE71-8B61-AA7D-E3F2-3900B7331F8E}"/>
              </a:ext>
            </a:extLst>
          </p:cNvPr>
          <p:cNvSpPr txBox="1"/>
          <p:nvPr/>
        </p:nvSpPr>
        <p:spPr>
          <a:xfrm>
            <a:off x="3097850" y="53434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4B67F-C3ED-52FE-0394-5EF22FB3BCC2}"/>
              </a:ext>
            </a:extLst>
          </p:cNvPr>
          <p:cNvSpPr txBox="1"/>
          <p:nvPr/>
        </p:nvSpPr>
        <p:spPr bwMode="auto">
          <a:xfrm>
            <a:off x="7762172" y="51587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4C29A-9767-10B4-A09C-9776155282D8}"/>
              </a:ext>
            </a:extLst>
          </p:cNvPr>
          <p:cNvSpPr txBox="1"/>
          <p:nvPr/>
        </p:nvSpPr>
        <p:spPr bwMode="auto">
          <a:xfrm>
            <a:off x="8358773" y="28442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F756C-7A8C-9413-FA0E-87CEC487AABB}"/>
              </a:ext>
            </a:extLst>
          </p:cNvPr>
          <p:cNvSpPr txBox="1"/>
          <p:nvPr/>
        </p:nvSpPr>
        <p:spPr bwMode="auto">
          <a:xfrm>
            <a:off x="5037520" y="9120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C8B44-A795-E78C-9CA3-A908043C8530}"/>
              </a:ext>
            </a:extLst>
          </p:cNvPr>
          <p:cNvSpPr txBox="1"/>
          <p:nvPr/>
        </p:nvSpPr>
        <p:spPr bwMode="auto">
          <a:xfrm>
            <a:off x="3014429" y="32295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94E57-B41D-E98B-5324-7E59C314226C}"/>
              </a:ext>
            </a:extLst>
          </p:cNvPr>
          <p:cNvSpPr txBox="1"/>
          <p:nvPr/>
        </p:nvSpPr>
        <p:spPr bwMode="auto">
          <a:xfrm>
            <a:off x="3899533" y="5258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BC5E4-DF27-C145-1776-09D0F0885991}"/>
              </a:ext>
            </a:extLst>
          </p:cNvPr>
          <p:cNvSpPr txBox="1"/>
          <p:nvPr/>
        </p:nvSpPr>
        <p:spPr bwMode="auto">
          <a:xfrm>
            <a:off x="2924067" y="3497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381A2-AA04-95B8-A48B-3B001C05FAB5}"/>
              </a:ext>
            </a:extLst>
          </p:cNvPr>
          <p:cNvSpPr txBox="1"/>
          <p:nvPr/>
        </p:nvSpPr>
        <p:spPr bwMode="auto">
          <a:xfrm>
            <a:off x="4723702" y="1142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3B82E-7990-7E30-DC2B-C52D9373F9AE}"/>
              </a:ext>
            </a:extLst>
          </p:cNvPr>
          <p:cNvSpPr txBox="1"/>
          <p:nvPr/>
        </p:nvSpPr>
        <p:spPr bwMode="auto">
          <a:xfrm>
            <a:off x="7577280" y="2018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97712-9A42-F932-D8A0-BC837DB5A9BA}"/>
              </a:ext>
            </a:extLst>
          </p:cNvPr>
          <p:cNvSpPr txBox="1"/>
          <p:nvPr/>
        </p:nvSpPr>
        <p:spPr bwMode="auto">
          <a:xfrm>
            <a:off x="8077293" y="3427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4C04C-FE87-B147-4DD6-AAD13D82BF57}"/>
              </a:ext>
            </a:extLst>
          </p:cNvPr>
          <p:cNvSpPr txBox="1"/>
          <p:nvPr/>
        </p:nvSpPr>
        <p:spPr bwMode="auto">
          <a:xfrm>
            <a:off x="185292" y="1097934"/>
            <a:ext cx="39164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- How this can prevent deadlock ?</a:t>
            </a:r>
          </a:p>
        </p:txBody>
      </p:sp>
    </p:spTree>
    <p:extLst>
      <p:ext uri="{BB962C8B-B14F-4D97-AF65-F5344CB8AC3E}">
        <p14:creationId xmlns:p14="http://schemas.microsoft.com/office/powerpoint/2010/main" val="2810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9A4E4D-E8DD-9D31-909B-0C4685CE7E90}"/>
              </a:ext>
            </a:extLst>
          </p:cNvPr>
          <p:cNvSpPr txBox="1"/>
          <p:nvPr/>
        </p:nvSpPr>
        <p:spPr bwMode="auto">
          <a:xfrm>
            <a:off x="152374" y="43971"/>
            <a:ext cx="9721468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Team assignment</a:t>
            </a:r>
            <a:endParaRPr sz="4800" b="1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6D03D-9FE1-0372-836E-2DEEA1F4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11976"/>
              </p:ext>
            </p:extLst>
          </p:nvPr>
        </p:nvGraphicFramePr>
        <p:xfrm>
          <a:off x="1759357" y="1328995"/>
          <a:ext cx="8673286" cy="22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43">
                  <a:extLst>
                    <a:ext uri="{9D8B030D-6E8A-4147-A177-3AD203B41FA5}">
                      <a16:colId xmlns:a16="http://schemas.microsoft.com/office/drawing/2014/main" val="4004840477"/>
                    </a:ext>
                  </a:extLst>
                </a:gridCol>
                <a:gridCol w="4336643">
                  <a:extLst>
                    <a:ext uri="{9D8B030D-6E8A-4147-A177-3AD203B41FA5}">
                      <a16:colId xmlns:a16="http://schemas.microsoft.com/office/drawing/2014/main" val="4075106907"/>
                    </a:ext>
                  </a:extLst>
                </a:gridCol>
              </a:tblGrid>
              <a:tr h="5541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58817"/>
                  </a:ext>
                </a:extLst>
              </a:tr>
              <a:tr h="5541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Chu Trung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Resource hierarchy, Semaphore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24896"/>
                  </a:ext>
                </a:extLst>
              </a:tr>
              <a:tr h="5541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Vu Minh 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Limit number of dinners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60572"/>
                  </a:ext>
                </a:extLst>
              </a:tr>
              <a:tr h="5541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Tran Nam Tuan Vuong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Chandy - Misra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752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815A15-7D50-CD90-79E6-AAEDE78755B2}"/>
              </a:ext>
            </a:extLst>
          </p:cNvPr>
          <p:cNvSpPr txBox="1"/>
          <p:nvPr/>
        </p:nvSpPr>
        <p:spPr bwMode="auto">
          <a:xfrm>
            <a:off x="1759357" y="3959345"/>
            <a:ext cx="8975289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Slide and report are made by members with their corresponding task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Report link: </a:t>
            </a:r>
            <a:r>
              <a:rPr lang="en-US" sz="2000" i="1"/>
              <a:t>https://typst.app/project/rZjfADUA7rh7weCDnGpC6m</a:t>
            </a:r>
            <a:endParaRPr lang="en-US" sz="24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109EA8E-3D8F-45BF-7847-26655350279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04F2580B-7A24-8DB0-15C4-23BDBE490046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97D209CA-4348-9A5E-C62A-3CECE3BB15B0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Resource hierarchy</a:t>
            </a:r>
            <a:endParaRPr sz="48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0A70D-8B29-6E4B-4DE6-7A8E6956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924" y="877824"/>
            <a:ext cx="7365236" cy="52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D97F999-D670-C1A1-31D7-989DE90E22D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ACD5C347-B6AC-8825-88E8-E21BEEA4E473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FAA3BFFC-EF95-B8E2-48CB-0EF5ECF9678B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Semaphore</a:t>
            </a:r>
            <a:endParaRPr sz="4800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40148-A4C7-AC9B-75E4-35CB10F7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1" y="870620"/>
            <a:ext cx="8768301" cy="5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4BD9619-7440-AC02-3CAA-EC0B92458D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30CC99D6-D417-5FC9-BDDE-F6DB7B7E114B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78BFE440-B10E-8D48-471F-23D5989A8BAC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Semaphore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E2A4F-8333-9F52-064C-8F717BDA5996}"/>
              </a:ext>
            </a:extLst>
          </p:cNvPr>
          <p:cNvSpPr txBox="1"/>
          <p:nvPr/>
        </p:nvSpPr>
        <p:spPr bwMode="auto">
          <a:xfrm>
            <a:off x="9204960" y="3282956"/>
            <a:ext cx="2704719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Still deadlock 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449A8-DF34-FBE2-9C0A-E3702AD7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2321" y="870620"/>
            <a:ext cx="8768301" cy="5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8DB44E-E26C-3019-C736-735AFA1177F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59C87EB7-C4E3-2B36-41F9-D41C513B9543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5FCE5E4B-AEE3-5B35-7953-EF56704E4B42}"/>
              </a:ext>
            </a:extLst>
          </p:cNvPr>
          <p:cNvSpPr txBox="1"/>
          <p:nvPr/>
        </p:nvSpPr>
        <p:spPr bwMode="auto">
          <a:xfrm>
            <a:off x="152374" y="43971"/>
            <a:ext cx="8563787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- Semaphore</a:t>
            </a:r>
            <a:endParaRPr sz="48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E7224-4D8E-0BFE-5053-F85E0665D8EE}"/>
              </a:ext>
            </a:extLst>
          </p:cNvPr>
          <p:cNvSpPr txBox="1"/>
          <p:nvPr/>
        </p:nvSpPr>
        <p:spPr bwMode="auto">
          <a:xfrm>
            <a:off x="6096000" y="2758770"/>
            <a:ext cx="5115312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/>
              <a:t>Use another semaphore mutex, which ensures that only one philosopher can attempt to pick up forks at a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41EB6-D62B-CA86-312C-A09F998E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6" y="891291"/>
            <a:ext cx="4570550" cy="52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TextShape 2"/>
          <p:cNvSpPr txBox="1"/>
          <p:nvPr/>
        </p:nvSpPr>
        <p:spPr bwMode="auto">
          <a:xfrm>
            <a:off x="344565" y="1853710"/>
            <a:ext cx="4944632" cy="36610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2800" spc="-1" dirty="0">
                <a:solidFill>
                  <a:srgbClr val="000000"/>
                </a:solidFill>
                <a:ea typeface="+mn-lt"/>
                <a:cs typeface="+mn-lt"/>
              </a:rPr>
              <a:t>Limit the number of philosophers allowed to sit at the table at any given time to n-1.</a:t>
            </a:r>
            <a:endParaRPr lang="en-US" dirty="0"/>
          </a:p>
          <a:p>
            <a:pPr>
              <a:defRPr/>
            </a:pPr>
            <a:endParaRPr lang="en-US" sz="2800" spc="-1" dirty="0">
              <a:cs typeface="Arial"/>
            </a:endParaRPr>
          </a:p>
          <a:p>
            <a:pPr>
              <a:defRPr/>
            </a:pPr>
            <a:r>
              <a:rPr lang="en-US" sz="2800" spc="-1" dirty="0">
                <a:cs typeface="Arial"/>
              </a:rPr>
              <a:t>Philosophers will take turn sitting and standing.</a:t>
            </a:r>
          </a:p>
          <a:p>
            <a:pPr>
              <a:defRPr/>
            </a:pPr>
            <a:endParaRPr lang="en-US" sz="2800" spc="-1" dirty="0">
              <a:cs typeface="Arial"/>
            </a:endParaRPr>
          </a:p>
          <a:p>
            <a:pPr>
              <a:defRPr/>
            </a:pPr>
            <a:endParaRPr lang="en-US" sz="2800" spc="-1" dirty="0">
              <a:cs typeface="Arial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FC37AFAB-721B-4E16-15F8-89069CE45EEA}"/>
              </a:ext>
            </a:extLst>
          </p:cNvPr>
          <p:cNvSpPr/>
          <p:nvPr/>
        </p:nvSpPr>
        <p:spPr bwMode="auto">
          <a:xfrm>
            <a:off x="6657138" y="2489467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Ellipse 225159848">
            <a:extLst>
              <a:ext uri="{FF2B5EF4-FFF2-40B4-BE49-F238E27FC236}">
                <a16:creationId xmlns:a16="http://schemas.microsoft.com/office/drawing/2014/main" id="{7BD35E3E-44CE-0DD7-9BB5-FF1BA1D3F992}"/>
              </a:ext>
            </a:extLst>
          </p:cNvPr>
          <p:cNvSpPr/>
          <p:nvPr/>
        </p:nvSpPr>
        <p:spPr bwMode="auto">
          <a:xfrm>
            <a:off x="7077285" y="2024010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D033-5A29-9694-FF63-3AB60FEA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8464901">
            <a:off x="8223068" y="2480808"/>
            <a:ext cx="253171" cy="803671"/>
          </a:xfrm>
          <a:prstGeom prst="rect">
            <a:avLst/>
          </a:prstGeom>
        </p:spPr>
      </p:pic>
      <p:pic>
        <p:nvPicPr>
          <p:cNvPr id="9" name="Picture 8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9CD7E21A-9679-7AC0-267A-8C82C1123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639342" y="4615667"/>
            <a:ext cx="614283" cy="61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895EF-FF61-FC1D-C0CA-54C62B93D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50537" y="865564"/>
            <a:ext cx="667423" cy="66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7E378D-0891-1C7F-F2B6-21CE756C2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217375" y="4988322"/>
            <a:ext cx="667423" cy="667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5D138-8885-2103-F1E6-B8543BCA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480684" y="4988322"/>
            <a:ext cx="667423" cy="667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ED7D74-1349-8ED0-BCA1-26061506A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409860" y="2833903"/>
            <a:ext cx="667423" cy="667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21968-36F2-8E9E-9AB4-776AFD9D9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217375" y="2833903"/>
            <a:ext cx="667423" cy="667423"/>
          </a:xfrm>
          <a:prstGeom prst="rect">
            <a:avLst/>
          </a:prstGeom>
        </p:spPr>
      </p:pic>
      <p:pic>
        <p:nvPicPr>
          <p:cNvPr id="21" name="Picture 20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00CE8566-D711-E723-AA4C-BD76406E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4603" y="4615666"/>
            <a:ext cx="614282" cy="614282"/>
          </a:xfrm>
          <a:prstGeom prst="rect">
            <a:avLst/>
          </a:prstGeom>
        </p:spPr>
      </p:pic>
      <p:pic>
        <p:nvPicPr>
          <p:cNvPr id="23" name="Picture 22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D2DE3E8E-A63C-D4C9-4676-BA08EA8B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17492" y="3132004"/>
            <a:ext cx="614282" cy="614282"/>
          </a:xfrm>
          <a:prstGeom prst="rect">
            <a:avLst/>
          </a:prstGeom>
        </p:spPr>
      </p:pic>
      <p:pic>
        <p:nvPicPr>
          <p:cNvPr id="25" name="Picture 24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8F9EBE3C-C3A7-A3EF-E8F1-1F9B48B6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834086" y="2195429"/>
            <a:ext cx="614282" cy="614282"/>
          </a:xfrm>
          <a:prstGeom prst="rect">
            <a:avLst/>
          </a:prstGeom>
        </p:spPr>
      </p:pic>
      <p:pic>
        <p:nvPicPr>
          <p:cNvPr id="27" name="Picture 26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D54DE5A8-A13E-05A1-44F4-CC75EBB0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13907" y="3132005"/>
            <a:ext cx="614282" cy="6142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499A36-3B74-156A-91B1-CBA67E4B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7808300" y="3754754"/>
            <a:ext cx="253170" cy="8036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A46A75-8745-BD5A-61E8-243FAEEB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9087214" y="4694299"/>
            <a:ext cx="253170" cy="8036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BBFA53-A73A-B67B-850A-A4478383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057555">
            <a:off x="10493295" y="3898563"/>
            <a:ext cx="253170" cy="8036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58CEDC-A238-0B90-4463-7B300319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3047313">
            <a:off x="9847585" y="2486813"/>
            <a:ext cx="253170" cy="803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BCF17-0605-C7D3-4398-9F75D91F576C}"/>
              </a:ext>
            </a:extLst>
          </p:cNvPr>
          <p:cNvSpPr txBox="1"/>
          <p:nvPr/>
        </p:nvSpPr>
        <p:spPr bwMode="auto">
          <a:xfrm>
            <a:off x="152374" y="43971"/>
            <a:ext cx="9721468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– Limiting number of dinners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TextShape 2"/>
          <p:cNvSpPr txBox="1"/>
          <p:nvPr/>
        </p:nvSpPr>
        <p:spPr bwMode="auto">
          <a:xfrm>
            <a:off x="337680" y="1032480"/>
            <a:ext cx="4807223" cy="19529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2800" spc="-1">
                <a:solidFill>
                  <a:srgbClr val="000000"/>
                </a:solidFill>
                <a:ea typeface="+mn-lt"/>
                <a:cs typeface="+mn-lt"/>
              </a:rPr>
              <a:t>This make sures at least one philosophers will have two forks, effectively preventing deadlock.</a:t>
            </a:r>
            <a:endParaRPr lang="en-US"/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E9984BC3-9D47-0935-3FD8-B3BF4EA02F33}"/>
              </a:ext>
            </a:extLst>
          </p:cNvPr>
          <p:cNvSpPr/>
          <p:nvPr/>
        </p:nvSpPr>
        <p:spPr bwMode="auto">
          <a:xfrm>
            <a:off x="6007564" y="2389532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8" name="Ellipse 225159848">
            <a:extLst>
              <a:ext uri="{FF2B5EF4-FFF2-40B4-BE49-F238E27FC236}">
                <a16:creationId xmlns:a16="http://schemas.microsoft.com/office/drawing/2014/main" id="{0B052D41-84F6-D3AC-4767-86F4FC842B99}"/>
              </a:ext>
            </a:extLst>
          </p:cNvPr>
          <p:cNvSpPr/>
          <p:nvPr/>
        </p:nvSpPr>
        <p:spPr bwMode="auto">
          <a:xfrm>
            <a:off x="6440203" y="2011518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7DDAE4-9CAE-8A4C-1B47-7231F43F68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800000">
            <a:off x="6773881" y="2236450"/>
            <a:ext cx="253171" cy="803671"/>
          </a:xfrm>
          <a:prstGeom prst="rect">
            <a:avLst/>
          </a:prstGeom>
        </p:spPr>
      </p:pic>
      <p:pic>
        <p:nvPicPr>
          <p:cNvPr id="16" name="Picture 15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E583D20D-0F99-F0B1-C7B1-68396408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89768" y="4515732"/>
            <a:ext cx="614283" cy="6142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7E954-16B4-5767-0264-382F3F0F5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302012" y="928023"/>
            <a:ext cx="667423" cy="667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05F86A-5180-82A7-8742-6FF7AA6DC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298799" y="5597752"/>
            <a:ext cx="667423" cy="6674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1FDB4A-D2C2-21AC-19B2-AB6D1C47A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831110" y="4888387"/>
            <a:ext cx="667423" cy="6674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FA9DF8-43CD-B211-4448-7E5ACE60D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60286" y="2733968"/>
            <a:ext cx="667423" cy="6674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1A1634-B9BB-70A2-4F5C-8C5022CE4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67801" y="2733968"/>
            <a:ext cx="667423" cy="667423"/>
          </a:xfrm>
          <a:prstGeom prst="rect">
            <a:avLst/>
          </a:prstGeom>
        </p:spPr>
      </p:pic>
      <p:pic>
        <p:nvPicPr>
          <p:cNvPr id="38" name="Picture 37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30773B62-5DD4-FA7D-355E-3FC75631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55029" y="4515731"/>
            <a:ext cx="614282" cy="614282"/>
          </a:xfrm>
          <a:prstGeom prst="rect">
            <a:avLst/>
          </a:prstGeom>
        </p:spPr>
      </p:pic>
      <p:pic>
        <p:nvPicPr>
          <p:cNvPr id="40" name="Picture 39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607D4435-0A95-4F25-6345-7B0D9A2F4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67918" y="3032069"/>
            <a:ext cx="614282" cy="614282"/>
          </a:xfrm>
          <a:prstGeom prst="rect">
            <a:avLst/>
          </a:prstGeom>
        </p:spPr>
      </p:pic>
      <p:pic>
        <p:nvPicPr>
          <p:cNvPr id="42" name="Picture 41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F23B30C3-83AA-9F9F-4373-75D64D6A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184512" y="2083003"/>
            <a:ext cx="614282" cy="614282"/>
          </a:xfrm>
          <a:prstGeom prst="rect">
            <a:avLst/>
          </a:prstGeom>
        </p:spPr>
      </p:pic>
      <p:pic>
        <p:nvPicPr>
          <p:cNvPr id="44" name="Picture 43" descr="A bowl of ramen with meat and egg&#10;&#10;Description automatically generated">
            <a:extLst>
              <a:ext uri="{FF2B5EF4-FFF2-40B4-BE49-F238E27FC236}">
                <a16:creationId xmlns:a16="http://schemas.microsoft.com/office/drawing/2014/main" id="{F381FE6E-5B68-AB6B-9160-F4CCB46D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564333" y="3032070"/>
            <a:ext cx="614282" cy="6142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6D91E3-ACC3-4AC1-3964-71F77962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899970">
            <a:off x="6519645" y="4290480"/>
            <a:ext cx="253170" cy="8036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82A977-9FC5-B691-EBF3-6950A36C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579735">
            <a:off x="6781393" y="4981831"/>
            <a:ext cx="253170" cy="8036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BBF756-FDA5-E319-5939-F961CD12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10243480" y="3329841"/>
            <a:ext cx="253170" cy="8036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7F3A83F-5663-041B-792C-22526DA379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0800000">
            <a:off x="8842145" y="1585862"/>
            <a:ext cx="253170" cy="803670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725EF565-42EE-8891-C845-5DC74B5AF8B4}"/>
              </a:ext>
            </a:extLst>
          </p:cNvPr>
          <p:cNvSpPr txBox="1"/>
          <p:nvPr/>
        </p:nvSpPr>
        <p:spPr bwMode="auto">
          <a:xfrm>
            <a:off x="6697697" y="5483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60848D5-DB23-8285-08CF-C6B0FB0C0784}"/>
              </a:ext>
            </a:extLst>
          </p:cNvPr>
          <p:cNvSpPr txBox="1"/>
          <p:nvPr/>
        </p:nvSpPr>
        <p:spPr bwMode="auto">
          <a:xfrm>
            <a:off x="5913538" y="4466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51CF868-42C6-EC47-343E-3E1638F7AFA4}"/>
              </a:ext>
            </a:extLst>
          </p:cNvPr>
          <p:cNvSpPr txBox="1"/>
          <p:nvPr/>
        </p:nvSpPr>
        <p:spPr bwMode="auto">
          <a:xfrm>
            <a:off x="6426104" y="2397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8CC7617-2C87-9FBC-CEBD-1EF25628206A}"/>
              </a:ext>
            </a:extLst>
          </p:cNvPr>
          <p:cNvSpPr txBox="1"/>
          <p:nvPr/>
        </p:nvSpPr>
        <p:spPr bwMode="auto">
          <a:xfrm>
            <a:off x="8982213" y="1381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C24F6D4-6037-C366-2EBA-5960C8919A83}"/>
              </a:ext>
            </a:extLst>
          </p:cNvPr>
          <p:cNvSpPr txBox="1"/>
          <p:nvPr/>
        </p:nvSpPr>
        <p:spPr bwMode="auto">
          <a:xfrm>
            <a:off x="10763546" y="3608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4F798-2349-BD50-C2C0-2A6F707B78C5}"/>
              </a:ext>
            </a:extLst>
          </p:cNvPr>
          <p:cNvSpPr txBox="1"/>
          <p:nvPr/>
        </p:nvSpPr>
        <p:spPr bwMode="auto">
          <a:xfrm>
            <a:off x="152374" y="43971"/>
            <a:ext cx="9721468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– Limiting number of dinners</a:t>
            </a:r>
            <a:endParaRPr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0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TextShape 2"/>
          <p:cNvSpPr txBox="1"/>
          <p:nvPr/>
        </p:nvSpPr>
        <p:spPr bwMode="auto">
          <a:xfrm>
            <a:off x="203209" y="1032480"/>
            <a:ext cx="4807223" cy="19529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2800" spc="-1">
                <a:cs typeface="Arial"/>
              </a:rPr>
              <a:t>Use a Counting Semaphore to limit the number of concurrent dinners.</a:t>
            </a: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r>
              <a:rPr lang="en-US" sz="2800" spc="-1">
                <a:cs typeface="Arial"/>
              </a:rPr>
              <a:t>Mutex for each fork.</a:t>
            </a: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4F798-2349-BD50-C2C0-2A6F707B78C5}"/>
              </a:ext>
            </a:extLst>
          </p:cNvPr>
          <p:cNvSpPr txBox="1"/>
          <p:nvPr/>
        </p:nvSpPr>
        <p:spPr bwMode="auto">
          <a:xfrm>
            <a:off x="152374" y="43971"/>
            <a:ext cx="9721468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3</a:t>
            </a:r>
            <a:r>
              <a:rPr sz="3600" b="1">
                <a:solidFill>
                  <a:schemeClr val="bg1"/>
                </a:solidFill>
              </a:rPr>
              <a:t>. </a:t>
            </a:r>
            <a:r>
              <a:rPr lang="en-US" sz="3600" b="1">
                <a:solidFill>
                  <a:schemeClr val="bg1"/>
                </a:solidFill>
              </a:rPr>
              <a:t>Solution – Limiting number of dinners</a:t>
            </a:r>
            <a:endParaRPr sz="4800" b="1">
              <a:solidFill>
                <a:schemeClr val="bg1"/>
              </a:solidFill>
            </a:endParaRPr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D56F8CB8-44F5-2897-0A5D-E7E5FEB1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81" y="1028700"/>
            <a:ext cx="5734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1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 bwMode="auto"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600" b="1" spc="-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4. Solution – Chandy/Misra Approach</a:t>
            </a:r>
          </a:p>
          <a:p>
            <a:pPr>
              <a:defRPr/>
            </a:pPr>
            <a:endParaRPr lang="en-US" sz="2400" spc="-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47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EE5F720C-4CEF-BB8D-93B4-F0CDB57B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2045418" y="3660388"/>
            <a:ext cx="696866" cy="2395188"/>
          </a:xfrm>
          <a:prstGeom prst="rect">
            <a:avLst/>
          </a:prstGeom>
        </p:spPr>
      </p:pic>
      <p:pic>
        <p:nvPicPr>
          <p:cNvPr id="3" name="Picture 47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81A30701-0650-88C7-3E4F-23251402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3579063" y="3631450"/>
            <a:ext cx="687220" cy="2404833"/>
          </a:xfrm>
          <a:prstGeom prst="rect">
            <a:avLst/>
          </a:prstGeom>
        </p:spPr>
      </p:pic>
      <p:sp>
        <p:nvSpPr>
          <p:cNvPr id="7" name="Freeform 1">
            <a:extLst>
              <a:ext uri="{FF2B5EF4-FFF2-40B4-BE49-F238E27FC236}">
                <a16:creationId xmlns:a16="http://schemas.microsoft.com/office/drawing/2014/main" id="{10AFBB5F-E09E-C2A4-3BD4-B24AE97F035E}"/>
              </a:ext>
            </a:extLst>
          </p:cNvPr>
          <p:cNvSpPr/>
          <p:nvPr/>
        </p:nvSpPr>
        <p:spPr bwMode="auto">
          <a:xfrm>
            <a:off x="5765476" y="2222553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10" name="Ellipse 225159848">
            <a:extLst>
              <a:ext uri="{FF2B5EF4-FFF2-40B4-BE49-F238E27FC236}">
                <a16:creationId xmlns:a16="http://schemas.microsoft.com/office/drawing/2014/main" id="{93138319-4A8A-2138-D2A8-6DB165A03E6C}"/>
              </a:ext>
            </a:extLst>
          </p:cNvPr>
          <p:cNvSpPr/>
          <p:nvPr/>
        </p:nvSpPr>
        <p:spPr bwMode="auto">
          <a:xfrm>
            <a:off x="6185623" y="1757096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3" name="Picture 10762022">
            <a:extLst>
              <a:ext uri="{FF2B5EF4-FFF2-40B4-BE49-F238E27FC236}">
                <a16:creationId xmlns:a16="http://schemas.microsoft.com/office/drawing/2014/main" id="{CE341B65-0256-76A6-C02B-F87D7101F2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10016828">
            <a:off x="7445720" y="1262722"/>
            <a:ext cx="253171" cy="803671"/>
          </a:xfrm>
          <a:prstGeom prst="rect">
            <a:avLst/>
          </a:prstGeom>
        </p:spPr>
      </p:pic>
      <p:pic>
        <p:nvPicPr>
          <p:cNvPr id="15" name="Picture 188676137" descr="Ảnh có chứa trứng, phim hoạt hình, bát đĩa, đồ để trên bàn&#10;&#10;Mô tả được tự động tạo">
            <a:extLst>
              <a:ext uri="{FF2B5EF4-FFF2-40B4-BE49-F238E27FC236}">
                <a16:creationId xmlns:a16="http://schemas.microsoft.com/office/drawing/2014/main" id="{57D8D8AE-76BD-40EB-16C9-1EB159BA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47680" y="4348753"/>
            <a:ext cx="614283" cy="614283"/>
          </a:xfrm>
          <a:prstGeom prst="rect">
            <a:avLst/>
          </a:prstGeom>
        </p:spPr>
      </p:pic>
      <p:pic>
        <p:nvPicPr>
          <p:cNvPr id="18" name="Picture 944901088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B26A0992-F3EE-3F46-9E73-A7FFA7E2D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60055" y="910945"/>
            <a:ext cx="667423" cy="667423"/>
          </a:xfrm>
          <a:prstGeom prst="rect">
            <a:avLst/>
          </a:prstGeom>
        </p:spPr>
      </p:pic>
      <p:pic>
        <p:nvPicPr>
          <p:cNvPr id="21" name="Picture 263553636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BE9A26E0-FDD1-A3A3-C06D-A5D56183B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219760" y="4493888"/>
            <a:ext cx="667423" cy="667423"/>
          </a:xfrm>
          <a:prstGeom prst="rect">
            <a:avLst/>
          </a:prstGeom>
        </p:spPr>
      </p:pic>
      <p:pic>
        <p:nvPicPr>
          <p:cNvPr id="23" name="Picture 1384913840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31310B05-A58C-6D69-989B-C40AC6F4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589022" y="4721408"/>
            <a:ext cx="667423" cy="667423"/>
          </a:xfrm>
          <a:prstGeom prst="rect">
            <a:avLst/>
          </a:prstGeom>
        </p:spPr>
      </p:pic>
      <p:pic>
        <p:nvPicPr>
          <p:cNvPr id="26" name="Picture 1071487164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72C91E40-E5DC-AC1B-1059-09371D76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518198" y="2566989"/>
            <a:ext cx="667423" cy="667423"/>
          </a:xfrm>
          <a:prstGeom prst="rect">
            <a:avLst/>
          </a:prstGeom>
        </p:spPr>
      </p:pic>
      <p:pic>
        <p:nvPicPr>
          <p:cNvPr id="29" name="Picture 1173602351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13ADAC16-666A-6709-C4EE-19564E19A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325713" y="2566989"/>
            <a:ext cx="667423" cy="667423"/>
          </a:xfrm>
          <a:prstGeom prst="rect">
            <a:avLst/>
          </a:prstGeom>
        </p:spPr>
      </p:pic>
      <p:pic>
        <p:nvPicPr>
          <p:cNvPr id="31" name="Picture 1640740202" descr="Ảnh có chứa trứng, phim hoạt hình, bát đĩa, đồ để trên bàn&#10;&#10;Mô tả được tự động tạo">
            <a:extLst>
              <a:ext uri="{FF2B5EF4-FFF2-40B4-BE49-F238E27FC236}">
                <a16:creationId xmlns:a16="http://schemas.microsoft.com/office/drawing/2014/main" id="{1A107558-B711-E6EF-3DCF-40449B5A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112941" y="4348752"/>
            <a:ext cx="614282" cy="614282"/>
          </a:xfrm>
          <a:prstGeom prst="rect">
            <a:avLst/>
          </a:prstGeom>
        </p:spPr>
      </p:pic>
      <p:pic>
        <p:nvPicPr>
          <p:cNvPr id="34" name="Picture 925700722" descr="Ảnh có chứa trứng, phim hoạt hình, bát đĩa, đồ để trên bàn&#10;&#10;Mô tả được tự động tạo">
            <a:extLst>
              <a:ext uri="{FF2B5EF4-FFF2-40B4-BE49-F238E27FC236}">
                <a16:creationId xmlns:a16="http://schemas.microsoft.com/office/drawing/2014/main" id="{1C61B938-F330-823C-7C68-CC2F1E6B0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25830" y="2865090"/>
            <a:ext cx="614282" cy="614282"/>
          </a:xfrm>
          <a:prstGeom prst="rect">
            <a:avLst/>
          </a:prstGeom>
        </p:spPr>
      </p:pic>
      <p:pic>
        <p:nvPicPr>
          <p:cNvPr id="37" name="Picture 1332887549" descr="Ảnh có chứa trứng, phim hoạt hình, bát đĩa, đồ để trên bàn&#10;&#10;Mô tả được tự động tạo">
            <a:extLst>
              <a:ext uri="{FF2B5EF4-FFF2-40B4-BE49-F238E27FC236}">
                <a16:creationId xmlns:a16="http://schemas.microsoft.com/office/drawing/2014/main" id="{07E5E4E5-BCF8-9BA6-2587-FE90AE81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42424" y="1928515"/>
            <a:ext cx="614282" cy="614282"/>
          </a:xfrm>
          <a:prstGeom prst="rect">
            <a:avLst/>
          </a:prstGeom>
        </p:spPr>
      </p:pic>
      <p:pic>
        <p:nvPicPr>
          <p:cNvPr id="41" name="Picture 615169008" descr="Ảnh có chứa trứng, phim hoạt hình, bát đĩa, đồ để trên bàn&#10;&#10;Mô tả được tự động tạo">
            <a:extLst>
              <a:ext uri="{FF2B5EF4-FFF2-40B4-BE49-F238E27FC236}">
                <a16:creationId xmlns:a16="http://schemas.microsoft.com/office/drawing/2014/main" id="{E48C8A41-7C53-6101-235B-44A8CFCBE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22245" y="2865091"/>
            <a:ext cx="614282" cy="614282"/>
          </a:xfrm>
          <a:prstGeom prst="rect">
            <a:avLst/>
          </a:prstGeom>
        </p:spPr>
      </p:pic>
      <p:pic>
        <p:nvPicPr>
          <p:cNvPr id="45" name="Picture 191696719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7C1AD3EF-564F-B36A-50E9-C55A50E8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5400000">
            <a:off x="6098599" y="4105205"/>
            <a:ext cx="253170" cy="803670"/>
          </a:xfrm>
          <a:prstGeom prst="rect">
            <a:avLst/>
          </a:prstGeom>
        </p:spPr>
      </p:pic>
      <p:pic>
        <p:nvPicPr>
          <p:cNvPr id="49" name="Picture 755580036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AC6729C9-B5F8-539D-2CD0-20C6D6C2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3579735">
            <a:off x="6539305" y="4814852"/>
            <a:ext cx="253170" cy="803670"/>
          </a:xfrm>
          <a:prstGeom prst="rect">
            <a:avLst/>
          </a:prstGeom>
        </p:spPr>
      </p:pic>
      <p:pic>
        <p:nvPicPr>
          <p:cNvPr id="53" name="Picture 1224548008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61283A57-5C30-5F82-3CDD-69F6F8C5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10128366" y="3848488"/>
            <a:ext cx="253170" cy="803670"/>
          </a:xfrm>
          <a:prstGeom prst="rect">
            <a:avLst/>
          </a:prstGeom>
        </p:spPr>
      </p:pic>
      <p:pic>
        <p:nvPicPr>
          <p:cNvPr id="55" name="Picture 2139602127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8696EA72-E4CF-0C2D-E4DB-EBBE49C4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4543311">
            <a:off x="10010322" y="2221631"/>
            <a:ext cx="253170" cy="803670"/>
          </a:xfrm>
          <a:prstGeom prst="rect">
            <a:avLst/>
          </a:prstGeom>
        </p:spPr>
      </p:pic>
      <p:sp>
        <p:nvSpPr>
          <p:cNvPr id="272" name="TextBox 11">
            <a:extLst>
              <a:ext uri="{FF2B5EF4-FFF2-40B4-BE49-F238E27FC236}">
                <a16:creationId xmlns:a16="http://schemas.microsoft.com/office/drawing/2014/main" id="{D15A0090-ECF2-92BB-F3C5-8F86C50BEAF5}"/>
              </a:ext>
            </a:extLst>
          </p:cNvPr>
          <p:cNvSpPr txBox="1"/>
          <p:nvPr/>
        </p:nvSpPr>
        <p:spPr bwMode="auto">
          <a:xfrm>
            <a:off x="522887" y="1155807"/>
            <a:ext cx="1847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endParaRPr lang="en-US" b="1"/>
          </a:p>
        </p:txBody>
      </p:sp>
      <p:sp>
        <p:nvSpPr>
          <p:cNvPr id="5" name="Đám mây 4">
            <a:extLst>
              <a:ext uri="{FF2B5EF4-FFF2-40B4-BE49-F238E27FC236}">
                <a16:creationId xmlns:a16="http://schemas.microsoft.com/office/drawing/2014/main" id="{300320C6-3A60-3C75-9572-7D9DFD26001A}"/>
              </a:ext>
            </a:extLst>
          </p:cNvPr>
          <p:cNvSpPr/>
          <p:nvPr/>
        </p:nvSpPr>
        <p:spPr>
          <a:xfrm rot="16200000">
            <a:off x="9567355" y="4078343"/>
            <a:ext cx="482841" cy="34438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6" name="Đám mây 275">
            <a:extLst>
              <a:ext uri="{FF2B5EF4-FFF2-40B4-BE49-F238E27FC236}">
                <a16:creationId xmlns:a16="http://schemas.microsoft.com/office/drawing/2014/main" id="{040296B8-83A7-193F-F37B-5A6DCC1EE46F}"/>
              </a:ext>
            </a:extLst>
          </p:cNvPr>
          <p:cNvSpPr/>
          <p:nvPr/>
        </p:nvSpPr>
        <p:spPr>
          <a:xfrm rot="20640000">
            <a:off x="7426038" y="1830924"/>
            <a:ext cx="482841" cy="34438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Đám mây 3">
            <a:extLst>
              <a:ext uri="{FF2B5EF4-FFF2-40B4-BE49-F238E27FC236}">
                <a16:creationId xmlns:a16="http://schemas.microsoft.com/office/drawing/2014/main" id="{F3663669-B79F-F54E-2C58-4BA05A219964}"/>
              </a:ext>
            </a:extLst>
          </p:cNvPr>
          <p:cNvSpPr/>
          <p:nvPr/>
        </p:nvSpPr>
        <p:spPr>
          <a:xfrm rot="180000">
            <a:off x="3488567" y="3442137"/>
            <a:ext cx="859018" cy="62410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5C19769B-E4E5-73F7-701A-6D0643C51A86}"/>
              </a:ext>
            </a:extLst>
          </p:cNvPr>
          <p:cNvSpPr txBox="1"/>
          <p:nvPr/>
        </p:nvSpPr>
        <p:spPr bwMode="auto">
          <a:xfrm>
            <a:off x="337680" y="1032480"/>
            <a:ext cx="4807223" cy="19529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2800" spc="-1">
                <a:solidFill>
                  <a:srgbClr val="000000"/>
                </a:solidFill>
                <a:ea typeface="+mn-lt"/>
                <a:cs typeface="+mn-lt"/>
              </a:rPr>
              <a:t>Chandy-Misra's algorithm can be explained using the concepts of "clean" and "dirty" forks.</a:t>
            </a:r>
            <a:endParaRPr lang="en-US" sz="2800" spc="-1">
              <a:ea typeface="+mn-lt"/>
              <a:cs typeface="+mn-lt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889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 bwMode="auto"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600" b="1" spc="-1">
                <a:solidFill>
                  <a:schemeClr val="bg1"/>
                </a:solidFill>
                <a:latin typeface="Arial"/>
                <a:ea typeface="Calibri"/>
                <a:cs typeface="Arial"/>
              </a:rPr>
              <a:t>4. Solution – Chandy/Misra Approach</a:t>
            </a:r>
          </a:p>
          <a:p>
            <a:pPr>
              <a:defRPr/>
            </a:pPr>
            <a:endParaRPr lang="en-US" sz="2400" spc="-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Box 11">
            <a:extLst>
              <a:ext uri="{FF2B5EF4-FFF2-40B4-BE49-F238E27FC236}">
                <a16:creationId xmlns:a16="http://schemas.microsoft.com/office/drawing/2014/main" id="{D15A0090-ECF2-92BB-F3C5-8F86C50BEAF5}"/>
              </a:ext>
            </a:extLst>
          </p:cNvPr>
          <p:cNvSpPr txBox="1"/>
          <p:nvPr/>
        </p:nvSpPr>
        <p:spPr bwMode="auto">
          <a:xfrm>
            <a:off x="522887" y="1155807"/>
            <a:ext cx="1847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endParaRPr lang="en-US" b="1"/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5C19769B-E4E5-73F7-701A-6D0643C51A86}"/>
              </a:ext>
            </a:extLst>
          </p:cNvPr>
          <p:cNvSpPr txBox="1"/>
          <p:nvPr/>
        </p:nvSpPr>
        <p:spPr bwMode="auto">
          <a:xfrm>
            <a:off x="337680" y="1032480"/>
            <a:ext cx="4807223" cy="19529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Initially, the fork is assigned to the philosopher with the lower ID (lower neighbor) and marked as "dirty."</a:t>
            </a:r>
            <a:endParaRPr lang="vi-VN" sz="2400"/>
          </a:p>
          <a:p>
            <a:pPr>
              <a:defRPr/>
            </a:pPr>
            <a:endParaRPr lang="en-US" sz="2400" spc="-1">
              <a:cs typeface="Arial"/>
            </a:endParaRPr>
          </a:p>
          <a:p>
            <a:pPr>
              <a:defRPr/>
            </a:pPr>
            <a:r>
              <a:rPr lang="en-US" sz="2400" spc="-1">
                <a:cs typeface="Arial"/>
              </a:rPr>
              <a:t>Then, each philosopher acts in a routine with 4 states: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spc="-1">
                <a:cs typeface="Arial"/>
              </a:rPr>
              <a:t>Thinking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spc="-1">
                <a:cs typeface="Arial"/>
              </a:rPr>
              <a:t>Waiting (hungry)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spc="-1">
                <a:cs typeface="Arial"/>
              </a:rPr>
              <a:t>Eating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spc="-1">
                <a:cs typeface="Arial"/>
              </a:rPr>
              <a:t>Cleanup</a:t>
            </a: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  <a:p>
            <a:pPr>
              <a:defRPr/>
            </a:pPr>
            <a:endParaRPr lang="en-US" sz="2800" spc="-1">
              <a:cs typeface="Arial"/>
            </a:endParaRPr>
          </a:p>
        </p:txBody>
      </p:sp>
      <p:pic>
        <p:nvPicPr>
          <p:cNvPr id="8" name="Hình ảnh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DCBE77A8-89CF-1C1E-50FD-A8115941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06" y="892095"/>
            <a:ext cx="5456378" cy="51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 bwMode="auto"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601F6E-3563-717C-0CBD-820D23948A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63F4-9612-331D-BE60-D2E7CC332FA2}"/>
              </a:ext>
            </a:extLst>
          </p:cNvPr>
          <p:cNvSpPr txBox="1">
            <a:spLocks/>
          </p:cNvSpPr>
          <p:nvPr/>
        </p:nvSpPr>
        <p:spPr>
          <a:xfrm>
            <a:off x="4601863" y="241695"/>
            <a:ext cx="5397627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Table of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301A94-ADD0-10AF-D074-8C5F6FE73A26}"/>
              </a:ext>
            </a:extLst>
          </p:cNvPr>
          <p:cNvSpPr txBox="1">
            <a:spLocks/>
          </p:cNvSpPr>
          <p:nvPr/>
        </p:nvSpPr>
        <p:spPr>
          <a:xfrm>
            <a:off x="4794810" y="1270931"/>
            <a:ext cx="5384672" cy="5054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Challenge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/>
              <a:t>Livelock</a:t>
            </a:r>
          </a:p>
          <a:p>
            <a:pPr lvl="1"/>
            <a:r>
              <a:rPr lang="en-US" dirty="0"/>
              <a:t>Starvation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Solution</a:t>
            </a:r>
          </a:p>
          <a:p>
            <a:pPr lvl="1"/>
            <a:r>
              <a:rPr lang="en-US" dirty="0"/>
              <a:t>Resource Hierarchy</a:t>
            </a:r>
          </a:p>
          <a:p>
            <a:pPr lvl="1"/>
            <a:r>
              <a:rPr lang="en-US" dirty="0"/>
              <a:t>Semaphore</a:t>
            </a:r>
          </a:p>
          <a:p>
            <a:pPr lvl="1"/>
            <a:r>
              <a:rPr lang="en-US" dirty="0"/>
              <a:t>Limit number of dinners</a:t>
            </a:r>
          </a:p>
          <a:p>
            <a:pPr lvl="1"/>
            <a:r>
              <a:rPr lang="en-US" dirty="0"/>
              <a:t>Chandy/Misra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spc="-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Chandy/Misra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/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8464901">
            <a:off x="4775330" y="2156021"/>
            <a:ext cx="253171" cy="803671"/>
          </a:xfrm>
          <a:prstGeom prst="rect">
            <a:avLst/>
          </a:prstGeom>
        </p:spPr>
      </p:pic>
      <p:pic>
        <p:nvPicPr>
          <p:cNvPr id="188676138" name="Picture 18867613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4663535"/>
            <a:ext cx="667423" cy="667423"/>
          </a:xfrm>
          <a:prstGeom prst="rect">
            <a:avLst/>
          </a:prstGeom>
        </p:spPr>
      </p:pic>
      <p:pic>
        <p:nvPicPr>
          <p:cNvPr id="1384913841" name="Picture 138491384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360562" y="3429967"/>
            <a:ext cx="253170" cy="803670"/>
          </a:xfrm>
          <a:prstGeom prst="rect">
            <a:avLst/>
          </a:prstGeom>
        </p:spPr>
      </p:pic>
      <p:pic>
        <p:nvPicPr>
          <p:cNvPr id="755580037" name="Picture 755580036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5639476" y="4369512"/>
            <a:ext cx="253170" cy="803670"/>
          </a:xfrm>
          <a:prstGeom prst="rect">
            <a:avLst/>
          </a:prstGeom>
        </p:spPr>
      </p:pic>
      <p:pic>
        <p:nvPicPr>
          <p:cNvPr id="1224548009" name="Picture 1224548008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057555">
            <a:off x="7045557" y="3573776"/>
            <a:ext cx="253170" cy="803670"/>
          </a:xfrm>
          <a:prstGeom prst="rect">
            <a:avLst/>
          </a:prstGeom>
        </p:spPr>
      </p:pic>
      <p:pic>
        <p:nvPicPr>
          <p:cNvPr id="2139602128" name="Picture 2139602127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3047313">
            <a:off x="6399847" y="2162026"/>
            <a:ext cx="253170" cy="803670"/>
          </a:xfrm>
          <a:prstGeom prst="rect">
            <a:avLst/>
          </a:prstGeom>
        </p:spPr>
      </p:pic>
      <p:sp>
        <p:nvSpPr>
          <p:cNvPr id="1213147623" name="TextBox 1213147622"/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/>
          <p:cNvSpPr txBox="1"/>
          <p:nvPr/>
        </p:nvSpPr>
        <p:spPr bwMode="auto">
          <a:xfrm>
            <a:off x="152374" y="43971"/>
            <a:ext cx="5856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 b="1">
                <a:solidFill>
                  <a:schemeClr val="bg1"/>
                </a:solidFill>
              </a:rPr>
              <a:t>1. Problem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915399" name="Freeform 1"/>
          <p:cNvSpPr/>
          <p:nvPr/>
        </p:nvSpPr>
        <p:spPr bwMode="auto">
          <a:xfrm>
            <a:off x="1215618" y="2285235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1280144366" name="Ellipse 225159848"/>
          <p:cNvSpPr/>
          <p:nvPr/>
        </p:nvSpPr>
        <p:spPr bwMode="auto">
          <a:xfrm>
            <a:off x="1635766" y="1819780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873102850" name="Picture 1873102849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8464901">
            <a:off x="2842025" y="2228195"/>
            <a:ext cx="253171" cy="803671"/>
          </a:xfrm>
          <a:prstGeom prst="rect">
            <a:avLst/>
          </a:prstGeom>
        </p:spPr>
      </p:pic>
      <p:pic>
        <p:nvPicPr>
          <p:cNvPr id="1000462373" name="Picture 100046237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7347" y="4496102"/>
            <a:ext cx="614283" cy="614283"/>
          </a:xfrm>
          <a:prstGeom prst="rect">
            <a:avLst/>
          </a:prstGeom>
        </p:spPr>
      </p:pic>
      <p:pic>
        <p:nvPicPr>
          <p:cNvPr id="849701728" name="Picture 8497017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310198" y="985723"/>
            <a:ext cx="667423" cy="667423"/>
          </a:xfrm>
          <a:prstGeom prst="rect">
            <a:avLst/>
          </a:prstGeom>
        </p:spPr>
      </p:pic>
      <p:pic>
        <p:nvPicPr>
          <p:cNvPr id="573874882" name="Picture 57387488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679095" y="4880853"/>
            <a:ext cx="667423" cy="667423"/>
          </a:xfrm>
          <a:prstGeom prst="rect">
            <a:avLst/>
          </a:prstGeom>
        </p:spPr>
      </p:pic>
      <p:pic>
        <p:nvPicPr>
          <p:cNvPr id="1833965378" name="Picture 183396537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48023" y="4880853"/>
            <a:ext cx="667423" cy="667423"/>
          </a:xfrm>
          <a:prstGeom prst="rect">
            <a:avLst/>
          </a:prstGeom>
        </p:spPr>
      </p:pic>
      <p:pic>
        <p:nvPicPr>
          <p:cNvPr id="2133700263" name="Picture 213370026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68342" y="2545004"/>
            <a:ext cx="667423" cy="667423"/>
          </a:xfrm>
          <a:prstGeom prst="rect">
            <a:avLst/>
          </a:prstGeom>
        </p:spPr>
      </p:pic>
      <p:pic>
        <p:nvPicPr>
          <p:cNvPr id="748399838" name="Picture 74839983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679095" y="2545004"/>
            <a:ext cx="667423" cy="667423"/>
          </a:xfrm>
          <a:prstGeom prst="rect">
            <a:avLst/>
          </a:prstGeom>
        </p:spPr>
      </p:pic>
      <p:pic>
        <p:nvPicPr>
          <p:cNvPr id="1716272354" name="Picture 171627235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11465" y="4496102"/>
            <a:ext cx="614282" cy="614282"/>
          </a:xfrm>
          <a:prstGeom prst="rect">
            <a:avLst/>
          </a:prstGeom>
        </p:spPr>
      </p:pic>
      <p:pic>
        <p:nvPicPr>
          <p:cNvPr id="1629142151" name="Picture 162914215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03401" y="2806821"/>
            <a:ext cx="614282" cy="614282"/>
          </a:xfrm>
          <a:prstGeom prst="rect">
            <a:avLst/>
          </a:prstGeom>
        </p:spPr>
      </p:pic>
      <p:pic>
        <p:nvPicPr>
          <p:cNvPr id="1569549864" name="Picture 156954986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440948" y="1930721"/>
            <a:ext cx="614282" cy="614282"/>
          </a:xfrm>
          <a:prstGeom prst="rect">
            <a:avLst/>
          </a:prstGeom>
        </p:spPr>
      </p:pic>
      <p:pic>
        <p:nvPicPr>
          <p:cNvPr id="525439844" name="Picture 52543984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60293" y="2806821"/>
            <a:ext cx="614282" cy="614282"/>
          </a:xfrm>
          <a:prstGeom prst="rect">
            <a:avLst/>
          </a:prstGeom>
        </p:spPr>
      </p:pic>
      <p:pic>
        <p:nvPicPr>
          <p:cNvPr id="2040837600" name="Picture 2040837599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597023">
            <a:off x="2173258" y="3744046"/>
            <a:ext cx="253170" cy="803670"/>
          </a:xfrm>
          <a:prstGeom prst="rect">
            <a:avLst/>
          </a:prstGeom>
        </p:spPr>
      </p:pic>
      <p:pic>
        <p:nvPicPr>
          <p:cNvPr id="918931529" name="Picture 918931528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3621504" y="4635211"/>
            <a:ext cx="253170" cy="803670"/>
          </a:xfrm>
          <a:prstGeom prst="rect">
            <a:avLst/>
          </a:prstGeom>
        </p:spPr>
      </p:pic>
      <p:pic>
        <p:nvPicPr>
          <p:cNvPr id="978438503" name="Picture 978438502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057555">
            <a:off x="5051776" y="3778999"/>
            <a:ext cx="253170" cy="803670"/>
          </a:xfrm>
          <a:prstGeom prst="rect">
            <a:avLst/>
          </a:prstGeom>
        </p:spPr>
      </p:pic>
      <p:pic>
        <p:nvPicPr>
          <p:cNvPr id="1446113412" name="Picture 1446113411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3047313">
            <a:off x="4297209" y="2270487"/>
            <a:ext cx="253170" cy="803670"/>
          </a:xfrm>
          <a:prstGeom prst="rect">
            <a:avLst/>
          </a:prstGeom>
        </p:spPr>
      </p:pic>
      <p:cxnSp>
        <p:nvCxnSpPr>
          <p:cNvPr id="2" name="Straight Connector 1"/>
          <p:cNvCxnSpPr>
            <a:cxnSpLocks/>
          </p:cNvCxnSpPr>
          <p:nvPr/>
        </p:nvCxnSpPr>
        <p:spPr bwMode="auto">
          <a:xfrm flipV="1">
            <a:off x="6430898" y="2277070"/>
            <a:ext cx="788788" cy="56554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77154" name="Straight Connector 218077153"/>
          <p:cNvCxnSpPr>
            <a:cxnSpLocks/>
          </p:cNvCxnSpPr>
          <p:nvPr/>
        </p:nvCxnSpPr>
        <p:spPr bwMode="auto">
          <a:xfrm>
            <a:off x="6430898" y="2878716"/>
            <a:ext cx="729257" cy="63362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448147" name="TextBox 906448146"/>
          <p:cNvSpPr txBox="1"/>
          <p:nvPr/>
        </p:nvSpPr>
        <p:spPr bwMode="auto">
          <a:xfrm>
            <a:off x="7294100" y="2044469"/>
            <a:ext cx="104611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 b="1">
                <a:solidFill>
                  <a:srgbClr val="00B050"/>
                </a:solidFill>
              </a:rPr>
              <a:t>Think</a:t>
            </a:r>
            <a:endParaRPr/>
          </a:p>
        </p:txBody>
      </p:sp>
      <p:sp>
        <p:nvSpPr>
          <p:cNvPr id="1179635193" name="TextBox 1179635192"/>
          <p:cNvSpPr txBox="1"/>
          <p:nvPr/>
        </p:nvSpPr>
        <p:spPr bwMode="auto">
          <a:xfrm>
            <a:off x="7219685" y="3283561"/>
            <a:ext cx="4134218" cy="213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 b="1">
                <a:solidFill>
                  <a:srgbClr val="FF0000"/>
                </a:solidFill>
              </a:rPr>
              <a:t>Eat: </a:t>
            </a:r>
            <a:endParaRPr lang="en-US" sz="2400" b="1" i="0" u="none" strike="noStrike" cap="none" spc="0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–"/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 forks to eat, take the left fork then the right fork</a:t>
            </a: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–"/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Finish eating, return the fork to original place</a:t>
            </a:r>
            <a:endParaRPr lang="en-US" sz="2400" b="1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960D-AC38-AC58-D275-FCCCE4BE1DFC}"/>
              </a:ext>
            </a:extLst>
          </p:cNvPr>
          <p:cNvSpPr txBox="1"/>
          <p:nvPr/>
        </p:nvSpPr>
        <p:spPr bwMode="auto">
          <a:xfrm>
            <a:off x="152374" y="43971"/>
            <a:ext cx="5856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 b="1">
                <a:solidFill>
                  <a:schemeClr val="bg1"/>
                </a:solidFill>
              </a:rPr>
              <a:t>1. Problem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0192930" name="Freeform 1"/>
          <p:cNvSpPr/>
          <p:nvPr/>
        </p:nvSpPr>
        <p:spPr bwMode="auto">
          <a:xfrm>
            <a:off x="345817" y="2239875"/>
            <a:ext cx="45720" cy="4572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1922801403" name="Ellipse 225159848"/>
          <p:cNvSpPr/>
          <p:nvPr/>
        </p:nvSpPr>
        <p:spPr bwMode="auto">
          <a:xfrm>
            <a:off x="1113778" y="2121477"/>
            <a:ext cx="3830172" cy="36264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726256336" name="Picture 726256335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8464867">
            <a:off x="2135112" y="2437484"/>
            <a:ext cx="234642" cy="744852"/>
          </a:xfrm>
          <a:prstGeom prst="rect">
            <a:avLst/>
          </a:prstGeom>
        </p:spPr>
      </p:pic>
      <p:pic>
        <p:nvPicPr>
          <p:cNvPr id="1979111780" name="Picture 197911177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93022" y="4541059"/>
            <a:ext cx="569325" cy="569325"/>
          </a:xfrm>
          <a:prstGeom prst="rect">
            <a:avLst/>
          </a:prstGeom>
        </p:spPr>
      </p:pic>
      <p:pic>
        <p:nvPicPr>
          <p:cNvPr id="1368445034" name="Picture 136844503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34604" y="1034569"/>
            <a:ext cx="618576" cy="618576"/>
          </a:xfrm>
          <a:prstGeom prst="rect">
            <a:avLst/>
          </a:prstGeom>
        </p:spPr>
      </p:pic>
      <p:pic>
        <p:nvPicPr>
          <p:cNvPr id="1349807336" name="Picture 134980733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03501" y="4929699"/>
            <a:ext cx="618576" cy="618576"/>
          </a:xfrm>
          <a:prstGeom prst="rect">
            <a:avLst/>
          </a:prstGeom>
        </p:spPr>
      </p:pic>
      <p:pic>
        <p:nvPicPr>
          <p:cNvPr id="1390203799" name="Picture 139020379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72429" y="4929699"/>
            <a:ext cx="618576" cy="618576"/>
          </a:xfrm>
          <a:prstGeom prst="rect">
            <a:avLst/>
          </a:prstGeom>
        </p:spPr>
      </p:pic>
      <p:pic>
        <p:nvPicPr>
          <p:cNvPr id="629120664" name="Picture 62912066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92748" y="2593850"/>
            <a:ext cx="618576" cy="618576"/>
          </a:xfrm>
          <a:prstGeom prst="rect">
            <a:avLst/>
          </a:prstGeom>
        </p:spPr>
      </p:pic>
      <p:pic>
        <p:nvPicPr>
          <p:cNvPr id="1159772227" name="Picture 115977222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03501" y="2593850"/>
            <a:ext cx="618576" cy="618576"/>
          </a:xfrm>
          <a:prstGeom prst="rect">
            <a:avLst/>
          </a:prstGeom>
        </p:spPr>
      </p:pic>
      <p:pic>
        <p:nvPicPr>
          <p:cNvPr id="1861588806" name="Picture 186158880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37152" y="4541059"/>
            <a:ext cx="569324" cy="569324"/>
          </a:xfrm>
          <a:prstGeom prst="rect">
            <a:avLst/>
          </a:prstGeom>
        </p:spPr>
      </p:pic>
      <p:pic>
        <p:nvPicPr>
          <p:cNvPr id="233628407" name="Picture 23362840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62669" y="3025972"/>
            <a:ext cx="569324" cy="569324"/>
          </a:xfrm>
          <a:prstGeom prst="rect">
            <a:avLst/>
          </a:prstGeom>
        </p:spPr>
      </p:pic>
      <p:pic>
        <p:nvPicPr>
          <p:cNvPr id="161181192" name="Picture 16118119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44202" y="2333813"/>
            <a:ext cx="569324" cy="569324"/>
          </a:xfrm>
          <a:prstGeom prst="rect">
            <a:avLst/>
          </a:prstGeom>
        </p:spPr>
      </p:pic>
      <p:pic>
        <p:nvPicPr>
          <p:cNvPr id="1488928369" name="Picture 148892836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80810" y="2851778"/>
            <a:ext cx="569324" cy="569324"/>
          </a:xfrm>
          <a:prstGeom prst="rect">
            <a:avLst/>
          </a:prstGeom>
        </p:spPr>
      </p:pic>
      <p:pic>
        <p:nvPicPr>
          <p:cNvPr id="904721097" name="Picture 904721096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596989">
            <a:off x="1525206" y="3803594"/>
            <a:ext cx="234641" cy="744851"/>
          </a:xfrm>
          <a:prstGeom prst="rect">
            <a:avLst/>
          </a:prstGeom>
        </p:spPr>
      </p:pic>
      <p:pic>
        <p:nvPicPr>
          <p:cNvPr id="1124584168" name="Picture 1124584167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2794224" y="4825721"/>
            <a:ext cx="234641" cy="744851"/>
          </a:xfrm>
          <a:prstGeom prst="rect">
            <a:avLst/>
          </a:prstGeom>
        </p:spPr>
      </p:pic>
      <p:pic>
        <p:nvPicPr>
          <p:cNvPr id="581735593" name="Picture 581735592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057521">
            <a:off x="4266585" y="3815592"/>
            <a:ext cx="234641" cy="744851"/>
          </a:xfrm>
          <a:prstGeom prst="rect">
            <a:avLst/>
          </a:prstGeom>
        </p:spPr>
      </p:pic>
      <p:pic>
        <p:nvPicPr>
          <p:cNvPr id="195578934" name="Picture 195578933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3047280">
            <a:off x="3433089" y="2397024"/>
            <a:ext cx="234641" cy="744851"/>
          </a:xfrm>
          <a:prstGeom prst="rect">
            <a:avLst/>
          </a:prstGeom>
        </p:spPr>
      </p:pic>
      <p:cxnSp>
        <p:nvCxnSpPr>
          <p:cNvPr id="2089027084" name="Straight Connector 2089027083"/>
          <p:cNvCxnSpPr>
            <a:cxnSpLocks/>
          </p:cNvCxnSpPr>
          <p:nvPr/>
        </p:nvCxnSpPr>
        <p:spPr bwMode="auto">
          <a:xfrm flipV="1">
            <a:off x="6615248" y="3761644"/>
            <a:ext cx="473882" cy="32045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111574" name="Straight Connector 302111573"/>
          <p:cNvCxnSpPr>
            <a:cxnSpLocks/>
          </p:cNvCxnSpPr>
          <p:nvPr/>
        </p:nvCxnSpPr>
        <p:spPr bwMode="auto">
          <a:xfrm>
            <a:off x="6615248" y="4085751"/>
            <a:ext cx="473882" cy="40457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0100321" name="TextBox 1660100320"/>
          <p:cNvSpPr txBox="1"/>
          <p:nvPr/>
        </p:nvSpPr>
        <p:spPr bwMode="auto">
          <a:xfrm>
            <a:off x="5306657" y="3921872"/>
            <a:ext cx="122526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left fork</a:t>
            </a: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29303506" name="TextBox 1529303505"/>
          <p:cNvSpPr txBox="1"/>
          <p:nvPr/>
        </p:nvSpPr>
        <p:spPr bwMode="auto">
          <a:xfrm>
            <a:off x="7196437" y="3516524"/>
            <a:ext cx="160296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no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-&gt; wait</a:t>
            </a:r>
          </a:p>
        </p:txBody>
      </p:sp>
      <p:sp>
        <p:nvSpPr>
          <p:cNvPr id="20566456" name="TextBox 20566455"/>
          <p:cNvSpPr txBox="1"/>
          <p:nvPr/>
        </p:nvSpPr>
        <p:spPr bwMode="auto">
          <a:xfrm>
            <a:off x="7196437" y="4288039"/>
            <a:ext cx="2408957" cy="4167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b="1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yes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-&gt; right fo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</a:t>
            </a:r>
          </a:p>
        </p:txBody>
      </p:sp>
      <p:cxnSp>
        <p:nvCxnSpPr>
          <p:cNvPr id="315552304" name="Straight Connector 315552303"/>
          <p:cNvCxnSpPr>
            <a:cxnSpLocks/>
          </p:cNvCxnSpPr>
          <p:nvPr/>
        </p:nvCxnSpPr>
        <p:spPr bwMode="auto">
          <a:xfrm flipV="1">
            <a:off x="9474206" y="4220604"/>
            <a:ext cx="473881" cy="320454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019786" name="Straight Connector 396019785"/>
          <p:cNvCxnSpPr>
            <a:cxnSpLocks/>
          </p:cNvCxnSpPr>
          <p:nvPr/>
        </p:nvCxnSpPr>
        <p:spPr bwMode="auto">
          <a:xfrm>
            <a:off x="9474206" y="4544710"/>
            <a:ext cx="417047" cy="80688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65634" name="TextBox 209165633"/>
          <p:cNvSpPr txBox="1"/>
          <p:nvPr/>
        </p:nvSpPr>
        <p:spPr bwMode="auto">
          <a:xfrm>
            <a:off x="10055395" y="3975483"/>
            <a:ext cx="1612682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no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-&gt; wait, (not return left fo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k)</a:t>
            </a:r>
          </a:p>
        </p:txBody>
      </p:sp>
      <p:sp>
        <p:nvSpPr>
          <p:cNvPr id="258160253" name="TextBox 258160252"/>
          <p:cNvSpPr txBox="1"/>
          <p:nvPr/>
        </p:nvSpPr>
        <p:spPr bwMode="auto">
          <a:xfrm>
            <a:off x="10055395" y="5198147"/>
            <a:ext cx="160728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b="1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yes</a:t>
            </a:r>
            <a:r>
              <a:rPr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-&gt; 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7303A-C971-A924-7AD1-65D8D3FBFC7C}"/>
              </a:ext>
            </a:extLst>
          </p:cNvPr>
          <p:cNvSpPr txBox="1"/>
          <p:nvPr/>
        </p:nvSpPr>
        <p:spPr bwMode="auto">
          <a:xfrm>
            <a:off x="152374" y="43971"/>
            <a:ext cx="5856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 b="1">
                <a:solidFill>
                  <a:schemeClr val="bg1"/>
                </a:solidFill>
              </a:rPr>
              <a:t>1. Problem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902037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90203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90203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902037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047210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24584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3167" name="Freeform 1"/>
          <p:cNvSpPr/>
          <p:nvPr/>
        </p:nvSpPr>
        <p:spPr bwMode="auto">
          <a:xfrm>
            <a:off x="345817" y="2239875"/>
            <a:ext cx="45720" cy="4572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908149013" name="Ellipse 225159848"/>
          <p:cNvSpPr/>
          <p:nvPr/>
        </p:nvSpPr>
        <p:spPr bwMode="auto">
          <a:xfrm>
            <a:off x="1113778" y="2121477"/>
            <a:ext cx="3830172" cy="36264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233731575" name="Picture 233731574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8464867">
            <a:off x="2135112" y="2437484"/>
            <a:ext cx="234642" cy="744852"/>
          </a:xfrm>
          <a:prstGeom prst="rect">
            <a:avLst/>
          </a:prstGeom>
        </p:spPr>
      </p:pic>
      <p:pic>
        <p:nvPicPr>
          <p:cNvPr id="956647342" name="Picture 95664734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93022" y="4541059"/>
            <a:ext cx="569325" cy="569325"/>
          </a:xfrm>
          <a:prstGeom prst="rect">
            <a:avLst/>
          </a:prstGeom>
        </p:spPr>
      </p:pic>
      <p:pic>
        <p:nvPicPr>
          <p:cNvPr id="1205409689" name="Picture 120540968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34604" y="1034569"/>
            <a:ext cx="618576" cy="618576"/>
          </a:xfrm>
          <a:prstGeom prst="rect">
            <a:avLst/>
          </a:prstGeom>
        </p:spPr>
      </p:pic>
      <p:pic>
        <p:nvPicPr>
          <p:cNvPr id="628371446" name="Picture 62837144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03501" y="4929699"/>
            <a:ext cx="618576" cy="618576"/>
          </a:xfrm>
          <a:prstGeom prst="rect">
            <a:avLst/>
          </a:prstGeom>
        </p:spPr>
      </p:pic>
      <p:pic>
        <p:nvPicPr>
          <p:cNvPr id="598375892" name="Picture 59837589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72429" y="4929699"/>
            <a:ext cx="618576" cy="618576"/>
          </a:xfrm>
          <a:prstGeom prst="rect">
            <a:avLst/>
          </a:prstGeom>
        </p:spPr>
      </p:pic>
      <p:pic>
        <p:nvPicPr>
          <p:cNvPr id="1405077184" name="Picture 140507718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92748" y="2593850"/>
            <a:ext cx="618576" cy="618576"/>
          </a:xfrm>
          <a:prstGeom prst="rect">
            <a:avLst/>
          </a:prstGeom>
        </p:spPr>
      </p:pic>
      <p:pic>
        <p:nvPicPr>
          <p:cNvPr id="864054973" name="Picture 86405497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03501" y="2593850"/>
            <a:ext cx="618576" cy="618576"/>
          </a:xfrm>
          <a:prstGeom prst="rect">
            <a:avLst/>
          </a:prstGeom>
        </p:spPr>
      </p:pic>
      <p:pic>
        <p:nvPicPr>
          <p:cNvPr id="1255937644" name="Picture 125593764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37152" y="4541059"/>
            <a:ext cx="569324" cy="569324"/>
          </a:xfrm>
          <a:prstGeom prst="rect">
            <a:avLst/>
          </a:prstGeom>
        </p:spPr>
      </p:pic>
      <p:pic>
        <p:nvPicPr>
          <p:cNvPr id="1082688741" name="Picture 108268874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62669" y="3025972"/>
            <a:ext cx="569324" cy="569324"/>
          </a:xfrm>
          <a:prstGeom prst="rect">
            <a:avLst/>
          </a:prstGeom>
        </p:spPr>
      </p:pic>
      <p:pic>
        <p:nvPicPr>
          <p:cNvPr id="664966626" name="Picture 66496662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44202" y="2333813"/>
            <a:ext cx="569324" cy="569324"/>
          </a:xfrm>
          <a:prstGeom prst="rect">
            <a:avLst/>
          </a:prstGeom>
        </p:spPr>
      </p:pic>
      <p:pic>
        <p:nvPicPr>
          <p:cNvPr id="759419106" name="Picture 75941910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80810" y="2851778"/>
            <a:ext cx="569324" cy="569324"/>
          </a:xfrm>
          <a:prstGeom prst="rect">
            <a:avLst/>
          </a:prstGeom>
        </p:spPr>
      </p:pic>
      <p:pic>
        <p:nvPicPr>
          <p:cNvPr id="2076300846" name="Picture 2076300845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596989">
            <a:off x="1525206" y="3803594"/>
            <a:ext cx="234641" cy="744851"/>
          </a:xfrm>
          <a:prstGeom prst="rect">
            <a:avLst/>
          </a:prstGeom>
        </p:spPr>
      </p:pic>
      <p:pic>
        <p:nvPicPr>
          <p:cNvPr id="326444059" name="Picture 326444058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2794224" y="4825721"/>
            <a:ext cx="234641" cy="744851"/>
          </a:xfrm>
          <a:prstGeom prst="rect">
            <a:avLst/>
          </a:prstGeom>
        </p:spPr>
      </p:pic>
      <p:pic>
        <p:nvPicPr>
          <p:cNvPr id="338869973" name="Picture 338869972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057521">
            <a:off x="4266585" y="3815592"/>
            <a:ext cx="234641" cy="744851"/>
          </a:xfrm>
          <a:prstGeom prst="rect">
            <a:avLst/>
          </a:prstGeom>
        </p:spPr>
      </p:pic>
      <p:pic>
        <p:nvPicPr>
          <p:cNvPr id="1132550416" name="Picture 1132550415"/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3047280">
            <a:off x="3433089" y="2397024"/>
            <a:ext cx="234641" cy="744851"/>
          </a:xfrm>
          <a:prstGeom prst="rect">
            <a:avLst/>
          </a:prstGeom>
        </p:spPr>
      </p:pic>
      <p:sp>
        <p:nvSpPr>
          <p:cNvPr id="73179791" name="TextBox 73179790"/>
          <p:cNvSpPr txBox="1"/>
          <p:nvPr/>
        </p:nvSpPr>
        <p:spPr bwMode="auto">
          <a:xfrm>
            <a:off x="6039970" y="1409114"/>
            <a:ext cx="6080620" cy="1707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critical resources</a:t>
            </a:r>
          </a:p>
          <a:p>
            <a:pPr>
              <a:defRPr/>
            </a:pP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14310" indent="-614310">
              <a:buFont typeface="Arial"/>
              <a:buChar char="–"/>
              <a:defRPr/>
            </a:pPr>
            <a:r>
              <a:rPr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sharing limit: 1</a:t>
            </a: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6422348" name="TextBox 936422347"/>
          <p:cNvSpPr txBox="1"/>
          <p:nvPr/>
        </p:nvSpPr>
        <p:spPr bwMode="auto">
          <a:xfrm>
            <a:off x="6095999" y="3595297"/>
            <a:ext cx="6083139" cy="2255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</a:t>
            </a:r>
            <a:r>
              <a:rPr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processes</a:t>
            </a:r>
          </a:p>
          <a:p>
            <a:pPr marL="482137" indent="-482137">
              <a:buFont typeface="Arial"/>
              <a:buChar char="–"/>
              <a:defRPr/>
            </a:pPr>
            <a:r>
              <a:rPr lang="en-US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Critical section</a:t>
            </a:r>
            <a:r>
              <a:rPr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using fo</a:t>
            </a:r>
            <a:r>
              <a:rPr lang="en-US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</a:t>
            </a:r>
            <a:r>
              <a:rPr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</a:t>
            </a:r>
          </a:p>
          <a:p>
            <a:pPr>
              <a:defRPr/>
            </a:pPr>
            <a:endParaRPr sz="22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E8C60-5262-F85F-6B47-4966E8D6072A}"/>
              </a:ext>
            </a:extLst>
          </p:cNvPr>
          <p:cNvSpPr txBox="1"/>
          <p:nvPr/>
        </p:nvSpPr>
        <p:spPr bwMode="auto">
          <a:xfrm>
            <a:off x="152374" y="43971"/>
            <a:ext cx="5856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 b="1">
                <a:solidFill>
                  <a:schemeClr val="bg1"/>
                </a:solidFill>
              </a:rPr>
              <a:t>1. Problem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763008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0763008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763008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763008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33731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37315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37315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37315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32550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32550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32550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2550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38869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38869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38869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8869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264440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26444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26444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26444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F62F50C-476A-43FA-30A4-2AFF152EAA7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0094C1D-E3FB-64BC-0E1B-50FB0B0DF0D1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C8095544-E7A0-3A41-874C-2B835A83D3C8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A23E18D9-F28D-D43A-A75F-22795173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4723448" y="2272476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18AEB9A6-30CF-ED2B-AE34-419ADD9DA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D6B1C13E-4962-6077-1B9C-A6F62739A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D1CBCDCD-D58F-32A7-980B-969F244A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2E413707-B7CD-6A08-D15A-FD7216388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8843BE76-2836-94BC-162F-264526AE8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EDBF80D9-5D87-F214-E38C-58FBB3FEC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DF7A0C8C-6352-8DC1-1A33-66185F874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21C5AED9-974D-40AE-5E3B-3749D980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1DFBB20F-B031-6A21-6638-DF357101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B18AEAE0-9A06-4908-9C15-E5D6C4AFB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9A2F4E3C-2597-7BE2-3F84-883019BB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4372159" y="3568787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1D3F6A6D-7B30-DF6B-6BD4-764D3D76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>
            <a:off x="5554791" y="4373077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03ABD485-96B6-607A-2C90-F5915841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7807827">
            <a:off x="7055334" y="3600755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17D363A5-E583-F2DF-4EE0-03016538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2521963">
            <a:off x="6293832" y="2189206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999F10FA-F596-375D-8BD6-757F166B086F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030DADAE-8DE3-5863-7633-0673D5965BC5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2. Challenge - deadlock</a:t>
            </a:r>
            <a:endParaRPr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E50A556-0491-68DC-647A-88D16ED316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FE6FAE11-B46A-C6E5-26F2-5384C25DAD19}"/>
              </a:ext>
            </a:extLst>
          </p:cNvPr>
          <p:cNvSpPr/>
          <p:nvPr/>
        </p:nvSpPr>
        <p:spPr bwMode="auto"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25159848" name="Ellipse 225159848">
            <a:extLst>
              <a:ext uri="{FF2B5EF4-FFF2-40B4-BE49-F238E27FC236}">
                <a16:creationId xmlns:a16="http://schemas.microsoft.com/office/drawing/2014/main" id="{A1966AC4-2A0D-6AA3-965B-20EDCA1E502B}"/>
              </a:ext>
            </a:extLst>
          </p:cNvPr>
          <p:cNvSpPr/>
          <p:nvPr/>
        </p:nvSpPr>
        <p:spPr bwMode="auto">
          <a:xfrm>
            <a:off x="3629547" y="1699223"/>
            <a:ext cx="4132625" cy="3928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/>
          </a:p>
        </p:txBody>
      </p:sp>
      <p:pic>
        <p:nvPicPr>
          <p:cNvPr id="10762023" name="Picture 10762022">
            <a:extLst>
              <a:ext uri="{FF2B5EF4-FFF2-40B4-BE49-F238E27FC236}">
                <a16:creationId xmlns:a16="http://schemas.microsoft.com/office/drawing/2014/main" id="{ABA192F5-E47A-5C11-AEB2-583278B6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22003" t="8239" r="51750" b="8447"/>
          <a:stretch/>
        </p:blipFill>
        <p:spPr bwMode="auto">
          <a:xfrm rot="7288780">
            <a:off x="3777691" y="2093739"/>
            <a:ext cx="253171" cy="803671"/>
          </a:xfrm>
          <a:prstGeom prst="rect">
            <a:avLst/>
          </a:prstGeom>
        </p:spPr>
      </p:pic>
      <p:pic>
        <p:nvPicPr>
          <p:cNvPr id="188676138" name="Picture 188676137">
            <a:extLst>
              <a:ext uri="{FF2B5EF4-FFF2-40B4-BE49-F238E27FC236}">
                <a16:creationId xmlns:a16="http://schemas.microsoft.com/office/drawing/2014/main" id="{6D6BF011-94B1-3329-B4FB-77A97042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91604" y="4290880"/>
            <a:ext cx="614283" cy="614283"/>
          </a:xfrm>
          <a:prstGeom prst="rect">
            <a:avLst/>
          </a:prstGeom>
        </p:spPr>
      </p:pic>
      <p:pic>
        <p:nvPicPr>
          <p:cNvPr id="944901089" name="Picture 944901088">
            <a:extLst>
              <a:ext uri="{FF2B5EF4-FFF2-40B4-BE49-F238E27FC236}">
                <a16:creationId xmlns:a16="http://schemas.microsoft.com/office/drawing/2014/main" id="{CD4C89F0-EBF3-1E07-004F-275F30D3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03979" y="853072"/>
            <a:ext cx="667423" cy="667423"/>
          </a:xfrm>
          <a:prstGeom prst="rect">
            <a:avLst/>
          </a:prstGeom>
        </p:spPr>
      </p:pic>
      <p:pic>
        <p:nvPicPr>
          <p:cNvPr id="263553637" name="Picture 263553636">
            <a:extLst>
              <a:ext uri="{FF2B5EF4-FFF2-40B4-BE49-F238E27FC236}">
                <a16:creationId xmlns:a16="http://schemas.microsoft.com/office/drawing/2014/main" id="{F61B2A97-3ACB-7CED-80AF-472FBA705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81532" y="4648725"/>
            <a:ext cx="667423" cy="667423"/>
          </a:xfrm>
          <a:prstGeom prst="rect">
            <a:avLst/>
          </a:prstGeom>
        </p:spPr>
      </p:pic>
      <p:pic>
        <p:nvPicPr>
          <p:cNvPr id="1384913841" name="Picture 1384913840">
            <a:extLst>
              <a:ext uri="{FF2B5EF4-FFF2-40B4-BE49-F238E27FC236}">
                <a16:creationId xmlns:a16="http://schemas.microsoft.com/office/drawing/2014/main" id="{75B311CA-AAFB-F3F7-019B-A61B8B90A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2946" y="4663535"/>
            <a:ext cx="667423" cy="667423"/>
          </a:xfrm>
          <a:prstGeom prst="rect">
            <a:avLst/>
          </a:prstGeom>
        </p:spPr>
      </p:pic>
      <p:pic>
        <p:nvPicPr>
          <p:cNvPr id="1071487165" name="Picture 1071487164">
            <a:extLst>
              <a:ext uri="{FF2B5EF4-FFF2-40B4-BE49-F238E27FC236}">
                <a16:creationId xmlns:a16="http://schemas.microsoft.com/office/drawing/2014/main" id="{B898B0E4-8901-4579-F78C-3A5F027D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962122" y="2509116"/>
            <a:ext cx="667423" cy="667423"/>
          </a:xfrm>
          <a:prstGeom prst="rect">
            <a:avLst/>
          </a:prstGeom>
        </p:spPr>
      </p:pic>
      <p:pic>
        <p:nvPicPr>
          <p:cNvPr id="1173602352" name="Picture 1173602351">
            <a:extLst>
              <a:ext uri="{FF2B5EF4-FFF2-40B4-BE49-F238E27FC236}">
                <a16:creationId xmlns:a16="http://schemas.microsoft.com/office/drawing/2014/main" id="{5C38715B-ED10-951E-28A2-BA93DEF4C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69637" y="2509116"/>
            <a:ext cx="667423" cy="667423"/>
          </a:xfrm>
          <a:prstGeom prst="rect">
            <a:avLst/>
          </a:prstGeom>
        </p:spPr>
      </p:pic>
      <p:pic>
        <p:nvPicPr>
          <p:cNvPr id="1640740203" name="Picture 1640740202">
            <a:extLst>
              <a:ext uri="{FF2B5EF4-FFF2-40B4-BE49-F238E27FC236}">
                <a16:creationId xmlns:a16="http://schemas.microsoft.com/office/drawing/2014/main" id="{A0AF9AAF-B0A2-A7DE-5851-C09D1C19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56865" y="4290879"/>
            <a:ext cx="614282" cy="614282"/>
          </a:xfrm>
          <a:prstGeom prst="rect">
            <a:avLst/>
          </a:prstGeom>
        </p:spPr>
      </p:pic>
      <p:pic>
        <p:nvPicPr>
          <p:cNvPr id="925700723" name="Picture 925700722">
            <a:extLst>
              <a:ext uri="{FF2B5EF4-FFF2-40B4-BE49-F238E27FC236}">
                <a16:creationId xmlns:a16="http://schemas.microsoft.com/office/drawing/2014/main" id="{398F75D6-3F09-2999-DA50-3A0CEB53E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9754" y="2807217"/>
            <a:ext cx="614282" cy="614282"/>
          </a:xfrm>
          <a:prstGeom prst="rect">
            <a:avLst/>
          </a:prstGeom>
        </p:spPr>
      </p:pic>
      <p:pic>
        <p:nvPicPr>
          <p:cNvPr id="1332887550" name="Picture 1332887549">
            <a:extLst>
              <a:ext uri="{FF2B5EF4-FFF2-40B4-BE49-F238E27FC236}">
                <a16:creationId xmlns:a16="http://schemas.microsoft.com/office/drawing/2014/main" id="{4E19AE27-F33B-2C57-692F-F3FB0A41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86348" y="1870642"/>
            <a:ext cx="614282" cy="614282"/>
          </a:xfrm>
          <a:prstGeom prst="rect">
            <a:avLst/>
          </a:prstGeom>
        </p:spPr>
      </p:pic>
      <p:pic>
        <p:nvPicPr>
          <p:cNvPr id="615169009" name="Picture 615169008">
            <a:extLst>
              <a:ext uri="{FF2B5EF4-FFF2-40B4-BE49-F238E27FC236}">
                <a16:creationId xmlns:a16="http://schemas.microsoft.com/office/drawing/2014/main" id="{0ED87FC1-A61A-D75D-7B06-78A7EFF6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6169" y="2807218"/>
            <a:ext cx="614282" cy="614282"/>
          </a:xfrm>
          <a:prstGeom prst="rect">
            <a:avLst/>
          </a:prstGeom>
        </p:spPr>
      </p:pic>
      <p:pic>
        <p:nvPicPr>
          <p:cNvPr id="191696720" name="Picture 191696719">
            <a:extLst>
              <a:ext uri="{FF2B5EF4-FFF2-40B4-BE49-F238E27FC236}">
                <a16:creationId xmlns:a16="http://schemas.microsoft.com/office/drawing/2014/main" id="{A4A76DD6-41B6-D948-C913-B7E5D8A6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4140000">
            <a:off x="3570400" y="4005844"/>
            <a:ext cx="253170" cy="803670"/>
          </a:xfrm>
          <a:prstGeom prst="rect">
            <a:avLst/>
          </a:prstGeom>
        </p:spPr>
      </p:pic>
      <p:pic>
        <p:nvPicPr>
          <p:cNvPr id="755580037" name="Picture 755580036">
            <a:extLst>
              <a:ext uri="{FF2B5EF4-FFF2-40B4-BE49-F238E27FC236}">
                <a16:creationId xmlns:a16="http://schemas.microsoft.com/office/drawing/2014/main" id="{54543B80-0233-DAEE-A9CE-D4CEB8A5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8807523">
            <a:off x="7288534" y="4615168"/>
            <a:ext cx="253170" cy="803670"/>
          </a:xfrm>
          <a:prstGeom prst="rect">
            <a:avLst/>
          </a:prstGeom>
        </p:spPr>
      </p:pic>
      <p:pic>
        <p:nvPicPr>
          <p:cNvPr id="1224548009" name="Picture 1224548008">
            <a:extLst>
              <a:ext uri="{FF2B5EF4-FFF2-40B4-BE49-F238E27FC236}">
                <a16:creationId xmlns:a16="http://schemas.microsoft.com/office/drawing/2014/main" id="{8252CA6B-797B-0A2C-0AF0-376BEB4C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6200000">
            <a:off x="7783216" y="3080017"/>
            <a:ext cx="253170" cy="803670"/>
          </a:xfrm>
          <a:prstGeom prst="rect">
            <a:avLst/>
          </a:prstGeom>
        </p:spPr>
      </p:pic>
      <p:pic>
        <p:nvPicPr>
          <p:cNvPr id="2139602128" name="Picture 2139602127">
            <a:extLst>
              <a:ext uri="{FF2B5EF4-FFF2-40B4-BE49-F238E27FC236}">
                <a16:creationId xmlns:a16="http://schemas.microsoft.com/office/drawing/2014/main" id="{C01913BD-FB38-0654-0EBD-0704F124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3" t="8239" r="51750" b="8447"/>
          <a:stretch/>
        </p:blipFill>
        <p:spPr bwMode="auto">
          <a:xfrm rot="10800000">
            <a:off x="5992964" y="1208024"/>
            <a:ext cx="253170" cy="803670"/>
          </a:xfrm>
          <a:prstGeom prst="rect">
            <a:avLst/>
          </a:prstGeom>
        </p:spPr>
      </p:pic>
      <p:sp>
        <p:nvSpPr>
          <p:cNvPr id="1213147623" name="TextBox 1213147622">
            <a:extLst>
              <a:ext uri="{FF2B5EF4-FFF2-40B4-BE49-F238E27FC236}">
                <a16:creationId xmlns:a16="http://schemas.microsoft.com/office/drawing/2014/main" id="{60E93E9D-8A86-C99E-AC70-E59FCB96B0B6}"/>
              </a:ext>
            </a:extLst>
          </p:cNvPr>
          <p:cNvSpPr txBox="1"/>
          <p:nvPr/>
        </p:nvSpPr>
        <p:spPr bwMode="auto">
          <a:xfrm>
            <a:off x="535146" y="364191"/>
            <a:ext cx="316431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4800" b="1">
              <a:solidFill>
                <a:schemeClr val="bg1"/>
              </a:solidFill>
            </a:endParaRPr>
          </a:p>
        </p:txBody>
      </p:sp>
      <p:sp>
        <p:nvSpPr>
          <p:cNvPr id="1541503310" name="TextBox 1541503309">
            <a:extLst>
              <a:ext uri="{FF2B5EF4-FFF2-40B4-BE49-F238E27FC236}">
                <a16:creationId xmlns:a16="http://schemas.microsoft.com/office/drawing/2014/main" id="{2C9728A4-71C2-8ACE-60B5-C508DBAC9EFD}"/>
              </a:ext>
            </a:extLst>
          </p:cNvPr>
          <p:cNvSpPr txBox="1"/>
          <p:nvPr/>
        </p:nvSpPr>
        <p:spPr bwMode="auto">
          <a:xfrm>
            <a:off x="152374" y="43971"/>
            <a:ext cx="585615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3600" b="1">
                <a:solidFill>
                  <a:schemeClr val="bg1"/>
                </a:solidFill>
              </a:rPr>
              <a:t>2. Challenge - deadlock</a:t>
            </a:r>
            <a:endParaRPr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572</Words>
  <Application>Microsoft Office PowerPoint</Application>
  <PresentationFormat>Widescreen</PresentationFormat>
  <Paragraphs>179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Lato</vt:lpstr>
      <vt:lpstr>Lato Bold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cp:keywords/>
  <dc:description/>
  <cp:lastModifiedBy>Chu Trung Anh 20225564</cp:lastModifiedBy>
  <cp:revision>2</cp:revision>
  <dcterms:created xsi:type="dcterms:W3CDTF">2020-12-31T09:57:48Z</dcterms:created>
  <dcterms:modified xsi:type="dcterms:W3CDTF">2024-12-31T14:45:27Z</dcterms:modified>
  <cp:category/>
  <dc:identifier/>
  <cp:contentStatus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