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2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5143500" cx="9144000"/>
  <p:notesSz cx="6858000" cy="9144000"/>
  <p:embeddedFontLs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Shape 7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Shape 8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Shape 8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Shape 8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Shape 8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Shape 8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Shape 8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Shape 8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Shape 8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Shape 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Shape 7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Shape 8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Shape 9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Shape 9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Shape 9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Shape 9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4" name="Shape 9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Shape 9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Shape 9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2" name="Shape 9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Shape 9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3" name="Shape 9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8" name="Shape 9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5" name="Shape 9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2" name="Shape 9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4" name="Shape 10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6" name="Shape 10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2" name="Shape 10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Shape 10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3" name="Shape 10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9" name="Shape 10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6" name="Shape 10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4" name="Shape 10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0" name="Shape 10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6" name="Shape 10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3" name="Shape 10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1" name="Shape 10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3" name="Shape 10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9" name="Shape 10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4" name="Shape 1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Shape 1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Shape 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0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0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00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body"/>
          </p:nvPr>
        </p:nvSpPr>
        <p:spPr>
          <a:xfrm>
            <a:off x="393987" y="1851452"/>
            <a:ext cx="8356023" cy="910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1077674" y="2771633"/>
            <a:ext cx="6988652" cy="55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8" name="Shape 58"/>
          <p:cNvGrpSpPr/>
          <p:nvPr/>
        </p:nvGrpSpPr>
        <p:grpSpPr>
          <a:xfrm>
            <a:off x="915666" y="1653823"/>
            <a:ext cx="7312669" cy="1429602"/>
            <a:chOff x="721285" y="1600262"/>
            <a:chExt cx="7312669" cy="1429602"/>
          </a:xfrm>
        </p:grpSpPr>
        <p:sp>
          <p:nvSpPr>
            <p:cNvPr id="59" name="Shape 59"/>
            <p:cNvSpPr/>
            <p:nvPr/>
          </p:nvSpPr>
          <p:spPr>
            <a:xfrm>
              <a:off x="721285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3662819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604352" y="1600262"/>
              <a:ext cx="1429602" cy="1429602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Shape 62"/>
          <p:cNvSpPr txBox="1"/>
          <p:nvPr>
            <p:ph idx="3" type="body"/>
          </p:nvPr>
        </p:nvSpPr>
        <p:spPr>
          <a:xfrm>
            <a:off x="558470" y="3123392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3519128" y="3123392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5" type="body"/>
          </p:nvPr>
        </p:nvSpPr>
        <p:spPr>
          <a:xfrm>
            <a:off x="6479787" y="3123392"/>
            <a:ext cx="2134430" cy="11230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Shape 65"/>
          <p:cNvSpPr/>
          <p:nvPr>
            <p:ph idx="6" type="pic"/>
          </p:nvPr>
        </p:nvSpPr>
        <p:spPr>
          <a:xfrm>
            <a:off x="1147316" y="1905706"/>
            <a:ext cx="955832" cy="955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/>
          <p:nvPr>
            <p:ph idx="7" type="pic"/>
          </p:nvPr>
        </p:nvSpPr>
        <p:spPr>
          <a:xfrm>
            <a:off x="4092675" y="1905706"/>
            <a:ext cx="955832" cy="955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/>
          <p:nvPr>
            <p:ph idx="8" type="pic"/>
          </p:nvPr>
        </p:nvSpPr>
        <p:spPr>
          <a:xfrm>
            <a:off x="7030382" y="1905706"/>
            <a:ext cx="955832" cy="955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Shape 70"/>
          <p:cNvSpPr/>
          <p:nvPr/>
        </p:nvSpPr>
        <p:spPr>
          <a:xfrm>
            <a:off x="5979348" y="982583"/>
            <a:ext cx="3164651" cy="3707862"/>
          </a:xfrm>
          <a:prstGeom prst="rect">
            <a:avLst/>
          </a:prstGeom>
          <a:solidFill>
            <a:srgbClr val="2E2F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63750" y="982583"/>
            <a:ext cx="5195271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Shape 72"/>
          <p:cNvSpPr/>
          <p:nvPr>
            <p:ph idx="3" type="pic"/>
          </p:nvPr>
        </p:nvSpPr>
        <p:spPr>
          <a:xfrm>
            <a:off x="6220219" y="1212361"/>
            <a:ext cx="2713927" cy="3239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607545" y="1366120"/>
            <a:ext cx="3063922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514" cy="389953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>
            <p:ph idx="3" type="pic"/>
          </p:nvPr>
        </p:nvSpPr>
        <p:spPr>
          <a:xfrm>
            <a:off x="4431928" y="1153975"/>
            <a:ext cx="4712070" cy="317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3751760" y="1979841"/>
            <a:ext cx="557150" cy="1691883"/>
            <a:chOff x="4783423" y="4570155"/>
            <a:chExt cx="557150" cy="1691883"/>
          </a:xfrm>
        </p:grpSpPr>
        <p:cxnSp>
          <p:nvCxnSpPr>
            <p:cNvPr id="79" name="Shape 79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Shape 80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" name="Shape 81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04" cy="38340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>
            <p:ph idx="2" type="pic"/>
          </p:nvPr>
        </p:nvSpPr>
        <p:spPr>
          <a:xfrm>
            <a:off x="6198321" y="1197762"/>
            <a:ext cx="2443862" cy="3276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07545" y="1366120"/>
            <a:ext cx="4830315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87" name="Shape 87"/>
          <p:cNvGrpSpPr/>
          <p:nvPr/>
        </p:nvGrpSpPr>
        <p:grpSpPr>
          <a:xfrm>
            <a:off x="5510853" y="1979841"/>
            <a:ext cx="557150" cy="1691883"/>
            <a:chOff x="4783423" y="4570155"/>
            <a:chExt cx="557150" cy="1691883"/>
          </a:xfrm>
        </p:grpSpPr>
        <p:cxnSp>
          <p:nvCxnSpPr>
            <p:cNvPr id="88" name="Shape 88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" name="Shape 89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Shape 90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771" cy="38333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>
            <p:ph idx="2" type="pic"/>
          </p:nvPr>
        </p:nvSpPr>
        <p:spPr>
          <a:xfrm>
            <a:off x="6097200" y="1269908"/>
            <a:ext cx="1888060" cy="294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607545" y="1366120"/>
            <a:ext cx="4830315" cy="2919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5510853" y="1979841"/>
            <a:ext cx="557150" cy="1691883"/>
            <a:chOff x="4783423" y="4570155"/>
            <a:chExt cx="557150" cy="1691883"/>
          </a:xfrm>
        </p:grpSpPr>
        <p:cxnSp>
          <p:nvCxnSpPr>
            <p:cNvPr id="97" name="Shape 97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Shape 98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Shape 99"/>
            <p:cNvCxnSpPr/>
            <p:nvPr/>
          </p:nvCxnSpPr>
          <p:spPr>
            <a:xfrm>
              <a:off x="4783423" y="4570155"/>
              <a:ext cx="0" cy="16918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26091" y="987707"/>
            <a:ext cx="8491812" cy="3098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077674" y="2771633"/>
            <a:ext cx="6988800" cy="55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06" name="Shape 10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8" name="Shape 10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13" name="Shape 11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5" name="Shape 11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9" name="Shape 119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Shape 120"/>
          <p:cNvGrpSpPr/>
          <p:nvPr/>
        </p:nvGrpSpPr>
        <p:grpSpPr>
          <a:xfrm>
            <a:off x="1446166" y="926959"/>
            <a:ext cx="6251573" cy="862200"/>
            <a:chOff x="1446166" y="917695"/>
            <a:chExt cx="6251573" cy="862200"/>
          </a:xfrm>
        </p:grpSpPr>
        <p:cxnSp>
          <p:nvCxnSpPr>
            <p:cNvPr id="121" name="Shape 121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" name="Shape 122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Shape 123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" name="Shape 124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5" name="Shape 12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26" name="Shape 12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7" name="Shape 12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33" name="Shape 13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Shape 13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3" type="body"/>
          </p:nvPr>
        </p:nvSpPr>
        <p:spPr>
          <a:xfrm>
            <a:off x="563750" y="1270094"/>
            <a:ext cx="8016498" cy="342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9" name="Shape 13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40" name="Shape 14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1" name="Shape 14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46" name="Shape 14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47" name="Shape 14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" name="Shape 14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707580" y="982583"/>
            <a:ext cx="3913798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54" name="Shape 15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55" name="Shape 15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Shape 15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60" name="Shape 16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1" name="Shape 16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Shape 162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4" name="Shape 164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3" type="body"/>
          </p:nvPr>
        </p:nvSpPr>
        <p:spPr>
          <a:xfrm>
            <a:off x="6267025" y="1293762"/>
            <a:ext cx="2614799" cy="309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1" i="1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66" name="Shape 166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167" name="Shape 16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Shape 16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170" name="Shape 17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Shape 17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173" name="Shape 17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Shape 17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Shape 175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176" name="Shape 17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Shape 17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82" name="Shape 182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183" name="Shape 183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Shape 186"/>
          <p:cNvSpPr txBox="1"/>
          <p:nvPr>
            <p:ph idx="3" type="body"/>
          </p:nvPr>
        </p:nvSpPr>
        <p:spPr>
          <a:xfrm>
            <a:off x="558470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4" type="body"/>
          </p:nvPr>
        </p:nvSpPr>
        <p:spPr>
          <a:xfrm>
            <a:off x="3519128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5" type="body"/>
          </p:nvPr>
        </p:nvSpPr>
        <p:spPr>
          <a:xfrm>
            <a:off x="6479787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9" name="Shape 189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Shape 191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2" name="Shape 19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193" name="Shape 19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" name="Shape 19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2">
            <a:alphaModFix/>
          </a:blip>
          <a:srcRect b="93473" l="0" r="0" t="0"/>
          <a:stretch/>
        </p:blipFill>
        <p:spPr>
          <a:xfrm>
            <a:off x="0" y="0"/>
            <a:ext cx="9144000" cy="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9" name="Shape 199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1" name="Shape 201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02" name="Shape 20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03" name="Shape 203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4" name="Shape 20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2">
            <a:alphaModFix/>
          </a:blip>
          <a:srcRect b="93473" l="0" r="0" t="0"/>
          <a:stretch/>
        </p:blipFill>
        <p:spPr>
          <a:xfrm>
            <a:off x="0" y="0"/>
            <a:ext cx="9144000" cy="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 b="0" l="0" r="16058" t="0"/>
          <a:stretch/>
        </p:blipFill>
        <p:spPr>
          <a:xfrm>
            <a:off x="3525487" y="876012"/>
            <a:ext cx="5618398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>
            <p:ph idx="3" type="pic"/>
          </p:nvPr>
        </p:nvSpPr>
        <p:spPr>
          <a:xfrm>
            <a:off x="4431928" y="1153975"/>
            <a:ext cx="4712100" cy="317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12" name="Shape 212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213" name="Shape 21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Shape 21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6" name="Shape 21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17" name="Shape 217"/>
            <p:cNvPicPr preferRelativeResize="0"/>
            <p:nvPr/>
          </p:nvPicPr>
          <p:blipFill rotWithShape="1">
            <a:blip r:embed="rId4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8" name="Shape 21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22" name="Shape 2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8" cy="38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25" name="Shape 225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226" name="Shape 22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7" name="Shape 22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Shape 228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Shape 22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30" name="Shape 230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Shape 23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0" sz="3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35" name="Shape 2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3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38" name="Shape 238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239" name="Shape 239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Shape 240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Shape 241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2" name="Shape 24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43" name="Shape 243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4" name="Shape 24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26091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1" i="1" sz="4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48" name="Shape 24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49" name="Shape 24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0" name="Shape 25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563750" y="982583"/>
            <a:ext cx="8016498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0" y="0"/>
            <a:ext cx="9151200" cy="5158200"/>
          </a:xfrm>
          <a:prstGeom prst="rect">
            <a:avLst/>
          </a:prstGeom>
          <a:solidFill>
            <a:srgbClr val="9A9C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Shape 25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5" name="Shape 25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Shape 25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59" name="Shape 25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0" name="Shape 26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1077674" y="2771633"/>
            <a:ext cx="6988800" cy="55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65" name="Shape 26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66" name="Shape 26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Shape 26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72" name="Shape 27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73" name="Shape 27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4" name="Shape 27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78" name="Shape 278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Shape 279"/>
          <p:cNvGrpSpPr/>
          <p:nvPr/>
        </p:nvGrpSpPr>
        <p:grpSpPr>
          <a:xfrm>
            <a:off x="1446166" y="926959"/>
            <a:ext cx="6251573" cy="862200"/>
            <a:chOff x="1446166" y="917695"/>
            <a:chExt cx="6251573" cy="862200"/>
          </a:xfrm>
        </p:grpSpPr>
        <p:cxnSp>
          <p:nvCxnSpPr>
            <p:cNvPr id="280" name="Shape 280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Shape 281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Shape 282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Shape 283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84" name="Shape 28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85" name="Shape 28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Shape 28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2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292" name="Shape 29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93" name="Shape 29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4" name="Shape 29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98" name="Shape 29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299" name="Shape 29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0" name="Shape 30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2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05" name="Shape 30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06" name="Shape 30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Shape 30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4707580" y="982583"/>
            <a:ext cx="3913798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Shape 312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13" name="Shape 31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14" name="Shape 31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Shape 31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Shape 31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19" name="Shape 31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0" name="Shape 32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1" name="Shape 32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3" name="Shape 323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1687CC">
              <a:alpha val="4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 txBox="1"/>
          <p:nvPr>
            <p:ph idx="3" type="body"/>
          </p:nvPr>
        </p:nvSpPr>
        <p:spPr>
          <a:xfrm>
            <a:off x="6267025" y="1293762"/>
            <a:ext cx="2614799" cy="309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25" name="Shape 325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326" name="Shape 32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Shape 32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329" name="Shape 329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Shape 330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332" name="Shape 332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Shape 333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335" name="Shape 335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Shape 336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446166" y="1965166"/>
            <a:ext cx="6251664" cy="1724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1446166" y="3846901"/>
            <a:ext cx="625166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" name="Shape 23"/>
          <p:cNvGrpSpPr/>
          <p:nvPr/>
        </p:nvGrpSpPr>
        <p:grpSpPr>
          <a:xfrm>
            <a:off x="1446166" y="926959"/>
            <a:ext cx="6251664" cy="862077"/>
            <a:chOff x="1446166" y="917695"/>
            <a:chExt cx="6251664" cy="862077"/>
          </a:xfrm>
        </p:grpSpPr>
        <p:cxnSp>
          <p:nvCxnSpPr>
            <p:cNvPr id="24" name="Shape 24"/>
            <p:cNvCxnSpPr/>
            <p:nvPr/>
          </p:nvCxnSpPr>
          <p:spPr>
            <a:xfrm>
              <a:off x="1446166" y="1344099"/>
              <a:ext cx="268089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" name="Shape 25"/>
            <p:cNvSpPr/>
            <p:nvPr/>
          </p:nvSpPr>
          <p:spPr>
            <a:xfrm>
              <a:off x="4140960" y="917695"/>
              <a:ext cx="862077" cy="862077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Shape 26"/>
            <p:cNvCxnSpPr/>
            <p:nvPr/>
          </p:nvCxnSpPr>
          <p:spPr>
            <a:xfrm>
              <a:off x="5016941" y="1344099"/>
              <a:ext cx="268089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" name="Shape 27"/>
          <p:cNvSpPr/>
          <p:nvPr>
            <p:ph idx="2" type="pic"/>
          </p:nvPr>
        </p:nvSpPr>
        <p:spPr>
          <a:xfrm>
            <a:off x="4285946" y="1073695"/>
            <a:ext cx="568427" cy="56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0" name="Shape 340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41" name="Shape 341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342" name="Shape 342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Shape 345"/>
          <p:cNvSpPr txBox="1"/>
          <p:nvPr>
            <p:ph idx="3" type="body"/>
          </p:nvPr>
        </p:nvSpPr>
        <p:spPr>
          <a:xfrm>
            <a:off x="558470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4" type="body"/>
          </p:nvPr>
        </p:nvSpPr>
        <p:spPr>
          <a:xfrm>
            <a:off x="3519128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5" type="body"/>
          </p:nvPr>
        </p:nvSpPr>
        <p:spPr>
          <a:xfrm>
            <a:off x="6479787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Shape 348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Shape 349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Shape 350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1" name="Shape 351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52" name="Shape 352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3" name="Shape 353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2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1687CC">
              <a:alpha val="4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Shape 358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Shape 359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60" name="Shape 36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61" name="Shape 36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2" name="Shape 36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2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67" name="Shape 367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398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/>
          <p:nvPr>
            <p:ph idx="3" type="pic"/>
          </p:nvPr>
        </p:nvSpPr>
        <p:spPr>
          <a:xfrm>
            <a:off x="4431928" y="1153975"/>
            <a:ext cx="4712100" cy="317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9" name="Shape 369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370" name="Shape 37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Shape 37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Shape 372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Shape 37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74" name="Shape 374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5" name="Shape 37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79" name="Shape 3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8" cy="38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Shape 381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82" name="Shape 382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383" name="Shape 38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" name="Shape 38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" name="Shape 385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6" name="Shape 38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387" name="Shape 387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8" name="Shape 38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2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92" name="Shape 3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Shape 394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95" name="Shape 395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396" name="Shape 39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Shape 39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Shape 398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9" name="Shape 39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00" name="Shape 400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1" name="Shape 40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9AD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26091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05" name="Shape 40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06" name="Shape 40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7" name="Shape 40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Shape 41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11" name="Shape 41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2" name="Shape 41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3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6" name="Shape 416"/>
          <p:cNvSpPr txBox="1"/>
          <p:nvPr>
            <p:ph idx="2" type="body"/>
          </p:nvPr>
        </p:nvSpPr>
        <p:spPr>
          <a:xfrm>
            <a:off x="1077674" y="2771633"/>
            <a:ext cx="6988800" cy="55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17" name="Shape 41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18" name="Shape 41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9" name="Shape 41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3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3" name="Shape 42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24" name="Shape 42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25" name="Shape 42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6" name="Shape 42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3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30" name="Shape 430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1" name="Shape 431"/>
          <p:cNvGrpSpPr/>
          <p:nvPr/>
        </p:nvGrpSpPr>
        <p:grpSpPr>
          <a:xfrm>
            <a:off x="1446166" y="926959"/>
            <a:ext cx="6251573" cy="862200"/>
            <a:chOff x="1446166" y="917695"/>
            <a:chExt cx="6251573" cy="862200"/>
          </a:xfrm>
        </p:grpSpPr>
        <p:cxnSp>
          <p:nvCxnSpPr>
            <p:cNvPr id="432" name="Shape 432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3" name="Shape 433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4" name="Shape 434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5" name="Shape 435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6" name="Shape 43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37" name="Shape 43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8" name="Shape 43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3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Shape 443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44" name="Shape 44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45" name="Shape 44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6" name="Shape 44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3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50" name="Shape 45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51" name="Shape 45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2" name="Shape 45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3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6" name="Shape 456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57" name="Shape 45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58" name="Shape 45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9" name="Shape 45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3" name="Shape 463"/>
          <p:cNvSpPr txBox="1"/>
          <p:nvPr>
            <p:ph idx="2" type="body"/>
          </p:nvPr>
        </p:nvSpPr>
        <p:spPr>
          <a:xfrm>
            <a:off x="4707580" y="982583"/>
            <a:ext cx="3913798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65" name="Shape 46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66" name="Shape 46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7" name="Shape 46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3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Shape 47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471" name="Shape 471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2" name="Shape 47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3" name="Shape 47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4" name="Shape 474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5" name="Shape 475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053C7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>
            <p:ph idx="3" type="body"/>
          </p:nvPr>
        </p:nvSpPr>
        <p:spPr>
          <a:xfrm>
            <a:off x="6267025" y="1293762"/>
            <a:ext cx="2614799" cy="309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77" name="Shape 477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478" name="Shape 478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9" name="Shape 479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481" name="Shape 481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2" name="Shape 482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484" name="Shape 484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Shape 485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487" name="Shape 48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2" name="Shape 492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93" name="Shape 493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494" name="Shape 494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Shape 497"/>
          <p:cNvSpPr txBox="1"/>
          <p:nvPr>
            <p:ph idx="3" type="body"/>
          </p:nvPr>
        </p:nvSpPr>
        <p:spPr>
          <a:xfrm>
            <a:off x="558470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8" name="Shape 498"/>
          <p:cNvSpPr txBox="1"/>
          <p:nvPr>
            <p:ph idx="4" type="body"/>
          </p:nvPr>
        </p:nvSpPr>
        <p:spPr>
          <a:xfrm>
            <a:off x="3519128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9" name="Shape 499"/>
          <p:cNvSpPr txBox="1"/>
          <p:nvPr>
            <p:ph idx="5" type="body"/>
          </p:nvPr>
        </p:nvSpPr>
        <p:spPr>
          <a:xfrm>
            <a:off x="6479787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0" name="Shape 500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Shape 501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Shape 502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03" name="Shape 50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04" name="Shape 504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5" name="Shape 50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3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053C7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0" name="Shape 510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1" name="Shape 511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12" name="Shape 51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4" name="Shape 51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3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8" name="Shape 518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19" name="Shape 519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398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/>
          <p:nvPr>
            <p:ph idx="3" type="pic"/>
          </p:nvPr>
        </p:nvSpPr>
        <p:spPr>
          <a:xfrm>
            <a:off x="4431928" y="1153975"/>
            <a:ext cx="4712100" cy="317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Shape 521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522" name="Shape 522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3" name="Shape 523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4" name="Shape 524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5" name="Shape 52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26" name="Shape 526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7" name="Shape 52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3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31" name="Shape 5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8" cy="38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Shape 533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34" name="Shape 534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535" name="Shape 535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6" name="Shape 536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7" name="Shape 537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8" name="Shape 53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39" name="Shape 539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0" name="Shape 54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3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544" name="Shape 5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Shape 546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47" name="Shape 547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548" name="Shape 548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9" name="Shape 549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0" name="Shape 550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1" name="Shape 551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52" name="Shape 552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3" name="Shape 553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3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004C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326091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57" name="Shape 55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58" name="Shape 55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9" name="Shape 55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3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Shape 56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63" name="Shape 56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4" name="Shape 56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4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8" name="Shape 568"/>
          <p:cNvSpPr txBox="1"/>
          <p:nvPr>
            <p:ph idx="2" type="body"/>
          </p:nvPr>
        </p:nvSpPr>
        <p:spPr>
          <a:xfrm>
            <a:off x="1077674" y="2771633"/>
            <a:ext cx="6988800" cy="55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69" name="Shape 56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70" name="Shape 57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1" name="Shape 57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Content 4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5" name="Shape 57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76" name="Shape 57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77" name="Shape 57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78" name="Shape 57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1446166" y="1965166"/>
            <a:ext cx="6251699" cy="1724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2" name="Shape 582"/>
          <p:cNvCxnSpPr/>
          <p:nvPr/>
        </p:nvCxnSpPr>
        <p:spPr>
          <a:xfrm>
            <a:off x="1446166" y="3846901"/>
            <a:ext cx="62516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3" name="Shape 583"/>
          <p:cNvGrpSpPr/>
          <p:nvPr/>
        </p:nvGrpSpPr>
        <p:grpSpPr>
          <a:xfrm>
            <a:off x="1446166" y="926959"/>
            <a:ext cx="6251573" cy="862200"/>
            <a:chOff x="1446166" y="917695"/>
            <a:chExt cx="6251573" cy="862200"/>
          </a:xfrm>
        </p:grpSpPr>
        <p:cxnSp>
          <p:nvCxnSpPr>
            <p:cNvPr id="584" name="Shape 584"/>
            <p:cNvCxnSpPr/>
            <p:nvPr/>
          </p:nvCxnSpPr>
          <p:spPr>
            <a:xfrm>
              <a:off x="1446166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5" name="Shape 585"/>
            <p:cNvSpPr/>
            <p:nvPr/>
          </p:nvSpPr>
          <p:spPr>
            <a:xfrm>
              <a:off x="4140960" y="917695"/>
              <a:ext cx="862200" cy="8622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Shape 586"/>
            <p:cNvCxnSpPr/>
            <p:nvPr/>
          </p:nvCxnSpPr>
          <p:spPr>
            <a:xfrm>
              <a:off x="5016941" y="1344099"/>
              <a:ext cx="2680799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7" name="Shape 587"/>
          <p:cNvSpPr/>
          <p:nvPr>
            <p:ph idx="2" type="pic"/>
          </p:nvPr>
        </p:nvSpPr>
        <p:spPr>
          <a:xfrm>
            <a:off x="4285946" y="1073695"/>
            <a:ext cx="5685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88" name="Shape 58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89" name="Shape 58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0" name="Shape 59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with Content 4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4" name="Shape 594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5" name="Shape 595"/>
          <p:cNvSpPr txBox="1"/>
          <p:nvPr>
            <p:ph idx="3" type="body"/>
          </p:nvPr>
        </p:nvSpPr>
        <p:spPr>
          <a:xfrm>
            <a:off x="563750" y="1270094"/>
            <a:ext cx="8016599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596" name="Shape 596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597" name="Shape 597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8" name="Shape 59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Only 4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02" name="Shape 602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03" name="Shape 603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4" name="Shape 604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 4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8" name="Shape 608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09" name="Shape 60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10" name="Shape 61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1" name="Shape 61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 4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563750" y="982583"/>
            <a:ext cx="39138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5" name="Shape 615"/>
          <p:cNvSpPr txBox="1"/>
          <p:nvPr>
            <p:ph idx="2" type="body"/>
          </p:nvPr>
        </p:nvSpPr>
        <p:spPr>
          <a:xfrm>
            <a:off x="4707580" y="982583"/>
            <a:ext cx="3913798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6" name="Shape 616"/>
          <p:cNvSpPr txBox="1"/>
          <p:nvPr>
            <p:ph idx="3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17" name="Shape 61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18" name="Shape 618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9" name="Shape 61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 4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B1332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4" name="Shape 624"/>
          <p:cNvSpPr txBox="1"/>
          <p:nvPr>
            <p:ph idx="2" type="body"/>
          </p:nvPr>
        </p:nvSpPr>
        <p:spPr>
          <a:xfrm>
            <a:off x="563750" y="982583"/>
            <a:ext cx="50541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5" name="Shape 625"/>
          <p:cNvSpPr txBox="1"/>
          <p:nvPr>
            <p:ph idx="3" type="body"/>
          </p:nvPr>
        </p:nvSpPr>
        <p:spPr>
          <a:xfrm>
            <a:off x="6267025" y="1293762"/>
            <a:ext cx="2614799" cy="309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26" name="Shape 626"/>
          <p:cNvGrpSpPr/>
          <p:nvPr/>
        </p:nvGrpSpPr>
        <p:grpSpPr>
          <a:xfrm>
            <a:off x="0" y="1216858"/>
            <a:ext cx="557244" cy="153900"/>
            <a:chOff x="4783423" y="5339192"/>
            <a:chExt cx="557244" cy="153900"/>
          </a:xfrm>
        </p:grpSpPr>
        <p:cxnSp>
          <p:nvCxnSpPr>
            <p:cNvPr id="627" name="Shape 62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8" name="Shape 62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0" y="2131960"/>
            <a:ext cx="557244" cy="153900"/>
            <a:chOff x="4783423" y="5339192"/>
            <a:chExt cx="557244" cy="153900"/>
          </a:xfrm>
        </p:grpSpPr>
        <p:cxnSp>
          <p:nvCxnSpPr>
            <p:cNvPr id="630" name="Shape 63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1" name="Shape 63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0" y="3039173"/>
            <a:ext cx="557244" cy="153900"/>
            <a:chOff x="4783423" y="5339192"/>
            <a:chExt cx="557244" cy="153900"/>
          </a:xfrm>
        </p:grpSpPr>
        <p:cxnSp>
          <p:nvCxnSpPr>
            <p:cNvPr id="633" name="Shape 633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4" name="Shape 634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0" y="3954273"/>
            <a:ext cx="557244" cy="153900"/>
            <a:chOff x="4783423" y="5339192"/>
            <a:chExt cx="557244" cy="153900"/>
          </a:xfrm>
        </p:grpSpPr>
        <p:cxnSp>
          <p:nvCxnSpPr>
            <p:cNvPr id="636" name="Shape 636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7" name="Shape 637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Shape 638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39" name="Shape 639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0" name="Shape 640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111240" y="642081"/>
            <a:ext cx="7555305" cy="405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oints 4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4" name="Shape 644"/>
          <p:cNvSpPr txBox="1"/>
          <p:nvPr>
            <p:ph idx="2" type="body"/>
          </p:nvPr>
        </p:nvSpPr>
        <p:spPr>
          <a:xfrm>
            <a:off x="111240" y="642081"/>
            <a:ext cx="7555199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45" name="Shape 645"/>
          <p:cNvGrpSpPr/>
          <p:nvPr/>
        </p:nvGrpSpPr>
        <p:grpSpPr>
          <a:xfrm>
            <a:off x="915666" y="1653823"/>
            <a:ext cx="7312567" cy="1429500"/>
            <a:chOff x="721285" y="1600262"/>
            <a:chExt cx="7312567" cy="1429500"/>
          </a:xfrm>
        </p:grpSpPr>
        <p:sp>
          <p:nvSpPr>
            <p:cNvPr id="646" name="Shape 646"/>
            <p:cNvSpPr/>
            <p:nvPr/>
          </p:nvSpPr>
          <p:spPr>
            <a:xfrm>
              <a:off x="721285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662819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6604352" y="1600262"/>
              <a:ext cx="1429500" cy="1429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Shape 649"/>
          <p:cNvSpPr txBox="1"/>
          <p:nvPr>
            <p:ph idx="3" type="body"/>
          </p:nvPr>
        </p:nvSpPr>
        <p:spPr>
          <a:xfrm>
            <a:off x="558470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0" name="Shape 650"/>
          <p:cNvSpPr txBox="1"/>
          <p:nvPr>
            <p:ph idx="4" type="body"/>
          </p:nvPr>
        </p:nvSpPr>
        <p:spPr>
          <a:xfrm>
            <a:off x="3519128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1" name="Shape 651"/>
          <p:cNvSpPr txBox="1"/>
          <p:nvPr>
            <p:ph idx="5" type="body"/>
          </p:nvPr>
        </p:nvSpPr>
        <p:spPr>
          <a:xfrm>
            <a:off x="6479787" y="3123392"/>
            <a:ext cx="2134499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2" name="Shape 652"/>
          <p:cNvSpPr/>
          <p:nvPr>
            <p:ph idx="6" type="pic"/>
          </p:nvPr>
        </p:nvSpPr>
        <p:spPr>
          <a:xfrm>
            <a:off x="1147316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3" name="Shape 653"/>
          <p:cNvSpPr/>
          <p:nvPr>
            <p:ph idx="7" type="pic"/>
          </p:nvPr>
        </p:nvSpPr>
        <p:spPr>
          <a:xfrm>
            <a:off x="4092675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4" name="Shape 654"/>
          <p:cNvSpPr/>
          <p:nvPr>
            <p:ph idx="8" type="pic"/>
          </p:nvPr>
        </p:nvSpPr>
        <p:spPr>
          <a:xfrm>
            <a:off x="7030382" y="1905706"/>
            <a:ext cx="955799" cy="95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55" name="Shape 655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56" name="Shape 656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7" name="Shape 657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Image 4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1" name="Shape 661"/>
          <p:cNvSpPr/>
          <p:nvPr/>
        </p:nvSpPr>
        <p:spPr>
          <a:xfrm>
            <a:off x="5979348" y="982583"/>
            <a:ext cx="3164700" cy="3707999"/>
          </a:xfrm>
          <a:prstGeom prst="rect">
            <a:avLst/>
          </a:prstGeom>
          <a:solidFill>
            <a:srgbClr val="B1332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 txBox="1"/>
          <p:nvPr>
            <p:ph idx="2" type="body"/>
          </p:nvPr>
        </p:nvSpPr>
        <p:spPr>
          <a:xfrm>
            <a:off x="563750" y="982583"/>
            <a:ext cx="51953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3" name="Shape 663"/>
          <p:cNvSpPr/>
          <p:nvPr>
            <p:ph idx="3" type="pic"/>
          </p:nvPr>
        </p:nvSpPr>
        <p:spPr>
          <a:xfrm>
            <a:off x="6220219" y="1212361"/>
            <a:ext cx="27138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64" name="Shape 664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65" name="Shape 665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6" name="Shape 666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uter Screenshot 4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0" name="Shape 670"/>
          <p:cNvSpPr txBox="1"/>
          <p:nvPr>
            <p:ph idx="2" type="body"/>
          </p:nvPr>
        </p:nvSpPr>
        <p:spPr>
          <a:xfrm>
            <a:off x="607545" y="1366120"/>
            <a:ext cx="3063899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71" name="Shape 671"/>
          <p:cNvPicPr preferRelativeResize="0"/>
          <p:nvPr/>
        </p:nvPicPr>
        <p:blipFill rotWithShape="1">
          <a:blip r:embed="rId2">
            <a:alphaModFix/>
          </a:blip>
          <a:srcRect b="0" l="0" r="16058" t="0"/>
          <a:stretch/>
        </p:blipFill>
        <p:spPr>
          <a:xfrm>
            <a:off x="3525487" y="876012"/>
            <a:ext cx="5618398" cy="3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/>
          <p:nvPr>
            <p:ph idx="3" type="pic"/>
          </p:nvPr>
        </p:nvSpPr>
        <p:spPr>
          <a:xfrm>
            <a:off x="4431928" y="1153975"/>
            <a:ext cx="4712100" cy="3173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3" name="Shape 673"/>
          <p:cNvGrpSpPr/>
          <p:nvPr/>
        </p:nvGrpSpPr>
        <p:grpSpPr>
          <a:xfrm>
            <a:off x="3751760" y="1979841"/>
            <a:ext cx="557244" cy="1692000"/>
            <a:chOff x="4783423" y="4570155"/>
            <a:chExt cx="557244" cy="1692000"/>
          </a:xfrm>
        </p:grpSpPr>
        <p:cxnSp>
          <p:nvCxnSpPr>
            <p:cNvPr id="674" name="Shape 674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Shape 675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6" name="Shape 676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7" name="Shape 677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78" name="Shape 678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9" name="Shape 679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ablet Screenshot 4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83" name="Shape 6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773" y="941483"/>
            <a:ext cx="3017098" cy="38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/>
          <p:nvPr>
            <p:ph idx="2" type="pic"/>
          </p:nvPr>
        </p:nvSpPr>
        <p:spPr>
          <a:xfrm>
            <a:off x="6198321" y="1197762"/>
            <a:ext cx="2443799" cy="3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5" name="Shape 685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86" name="Shape 686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687" name="Shape 687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8" name="Shape 688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Shape 689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0" name="Shape 690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691" name="Shape 691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92" name="Shape 692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ne Screenshot 4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696" name="Shape 6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41500" y="912291"/>
            <a:ext cx="2188800" cy="38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Shape 697"/>
          <p:cNvSpPr/>
          <p:nvPr>
            <p:ph idx="2" type="pic"/>
          </p:nvPr>
        </p:nvSpPr>
        <p:spPr>
          <a:xfrm>
            <a:off x="6097200" y="1269908"/>
            <a:ext cx="18882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Shape 698"/>
          <p:cNvSpPr txBox="1"/>
          <p:nvPr>
            <p:ph idx="3" type="body"/>
          </p:nvPr>
        </p:nvSpPr>
        <p:spPr>
          <a:xfrm>
            <a:off x="607545" y="1366120"/>
            <a:ext cx="48303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699" name="Shape 699"/>
          <p:cNvGrpSpPr/>
          <p:nvPr/>
        </p:nvGrpSpPr>
        <p:grpSpPr>
          <a:xfrm>
            <a:off x="5510853" y="1979841"/>
            <a:ext cx="557244" cy="1692000"/>
            <a:chOff x="4783423" y="4570155"/>
            <a:chExt cx="557244" cy="1692000"/>
          </a:xfrm>
        </p:grpSpPr>
        <p:cxnSp>
          <p:nvCxnSpPr>
            <p:cNvPr id="700" name="Shape 700"/>
            <p:cNvCxnSpPr/>
            <p:nvPr/>
          </p:nvCxnSpPr>
          <p:spPr>
            <a:xfrm>
              <a:off x="4783423" y="5416096"/>
              <a:ext cx="405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1" name="Shape 701"/>
            <p:cNvSpPr/>
            <p:nvPr/>
          </p:nvSpPr>
          <p:spPr>
            <a:xfrm>
              <a:off x="5186767" y="5339192"/>
              <a:ext cx="153900" cy="153900"/>
            </a:xfrm>
            <a:prstGeom prst="ellipse">
              <a:avLst/>
            </a:prstGeom>
            <a:solidFill>
              <a:srgbClr val="34373A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Shape 702"/>
            <p:cNvCxnSpPr/>
            <p:nvPr/>
          </p:nvCxnSpPr>
          <p:spPr>
            <a:xfrm>
              <a:off x="4783423" y="4570155"/>
              <a:ext cx="0" cy="16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3" name="Shape 703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704" name="Shape 704"/>
            <p:cNvPicPr preferRelativeResize="0"/>
            <p:nvPr/>
          </p:nvPicPr>
          <p:blipFill rotWithShape="1">
            <a:blip r:embed="rId3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5" name="Shape 705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4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/>
        </p:nvSpPr>
        <p:spPr>
          <a:xfrm>
            <a:off x="-5875" y="1575"/>
            <a:ext cx="9151200" cy="5143499"/>
          </a:xfrm>
          <a:prstGeom prst="rect">
            <a:avLst/>
          </a:prstGeom>
          <a:solidFill>
            <a:srgbClr val="C1383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26091" y="987707"/>
            <a:ext cx="8491800" cy="309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709" name="Shape 709"/>
          <p:cNvGrpSpPr/>
          <p:nvPr/>
        </p:nvGrpSpPr>
        <p:grpSpPr>
          <a:xfrm>
            <a:off x="125" y="0"/>
            <a:ext cx="9151800" cy="321300"/>
            <a:chOff x="125" y="-75"/>
            <a:chExt cx="9151800" cy="321300"/>
          </a:xfrm>
        </p:grpSpPr>
        <p:pic>
          <p:nvPicPr>
            <p:cNvPr id="710" name="Shape 710"/>
            <p:cNvPicPr preferRelativeResize="0"/>
            <p:nvPr/>
          </p:nvPicPr>
          <p:blipFill rotWithShape="1">
            <a:blip r:embed="rId2">
              <a:alphaModFix/>
            </a:blip>
            <a:srcRect b="93753" l="82834" r="0" t="0"/>
            <a:stretch/>
          </p:blipFill>
          <p:spPr>
            <a:xfrm>
              <a:off x="7574375" y="-75"/>
              <a:ext cx="1569599" cy="321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11" name="Shape 711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with 2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563750" y="982583"/>
            <a:ext cx="3913807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707580" y="982583"/>
            <a:ext cx="3913807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 points with Call 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0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563750" y="982583"/>
            <a:ext cx="5054056" cy="3707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0" i="0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5979348" y="982583"/>
            <a:ext cx="3164651" cy="3707862"/>
          </a:xfrm>
          <a:prstGeom prst="rect">
            <a:avLst/>
          </a:prstGeom>
          <a:solidFill>
            <a:srgbClr val="2E2F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6267025" y="1293762"/>
            <a:ext cx="2614704" cy="3096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  <a:defRPr b="1" i="1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3" name="Shape 43"/>
          <p:cNvGrpSpPr/>
          <p:nvPr/>
        </p:nvGrpSpPr>
        <p:grpSpPr>
          <a:xfrm>
            <a:off x="0" y="1216858"/>
            <a:ext cx="557150" cy="153806"/>
            <a:chOff x="4783423" y="5339192"/>
            <a:chExt cx="557150" cy="153806"/>
          </a:xfrm>
        </p:grpSpPr>
        <p:cxnSp>
          <p:nvCxnSpPr>
            <p:cNvPr id="44" name="Shape 44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" name="Shape 45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0" y="2131960"/>
            <a:ext cx="557150" cy="153806"/>
            <a:chOff x="4783423" y="5339192"/>
            <a:chExt cx="557150" cy="153806"/>
          </a:xfrm>
        </p:grpSpPr>
        <p:cxnSp>
          <p:nvCxnSpPr>
            <p:cNvPr id="47" name="Shape 47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" name="Shape 48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Shape 49"/>
          <p:cNvGrpSpPr/>
          <p:nvPr/>
        </p:nvGrpSpPr>
        <p:grpSpPr>
          <a:xfrm>
            <a:off x="0" y="3039173"/>
            <a:ext cx="557150" cy="153806"/>
            <a:chOff x="4783423" y="5339192"/>
            <a:chExt cx="557150" cy="153806"/>
          </a:xfrm>
        </p:grpSpPr>
        <p:cxnSp>
          <p:nvCxnSpPr>
            <p:cNvPr id="50" name="Shape 50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" name="Shape 51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Shape 52"/>
          <p:cNvGrpSpPr/>
          <p:nvPr/>
        </p:nvGrpSpPr>
        <p:grpSpPr>
          <a:xfrm>
            <a:off x="0" y="3954273"/>
            <a:ext cx="557150" cy="153806"/>
            <a:chOff x="4783423" y="5339192"/>
            <a:chExt cx="557150" cy="153806"/>
          </a:xfrm>
        </p:grpSpPr>
        <p:cxnSp>
          <p:nvCxnSpPr>
            <p:cNvPr id="53" name="Shape 53"/>
            <p:cNvCxnSpPr/>
            <p:nvPr/>
          </p:nvCxnSpPr>
          <p:spPr>
            <a:xfrm>
              <a:off x="4783423" y="5416096"/>
              <a:ext cx="405217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5186767" y="5339192"/>
              <a:ext cx="153806" cy="153806"/>
            </a:xfrm>
            <a:prstGeom prst="ellipse">
              <a:avLst/>
            </a:prstGeom>
            <a:solidFill>
              <a:srgbClr val="2E2F33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theme" Target="../theme/theme2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D4E5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25" y="0"/>
            <a:ext cx="9151800" cy="321273"/>
            <a:chOff x="125" y="-75"/>
            <a:chExt cx="9151800" cy="321273"/>
          </a:xfrm>
        </p:grpSpPr>
        <p:pic>
          <p:nvPicPr>
            <p:cNvPr id="7" name="Shape 7"/>
            <p:cNvPicPr preferRelativeResize="0"/>
            <p:nvPr/>
          </p:nvPicPr>
          <p:blipFill rotWithShape="1">
            <a:blip r:embed="rId1">
              <a:alphaModFix/>
            </a:blip>
            <a:srcRect b="93753" l="82834" r="0" t="0"/>
            <a:stretch/>
          </p:blipFill>
          <p:spPr>
            <a:xfrm>
              <a:off x="7574375" y="-75"/>
              <a:ext cx="1569624" cy="3212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hape 8"/>
            <p:cNvCxnSpPr/>
            <p:nvPr/>
          </p:nvCxnSpPr>
          <p:spPr>
            <a:xfrm>
              <a:off x="125" y="0"/>
              <a:ext cx="91518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" name="Shape 9"/>
          <p:cNvSpPr txBox="1"/>
          <p:nvPr/>
        </p:nvSpPr>
        <p:spPr>
          <a:xfrm>
            <a:off x="53834" y="4608871"/>
            <a:ext cx="89033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Public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iki.mozilla.org/Telemetry" TargetMode="External"/><Relationship Id="rId4" Type="http://schemas.openxmlformats.org/officeDocument/2006/relationships/hyperlink" Target="https://wiki.mozilla.org/Firefox_Health_Repor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trics.services.mozilla.com/" TargetMode="External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elemetry.mozilla.org/" TargetMode="External"/><Relationship Id="rId4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elemetry.mozilla.org/new-pipeline/evo.html" TargetMode="External"/><Relationship Id="rId4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elemetry.mozilla.org/dashboard-generator/index.html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ozilla/telemetry-dashboard/blob/master/v2/doc.md" TargetMode="External"/><Relationship Id="rId4" Type="http://schemas.openxmlformats.org/officeDocument/2006/relationships/hyperlink" Target="https://github.com/mozilla/telemetry-dashboard/tree/gh-pages/wrapper" TargetMode="External"/><Relationship Id="rId5" Type="http://schemas.openxmlformats.org/officeDocument/2006/relationships/image" Target="../media/image09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vitillo/python_mozaggregator/blob/master/README.md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lerts.telemetry.mozilla.org/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robertovitillo.com/2015/07/02/telemetry-metrics-roll-ups/" TargetMode="External"/><Relationship Id="rId4" Type="http://schemas.openxmlformats.org/officeDocument/2006/relationships/hyperlink" Target="https://anthony-zhang.me/blog/telemetry-demystified/" TargetMode="External"/><Relationship Id="rId5" Type="http://schemas.openxmlformats.org/officeDocument/2006/relationships/hyperlink" Target="http://robertovitillo.com/2014/07/28/regression-detection-for-telemetry-histograms/" TargetMode="External"/><Relationship Id="rId6" Type="http://schemas.openxmlformats.org/officeDocument/2006/relationships/hyperlink" Target="https://telemetry.mozilla.org/" TargetMode="External"/><Relationship Id="rId7" Type="http://schemas.openxmlformats.org/officeDocument/2006/relationships/hyperlink" Target="https://metrics.services.mozilla.com/" TargetMode="External"/><Relationship Id="rId8" Type="http://schemas.openxmlformats.org/officeDocument/2006/relationships/hyperlink" Target="https://chuttenblog.wordpress.com/tag/telemetry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docs/Mozilla/Performance/Adding_a_new_Telemetry_prob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mozilla.org/en-US/docs/Mozilla/Performance/Adding_a_new_Telemetry_prob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ecko.readthedocs.org/latest/toolkit/components/telemetry/telemetr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nalysis.telemetry.mozilla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gecko.readthedocs.org/latest/toolkit/components/telemetry/telemetry/pings.html#ping-type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gecko.readthedocs.org/latest/toolkit/components/telemetry/telemetry/common-ping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ecko.readthedocs.org/latest/toolkit/components/telemetry/telemetry/environment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ecko.readthedocs.org/latest/toolkit/components/telemetry/telemetry/index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iki.mozilla.org/CloudServices/DataPipelin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zilla.org/privacy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iki.mozilla.org/CloudServices/DataPipeline" TargetMode="External"/><Relationship Id="rId4" Type="http://schemas.openxmlformats.org/officeDocument/2006/relationships/hyperlink" Target="https://github.com/mozilla-services/data-pipeline" TargetMode="External"/><Relationship Id="rId5" Type="http://schemas.openxmlformats.org/officeDocument/2006/relationships/hyperlink" Target="https://github.com/mozilla-services/heka" TargetMode="External"/><Relationship Id="rId6" Type="http://schemas.openxmlformats.org/officeDocument/2006/relationships/hyperlink" Target="https://github.com/apache/spark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vitillo/telemetry-onboarding/tree/master/notebook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sql.telemetry.mozilla.org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iki.mozilla.org/Telemetry/Experiment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Relationship Id="rId4" Type="http://schemas.openxmlformats.org/officeDocument/2006/relationships/hyperlink" Target="https://bugzilla.mozilla.org/show_bug.cgi?id=1110215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Relationship Id="rId4" Type="http://schemas.openxmlformats.org/officeDocument/2006/relationships/hyperlink" Target="http://hg.mozilla.org/webtools/telemetry-experiment-server/file/tip/experiments/flash-protectedmode-beta/manifest.json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bugzilla.mozilla.org/show_bug.cgi?id=111179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ki.mozilla.org/Firefox/Data_Collection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iki.mozilla.org/Telemetry/Experiments" TargetMode="External"/><Relationship Id="rId4" Type="http://schemas.openxmlformats.org/officeDocument/2006/relationships/hyperlink" Target="https://developer.mozilla.org/en-US/Add-ons/Bootstrapped_extensions" TargetMode="External"/><Relationship Id="rId9" Type="http://schemas.openxmlformats.org/officeDocument/2006/relationships/hyperlink" Target="https://bugzilla.mozilla.org/show_bug.cgi?id=1111791" TargetMode="External"/><Relationship Id="rId5" Type="http://schemas.openxmlformats.org/officeDocument/2006/relationships/hyperlink" Target="https://wiki.mozilla.org/QA/Telemetry#Telemetry_Experiments.2FFHR_Documentation" TargetMode="External"/><Relationship Id="rId6" Type="http://schemas.openxmlformats.org/officeDocument/2006/relationships/hyperlink" Target="http://codefirefox.com/video/install-telmetry-experiment" TargetMode="External"/><Relationship Id="rId7" Type="http://schemas.openxmlformats.org/officeDocument/2006/relationships/hyperlink" Target="http://hg.mozilla.org/webtools/telemetry-experiment-server/file/tip/experiments" TargetMode="External"/><Relationship Id="rId8" Type="http://schemas.openxmlformats.org/officeDocument/2006/relationships/hyperlink" Target="https://bugzilla.mozilla.org/show_bug.cgi?id=1110215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robertovitillo.com/2015/03/15/confidence-intervals-and-hypothesis-tests-for-engineers/" TargetMode="External"/><Relationship Id="rId4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robertovitillo.com/2014/12/19/clientid-in-telemetry-submissions/" TargetMode="External"/><Relationship Id="rId4" Type="http://schemas.openxmlformats.org/officeDocument/2006/relationships/image" Target="../media/image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www.statisticsdonewrong.com/data-analysis.html" TargetMode="External"/><Relationship Id="rId4" Type="http://schemas.openxmlformats.org/officeDocument/2006/relationships/hyperlink" Target="http://www.amazon.com/How-Lie-Statistics-Darrell-Huff/dp/0393310728" TargetMode="External"/><Relationship Id="rId5" Type="http://schemas.openxmlformats.org/officeDocument/2006/relationships/hyperlink" Target="http://www.slideshare.net/RobertoAgostinoVitil/all-you-need-to-know-about-statistics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mail.mozilla.org/listinfo/fhr-dev" TargetMode="External"/><Relationship Id="rId4" Type="http://schemas.openxmlformats.org/officeDocument/2006/relationships/hyperlink" Target="https://groups.google.com/a/mozilla.com/forum/#!forum/fx-data-platform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393987" y="1851452"/>
            <a:ext cx="8356023" cy="910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Onboarding</a:t>
            </a:r>
          </a:p>
        </p:txBody>
      </p:sp>
      <p:sp>
        <p:nvSpPr>
          <p:cNvPr id="717" name="Shape 717"/>
          <p:cNvSpPr txBox="1"/>
          <p:nvPr>
            <p:ph idx="2" type="body"/>
          </p:nvPr>
        </p:nvSpPr>
        <p:spPr>
          <a:xfrm>
            <a:off x="1077674" y="2771633"/>
            <a:ext cx="6988652" cy="55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/>
              <a:t>Firefox Data Platform Team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2" type="body"/>
          </p:nvPr>
        </p:nvSpPr>
        <p:spPr>
          <a:xfrm>
            <a:off x="111240" y="-5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about:telemetry</a:t>
            </a:r>
          </a:p>
        </p:txBody>
      </p:sp>
      <p:pic>
        <p:nvPicPr>
          <p:cNvPr id="772" name="Shape 7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325" y="595600"/>
            <a:ext cx="5207449" cy="44819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idx="1" type="body"/>
          </p:nvPr>
        </p:nvSpPr>
        <p:spPr>
          <a:xfrm>
            <a:off x="302998" y="993100"/>
            <a:ext cx="85379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https://wiki.mozilla.org/Telemetry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https://wiki.mozilla.org/Firefox_Health_Report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Shape 77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https://metrics.services.mozilla.com/</a:t>
            </a:r>
            <a:r>
              <a:rPr b="0" i="0" lang="en-US" sz="3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789" name="Shape 78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Summary</a:t>
            </a: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Dashboards</a:t>
            </a:r>
          </a:p>
        </p:txBody>
      </p:sp>
      <p:pic>
        <p:nvPicPr>
          <p:cNvPr id="790" name="Shape 7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3025" y="1460975"/>
            <a:ext cx="6257924" cy="11048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563750" y="982574"/>
            <a:ext cx="8016599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https://telemetry.mozilla.org/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01" name="Shape 801"/>
          <p:cNvSpPr txBox="1"/>
          <p:nvPr>
            <p:ph idx="2" type="body"/>
          </p:nvPr>
        </p:nvSpPr>
        <p:spPr>
          <a:xfrm>
            <a:off x="111240" y="-5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Dashboards</a:t>
            </a:r>
          </a:p>
        </p:txBody>
      </p:sp>
      <p:pic>
        <p:nvPicPr>
          <p:cNvPr id="802" name="Shape 8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8250" y="657512"/>
            <a:ext cx="5847600" cy="4013823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idx="1" type="body"/>
          </p:nvPr>
        </p:nvSpPr>
        <p:spPr>
          <a:xfrm>
            <a:off x="563750" y="4557073"/>
            <a:ext cx="80165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https://telemetry.mozilla.org/new-pipeline/evo.html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08" name="Shape 8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662" y="448574"/>
            <a:ext cx="7258674" cy="424634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>
            <p:ph idx="1" type="body"/>
          </p:nvPr>
        </p:nvSpPr>
        <p:spPr>
          <a:xfrm>
            <a:off x="0" y="982575"/>
            <a:ext cx="9144000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https://telemetry.mozilla.org/dashboard-generator/index.html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14" name="Shape 8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1562" y="310700"/>
            <a:ext cx="7100873" cy="4336123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idx="1" type="body"/>
          </p:nvPr>
        </p:nvSpPr>
        <p:spPr>
          <a:xfrm>
            <a:off x="563750" y="982575"/>
            <a:ext cx="8016599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telemetry.js v2: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https://github.com/mozilla/telemetry-dashboard/blob/master/v2/doc.md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telemetry-wrapper.js: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https://github.com/mozilla/telemetry-dashboard/tree/gh-pages/wrapper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20" name="Shape 82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Aggregates by JS</a:t>
            </a:r>
          </a:p>
        </p:txBody>
      </p:sp>
      <p:pic>
        <p:nvPicPr>
          <p:cNvPr id="821" name="Shape 8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750" y="1540750"/>
            <a:ext cx="7048499" cy="8191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22" name="Shape 8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750" y="3711450"/>
            <a:ext cx="3314700" cy="22860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563750" y="982574"/>
            <a:ext cx="8016599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https://github.com/vitillo/python_mozaggregator/blob/master/README.md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28" name="Shape 82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Aggregates by HTTPS</a:t>
            </a:r>
          </a:p>
        </p:txBody>
      </p:sp>
      <p:pic>
        <p:nvPicPr>
          <p:cNvPr id="829" name="Shape 8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4035" y="632849"/>
            <a:ext cx="4615922" cy="416099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1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</a:p>
        </p:txBody>
      </p:sp>
      <p:sp>
        <p:nvSpPr>
          <p:cNvPr id="723" name="Shape 723"/>
          <p:cNvSpPr txBox="1"/>
          <p:nvPr>
            <p:ph idx="3" type="body"/>
          </p:nvPr>
        </p:nvSpPr>
        <p:spPr>
          <a:xfrm>
            <a:off x="563750" y="632799"/>
            <a:ext cx="8016599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Privacy &amp; Policies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Telemetry?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-US" sz="2400"/>
              <a:t>Summary</a:t>
            </a: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dashboards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dashboards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Adding a probe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a ping?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lang="en-US" sz="2400"/>
              <a:t>Data Pipeline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Offline Processing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Stats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idx="1" type="body"/>
          </p:nvPr>
        </p:nvSpPr>
        <p:spPr>
          <a:xfrm>
            <a:off x="563750" y="982574"/>
            <a:ext cx="8016599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https://alerts.telemetry.mozilla.org/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835" name="Shape 8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2350" y="289748"/>
            <a:ext cx="6319398" cy="428299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111250" y="982575"/>
            <a:ext cx="88884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http://robertovitillo.com/2015/07/02/telemetry-metrics-roll-ups/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https://anthony-zhang.me/blog/telemetry-demystified/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http://robertovitillo.com/2014/07/28/regression-detection-for-telemetry-histograms/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https://telemetry.mozilla.org/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https://metrics.services.mozilla.com/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https://chuttenblog.wordpress.com/tag/telemetry/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Shape 84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histograms are the preferred way to track numeric measurements. There are six types: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flag, e.g. FXA_CONFIGURED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boolean, e.g. E10S_WINDOW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count, e.g. CONTENT_DOCUMENTS_DESTROYED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enumerated, e.g. DEVICE_RESET_REASON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linear, e.g. GC_MAX_PAUSE_MS</a:t>
            </a: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exponential, e.g. GC_MARK_MS</a:t>
            </a:r>
          </a:p>
        </p:txBody>
      </p:sp>
      <p:sp>
        <p:nvSpPr>
          <p:cNvPr id="852" name="Shape 85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Adding a Histogram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0" y="4605300"/>
            <a:ext cx="9144000" cy="5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https://developer.mozilla.org/docs/Mozilla/Performance/Adding_a_new_Telemetry_probe</a:t>
            </a:r>
            <a:r>
              <a:rPr b="0" i="0" lang="en-US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Keyed Histograms</a:t>
            </a:r>
          </a:p>
        </p:txBody>
      </p:sp>
      <p:pic>
        <p:nvPicPr>
          <p:cNvPr id="859" name="Shape 8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1" y="709050"/>
            <a:ext cx="8931276" cy="4120350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toolkit/components/telemetry/Histograms.json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Shape 86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Declaring a Histogram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1232550" y="1821225"/>
            <a:ext cx="6678900" cy="2030700"/>
          </a:xfrm>
          <a:prstGeom prst="rect">
            <a:avLst/>
          </a:prstGeom>
          <a:solidFill>
            <a:schemeClr val="lt1"/>
          </a:solidFill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"TELEMETRY_TUTORIAL_PROBE": {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"alert_emails": ["rvitillo@mozilla.com"],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"bug_numbers": [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1242013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"expires_in_version": "5</a:t>
            </a:r>
            <a:r>
              <a:rPr lang="en-US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"kind": "exponential",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"high":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"n_buckets":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"description": "Telemetry tutorial probe (ms)"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749150" y="4005975"/>
            <a:ext cx="7645799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./mach build toolkit/components/telemetry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./mach run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 to about:telemetry and bring up a console with Ctrl+Shift+K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Telemetry.isOfficialTelemetry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 = Services.telemetry.getHistogramById("TELEMETRY_TUTORIAL_PROBE")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JSHistogram { , 4 more… 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h.add(42)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&lt;- function add()</a:t>
            </a:r>
          </a:p>
        </p:txBody>
      </p:sp>
      <p:sp>
        <p:nvSpPr>
          <p:cNvPr id="873" name="Shape 87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Accumulating Data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>
            <p:ph idx="1" type="body"/>
          </p:nvPr>
        </p:nvSpPr>
        <p:spPr>
          <a:xfrm>
            <a:off x="44400" y="982575"/>
            <a:ext cx="90996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https://developer.mozilla.org/en-US/docs/Mozilla/Performance/Adding_a_new_Telemetry_probe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879" name="Shape 87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Telemetry ping is the data that we send to Telemetry servers.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 the client it is stored as 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Pings follow a common data format. Different types of pings have different types of data payloads.</a:t>
            </a:r>
          </a:p>
        </p:txBody>
      </p:sp>
      <p:sp>
        <p:nvSpPr>
          <p:cNvPr id="890" name="Shape 89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a Ping?</a:t>
            </a:r>
          </a:p>
        </p:txBody>
      </p:sp>
      <p:sp>
        <p:nvSpPr>
          <p:cNvPr id="891" name="Shape 891"/>
          <p:cNvSpPr txBox="1"/>
          <p:nvPr/>
        </p:nvSpPr>
        <p:spPr>
          <a:xfrm>
            <a:off x="0" y="4682975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https://gecko.readthedocs.org/latest/toolkit/components/telemetry/telemetry/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" type="body"/>
          </p:nvPr>
        </p:nvSpPr>
        <p:spPr>
          <a:xfrm>
            <a:off x="563750" y="982583"/>
            <a:ext cx="8016498" cy="370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https://analysis.telemetry.mozilla.org/</a:t>
            </a:r>
            <a:r>
              <a:rPr b="0" i="0" lang="en-US" sz="30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729" name="Shape 729"/>
          <p:cNvSpPr txBox="1"/>
          <p:nvPr>
            <p:ph idx="2" type="body"/>
          </p:nvPr>
        </p:nvSpPr>
        <p:spPr>
          <a:xfrm>
            <a:off x="111240" y="46345"/>
            <a:ext cx="7555305" cy="586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Before we Begin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“main”: contains most of the measurements that track the performance and health of Firefox instances in the wild. Its “reason” field documents what triggered the ping (e.g. shutdown)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“crash”: captured after the parent Firefox process crashes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others: there are others of more specific utility, and you can also define and submit custom ones if you’d like.</a:t>
            </a:r>
          </a:p>
        </p:txBody>
      </p:sp>
      <p:sp>
        <p:nvSpPr>
          <p:cNvPr id="897" name="Shape 89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Ping Types</a:t>
            </a:r>
          </a:p>
        </p:txBody>
      </p:sp>
      <p:sp>
        <p:nvSpPr>
          <p:cNvPr id="898" name="Shape 898"/>
          <p:cNvSpPr txBox="1"/>
          <p:nvPr/>
        </p:nvSpPr>
        <p:spPr>
          <a:xfrm>
            <a:off x="388350" y="4557000"/>
            <a:ext cx="83672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http://gecko.readthedocs.org/latest/toolkit/components/telemetry/telemetry/pings.html#ping-types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/>
          <p:nvPr>
            <p:ph idx="1" type="body"/>
          </p:nvPr>
        </p:nvSpPr>
        <p:spPr>
          <a:xfrm>
            <a:off x="563750" y="632849"/>
            <a:ext cx="8016599" cy="4057799"/>
          </a:xfrm>
          <a:prstGeom prst="rect">
            <a:avLst/>
          </a:prstGeom>
          <a:solidFill>
            <a:schemeClr val="lt1"/>
          </a:solidFill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type: &lt;string&gt;, // "main", "activation", "deletion", "saved-session", ...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id: &lt;UUID&gt;, // a UUID that identifies this ping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creationDate: &lt;ISO date&gt;, // the date the ping was generated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version: &lt;number&gt;, // the version of the ping format, currently 4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application: {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architecture: &lt;string&gt;, // build architecture, e.g. x86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buildId: &lt;string&gt;, // "20141126041045"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name: &lt;string&gt;, // "Firefox"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version: &lt;string&gt;, // "35.0"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displayVersion: &lt;string&gt;, // "35.0b3"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vendor: &lt;string&gt;, // "Mozilla"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platformVersion: &lt;string&gt;, // "35.0"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xpcomAbi: &lt;string&gt;, // e.g. "x86-msvc"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channel: &lt;string&gt;, // "beta"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clientId: &lt;UUID&gt;, // optional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environment: { ... }, // optional, not all pings contain the environment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payload: { ... }, // the actual payload data for this ping type</a:t>
            </a:r>
            <a:b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Shape 90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Common Ping Format</a:t>
            </a:r>
          </a:p>
        </p:txBody>
      </p:sp>
      <p:sp>
        <p:nvSpPr>
          <p:cNvPr id="905" name="Shape 905"/>
          <p:cNvSpPr txBox="1"/>
          <p:nvPr/>
        </p:nvSpPr>
        <p:spPr>
          <a:xfrm>
            <a:off x="0" y="4793950"/>
            <a:ext cx="9144000" cy="3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http://gecko.readthedocs.org/latest/toolkit/components/telemetry/telemetry/common-ping.html</a:t>
            </a:r>
            <a:r>
              <a:rPr b="0" i="0" lang="en-US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>
            <p:ph idx="1" type="body"/>
          </p:nvPr>
        </p:nvSpPr>
        <p:spPr>
          <a:xfrm>
            <a:off x="563700" y="118233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Cu.import("resource://gre/modules/TelemetrySession.jsm")</a:t>
            </a:r>
          </a:p>
        </p:txBody>
      </p:sp>
      <p:sp>
        <p:nvSpPr>
          <p:cNvPr id="911" name="Shape 91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Main Ping Payload</a:t>
            </a:r>
          </a:p>
        </p:txBody>
      </p:sp>
      <p:pic>
        <p:nvPicPr>
          <p:cNvPr id="912" name="Shape 9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3" y="717700"/>
            <a:ext cx="9032750" cy="37080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E10s Caveat</a:t>
            </a:r>
          </a:p>
        </p:txBody>
      </p:sp>
      <p:pic>
        <p:nvPicPr>
          <p:cNvPr id="918" name="Shape 9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75" y="714300"/>
            <a:ext cx="8971848" cy="37148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 txBox="1"/>
          <p:nvPr>
            <p:ph idx="1" type="body"/>
          </p:nvPr>
        </p:nvSpPr>
        <p:spPr>
          <a:xfrm>
            <a:off x="563749" y="982575"/>
            <a:ext cx="81474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that is expected to be characteristic of performance and other behaviour.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 expected to change too often.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Changes to many of these fields is detected and leads to a session split in the “main” ping.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Shape 92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150" y="4461600"/>
            <a:ext cx="9144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http://gecko.readthedocs.org/latest/toolkit/components/telemetry/telemetry/environment.html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/>
          <p:nvPr>
            <p:ph idx="1" type="body"/>
          </p:nvPr>
        </p:nvSpPr>
        <p:spPr>
          <a:xfrm>
            <a:off x="55475" y="982575"/>
            <a:ext cx="90885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http://gecko.readthedocs.org/latest/toolkit/components/telemetry/telemetry/index.html</a:t>
            </a:r>
            <a:r>
              <a:rPr b="0" i="0" lang="en-US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31" name="Shape 93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 txBox="1"/>
          <p:nvPr>
            <p:ph idx="1" type="body"/>
          </p:nvPr>
        </p:nvSpPr>
        <p:spPr>
          <a:xfrm>
            <a:off x="1446166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Break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</a:p>
        </p:txBody>
      </p:sp>
      <p:pic>
        <p:nvPicPr>
          <p:cNvPr id="942" name="Shape 9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998" y="1128691"/>
            <a:ext cx="527999" cy="5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idx="1" type="body"/>
          </p:nvPr>
        </p:nvSpPr>
        <p:spPr>
          <a:xfrm>
            <a:off x="266325" y="982575"/>
            <a:ext cx="88332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we ingest, transform, store and analyse incoming data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endpoint is an HTTP server that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listens for POST/PUT from Firefox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does some decoding/preprocessing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sends data off for streaming analyses (Heka)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archives data to S3 for offline analyses (Spark)</a:t>
            </a:r>
          </a:p>
        </p:txBody>
      </p:sp>
      <p:sp>
        <p:nvSpPr>
          <p:cNvPr id="948" name="Shape 94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Pipeline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794400" y="4397700"/>
            <a:ext cx="7555199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https://wiki.mozilla.org/CloudServices/DataPipeline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Shape 9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4458" y="0"/>
            <a:ext cx="49350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surprises: use and share information in a way that is transparent and benefits the user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User control: develop products and advocate for best practices that put users in control of their data and online experiences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Limited data: collect what we need, de-identify where we can and delete when no longer necessary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Sensible settings: design for a thoughtful balance of safety and user experience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Defense in depths: maintain multi-layered security controls and practices, many of which are publicly verifiable</a:t>
            </a:r>
          </a:p>
        </p:txBody>
      </p:sp>
      <p:sp>
        <p:nvSpPr>
          <p:cNvPr id="735" name="Shape 73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Privacy Policy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6348100" y="4690575"/>
            <a:ext cx="2692799" cy="36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https://www.mozilla.org/privacy/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https://wiki.mozilla.org/CloudServices/DataPipeline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https://github.com/mozilla-services/data-pipeline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https://github.com/mozilla-services/heka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https://github.com/apache/spark/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60" name="Shape 96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IPython, Pandas, and Spark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https://github.com/vitillo/telemetry-onboarding/tree/master/notebooks</a:t>
            </a: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71" name="Shape 971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Offline Processing</a:t>
            </a: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Using SQL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https://sql.telemetry.mozilla.org/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977" name="Shape 97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Offline Processing</a:t>
            </a: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Targeted, restartless addons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Currently only available on desktop Firefox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Must undergo Data Collection Review; may require privacy/security reviews as well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Product approval required</a:t>
            </a:r>
          </a:p>
        </p:txBody>
      </p:sp>
      <p:sp>
        <p:nvSpPr>
          <p:cNvPr id="988" name="Shape 988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794400" y="4738500"/>
            <a:ext cx="7555199" cy="4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https://wiki.mozilla.org/Telemetry/Experiments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>
            <p:ph idx="1" type="body"/>
          </p:nvPr>
        </p:nvSpPr>
        <p:spPr>
          <a:xfrm>
            <a:off x="111250" y="647700"/>
            <a:ext cx="9032700" cy="384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experiments.force-sample-value = "0.0"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experiments.logging.level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experiments.manifest.cert.checkAttributes = 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experiments.manifest.uri = "http://localhost:8000/firefox-manifest.json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xpinstall.signatures.required = false</a:t>
            </a:r>
          </a:p>
        </p:txBody>
      </p:sp>
      <p:sp>
        <p:nvSpPr>
          <p:cNvPr id="995" name="Shape 99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Flags for Testing</a:t>
            </a:r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Shape 1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200" y="76200"/>
            <a:ext cx="5642499" cy="469554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1" name="Shape 1001"/>
          <p:cNvSpPr txBox="1"/>
          <p:nvPr/>
        </p:nvSpPr>
        <p:spPr>
          <a:xfrm>
            <a:off x="1265050" y="4397700"/>
            <a:ext cx="6391799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https://bugzilla.mozilla.org/show_bug.cgi?id=1110215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Shape 10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" y="1200150"/>
            <a:ext cx="8696325" cy="27431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7" name="Shape 1007"/>
          <p:cNvSpPr txBox="1"/>
          <p:nvPr/>
        </p:nvSpPr>
        <p:spPr>
          <a:xfrm>
            <a:off x="0" y="4397700"/>
            <a:ext cx="9144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http://hg.mozilla.org/webtools/telemetry-experiment-server/file/tip/experiments/flash-protectedmode-beta/manifest.json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/>
          <p:nvPr>
            <p:ph idx="1" type="body"/>
          </p:nvPr>
        </p:nvSpPr>
        <p:spPr>
          <a:xfrm>
            <a:off x="563700" y="7177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“Telemetry report: effect of the Flash protected-mode experiment”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https://bugzilla.mozilla.org/show_bug.cgi?id=1111791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13" name="Shape 101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Bug 1111791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When proposing a new measurement or data system, consider the requirements and the necessary data properties, e.g: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it necessary to take a measurement from all users? Or is it sufficient to measure only prerelease users?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 it desirable to track data changes over time? With what frequency? With what latency?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 every new measurement, even a trivial measurement, please request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approval by setting the feedback flag for the module owner or a peer.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Owner: Benjamin Smedberg</a:t>
            </a:r>
          </a:p>
        </p:txBody>
      </p:sp>
      <p:sp>
        <p:nvSpPr>
          <p:cNvPr id="742" name="Shape 74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Collection Policy</a:t>
            </a:r>
          </a:p>
        </p:txBody>
      </p:sp>
      <p:sp>
        <p:nvSpPr>
          <p:cNvPr id="743" name="Shape 743"/>
          <p:cNvSpPr txBox="1"/>
          <p:nvPr/>
        </p:nvSpPr>
        <p:spPr>
          <a:xfrm>
            <a:off x="5053275" y="4690575"/>
            <a:ext cx="4022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https://wiki.mozilla.org/Firefox/Data_Collection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>
            <p:ph idx="1" type="body"/>
          </p:nvPr>
        </p:nvSpPr>
        <p:spPr>
          <a:xfrm>
            <a:off x="563700" y="570449"/>
            <a:ext cx="8016599" cy="4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https://wiki.mozilla.org/Telemetry/Experiments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https://developer.mozilla.org/en-US/Add-ons/Bootstrapped_extensions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https://wiki.mozilla.org/QA/Telemetry#Telemetry_Experiments.2FFHR_Documentation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http://codefirefox.com/video/install-telmetry-experiment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http://hg.mozilla.org/webtools/telemetry-experiment-server/file/tip/experiments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https://bugzilla.mozilla.org/show_bug.cgi?id=1110215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https://bugzilla.mozilla.org/show_bug.cgi?id=1111791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19" name="Shape 101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>
            <p:ph idx="1" type="body"/>
          </p:nvPr>
        </p:nvSpPr>
        <p:spPr>
          <a:xfrm>
            <a:off x="1446166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Stats</a:t>
            </a:r>
          </a:p>
        </p:txBody>
      </p:sp>
      <p:pic>
        <p:nvPicPr>
          <p:cNvPr id="1030" name="Shape 10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998" y="1084325"/>
            <a:ext cx="527999" cy="5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Representative Samples</a:t>
            </a:r>
          </a:p>
        </p:txBody>
      </p:sp>
      <p:pic>
        <p:nvPicPr>
          <p:cNvPr id="1036" name="Shape 10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525" y="795337"/>
            <a:ext cx="3028949" cy="35528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>
            <p:ph idx="1" type="body"/>
          </p:nvPr>
        </p:nvSpPr>
        <p:spPr>
          <a:xfrm>
            <a:off x="563750" y="982575"/>
            <a:ext cx="8147400" cy="4160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https://robertovitillo.com/2015/03/15/confidence-intervals-and-hypothesis-tests-for-engineers/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42" name="Shape 1042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Sufficient Data</a:t>
            </a:r>
          </a:p>
        </p:txBody>
      </p:sp>
      <p:pic>
        <p:nvPicPr>
          <p:cNvPr id="1043" name="Shape 10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9775" y="885825"/>
            <a:ext cx="51244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/>
        </p:nvSpPr>
        <p:spPr>
          <a:xfrm>
            <a:off x="101350" y="1265075"/>
            <a:ext cx="8941499" cy="258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 txBox="1"/>
          <p:nvPr>
            <p:ph idx="1" type="body"/>
          </p:nvPr>
        </p:nvSpPr>
        <p:spPr>
          <a:xfrm>
            <a:off x="563750" y="982583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http://robertovitillo.com/2014/12/19/clientid-in-telemetry-submissions/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50" name="Shape 105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Beware of Pseudoreplication</a:t>
            </a:r>
          </a:p>
        </p:txBody>
      </p:sp>
      <p:pic>
        <p:nvPicPr>
          <p:cNvPr id="1051" name="Shape 10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50" y="1278462"/>
            <a:ext cx="8941399" cy="258657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Correlation is </a:t>
            </a: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Causation</a:t>
            </a:r>
          </a:p>
        </p:txBody>
      </p:sp>
      <p:pic>
        <p:nvPicPr>
          <p:cNvPr id="1057" name="Shape 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749" y="1153325"/>
            <a:ext cx="7038499" cy="2836848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/>
          <p:nvPr>
            <p:ph idx="1" type="body"/>
          </p:nvPr>
        </p:nvSpPr>
        <p:spPr>
          <a:xfrm>
            <a:off x="22200" y="717750"/>
            <a:ext cx="90996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Arithmetic Mean: add up N values, divide by 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Median: sort the values and pick the middle one</a:t>
            </a:r>
          </a:p>
        </p:txBody>
      </p:sp>
      <p:sp>
        <p:nvSpPr>
          <p:cNvPr id="1063" name="Shape 106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the Correct Average</a:t>
            </a:r>
          </a:p>
        </p:txBody>
      </p:sp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>
            <p:ph idx="1" type="body"/>
          </p:nvPr>
        </p:nvSpPr>
        <p:spPr>
          <a:xfrm>
            <a:off x="563700" y="6328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Geometric Mean: take the Nth root of the product of the N values</a:t>
            </a:r>
          </a:p>
        </p:txBody>
      </p:sp>
      <p:sp>
        <p:nvSpPr>
          <p:cNvPr id="1069" name="Shape 106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the Correct Average</a:t>
            </a:r>
          </a:p>
        </p:txBody>
      </p:sp>
      <p:pic>
        <p:nvPicPr>
          <p:cNvPr id="1070" name="Shape 10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949586"/>
            <a:ext cx="6972300" cy="26765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/>
          <p:nvPr>
            <p:ph idx="2" type="body"/>
          </p:nvPr>
        </p:nvSpPr>
        <p:spPr>
          <a:xfrm>
            <a:off x="111250" y="46350"/>
            <a:ext cx="77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Control the False Discovery Rate</a:t>
            </a:r>
          </a:p>
        </p:txBody>
      </p:sp>
      <p:pic>
        <p:nvPicPr>
          <p:cNvPr id="1076" name="Shape 10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1676957"/>
            <a:ext cx="3042849" cy="1789578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77" name="Shape 10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0573" y="632847"/>
            <a:ext cx="3042853" cy="451067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78" name="Shape 10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3473" y="1061875"/>
            <a:ext cx="2980523" cy="3652624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Regression Towards the Mean</a:t>
            </a:r>
          </a:p>
        </p:txBody>
      </p:sp>
      <p:pic>
        <p:nvPicPr>
          <p:cNvPr id="1084" name="Shape 10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825" y="971550"/>
            <a:ext cx="5848350" cy="32003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Reproducible Analyses</a:t>
            </a:r>
          </a:p>
        </p:txBody>
      </p:sp>
      <p:pic>
        <p:nvPicPr>
          <p:cNvPr id="1090" name="Shape 10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37" y="1385887"/>
            <a:ext cx="7096125" cy="2371725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 txBox="1"/>
          <p:nvPr>
            <p:ph idx="1" type="body"/>
          </p:nvPr>
        </p:nvSpPr>
        <p:spPr>
          <a:xfrm>
            <a:off x="22500" y="717750"/>
            <a:ext cx="90989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http://www.statisticsdonewrong.com/data-analysis.html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http://www.amazon.com/How-Lie-Statistics-Darrell-Huff/dp/0393310728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http://www.slideshare.net/RobertoAgostinoVitil/all-you-need-to-know-about-statistics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96" name="Shape 1096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</p:txBody>
      </p:sp>
    </p:spTree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 txBox="1"/>
          <p:nvPr>
            <p:ph idx="1" type="body"/>
          </p:nvPr>
        </p:nvSpPr>
        <p:spPr>
          <a:xfrm>
            <a:off x="393987" y="1851452"/>
            <a:ext cx="835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4800"/>
              <a:t>Questions?</a:t>
            </a:r>
          </a:p>
        </p:txBody>
      </p:sp>
    </p:spTree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idx="1" type="body"/>
          </p:nvPr>
        </p:nvSpPr>
        <p:spPr>
          <a:xfrm>
            <a:off x="326175" y="982575"/>
            <a:ext cx="8817900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Don’t get frustrated, get help.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IRC: #telemetry #datapipeline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Teams: Measurement, Metrics, Data Engineering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/>
              <a:t>FHR-dev: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https://mail.mozilla.org/listinfo/fhr-dev</a:t>
            </a:r>
            <a:r>
              <a:rPr b="0" i="0" lang="en-US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/>
              <a:t>FX-Data-Platform: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https://groups.google.com/a/mozilla.com/forum/#!forum/fx-data-platform</a:t>
            </a:r>
          </a:p>
        </p:txBody>
      </p:sp>
      <p:sp>
        <p:nvSpPr>
          <p:cNvPr id="1107" name="Shape 1107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</p:spTree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>
            <p:ph idx="1" type="body"/>
          </p:nvPr>
        </p:nvSpPr>
        <p:spPr>
          <a:xfrm>
            <a:off x="1446166" y="1729705"/>
            <a:ext cx="6251699" cy="195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</a:t>
            </a:r>
          </a:p>
        </p:txBody>
      </p:sp>
      <p:pic>
        <p:nvPicPr>
          <p:cNvPr id="1113" name="Shape 1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825" y="1039850"/>
            <a:ext cx="602400" cy="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idx="1" type="body"/>
          </p:nvPr>
        </p:nvSpPr>
        <p:spPr>
          <a:xfrm>
            <a:off x="563700" y="632847"/>
            <a:ext cx="8016599" cy="426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Telemetry is a system that: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measures how Firefox behaves in the real world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collects non-personal information about performance, hardware, and other stuff,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allows us to identify bugs, issues, and regressions</a:t>
            </a: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allows us to conduct longitudinal studies and experiments</a:t>
            </a:r>
          </a:p>
        </p:txBody>
      </p:sp>
      <p:sp>
        <p:nvSpPr>
          <p:cNvPr id="754" name="Shape 754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Telemetry?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idx="1" type="body"/>
          </p:nvPr>
        </p:nvSpPr>
        <p:spPr>
          <a:xfrm>
            <a:off x="563700" y="830358"/>
            <a:ext cx="8016599" cy="370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Telemetry (formerly FHR) contains critical, representative data that supports longitudinal studies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Enabled by default on all channels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Open Sans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Extended Telemetry send richer performance and usage data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Disabled by default on release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Enabled by default on prerelease</a:t>
            </a:r>
          </a:p>
        </p:txBody>
      </p:sp>
      <p:sp>
        <p:nvSpPr>
          <p:cNvPr id="760" name="Shape 760"/>
          <p:cNvSpPr txBox="1"/>
          <p:nvPr>
            <p:ph idx="2" type="body"/>
          </p:nvPr>
        </p:nvSpPr>
        <p:spPr>
          <a:xfrm>
            <a:off x="111240" y="46344"/>
            <a:ext cx="7555199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Sets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idx="1" type="body"/>
          </p:nvPr>
        </p:nvSpPr>
        <p:spPr>
          <a:xfrm>
            <a:off x="563700" y="4042255"/>
            <a:ext cx="8016599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export MOZ_TELEMETRY_REPORTING=1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#export MOZILLA_OFFICIAL=1</a:t>
            </a:r>
          </a:p>
        </p:txBody>
      </p:sp>
      <p:pic>
        <p:nvPicPr>
          <p:cNvPr id="766" name="Shape 7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36" y="417250"/>
            <a:ext cx="8961323" cy="3624999"/>
          </a:xfrm>
          <a:prstGeom prst="rect">
            <a:avLst/>
          </a:prstGeom>
          <a:noFill/>
          <a:ln cap="flat" cmpd="thickThin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ey_Mozilla 2016">
  <a:themeElements>
    <a:clrScheme name="Mozilla">
      <a:dk1>
        <a:srgbClr val="414448"/>
      </a:dk1>
      <a:lt1>
        <a:srgbClr val="FFFFFF"/>
      </a:lt1>
      <a:dk2>
        <a:srgbClr val="9A9CA3"/>
      </a:dk2>
      <a:lt2>
        <a:srgbClr val="31373A"/>
      </a:lt2>
      <a:accent1>
        <a:srgbClr val="1687CC"/>
      </a:accent1>
      <a:accent2>
        <a:srgbClr val="144074"/>
      </a:accent2>
      <a:accent3>
        <a:srgbClr val="B42726"/>
      </a:accent3>
      <a:accent4>
        <a:srgbClr val="414448"/>
      </a:accent4>
      <a:accent5>
        <a:srgbClr val="9A9CA3"/>
      </a:accent5>
      <a:accent6>
        <a:srgbClr val="31373A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