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37" r:id="rId2"/>
    <p:sldMasterId id="2147483754" r:id="rId3"/>
  </p:sldMasterIdLst>
  <p:notesMasterIdLst>
    <p:notesMasterId r:id="rId19"/>
  </p:notesMasterIdLst>
  <p:sldIdLst>
    <p:sldId id="256" r:id="rId4"/>
    <p:sldId id="257"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35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47DB7-D22D-4B31-9A13-CC87AE92D9D6}" type="datetimeFigureOut">
              <a:rPr lang="en-IN" smtClean="0"/>
              <a:t>11-04-2024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03F36-51AA-4DB7-B980-D802BE5B1ABF}" type="slidenum">
              <a:rPr lang="en-IN" smtClean="0"/>
              <a:t>‹#›</a:t>
            </a:fld>
            <a:endParaRPr lang="en-IN" dirty="0"/>
          </a:p>
        </p:txBody>
      </p:sp>
    </p:spTree>
    <p:extLst>
      <p:ext uri="{BB962C8B-B14F-4D97-AF65-F5344CB8AC3E}">
        <p14:creationId xmlns:p14="http://schemas.microsoft.com/office/powerpoint/2010/main" val="1622553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C03F36-51AA-4DB7-B980-D802BE5B1ABF}" type="slidenum">
              <a:rPr lang="en-IN" smtClean="0"/>
              <a:t>4</a:t>
            </a:fld>
            <a:endParaRPr lang="en-IN" dirty="0"/>
          </a:p>
        </p:txBody>
      </p:sp>
    </p:spTree>
    <p:extLst>
      <p:ext uri="{BB962C8B-B14F-4D97-AF65-F5344CB8AC3E}">
        <p14:creationId xmlns:p14="http://schemas.microsoft.com/office/powerpoint/2010/main" val="2241928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25355FB0-12A6-4ECC-A3CE-0569F36B5743}" type="datetimeFigureOut">
              <a:rPr lang="en-IN" smtClean="0"/>
              <a:t>11-04-2024</a:t>
            </a:fld>
            <a:endParaRPr lang="en-IN"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C5CFB995-A8D6-4B29-ABDF-1BBA8CFF8717}" type="slidenum">
              <a:rPr lang="en-IN" smtClean="0"/>
              <a:t>‹#›</a:t>
            </a:fld>
            <a:endParaRPr lang="en-IN" dirty="0"/>
          </a:p>
        </p:txBody>
      </p:sp>
    </p:spTree>
    <p:extLst>
      <p:ext uri="{BB962C8B-B14F-4D97-AF65-F5344CB8AC3E}">
        <p14:creationId xmlns:p14="http://schemas.microsoft.com/office/powerpoint/2010/main" val="238388070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180902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3447813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2000552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423925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2090487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344100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1363219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582746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385121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1631459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2437316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3623323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3070987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46788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124893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2330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3970573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149266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38792589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7367594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2866549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dirty="0"/>
          </a:p>
        </p:txBody>
      </p:sp>
      <p:sp>
        <p:nvSpPr>
          <p:cNvPr id="6" name="Slide Number Placeholder 5"/>
          <p:cNvSpPr>
            <a:spLocks noGrp="1"/>
          </p:cNvSpPr>
          <p:nvPr>
            <p:ph type="sldNum" sz="quarter" idx="12"/>
          </p:nvPr>
        </p:nvSpPr>
        <p:spPr>
          <a:xfrm>
            <a:off x="8604504" y="5211060"/>
            <a:ext cx="2112264" cy="228600"/>
          </a:xfrm>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466838240"/>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11491384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6837378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5478552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1889975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38470935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18832047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2486371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40418388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941225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340988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36433550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9259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9212277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10045909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356928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251708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314426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5CFB995-A8D6-4B29-ABDF-1BBA8CFF8717}" type="slidenum">
              <a:rPr lang="en-IN" smtClean="0"/>
              <a:t>‹#›</a:t>
            </a:fld>
            <a:endParaRPr lang="en-IN" dirty="0"/>
          </a:p>
        </p:txBody>
      </p:sp>
    </p:spTree>
    <p:extLst>
      <p:ext uri="{BB962C8B-B14F-4D97-AF65-F5344CB8AC3E}">
        <p14:creationId xmlns:p14="http://schemas.microsoft.com/office/powerpoint/2010/main" val="365008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5355FB0-12A6-4ECC-A3CE-0569F36B5743}" type="datetimeFigureOut">
              <a:rPr lang="en-IN" smtClean="0"/>
              <a:t>11-04-2024</a:t>
            </a:fld>
            <a:endParaRPr lang="en-IN" dirty="0"/>
          </a:p>
        </p:txBody>
      </p:sp>
      <p:sp>
        <p:nvSpPr>
          <p:cNvPr id="9" name="Footer Placeholder 8"/>
          <p:cNvSpPr>
            <a:spLocks noGrp="1"/>
          </p:cNvSpPr>
          <p:nvPr>
            <p:ph type="ftr" sz="quarter" idx="11"/>
          </p:nvPr>
        </p:nvSpPr>
        <p:spPr/>
        <p:txBody>
          <a:bodyPr/>
          <a:lstStyle>
            <a:lvl1pPr algn="r">
              <a:defRPr/>
            </a:lvl1pPr>
          </a:lstStyle>
          <a:p>
            <a:endParaRPr lang="en-IN"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C5CFB995-A8D6-4B29-ABDF-1BBA8CFF8717}" type="slidenum">
              <a:rPr lang="en-IN" smtClean="0"/>
              <a:t>‹#›</a:t>
            </a:fld>
            <a:endParaRPr lang="en-IN"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168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25355FB0-12A6-4ECC-A3CE-0569F36B5743}" type="datetimeFigureOut">
              <a:rPr lang="en-IN" smtClean="0"/>
              <a:t>11-04-2024</a:t>
            </a:fld>
            <a:endParaRPr lang="en-IN"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C5CFB995-A8D6-4B29-ABDF-1BBA8CFF8717}" type="slidenum">
              <a:rPr lang="en-IN" smtClean="0"/>
              <a:t>‹#›</a:t>
            </a:fld>
            <a:endParaRPr lang="en-IN"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715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5355FB0-12A6-4ECC-A3CE-0569F36B5743}" type="datetimeFigureOut">
              <a:rPr lang="en-IN" smtClean="0"/>
              <a:t>11-04-2024</a:t>
            </a:fld>
            <a:endParaRPr lang="en-IN"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C5CFB995-A8D6-4B29-ABDF-1BBA8CFF8717}" type="slidenum">
              <a:rPr lang="en-IN" smtClean="0"/>
              <a:t>‹#›</a:t>
            </a:fld>
            <a:endParaRPr lang="en-IN" dirty="0"/>
          </a:p>
        </p:txBody>
      </p:sp>
    </p:spTree>
    <p:extLst>
      <p:ext uri="{BB962C8B-B14F-4D97-AF65-F5344CB8AC3E}">
        <p14:creationId xmlns:p14="http://schemas.microsoft.com/office/powerpoint/2010/main" val="33067785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355FB0-12A6-4ECC-A3CE-0569F36B5743}" type="datetimeFigureOut">
              <a:rPr lang="en-IN" smtClean="0"/>
              <a:t>11-04-2024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CFB995-A8D6-4B29-ABDF-1BBA8CFF8717}" type="slidenum">
              <a:rPr lang="en-IN" smtClean="0"/>
              <a:t>‹#›</a:t>
            </a:fld>
            <a:endParaRPr lang="en-IN" dirty="0"/>
          </a:p>
        </p:txBody>
      </p:sp>
    </p:spTree>
    <p:extLst>
      <p:ext uri="{BB962C8B-B14F-4D97-AF65-F5344CB8AC3E}">
        <p14:creationId xmlns:p14="http://schemas.microsoft.com/office/powerpoint/2010/main" val="4056757581"/>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355FB0-12A6-4ECC-A3CE-0569F36B5743}" type="datetimeFigureOut">
              <a:rPr lang="en-IN" smtClean="0"/>
              <a:t>11-04-2024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CFB995-A8D6-4B29-ABDF-1BBA8CFF8717}" type="slidenum">
              <a:rPr lang="en-IN" smtClean="0"/>
              <a:t>‹#›</a:t>
            </a:fld>
            <a:endParaRPr lang="en-IN" dirty="0"/>
          </a:p>
        </p:txBody>
      </p:sp>
    </p:spTree>
    <p:extLst>
      <p:ext uri="{BB962C8B-B14F-4D97-AF65-F5344CB8AC3E}">
        <p14:creationId xmlns:p14="http://schemas.microsoft.com/office/powerpoint/2010/main" val="123133842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56EE-9FC8-F8E9-3032-5B6FB7F60621}"/>
              </a:ext>
            </a:extLst>
          </p:cNvPr>
          <p:cNvSpPr>
            <a:spLocks noGrp="1"/>
          </p:cNvSpPr>
          <p:nvPr>
            <p:ph type="ctrTitle"/>
          </p:nvPr>
        </p:nvSpPr>
        <p:spPr>
          <a:xfrm>
            <a:off x="1562100" y="1976963"/>
            <a:ext cx="8953500" cy="1358520"/>
          </a:xfrm>
        </p:spPr>
        <p:txBody>
          <a:bodyPr/>
          <a:lstStyle/>
          <a:p>
            <a:r>
              <a:rPr lang="en-US" sz="4800" b="1" dirty="0">
                <a:solidFill>
                  <a:srgbClr val="C00000"/>
                </a:solidFill>
                <a:latin typeface="Times New Roman" panose="02020603050405020304" pitchFamily="18" charset="0"/>
                <a:cs typeface="Times New Roman" panose="02020603050405020304" pitchFamily="18" charset="0"/>
              </a:rPr>
              <a:t>E-Commerce OLIST STORE ANALYSIS</a:t>
            </a:r>
            <a:endParaRPr lang="en-IN" sz="48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FFB957-CB9E-D4D7-E6A1-C9106E784B86}"/>
              </a:ext>
            </a:extLst>
          </p:cNvPr>
          <p:cNvSpPr>
            <a:spLocks noGrp="1"/>
          </p:cNvSpPr>
          <p:nvPr>
            <p:ph type="subTitle" idx="1"/>
          </p:nvPr>
        </p:nvSpPr>
        <p:spPr>
          <a:xfrm>
            <a:off x="1562100" y="4910662"/>
            <a:ext cx="9070848" cy="457201"/>
          </a:xfrm>
        </p:spPr>
        <p:txBody>
          <a:bodyPr>
            <a:noAutofit/>
          </a:bodyPr>
          <a:lstStyle/>
          <a:p>
            <a:r>
              <a:rPr lang="en-US" sz="2800" b="1" dirty="0">
                <a:latin typeface="Times New Roman" panose="02020603050405020304" pitchFamily="18" charset="0"/>
                <a:cs typeface="Times New Roman" panose="02020603050405020304" pitchFamily="18" charset="0"/>
              </a:rPr>
              <a:t>Presented by Group 3</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A5DA23F-C985-13C5-D3E0-7D5094026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356" y="3522518"/>
            <a:ext cx="2245734" cy="937779"/>
          </a:xfrm>
          <a:prstGeom prst="rect">
            <a:avLst/>
          </a:prstGeom>
        </p:spPr>
      </p:pic>
    </p:spTree>
    <p:extLst>
      <p:ext uri="{BB962C8B-B14F-4D97-AF65-F5344CB8AC3E}">
        <p14:creationId xmlns:p14="http://schemas.microsoft.com/office/powerpoint/2010/main" val="2261740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33E73-E94E-8DE2-CB13-B06E822CFDBF}"/>
              </a:ext>
            </a:extLst>
          </p:cNvPr>
          <p:cNvSpPr>
            <a:spLocks noGrp="1"/>
          </p:cNvSpPr>
          <p:nvPr>
            <p:ph type="title"/>
          </p:nvPr>
        </p:nvSpPr>
        <p:spPr>
          <a:xfrm>
            <a:off x="195554" y="146406"/>
            <a:ext cx="9528550" cy="1171117"/>
          </a:xfrm>
        </p:spPr>
        <p:txBody>
          <a:bodyPr>
            <a:normAutofit fontScale="90000"/>
          </a:bodyPr>
          <a:lstStyle/>
          <a:p>
            <a:pPr algn="ctr"/>
            <a:r>
              <a:rPr lang="en-IN" sz="3600" b="1" dirty="0">
                <a:solidFill>
                  <a:schemeClr val="tx1"/>
                </a:solidFill>
                <a:latin typeface="Times New Roman" panose="02020603050405020304" pitchFamily="18" charset="0"/>
                <a:cs typeface="Times New Roman" panose="02020603050405020304" pitchFamily="18" charset="0"/>
              </a:rPr>
              <a:t>Average price and payment values from customers of Sao Paulo city.</a:t>
            </a:r>
            <a:br>
              <a:rPr lang="en-IN" sz="3600" b="1"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endParaRPr>
          </a:p>
        </p:txBody>
      </p:sp>
      <p:sp>
        <p:nvSpPr>
          <p:cNvPr id="3" name="Content Placeholder 2">
            <a:extLst>
              <a:ext uri="{FF2B5EF4-FFF2-40B4-BE49-F238E27FC236}">
                <a16:creationId xmlns:a16="http://schemas.microsoft.com/office/drawing/2014/main" id="{781C28E2-C30E-BB46-4FD4-CDF8D436F642}"/>
              </a:ext>
            </a:extLst>
          </p:cNvPr>
          <p:cNvSpPr>
            <a:spLocks noGrp="1"/>
          </p:cNvSpPr>
          <p:nvPr>
            <p:ph idx="1"/>
          </p:nvPr>
        </p:nvSpPr>
        <p:spPr>
          <a:xfrm>
            <a:off x="303709" y="1904950"/>
            <a:ext cx="6018433" cy="4554844"/>
          </a:xfrm>
        </p:spPr>
        <p:txBody>
          <a:bodyPr>
            <a:normAutofit/>
          </a:bodyPr>
          <a:lstStyle/>
          <a:p>
            <a:pPr algn="just">
              <a:buClr>
                <a:srgbClr val="0070C0"/>
              </a:buClr>
            </a:pPr>
            <a:r>
              <a:rPr lang="en-US" dirty="0">
                <a:latin typeface="Times New Roman" panose="02020603050405020304" pitchFamily="18" charset="0"/>
                <a:cs typeface="Times New Roman" panose="02020603050405020304" pitchFamily="18" charset="0"/>
              </a:rPr>
              <a:t>Olist Store Analysis project also indicates that, Sao Paulo city is one of the most popular city of Brazil, and the approximate average price in this city is 107 and average payment value is 134. </a:t>
            </a:r>
          </a:p>
          <a:p>
            <a:pPr marL="0" indent="0" algn="just">
              <a:buClr>
                <a:srgbClr val="0070C0"/>
              </a:buClr>
              <a:buNone/>
            </a:pPr>
            <a:endParaRPr lang="en-US" dirty="0">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The analysis of average price and payment values from customers of Sao Paulo city helps in understanding the spending patterns of customers in this region. </a:t>
            </a:r>
          </a:p>
          <a:p>
            <a:pPr marL="0" indent="0" algn="just">
              <a:buClr>
                <a:srgbClr val="0070C0"/>
              </a:buClr>
              <a:buNone/>
            </a:pPr>
            <a:endParaRPr lang="en-US" dirty="0">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It also helps Olist store in identifying areas of improvement, high-value customers and creating targeted marketing campaigns.</a:t>
            </a:r>
          </a:p>
          <a:p>
            <a:endParaRPr lang="en-US" dirty="0"/>
          </a:p>
          <a:p>
            <a:endParaRPr lang="en-IN" dirty="0"/>
          </a:p>
        </p:txBody>
      </p:sp>
      <p:pic>
        <p:nvPicPr>
          <p:cNvPr id="4" name="Picture 3">
            <a:extLst>
              <a:ext uri="{FF2B5EF4-FFF2-40B4-BE49-F238E27FC236}">
                <a16:creationId xmlns:a16="http://schemas.microsoft.com/office/drawing/2014/main" id="{A05C6D2A-8114-9091-22A4-C9BE1DFB9012}"/>
              </a:ext>
            </a:extLst>
          </p:cNvPr>
          <p:cNvPicPr>
            <a:picLocks noChangeAspect="1"/>
          </p:cNvPicPr>
          <p:nvPr/>
        </p:nvPicPr>
        <p:blipFill>
          <a:blip r:embed="rId2"/>
          <a:stretch>
            <a:fillRect/>
          </a:stretch>
        </p:blipFill>
        <p:spPr>
          <a:xfrm>
            <a:off x="6731408" y="1962739"/>
            <a:ext cx="4914581" cy="2932521"/>
          </a:xfrm>
          <a:prstGeom prst="rect">
            <a:avLst/>
          </a:prstGeom>
        </p:spPr>
      </p:pic>
    </p:spTree>
    <p:extLst>
      <p:ext uri="{BB962C8B-B14F-4D97-AF65-F5344CB8AC3E}">
        <p14:creationId xmlns:p14="http://schemas.microsoft.com/office/powerpoint/2010/main" val="765012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1E71-C6F5-BF8D-B2F4-A2321E9B86BA}"/>
              </a:ext>
            </a:extLst>
          </p:cNvPr>
          <p:cNvSpPr>
            <a:spLocks noGrp="1"/>
          </p:cNvSpPr>
          <p:nvPr>
            <p:ph type="title"/>
          </p:nvPr>
        </p:nvSpPr>
        <p:spPr>
          <a:xfrm>
            <a:off x="421695" y="235974"/>
            <a:ext cx="8596668" cy="1209368"/>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Relationship between shipping days Vs review scores</a:t>
            </a:r>
            <a:endParaRPr lang="en-IN" sz="3200" b="1" dirty="0">
              <a:solidFill>
                <a:schemeClr val="tx1"/>
              </a:solidFill>
            </a:endParaRPr>
          </a:p>
        </p:txBody>
      </p:sp>
      <p:sp>
        <p:nvSpPr>
          <p:cNvPr id="3" name="Content Placeholder 2">
            <a:extLst>
              <a:ext uri="{FF2B5EF4-FFF2-40B4-BE49-F238E27FC236}">
                <a16:creationId xmlns:a16="http://schemas.microsoft.com/office/drawing/2014/main" id="{5543CD25-408F-B4D1-03CB-86F9EC0EC7A0}"/>
              </a:ext>
            </a:extLst>
          </p:cNvPr>
          <p:cNvSpPr>
            <a:spLocks noGrp="1"/>
          </p:cNvSpPr>
          <p:nvPr>
            <p:ph idx="1"/>
          </p:nvPr>
        </p:nvSpPr>
        <p:spPr>
          <a:xfrm>
            <a:off x="549514" y="2123769"/>
            <a:ext cx="5202356" cy="4355689"/>
          </a:xfrm>
        </p:spPr>
        <p:txBody>
          <a:bodyPr/>
          <a:lstStyle/>
          <a:p>
            <a:pPr algn="just">
              <a:buClr>
                <a:srgbClr val="0070C0"/>
              </a:buClr>
            </a:pPr>
            <a:r>
              <a:rPr lang="en-US" dirty="0">
                <a:latin typeface="Times New Roman" panose="02020603050405020304" pitchFamily="18" charset="0"/>
                <a:cs typeface="Times New Roman" panose="02020603050405020304" pitchFamily="18" charset="0"/>
              </a:rPr>
              <a:t>This KPI analyzes the relationship between shipping days and review scores.</a:t>
            </a:r>
          </a:p>
          <a:p>
            <a:pPr algn="just">
              <a:buClr>
                <a:srgbClr val="0070C0"/>
              </a:buClr>
            </a:pPr>
            <a:endParaRPr lang="en-US" dirty="0">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It helps in understanding the impact of delivery time on customer satisfaction levels.</a:t>
            </a:r>
          </a:p>
          <a:p>
            <a:pPr algn="just">
              <a:buClr>
                <a:srgbClr val="0070C0"/>
              </a:buClr>
            </a:pPr>
            <a:endParaRPr lang="en-US" dirty="0">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Olist can use this information to optimize their logistics and improve their delivery time.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A7E7AA5-D08C-5C25-C484-66815B0D2038}"/>
              </a:ext>
            </a:extLst>
          </p:cNvPr>
          <p:cNvPicPr>
            <a:picLocks noChangeAspect="1"/>
          </p:cNvPicPr>
          <p:nvPr/>
        </p:nvPicPr>
        <p:blipFill>
          <a:blip r:embed="rId2"/>
          <a:stretch>
            <a:fillRect/>
          </a:stretch>
        </p:blipFill>
        <p:spPr>
          <a:xfrm>
            <a:off x="6467955" y="2088278"/>
            <a:ext cx="4830401" cy="2757027"/>
          </a:xfrm>
          <a:prstGeom prst="rect">
            <a:avLst/>
          </a:prstGeom>
        </p:spPr>
      </p:pic>
    </p:spTree>
    <p:extLst>
      <p:ext uri="{BB962C8B-B14F-4D97-AF65-F5344CB8AC3E}">
        <p14:creationId xmlns:p14="http://schemas.microsoft.com/office/powerpoint/2010/main" val="3217593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6E12-6041-B491-B6E9-17A6B3789ABF}"/>
              </a:ext>
            </a:extLst>
          </p:cNvPr>
          <p:cNvSpPr>
            <a:spLocks noGrp="1"/>
          </p:cNvSpPr>
          <p:nvPr>
            <p:ph type="title"/>
          </p:nvPr>
        </p:nvSpPr>
        <p:spPr>
          <a:xfrm>
            <a:off x="677334" y="87412"/>
            <a:ext cx="8596668" cy="1320800"/>
          </a:xfrm>
        </p:spPr>
        <p:txBody>
          <a:bodyPr>
            <a:normAutofit/>
          </a:bodyPr>
          <a:lstStyle/>
          <a:p>
            <a:pPr algn="ctr"/>
            <a:r>
              <a:rPr lang="en-US" sz="6000" b="1" dirty="0">
                <a:solidFill>
                  <a:schemeClr val="accent3">
                    <a:lumMod val="50000"/>
                  </a:schemeClr>
                </a:solidFill>
                <a:latin typeface="Times New Roman" panose="02020603050405020304" pitchFamily="18" charset="0"/>
                <a:cs typeface="Times New Roman" panose="02020603050405020304" pitchFamily="18" charset="0"/>
              </a:rPr>
              <a:t>INSIGHTS</a:t>
            </a:r>
            <a:endParaRPr lang="en-IN" sz="60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6BF6E2-917C-EB15-FB7D-72232CEF16E7}"/>
              </a:ext>
            </a:extLst>
          </p:cNvPr>
          <p:cNvSpPr>
            <a:spLocks noGrp="1"/>
          </p:cNvSpPr>
          <p:nvPr>
            <p:ph idx="1"/>
          </p:nvPr>
        </p:nvSpPr>
        <p:spPr>
          <a:xfrm>
            <a:off x="588843" y="1573161"/>
            <a:ext cx="9095932" cy="4847304"/>
          </a:xfrm>
        </p:spPr>
        <p:txBody>
          <a:bodyPr/>
          <a:lstStyle/>
          <a:p>
            <a:pPr algn="just">
              <a:buClr>
                <a:srgbClr val="0070C0"/>
              </a:buClr>
            </a:pPr>
            <a:r>
              <a:rPr lang="en-US" dirty="0">
                <a:latin typeface="Times New Roman" panose="02020603050405020304" pitchFamily="18" charset="0"/>
                <a:cs typeface="Times New Roman" panose="02020603050405020304" pitchFamily="18" charset="0"/>
              </a:rPr>
              <a:t>According to the given data , Olist E-commerce has about 99,440 orders with 89,940 orders delivered , company has a 90% delivery success rate , Average product rating is 4.05 stars , with product categories going as high as 4.67 stars and as low as 2.5 stars.</a:t>
            </a:r>
          </a:p>
          <a:p>
            <a:pPr marL="0" indent="0" algn="just">
              <a:buClr>
                <a:srgbClr val="0070C0"/>
              </a:buClr>
              <a:buNone/>
            </a:pPr>
            <a:endParaRPr lang="en-US" dirty="0">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Delivery performance could also influence review scores and success rate could be improved.</a:t>
            </a:r>
          </a:p>
          <a:p>
            <a:pPr marL="0" indent="0" algn="just">
              <a:buClr>
                <a:srgbClr val="0070C0"/>
              </a:buClr>
              <a:buNone/>
            </a:pPr>
            <a:endParaRPr lang="en-US" dirty="0">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Insights from this analysis can help in making better business decisions such as focusing on products that customers are interested in , improving service and product quality and making the marketing process feasible for customers for high sales.</a:t>
            </a:r>
          </a:p>
          <a:p>
            <a:pPr marL="0" indent="0" algn="just">
              <a:buClr>
                <a:srgbClr val="0070C0"/>
              </a:buClr>
              <a:buNone/>
            </a:pPr>
            <a:endParaRPr lang="en-US" dirty="0">
              <a:latin typeface="Times New Roman" panose="02020603050405020304" pitchFamily="18" charset="0"/>
              <a:cs typeface="Times New Roman" panose="02020603050405020304" pitchFamily="18" charset="0"/>
            </a:endParaRPr>
          </a:p>
          <a:p>
            <a:pPr algn="just">
              <a:buClr>
                <a:srgbClr val="0070C0"/>
              </a:buClr>
            </a:pPr>
            <a:r>
              <a:rPr lang="en-IN" dirty="0">
                <a:latin typeface="Times New Roman" panose="02020603050405020304" pitchFamily="18" charset="0"/>
                <a:cs typeface="Times New Roman" panose="02020603050405020304" pitchFamily="18" charset="0"/>
              </a:rPr>
              <a:t>Also it provides an insight on the overview of customers consumption trends and patterns that can be used to direct further business strategies.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959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8B78-3456-6813-3D97-B6BDD2E71B60}"/>
              </a:ext>
            </a:extLst>
          </p:cNvPr>
          <p:cNvSpPr>
            <a:spLocks noGrp="1"/>
          </p:cNvSpPr>
          <p:nvPr>
            <p:ph type="title"/>
          </p:nvPr>
        </p:nvSpPr>
        <p:spPr>
          <a:xfrm>
            <a:off x="677333" y="157316"/>
            <a:ext cx="8859956" cy="934065"/>
          </a:xfrm>
        </p:spPr>
        <p:txBody>
          <a:bodyPr>
            <a:noAutofit/>
          </a:bodyPr>
          <a:lstStyle/>
          <a:p>
            <a:pPr algn="ctr"/>
            <a:r>
              <a:rPr lang="en-US" sz="6000" b="1" dirty="0">
                <a:solidFill>
                  <a:srgbClr val="FFC000"/>
                </a:solidFill>
                <a:latin typeface="Times New Roman" panose="02020603050405020304" pitchFamily="18" charset="0"/>
                <a:cs typeface="Times New Roman" panose="02020603050405020304" pitchFamily="18" charset="0"/>
              </a:rPr>
              <a:t>IMPROVEMENTS</a:t>
            </a:r>
            <a:endParaRPr lang="en-IN" sz="6000" b="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87EEF0-BB62-B648-3D5F-F60916C04357}"/>
              </a:ext>
            </a:extLst>
          </p:cNvPr>
          <p:cNvSpPr>
            <a:spLocks noGrp="1"/>
          </p:cNvSpPr>
          <p:nvPr>
            <p:ph idx="1"/>
          </p:nvPr>
        </p:nvSpPr>
        <p:spPr>
          <a:xfrm>
            <a:off x="403123" y="1356853"/>
            <a:ext cx="8967019" cy="4807974"/>
          </a:xfrm>
        </p:spPr>
        <p:txBody>
          <a:bodyPr/>
          <a:lstStyle/>
          <a:p>
            <a:pPr algn="just">
              <a:buClr>
                <a:srgbClr val="0070C0"/>
              </a:buClr>
            </a:pPr>
            <a:r>
              <a:rPr lang="en-US" dirty="0">
                <a:latin typeface="Times New Roman" panose="02020603050405020304" pitchFamily="18" charset="0"/>
                <a:cs typeface="Times New Roman" panose="02020603050405020304" pitchFamily="18" charset="0"/>
              </a:rPr>
              <a:t>Regularly monitoring and analyze customer reviews to gain insights in product quality and identify areas for improvement.</a:t>
            </a:r>
          </a:p>
          <a:p>
            <a:pPr algn="just">
              <a:buClr>
                <a:srgbClr val="0070C0"/>
              </a:buClr>
            </a:pPr>
            <a:endParaRPr lang="en-US" dirty="0">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Investigating delivery delays and undelivered orders.</a:t>
            </a:r>
          </a:p>
          <a:p>
            <a:pPr algn="just">
              <a:buClr>
                <a:srgbClr val="0070C0"/>
              </a:buClr>
            </a:pPr>
            <a:endParaRPr lang="en-US" dirty="0">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Providing proper shipment tracking system aids in having a clear and concise communication between customers , sellers and couriers. Regular updates can set proper expectations among customers and specific delivery instructions of customers can be properly accommodated.</a:t>
            </a:r>
          </a:p>
          <a:p>
            <a:pPr algn="just">
              <a:buClr>
                <a:srgbClr val="0070C0"/>
              </a:buClr>
            </a:pPr>
            <a:endParaRPr lang="en-US" dirty="0">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Analyzing geographic locations can bring insights about certain challenges and possible route optimization.</a:t>
            </a:r>
          </a:p>
          <a:p>
            <a:endParaRPr lang="en-IN" dirty="0"/>
          </a:p>
        </p:txBody>
      </p:sp>
    </p:spTree>
    <p:extLst>
      <p:ext uri="{BB962C8B-B14F-4D97-AF65-F5344CB8AC3E}">
        <p14:creationId xmlns:p14="http://schemas.microsoft.com/office/powerpoint/2010/main" val="167657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371F-7CB9-4707-EFCE-F539640F9FF7}"/>
              </a:ext>
            </a:extLst>
          </p:cNvPr>
          <p:cNvSpPr>
            <a:spLocks noGrp="1"/>
          </p:cNvSpPr>
          <p:nvPr>
            <p:ph type="title"/>
          </p:nvPr>
        </p:nvSpPr>
        <p:spPr>
          <a:xfrm>
            <a:off x="598676" y="78658"/>
            <a:ext cx="8675326" cy="1052052"/>
          </a:xfrm>
        </p:spPr>
        <p:txBody>
          <a:bodyPr>
            <a:normAutofit/>
          </a:bodyPr>
          <a:lstStyle/>
          <a:p>
            <a:pPr algn="ctr"/>
            <a:r>
              <a:rPr lang="en-US" sz="6000" b="1" dirty="0">
                <a:solidFill>
                  <a:srgbClr val="002060"/>
                </a:solidFill>
                <a:latin typeface="Times New Roman" panose="02020603050405020304" pitchFamily="18" charset="0"/>
                <a:cs typeface="Times New Roman" panose="02020603050405020304" pitchFamily="18" charset="0"/>
              </a:rPr>
              <a:t>CONCLUSION</a:t>
            </a:r>
            <a:endParaRPr lang="en-IN" sz="6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5DA8EB-9677-12D6-C985-33BE72F1F9F0}"/>
              </a:ext>
            </a:extLst>
          </p:cNvPr>
          <p:cNvSpPr>
            <a:spLocks noGrp="1"/>
          </p:cNvSpPr>
          <p:nvPr>
            <p:ph idx="1"/>
          </p:nvPr>
        </p:nvSpPr>
        <p:spPr>
          <a:xfrm>
            <a:off x="598676" y="1563330"/>
            <a:ext cx="8820627" cy="4664846"/>
          </a:xfrm>
        </p:spPr>
        <p:txBody>
          <a:bodyPr/>
          <a:lstStyle/>
          <a:p>
            <a:pPr algn="just">
              <a:buClr>
                <a:srgbClr val="0070C0"/>
              </a:buClr>
            </a:pPr>
            <a:r>
              <a:rPr lang="en-US" dirty="0"/>
              <a:t>Overall, regular monitoring of customer reviews, real time tracking of fleet performance together with proper shipment tracking and communication system can improve Olist’s delivery and ensure customers are highly satisfied with the service.</a:t>
            </a:r>
          </a:p>
          <a:p>
            <a:pPr marL="0" indent="0" algn="just">
              <a:buClr>
                <a:srgbClr val="0070C0"/>
              </a:buClr>
              <a:buNone/>
            </a:pPr>
            <a:endParaRPr lang="en-US" dirty="0"/>
          </a:p>
          <a:p>
            <a:pPr algn="just">
              <a:buClr>
                <a:srgbClr val="0070C0"/>
              </a:buClr>
            </a:pPr>
            <a:r>
              <a:rPr lang="en-US" dirty="0"/>
              <a:t>The olist store analysis project provides valuable insights into customer behaviour and payment statistics.</a:t>
            </a:r>
          </a:p>
          <a:p>
            <a:pPr algn="just">
              <a:buClr>
                <a:srgbClr val="0070C0"/>
              </a:buClr>
            </a:pPr>
            <a:endParaRPr lang="en-US" dirty="0"/>
          </a:p>
          <a:p>
            <a:pPr algn="just">
              <a:buClr>
                <a:srgbClr val="0070C0"/>
              </a:buClr>
            </a:pPr>
            <a:r>
              <a:rPr lang="en-US" dirty="0"/>
              <a:t>The analysis of these KPIs helps Olist in identifying areas of improvement and creating targeted marketed campaigns. </a:t>
            </a:r>
          </a:p>
          <a:p>
            <a:pPr marL="0" indent="0" algn="just">
              <a:buClr>
                <a:srgbClr val="0070C0"/>
              </a:buClr>
              <a:buNone/>
            </a:pPr>
            <a:endParaRPr lang="en-US" dirty="0"/>
          </a:p>
          <a:p>
            <a:pPr algn="just">
              <a:buClr>
                <a:srgbClr val="0070C0"/>
              </a:buClr>
            </a:pPr>
            <a:r>
              <a:rPr lang="en-US" dirty="0"/>
              <a:t>This project serves as a great example of how data analysis can make help businesses make informed decisions.</a:t>
            </a:r>
            <a:endParaRPr lang="en-IN" dirty="0"/>
          </a:p>
        </p:txBody>
      </p:sp>
    </p:spTree>
    <p:extLst>
      <p:ext uri="{BB962C8B-B14F-4D97-AF65-F5344CB8AC3E}">
        <p14:creationId xmlns:p14="http://schemas.microsoft.com/office/powerpoint/2010/main" val="960473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5567-C844-DE56-5AA6-6A9E1F937D96}"/>
              </a:ext>
            </a:extLst>
          </p:cNvPr>
          <p:cNvSpPr>
            <a:spLocks noGrp="1"/>
          </p:cNvSpPr>
          <p:nvPr>
            <p:ph type="ctrTitle"/>
          </p:nvPr>
        </p:nvSpPr>
        <p:spPr>
          <a:xfrm>
            <a:off x="1209368" y="1858297"/>
            <a:ext cx="8064635" cy="2192539"/>
          </a:xfrm>
        </p:spPr>
        <p:txBody>
          <a:bodyPr/>
          <a:lstStyle/>
          <a:p>
            <a:pPr algn="ctr"/>
            <a:r>
              <a:rPr lang="en-US" sz="6000" b="1" dirty="0">
                <a:solidFill>
                  <a:schemeClr val="tx1"/>
                </a:solidFill>
                <a:latin typeface="Times New Roman" panose="02020603050405020304" pitchFamily="18" charset="0"/>
                <a:cs typeface="Times New Roman" panose="02020603050405020304" pitchFamily="18" charset="0"/>
              </a:rPr>
              <a:t>THANK YOU…..</a:t>
            </a:r>
            <a:endParaRPr lang="en-IN" sz="6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633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25B5-FD77-5417-2632-640B9EBD539B}"/>
              </a:ext>
            </a:extLst>
          </p:cNvPr>
          <p:cNvSpPr>
            <a:spLocks noGrp="1"/>
          </p:cNvSpPr>
          <p:nvPr>
            <p:ph type="title"/>
          </p:nvPr>
        </p:nvSpPr>
        <p:spPr>
          <a:xfrm>
            <a:off x="802025" y="453737"/>
            <a:ext cx="8596668" cy="1320800"/>
          </a:xfrm>
        </p:spPr>
        <p:txBody>
          <a:bodyPr>
            <a:noAutofit/>
          </a:bodyPr>
          <a:lstStyle/>
          <a:p>
            <a:r>
              <a:rPr lang="en-US" sz="6000" dirty="0"/>
              <a:t>     </a:t>
            </a:r>
            <a:r>
              <a:rPr lang="en-US" sz="6000" b="1" dirty="0">
                <a:latin typeface="Times New Roman" panose="02020603050405020304" pitchFamily="18" charset="0"/>
                <a:cs typeface="Times New Roman" panose="02020603050405020304" pitchFamily="18" charset="0"/>
              </a:rPr>
              <a:t>GROUP MEMBERS</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1BC5EE-33F7-FA1E-B354-6BCDD64F8B54}"/>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Ms. ANANYA ANAND</a:t>
            </a:r>
          </a:p>
          <a:p>
            <a:r>
              <a:rPr lang="en-IN" sz="2400" b="1" dirty="0">
                <a:latin typeface="Times New Roman" panose="02020603050405020304" pitchFamily="18" charset="0"/>
                <a:cs typeface="Times New Roman" panose="02020603050405020304" pitchFamily="18" charset="0"/>
              </a:rPr>
              <a:t>Mrs. ANJALI SURAJ PARDESHI</a:t>
            </a:r>
          </a:p>
          <a:p>
            <a:r>
              <a:rPr lang="en-IN" sz="2400" b="1" dirty="0">
                <a:latin typeface="Times New Roman" panose="02020603050405020304" pitchFamily="18" charset="0"/>
                <a:cs typeface="Times New Roman" panose="02020603050405020304" pitchFamily="18" charset="0"/>
              </a:rPr>
              <a:t>Ms. PREETHI M</a:t>
            </a:r>
          </a:p>
          <a:p>
            <a:r>
              <a:rPr lang="en-IN" sz="2400" b="1" dirty="0">
                <a:latin typeface="Times New Roman" panose="02020603050405020304" pitchFamily="18" charset="0"/>
                <a:cs typeface="Times New Roman" panose="02020603050405020304" pitchFamily="18" charset="0"/>
              </a:rPr>
              <a:t>Ms. SHRUTI SWAMI</a:t>
            </a:r>
          </a:p>
          <a:p>
            <a:r>
              <a:rPr lang="en-IN" sz="2400" b="1" dirty="0">
                <a:latin typeface="Times New Roman" panose="02020603050405020304" pitchFamily="18" charset="0"/>
                <a:cs typeface="Times New Roman" panose="02020603050405020304" pitchFamily="18" charset="0"/>
              </a:rPr>
              <a:t>Ms. SRUSTI S PATIL</a:t>
            </a:r>
          </a:p>
          <a:p>
            <a:r>
              <a:rPr lang="en-IN" sz="2400" b="1" dirty="0">
                <a:latin typeface="Times New Roman" panose="02020603050405020304" pitchFamily="18" charset="0"/>
                <a:cs typeface="Times New Roman" panose="02020603050405020304" pitchFamily="18" charset="0"/>
              </a:rPr>
              <a:t>Ms. VAISHNAVI SHIVAJI LONKAR </a:t>
            </a:r>
          </a:p>
          <a:p>
            <a:endParaRPr lang="en-IN" dirty="0"/>
          </a:p>
          <a:p>
            <a:endParaRPr lang="en-IN" dirty="0"/>
          </a:p>
        </p:txBody>
      </p:sp>
    </p:spTree>
    <p:extLst>
      <p:ext uri="{BB962C8B-B14F-4D97-AF65-F5344CB8AC3E}">
        <p14:creationId xmlns:p14="http://schemas.microsoft.com/office/powerpoint/2010/main" val="4278365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2CC3-53C7-AF77-4EE6-E4F000DB030C}"/>
              </a:ext>
            </a:extLst>
          </p:cNvPr>
          <p:cNvSpPr>
            <a:spLocks noGrp="1"/>
          </p:cNvSpPr>
          <p:nvPr>
            <p:ph type="title"/>
          </p:nvPr>
        </p:nvSpPr>
        <p:spPr>
          <a:xfrm>
            <a:off x="637348" y="162411"/>
            <a:ext cx="8596668" cy="816638"/>
          </a:xfrm>
        </p:spPr>
        <p:txBody>
          <a:bodyPr>
            <a:noAutofit/>
          </a:bodyPr>
          <a:lstStyle/>
          <a:p>
            <a:pPr algn="ctr"/>
            <a:r>
              <a:rPr lang="en-US" sz="6000" b="1" dirty="0">
                <a:solidFill>
                  <a:schemeClr val="tx1"/>
                </a:solidFill>
                <a:latin typeface="Times New Roman" panose="02020603050405020304" pitchFamily="18" charset="0"/>
                <a:cs typeface="Times New Roman" panose="02020603050405020304" pitchFamily="18" charset="0"/>
              </a:rPr>
              <a:t>AGENDA</a:t>
            </a:r>
            <a:endParaRPr lang="en-IN" sz="6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7ECCCC-27FF-C86D-C59E-2D3487D38946}"/>
              </a:ext>
            </a:extLst>
          </p:cNvPr>
          <p:cNvSpPr>
            <a:spLocks noGrp="1"/>
          </p:cNvSpPr>
          <p:nvPr>
            <p:ph idx="1"/>
          </p:nvPr>
        </p:nvSpPr>
        <p:spPr>
          <a:xfrm>
            <a:off x="218209" y="1503700"/>
            <a:ext cx="6151418" cy="5013695"/>
          </a:xfrm>
        </p:spPr>
        <p:txBody>
          <a:bodyPr>
            <a:normAutofit/>
          </a:bodyPr>
          <a:lstStyle/>
          <a:p>
            <a:pPr marL="514350" indent="-514350">
              <a:buClr>
                <a:schemeClr val="tx1"/>
              </a:buClr>
              <a:buFont typeface="+mj-lt"/>
              <a:buAutoNum type="arabicPeriod"/>
            </a:pPr>
            <a:r>
              <a:rPr lang="en-US" sz="3200" b="1" dirty="0">
                <a:solidFill>
                  <a:srgbClr val="0070C0"/>
                </a:solidFill>
                <a:latin typeface="Times New Roman" panose="02020603050405020304" pitchFamily="18" charset="0"/>
                <a:cs typeface="Times New Roman" panose="02020603050405020304" pitchFamily="18" charset="0"/>
              </a:rPr>
              <a:t>Overview</a:t>
            </a:r>
          </a:p>
          <a:p>
            <a:pPr marL="514350" indent="-514350">
              <a:buClr>
                <a:schemeClr val="tx1"/>
              </a:buClr>
              <a:buFont typeface="+mj-lt"/>
              <a:buAutoNum type="arabicPeriod"/>
            </a:pPr>
            <a:r>
              <a:rPr lang="en-US" sz="3200" b="1" dirty="0">
                <a:solidFill>
                  <a:srgbClr val="0070C0"/>
                </a:solidFill>
                <a:latin typeface="Times New Roman" panose="02020603050405020304" pitchFamily="18" charset="0"/>
                <a:cs typeface="Times New Roman" panose="02020603050405020304" pitchFamily="18" charset="0"/>
              </a:rPr>
              <a:t>Introduction</a:t>
            </a:r>
          </a:p>
          <a:p>
            <a:pPr marL="514350" indent="-514350">
              <a:buClr>
                <a:schemeClr val="tx1"/>
              </a:buClr>
              <a:buFont typeface="+mj-lt"/>
              <a:buAutoNum type="arabicPeriod"/>
            </a:pPr>
            <a:r>
              <a:rPr lang="en-US" sz="3200" b="1" dirty="0">
                <a:solidFill>
                  <a:srgbClr val="0070C0"/>
                </a:solidFill>
                <a:latin typeface="Times New Roman" panose="02020603050405020304" pitchFamily="18" charset="0"/>
                <a:cs typeface="Times New Roman" panose="02020603050405020304" pitchFamily="18" charset="0"/>
              </a:rPr>
              <a:t>KPI’s</a:t>
            </a:r>
          </a:p>
          <a:p>
            <a:pPr marL="514350" indent="-514350">
              <a:buClr>
                <a:schemeClr val="tx1"/>
              </a:buClr>
              <a:buFont typeface="+mj-lt"/>
              <a:buAutoNum type="arabicPeriod"/>
            </a:pPr>
            <a:r>
              <a:rPr lang="en-US" sz="3200" b="1" dirty="0">
                <a:solidFill>
                  <a:srgbClr val="0070C0"/>
                </a:solidFill>
                <a:latin typeface="Times New Roman" panose="02020603050405020304" pitchFamily="18" charset="0"/>
                <a:cs typeface="Times New Roman" panose="02020603050405020304" pitchFamily="18" charset="0"/>
              </a:rPr>
              <a:t>Insights and Improvements</a:t>
            </a:r>
          </a:p>
          <a:p>
            <a:pPr marL="514350" indent="-514350">
              <a:buClr>
                <a:schemeClr val="tx1"/>
              </a:buClr>
              <a:buFont typeface="+mj-lt"/>
              <a:buAutoNum type="arabicPeriod"/>
            </a:pPr>
            <a:r>
              <a:rPr lang="en-US" sz="3200" b="1" dirty="0">
                <a:solidFill>
                  <a:srgbClr val="0070C0"/>
                </a:solidFill>
                <a:latin typeface="Times New Roman" panose="02020603050405020304" pitchFamily="18" charset="0"/>
                <a:cs typeface="Times New Roman" panose="02020603050405020304" pitchFamily="18" charset="0"/>
              </a:rPr>
              <a:t>Conclusion </a:t>
            </a:r>
            <a:endParaRPr lang="en-IN" sz="3200" b="1" dirty="0">
              <a:solidFill>
                <a:srgbClr val="0070C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B78CB0B-8313-734F-65F7-6EC166DBBE69}"/>
              </a:ext>
            </a:extLst>
          </p:cNvPr>
          <p:cNvPicPr>
            <a:picLocks noChangeAspect="1"/>
          </p:cNvPicPr>
          <p:nvPr/>
        </p:nvPicPr>
        <p:blipFill>
          <a:blip r:embed="rId2"/>
          <a:stretch>
            <a:fillRect/>
          </a:stretch>
        </p:blipFill>
        <p:spPr>
          <a:xfrm>
            <a:off x="6907961" y="1844304"/>
            <a:ext cx="4444369" cy="3481118"/>
          </a:xfrm>
          <a:prstGeom prst="rect">
            <a:avLst/>
          </a:prstGeom>
        </p:spPr>
      </p:pic>
      <p:pic>
        <p:nvPicPr>
          <p:cNvPr id="5" name="Picture 4">
            <a:extLst>
              <a:ext uri="{FF2B5EF4-FFF2-40B4-BE49-F238E27FC236}">
                <a16:creationId xmlns:a16="http://schemas.microsoft.com/office/drawing/2014/main" id="{C66D4D8A-40D9-CC07-457A-AD276E2CC88E}"/>
              </a:ext>
            </a:extLst>
          </p:cNvPr>
          <p:cNvPicPr>
            <a:picLocks noChangeAspect="1"/>
          </p:cNvPicPr>
          <p:nvPr/>
        </p:nvPicPr>
        <p:blipFill>
          <a:blip r:embed="rId3"/>
          <a:stretch>
            <a:fillRect/>
          </a:stretch>
        </p:blipFill>
        <p:spPr>
          <a:xfrm>
            <a:off x="8519365" y="2753933"/>
            <a:ext cx="1429302" cy="1559238"/>
          </a:xfrm>
          <a:prstGeom prst="rect">
            <a:avLst/>
          </a:prstGeom>
        </p:spPr>
      </p:pic>
    </p:spTree>
    <p:extLst>
      <p:ext uri="{BB962C8B-B14F-4D97-AF65-F5344CB8AC3E}">
        <p14:creationId xmlns:p14="http://schemas.microsoft.com/office/powerpoint/2010/main" val="379173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11E1-00FA-CAF1-DC73-6BFFD4EA17E7}"/>
              </a:ext>
            </a:extLst>
          </p:cNvPr>
          <p:cNvSpPr>
            <a:spLocks noGrp="1"/>
          </p:cNvSpPr>
          <p:nvPr>
            <p:ph type="title"/>
          </p:nvPr>
        </p:nvSpPr>
        <p:spPr>
          <a:xfrm>
            <a:off x="750071" y="277091"/>
            <a:ext cx="8596668" cy="1320800"/>
          </a:xfrm>
        </p:spPr>
        <p:txBody>
          <a:bodyPr>
            <a:normAutofit/>
          </a:bodyPr>
          <a:lstStyle/>
          <a:p>
            <a:pPr algn="ctr"/>
            <a:r>
              <a:rPr lang="en-US" sz="6000" b="1" dirty="0">
                <a:solidFill>
                  <a:srgbClr val="C00000"/>
                </a:solidFill>
                <a:latin typeface="Times New Roman" panose="02020603050405020304" pitchFamily="18" charset="0"/>
                <a:cs typeface="Times New Roman" panose="02020603050405020304" pitchFamily="18" charset="0"/>
              </a:rPr>
              <a:t>OVERVIEW</a:t>
            </a:r>
            <a:endParaRPr lang="en-IN" sz="6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483F3C-ABC3-FCF1-443D-FF7327D148D8}"/>
              </a:ext>
            </a:extLst>
          </p:cNvPr>
          <p:cNvSpPr>
            <a:spLocks noGrp="1"/>
          </p:cNvSpPr>
          <p:nvPr>
            <p:ph idx="1"/>
          </p:nvPr>
        </p:nvSpPr>
        <p:spPr>
          <a:xfrm>
            <a:off x="137005" y="1753755"/>
            <a:ext cx="9695253" cy="4397664"/>
          </a:xfrm>
        </p:spPr>
        <p:txBody>
          <a:bodyPr>
            <a:normAutofit lnSpcReduction="10000"/>
          </a:bodyPr>
          <a:lstStyle/>
          <a:p>
            <a:pPr algn="just">
              <a:buClr>
                <a:srgbClr val="0070C0"/>
              </a:buClr>
            </a:pPr>
            <a:r>
              <a:rPr lang="en-US" sz="2200" dirty="0">
                <a:latin typeface="Times New Roman" panose="02020603050405020304" pitchFamily="18" charset="0"/>
                <a:cs typeface="Times New Roman" panose="02020603050405020304" pitchFamily="18" charset="0"/>
              </a:rPr>
              <a:t>Olist Store Analysis project deals with analyzing customer purchase patterns and payment statistics on an E-Commerce platform.</a:t>
            </a:r>
          </a:p>
          <a:p>
            <a:pPr algn="just">
              <a:buClr>
                <a:srgbClr val="0070C0"/>
              </a:buClr>
            </a:pPr>
            <a:endParaRPr lang="en-US" sz="2200" dirty="0">
              <a:latin typeface="Times New Roman" panose="02020603050405020304" pitchFamily="18" charset="0"/>
              <a:cs typeface="Times New Roman" panose="02020603050405020304" pitchFamily="18" charset="0"/>
            </a:endParaRPr>
          </a:p>
          <a:p>
            <a:pPr algn="just">
              <a:buClr>
                <a:srgbClr val="0070C0"/>
              </a:buClr>
            </a:pPr>
            <a:r>
              <a:rPr lang="en-US" sz="2200" dirty="0">
                <a:latin typeface="Times New Roman" panose="02020603050405020304" pitchFamily="18" charset="0"/>
                <a:cs typeface="Times New Roman" panose="02020603050405020304" pitchFamily="18" charset="0"/>
              </a:rPr>
              <a:t>The analysis is based on nine CSV files which are cleaned and manipulated  to extract valuable insights.</a:t>
            </a:r>
          </a:p>
          <a:p>
            <a:pPr algn="just">
              <a:buClr>
                <a:srgbClr val="0070C0"/>
              </a:buClr>
            </a:pPr>
            <a:endParaRPr lang="en-US" sz="2200" dirty="0">
              <a:latin typeface="Times New Roman" panose="02020603050405020304" pitchFamily="18" charset="0"/>
              <a:cs typeface="Times New Roman" panose="02020603050405020304" pitchFamily="18" charset="0"/>
            </a:endParaRPr>
          </a:p>
          <a:p>
            <a:pPr algn="just">
              <a:buClr>
                <a:srgbClr val="0070C0"/>
              </a:buClr>
            </a:pPr>
            <a:r>
              <a:rPr lang="en-US" sz="2200" dirty="0">
                <a:latin typeface="Times New Roman" panose="02020603050405020304" pitchFamily="18" charset="0"/>
                <a:cs typeface="Times New Roman" panose="02020603050405020304" pitchFamily="18" charset="0"/>
              </a:rPr>
              <a:t>Here in this project, analysis is done on various fields such reviews, orders, payments, payments type, order dates , delivery dates etc.</a:t>
            </a:r>
          </a:p>
          <a:p>
            <a:pPr algn="just">
              <a:buClr>
                <a:srgbClr val="0070C0"/>
              </a:buClr>
            </a:pPr>
            <a:endParaRPr lang="en-US" sz="2200" dirty="0">
              <a:latin typeface="Times New Roman" panose="02020603050405020304" pitchFamily="18" charset="0"/>
              <a:cs typeface="Times New Roman" panose="02020603050405020304" pitchFamily="18" charset="0"/>
            </a:endParaRPr>
          </a:p>
          <a:p>
            <a:pPr algn="just">
              <a:buClr>
                <a:srgbClr val="0070C0"/>
              </a:buClr>
            </a:pPr>
            <a:r>
              <a:rPr lang="en-US" sz="2200" dirty="0">
                <a:latin typeface="Times New Roman" panose="02020603050405020304" pitchFamily="18" charset="0"/>
                <a:cs typeface="Times New Roman" panose="02020603050405020304" pitchFamily="18" charset="0"/>
              </a:rPr>
              <a:t>Also certain Key Performance Indicators (KPI) are covered which enhances as well as gives more information in the dashboard. </a:t>
            </a:r>
          </a:p>
          <a:p>
            <a:endParaRPr lang="en-US" sz="2200" dirty="0"/>
          </a:p>
          <a:p>
            <a:pPr marL="0" indent="0">
              <a:buNone/>
            </a:pPr>
            <a:endParaRPr lang="en-US" dirty="0"/>
          </a:p>
          <a:p>
            <a:endParaRPr lang="en-IN" dirty="0"/>
          </a:p>
        </p:txBody>
      </p:sp>
    </p:spTree>
    <p:extLst>
      <p:ext uri="{BB962C8B-B14F-4D97-AF65-F5344CB8AC3E}">
        <p14:creationId xmlns:p14="http://schemas.microsoft.com/office/powerpoint/2010/main" val="414832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FBE5-1624-A35F-BC31-F20042537FF1}"/>
              </a:ext>
            </a:extLst>
          </p:cNvPr>
          <p:cNvSpPr>
            <a:spLocks noGrp="1"/>
          </p:cNvSpPr>
          <p:nvPr>
            <p:ph type="title"/>
          </p:nvPr>
        </p:nvSpPr>
        <p:spPr>
          <a:xfrm>
            <a:off x="708506" y="0"/>
            <a:ext cx="8596668" cy="1320800"/>
          </a:xfrm>
        </p:spPr>
        <p:txBody>
          <a:bodyPr>
            <a:normAutofit/>
          </a:bodyPr>
          <a:lstStyle/>
          <a:p>
            <a:pPr algn="ctr"/>
            <a:r>
              <a:rPr lang="en-US" sz="6000" b="1" dirty="0">
                <a:solidFill>
                  <a:srgbClr val="7030A0"/>
                </a:solidFill>
                <a:latin typeface="Times New Roman" panose="02020603050405020304" pitchFamily="18" charset="0"/>
                <a:cs typeface="Times New Roman" panose="02020603050405020304" pitchFamily="18" charset="0"/>
              </a:rPr>
              <a:t>INTRODUCTION</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DC48D0-4696-B965-9581-DA757054857E}"/>
              </a:ext>
            </a:extLst>
          </p:cNvPr>
          <p:cNvSpPr>
            <a:spLocks noGrp="1"/>
          </p:cNvSpPr>
          <p:nvPr>
            <p:ph idx="1"/>
          </p:nvPr>
        </p:nvSpPr>
        <p:spPr>
          <a:xfrm>
            <a:off x="282478" y="1236518"/>
            <a:ext cx="9756257" cy="5282827"/>
          </a:xfrm>
        </p:spPr>
        <p:txBody>
          <a:bodyPr>
            <a:normAutofit fontScale="77500" lnSpcReduction="20000"/>
          </a:bodyPr>
          <a:lstStyle/>
          <a:p>
            <a:pPr algn="just">
              <a:buClr>
                <a:srgbClr val="0070C0"/>
              </a:buClr>
            </a:pPr>
            <a:r>
              <a:rPr lang="en-IN" sz="2600" dirty="0">
                <a:latin typeface="Times New Roman" panose="02020603050405020304" pitchFamily="18" charset="0"/>
                <a:cs typeface="Times New Roman" panose="02020603050405020304" pitchFamily="18" charset="0"/>
              </a:rPr>
              <a:t>Olist Store is an E-Commerce platform based in the Brazil that allows small and medium-sized businesses to sell their products online.</a:t>
            </a:r>
          </a:p>
          <a:p>
            <a:pPr marL="0" indent="0" algn="just">
              <a:buClr>
                <a:srgbClr val="0070C0"/>
              </a:buClr>
              <a:buNone/>
            </a:pPr>
            <a:endParaRPr lang="en-IN" sz="2600" dirty="0">
              <a:latin typeface="Times New Roman" panose="02020603050405020304" pitchFamily="18" charset="0"/>
              <a:cs typeface="Times New Roman" panose="02020603050405020304" pitchFamily="18" charset="0"/>
            </a:endParaRPr>
          </a:p>
          <a:p>
            <a:pPr algn="just">
              <a:buClr>
                <a:srgbClr val="0070C0"/>
              </a:buClr>
            </a:pPr>
            <a:r>
              <a:rPr lang="en-IN" sz="2600" dirty="0">
                <a:latin typeface="Times New Roman" panose="02020603050405020304" pitchFamily="18" charset="0"/>
                <a:cs typeface="Times New Roman" panose="02020603050405020304" pitchFamily="18" charset="0"/>
              </a:rPr>
              <a:t>Olist provides a marketplace where sellers can list their products and reach a larger customer base, as well as tools to help manage their online store, track orders, and handle customer support.</a:t>
            </a:r>
          </a:p>
          <a:p>
            <a:pPr marL="0" indent="0" algn="just">
              <a:buClr>
                <a:srgbClr val="0070C0"/>
              </a:buClr>
              <a:buNone/>
            </a:pPr>
            <a:endParaRPr lang="en-IN" sz="2600" dirty="0">
              <a:latin typeface="Times New Roman" panose="02020603050405020304" pitchFamily="18" charset="0"/>
              <a:cs typeface="Times New Roman" panose="02020603050405020304" pitchFamily="18" charset="0"/>
            </a:endParaRPr>
          </a:p>
          <a:p>
            <a:pPr algn="just">
              <a:buClr>
                <a:srgbClr val="0070C0"/>
              </a:buClr>
            </a:pPr>
            <a:r>
              <a:rPr lang="en-IN" sz="2600" dirty="0">
                <a:latin typeface="Times New Roman" panose="02020603050405020304" pitchFamily="18" charset="0"/>
                <a:cs typeface="Times New Roman" panose="02020603050405020304" pitchFamily="18" charset="0"/>
              </a:rPr>
              <a:t>The primary goal of this project is to :-</a:t>
            </a:r>
          </a:p>
          <a:p>
            <a:pPr algn="just">
              <a:lnSpc>
                <a:spcPct val="150000"/>
              </a:lnSpc>
              <a:buClr>
                <a:srgbClr val="0070C0"/>
              </a:buClr>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Identify insights and trends that can help improve the overall performance business.</a:t>
            </a:r>
          </a:p>
          <a:p>
            <a:pPr algn="just">
              <a:lnSpc>
                <a:spcPct val="150000"/>
              </a:lnSpc>
              <a:buClr>
                <a:srgbClr val="0070C0"/>
              </a:buClr>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Identifying top–performing products and categories.</a:t>
            </a:r>
          </a:p>
          <a:p>
            <a:pPr algn="just">
              <a:lnSpc>
                <a:spcPct val="150000"/>
              </a:lnSpc>
              <a:buClr>
                <a:srgbClr val="0070C0"/>
              </a:buClr>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Analysing customer behaviour and preferences.</a:t>
            </a:r>
          </a:p>
          <a:p>
            <a:pPr algn="just">
              <a:lnSpc>
                <a:spcPct val="150000"/>
              </a:lnSpc>
              <a:buClr>
                <a:srgbClr val="0070C0"/>
              </a:buClr>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Analysing sales and revenue trends over time.</a:t>
            </a:r>
          </a:p>
          <a:p>
            <a:pPr algn="just">
              <a:lnSpc>
                <a:spcPct val="150000"/>
              </a:lnSpc>
              <a:buClr>
                <a:srgbClr val="0070C0"/>
              </a:buClr>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Identifying factors that contribute to customer retention.</a:t>
            </a:r>
          </a:p>
          <a:p>
            <a:pPr>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a:p>
            <a:endParaRPr lang="en-IN" sz="1800" b="0" dirty="0">
              <a:latin typeface="+mj-lt"/>
            </a:endParaRPr>
          </a:p>
        </p:txBody>
      </p:sp>
    </p:spTree>
    <p:extLst>
      <p:ext uri="{BB962C8B-B14F-4D97-AF65-F5344CB8AC3E}">
        <p14:creationId xmlns:p14="http://schemas.microsoft.com/office/powerpoint/2010/main" val="189137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31A6-4DA4-7A32-4DA7-F57EC4AE0EEA}"/>
              </a:ext>
            </a:extLst>
          </p:cNvPr>
          <p:cNvSpPr>
            <a:spLocks noGrp="1"/>
          </p:cNvSpPr>
          <p:nvPr>
            <p:ph type="title"/>
          </p:nvPr>
        </p:nvSpPr>
        <p:spPr>
          <a:xfrm>
            <a:off x="598676" y="156238"/>
            <a:ext cx="8596668" cy="1320800"/>
          </a:xfrm>
        </p:spPr>
        <p:txBody>
          <a:bodyPr>
            <a:normAutofit/>
          </a:bodyPr>
          <a:lstStyle/>
          <a:p>
            <a:pPr algn="ctr"/>
            <a:r>
              <a:rPr lang="en-US" sz="6000" b="1" dirty="0">
                <a:solidFill>
                  <a:srgbClr val="B335AA"/>
                </a:solidFill>
                <a:latin typeface="Times New Roman" panose="02020603050405020304" pitchFamily="18" charset="0"/>
                <a:cs typeface="Times New Roman" panose="02020603050405020304" pitchFamily="18" charset="0"/>
              </a:rPr>
              <a:t>KPI’S</a:t>
            </a:r>
            <a:endParaRPr lang="en-IN" sz="6000" b="1" dirty="0">
              <a:solidFill>
                <a:srgbClr val="B335AA"/>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CDBB67-09AE-B0D9-FF66-6114074E96F2}"/>
              </a:ext>
            </a:extLst>
          </p:cNvPr>
          <p:cNvSpPr>
            <a:spLocks noGrp="1"/>
          </p:cNvSpPr>
          <p:nvPr>
            <p:ph idx="1"/>
          </p:nvPr>
        </p:nvSpPr>
        <p:spPr>
          <a:xfrm>
            <a:off x="490521" y="1575361"/>
            <a:ext cx="8987776" cy="4677956"/>
          </a:xfrm>
        </p:spPr>
        <p:txBody>
          <a:bodyPr>
            <a:normAutofit/>
          </a:bodyPr>
          <a:lstStyle/>
          <a:p>
            <a:pPr>
              <a:buClr>
                <a:srgbClr val="0070C0"/>
              </a:buClr>
            </a:pPr>
            <a:r>
              <a:rPr lang="en-IN" sz="2000" dirty="0">
                <a:latin typeface="Times New Roman" panose="02020603050405020304" pitchFamily="18" charset="0"/>
                <a:cs typeface="Times New Roman" panose="02020603050405020304" pitchFamily="18" charset="0"/>
              </a:rPr>
              <a:t>Weekday Vs Weekend Payment Statistics.</a:t>
            </a:r>
          </a:p>
          <a:p>
            <a:pPr>
              <a:buClr>
                <a:srgbClr val="0070C0"/>
              </a:buClr>
            </a:pPr>
            <a:endParaRPr lang="en-IN" sz="2000" dirty="0">
              <a:latin typeface="Times New Roman" panose="02020603050405020304" pitchFamily="18" charset="0"/>
              <a:cs typeface="Times New Roman" panose="02020603050405020304" pitchFamily="18" charset="0"/>
            </a:endParaRPr>
          </a:p>
          <a:p>
            <a:pPr>
              <a:buClr>
                <a:srgbClr val="0070C0"/>
              </a:buClr>
            </a:pPr>
            <a:r>
              <a:rPr lang="en-IN" sz="2000" dirty="0">
                <a:latin typeface="Times New Roman" panose="02020603050405020304" pitchFamily="18" charset="0"/>
                <a:cs typeface="Times New Roman" panose="02020603050405020304" pitchFamily="18" charset="0"/>
              </a:rPr>
              <a:t>Number of Orders with review score 5 and payment type as </a:t>
            </a:r>
            <a:r>
              <a:rPr lang="en-IN" sz="2200" dirty="0">
                <a:latin typeface="Times New Roman" panose="02020603050405020304" pitchFamily="18" charset="0"/>
                <a:cs typeface="Times New Roman" panose="02020603050405020304" pitchFamily="18" charset="0"/>
              </a:rPr>
              <a:t>credit</a:t>
            </a:r>
            <a:r>
              <a:rPr lang="en-IN" sz="2000" dirty="0">
                <a:latin typeface="Times New Roman" panose="02020603050405020304" pitchFamily="18" charset="0"/>
                <a:cs typeface="Times New Roman" panose="02020603050405020304" pitchFamily="18" charset="0"/>
              </a:rPr>
              <a:t> card.</a:t>
            </a:r>
          </a:p>
          <a:p>
            <a:pPr>
              <a:buClr>
                <a:srgbClr val="0070C0"/>
              </a:buClr>
            </a:pPr>
            <a:endParaRPr lang="en-IN" sz="2000" dirty="0">
              <a:latin typeface="Times New Roman" panose="02020603050405020304" pitchFamily="18" charset="0"/>
              <a:cs typeface="Times New Roman" panose="02020603050405020304" pitchFamily="18" charset="0"/>
            </a:endParaRPr>
          </a:p>
          <a:p>
            <a:pPr>
              <a:buClr>
                <a:srgbClr val="0070C0"/>
              </a:buClr>
            </a:pPr>
            <a:r>
              <a:rPr lang="en-IN" sz="2000" dirty="0">
                <a:latin typeface="Times New Roman" panose="02020603050405020304" pitchFamily="18" charset="0"/>
                <a:cs typeface="Times New Roman" panose="02020603050405020304" pitchFamily="18" charset="0"/>
              </a:rPr>
              <a:t>Average number of  delivery days taken for  pet shop.</a:t>
            </a:r>
          </a:p>
          <a:p>
            <a:pPr>
              <a:buClr>
                <a:srgbClr val="0070C0"/>
              </a:buClr>
            </a:pPr>
            <a:endParaRPr lang="en-IN" sz="2000" dirty="0">
              <a:latin typeface="Times New Roman" panose="02020603050405020304" pitchFamily="18" charset="0"/>
              <a:cs typeface="Times New Roman" panose="02020603050405020304" pitchFamily="18" charset="0"/>
            </a:endParaRPr>
          </a:p>
          <a:p>
            <a:pPr>
              <a:buClr>
                <a:srgbClr val="0070C0"/>
              </a:buClr>
            </a:pPr>
            <a:r>
              <a:rPr lang="en-IN" sz="2000" dirty="0">
                <a:latin typeface="Times New Roman" panose="02020603050405020304" pitchFamily="18" charset="0"/>
                <a:cs typeface="Times New Roman" panose="02020603050405020304" pitchFamily="18" charset="0"/>
              </a:rPr>
              <a:t>Average price and payment values from customers of Sao Paulo city.</a:t>
            </a:r>
          </a:p>
          <a:p>
            <a:pPr>
              <a:buClr>
                <a:srgbClr val="0070C0"/>
              </a:buClr>
            </a:pPr>
            <a:endParaRPr lang="en-IN" sz="2000" dirty="0">
              <a:latin typeface="Times New Roman" panose="02020603050405020304" pitchFamily="18" charset="0"/>
              <a:cs typeface="Times New Roman" panose="02020603050405020304" pitchFamily="18" charset="0"/>
            </a:endParaRPr>
          </a:p>
          <a:p>
            <a:pPr>
              <a:buClr>
                <a:srgbClr val="0070C0"/>
              </a:buClr>
            </a:pPr>
            <a:r>
              <a:rPr lang="en-IN" sz="2000" dirty="0">
                <a:latin typeface="Times New Roman" panose="02020603050405020304" pitchFamily="18" charset="0"/>
                <a:cs typeface="Times New Roman" panose="02020603050405020304" pitchFamily="18" charset="0"/>
              </a:rPr>
              <a:t>Relationship between shipping days Vs review scores.</a:t>
            </a:r>
          </a:p>
        </p:txBody>
      </p:sp>
    </p:spTree>
    <p:extLst>
      <p:ext uri="{BB962C8B-B14F-4D97-AF65-F5344CB8AC3E}">
        <p14:creationId xmlns:p14="http://schemas.microsoft.com/office/powerpoint/2010/main" val="3533207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598-5C29-E277-95E1-72D759DBCB5A}"/>
              </a:ext>
            </a:extLst>
          </p:cNvPr>
          <p:cNvSpPr>
            <a:spLocks noGrp="1"/>
          </p:cNvSpPr>
          <p:nvPr>
            <p:ph type="title"/>
          </p:nvPr>
        </p:nvSpPr>
        <p:spPr>
          <a:xfrm>
            <a:off x="-197738" y="176981"/>
            <a:ext cx="10787079" cy="865239"/>
          </a:xfrm>
        </p:spPr>
        <p:txBody>
          <a:bodyPr>
            <a:no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    Weekday Vs Weekend Payment Statistics</a:t>
            </a:r>
            <a:br>
              <a:rPr lang="en-IN" sz="3200" b="1" dirty="0">
                <a:solidFill>
                  <a:schemeClr val="tx1"/>
                </a:solidFill>
                <a:latin typeface="+mj-lt"/>
              </a:rPr>
            </a:br>
            <a:endParaRPr lang="en-IN" sz="3200" b="1" dirty="0">
              <a:solidFill>
                <a:schemeClr val="tx1"/>
              </a:solidFill>
            </a:endParaRPr>
          </a:p>
        </p:txBody>
      </p:sp>
      <p:sp>
        <p:nvSpPr>
          <p:cNvPr id="3" name="Content Placeholder 2">
            <a:extLst>
              <a:ext uri="{FF2B5EF4-FFF2-40B4-BE49-F238E27FC236}">
                <a16:creationId xmlns:a16="http://schemas.microsoft.com/office/drawing/2014/main" id="{C0A41634-86F2-7294-DE88-6059CAC649EA}"/>
              </a:ext>
            </a:extLst>
          </p:cNvPr>
          <p:cNvSpPr>
            <a:spLocks noGrp="1"/>
          </p:cNvSpPr>
          <p:nvPr>
            <p:ph idx="1"/>
          </p:nvPr>
        </p:nvSpPr>
        <p:spPr>
          <a:xfrm>
            <a:off x="205386" y="1592826"/>
            <a:ext cx="5664472" cy="4748980"/>
          </a:xfrm>
        </p:spPr>
        <p:txBody>
          <a:bodyPr/>
          <a:lstStyle/>
          <a:p>
            <a:pPr algn="just">
              <a:buClr>
                <a:srgbClr val="0070C0"/>
              </a:buClr>
            </a:pPr>
            <a:r>
              <a:rPr lang="en-US" dirty="0">
                <a:latin typeface="Times New Roman" panose="02020603050405020304" pitchFamily="18" charset="0"/>
                <a:cs typeface="Times New Roman" panose="02020603050405020304" pitchFamily="18" charset="0"/>
              </a:rPr>
              <a:t>The analysis of payment statistics based on weekday vs weekend provides an understanding of the buying behavior of customers.</a:t>
            </a:r>
          </a:p>
          <a:p>
            <a:pPr algn="just">
              <a:buClr>
                <a:srgbClr val="0070C0"/>
              </a:buClr>
            </a:pPr>
            <a:endParaRPr lang="en-US" dirty="0">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This KPI answers questions such as which day of the week has the highest sales ?, how many customers prefer to pay through online modes?</a:t>
            </a:r>
          </a:p>
          <a:p>
            <a:pPr algn="just">
              <a:buClr>
                <a:srgbClr val="0070C0"/>
              </a:buClr>
            </a:pPr>
            <a:endParaRPr lang="en-US" dirty="0">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The analysis of this KPI can help Olist to improve their weekend sales and plan promotions accordingly.</a:t>
            </a:r>
          </a:p>
          <a:p>
            <a:pPr>
              <a:buClr>
                <a:srgbClr val="0070C0"/>
              </a:buClr>
            </a:pPr>
            <a:endParaRPr lang="en-US" sz="2000" dirty="0"/>
          </a:p>
          <a:p>
            <a:pPr>
              <a:buClr>
                <a:srgbClr val="0070C0"/>
              </a:buClr>
            </a:pPr>
            <a:endParaRPr lang="en-US" dirty="0"/>
          </a:p>
          <a:p>
            <a:endParaRPr lang="en-IN" dirty="0"/>
          </a:p>
        </p:txBody>
      </p:sp>
      <p:pic>
        <p:nvPicPr>
          <p:cNvPr id="5" name="Picture 4">
            <a:extLst>
              <a:ext uri="{FF2B5EF4-FFF2-40B4-BE49-F238E27FC236}">
                <a16:creationId xmlns:a16="http://schemas.microsoft.com/office/drawing/2014/main" id="{786E5788-CAA3-2E3F-9A4C-C00FB8C77B80}"/>
              </a:ext>
            </a:extLst>
          </p:cNvPr>
          <p:cNvPicPr>
            <a:picLocks noChangeAspect="1"/>
          </p:cNvPicPr>
          <p:nvPr/>
        </p:nvPicPr>
        <p:blipFill>
          <a:blip r:embed="rId2"/>
          <a:stretch>
            <a:fillRect/>
          </a:stretch>
        </p:blipFill>
        <p:spPr>
          <a:xfrm>
            <a:off x="6683166" y="1721009"/>
            <a:ext cx="4840014" cy="3415982"/>
          </a:xfrm>
          <a:prstGeom prst="rect">
            <a:avLst/>
          </a:prstGeom>
        </p:spPr>
      </p:pic>
    </p:spTree>
    <p:extLst>
      <p:ext uri="{BB962C8B-B14F-4D97-AF65-F5344CB8AC3E}">
        <p14:creationId xmlns:p14="http://schemas.microsoft.com/office/powerpoint/2010/main" val="358984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528-62D0-C6A2-826C-9A944F7A13C4}"/>
              </a:ext>
            </a:extLst>
          </p:cNvPr>
          <p:cNvSpPr>
            <a:spLocks noGrp="1"/>
          </p:cNvSpPr>
          <p:nvPr>
            <p:ph type="title"/>
          </p:nvPr>
        </p:nvSpPr>
        <p:spPr>
          <a:xfrm>
            <a:off x="98322" y="137652"/>
            <a:ext cx="9783097" cy="1189703"/>
          </a:xfrm>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Number of Orders with review score 5 and payment type as credit card.</a:t>
            </a:r>
            <a:br>
              <a:rPr lang="en-IN" b="1" dirty="0">
                <a:solidFill>
                  <a:schemeClr val="tx1"/>
                </a:solidFill>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C6B131D-CEA3-4C67-8309-AC9B034F76CA}"/>
              </a:ext>
            </a:extLst>
          </p:cNvPr>
          <p:cNvSpPr>
            <a:spLocks noGrp="1"/>
          </p:cNvSpPr>
          <p:nvPr>
            <p:ph idx="1"/>
          </p:nvPr>
        </p:nvSpPr>
        <p:spPr>
          <a:xfrm>
            <a:off x="275303" y="2062268"/>
            <a:ext cx="5928852" cy="4377861"/>
          </a:xfrm>
        </p:spPr>
        <p:txBody>
          <a:bodyPr>
            <a:noAutofit/>
          </a:bodyPr>
          <a:lstStyle/>
          <a:p>
            <a:pPr algn="just">
              <a:buClr>
                <a:srgbClr val="0070C0"/>
              </a:buClr>
            </a:pPr>
            <a:r>
              <a:rPr lang="en-US" dirty="0">
                <a:latin typeface="Times New Roman" panose="02020603050405020304" pitchFamily="18" charset="0"/>
                <a:cs typeface="Times New Roman" panose="02020603050405020304" pitchFamily="18" charset="0"/>
              </a:rPr>
              <a:t>This KPI analyses the number of orders with a review score of 5 and payment type as credit card.</a:t>
            </a:r>
          </a:p>
          <a:p>
            <a:pPr marL="0" indent="0" algn="just">
              <a:buClr>
                <a:srgbClr val="0070C0"/>
              </a:buClr>
              <a:buNone/>
            </a:pPr>
            <a:endParaRPr lang="en-US" dirty="0">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This helps us in understanding customer satisfaction levels as well as their preferred payment type.</a:t>
            </a:r>
          </a:p>
          <a:p>
            <a:pPr marL="0" indent="0" algn="just">
              <a:buClr>
                <a:srgbClr val="0070C0"/>
              </a:buClr>
              <a:buNone/>
            </a:pPr>
            <a:endParaRPr lang="en-US" dirty="0">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This gives the olist platform an idea to know about the purchases having the highest review and recommend similar products which in turn increases the revenue.</a:t>
            </a:r>
          </a:p>
          <a:p>
            <a:pPr marL="0" indent="0" algn="just">
              <a:buClr>
                <a:srgbClr val="0070C0"/>
              </a:buClr>
              <a:buNone/>
            </a:pPr>
            <a:endParaRPr lang="en-US" dirty="0">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Certain improvements can be done in other payment type such as Boleto , vouchers, debit card etc.</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28EBFE8-7624-51F2-6957-51E8AA5FFA7C}"/>
              </a:ext>
            </a:extLst>
          </p:cNvPr>
          <p:cNvPicPr>
            <a:picLocks noChangeAspect="1"/>
          </p:cNvPicPr>
          <p:nvPr/>
        </p:nvPicPr>
        <p:blipFill>
          <a:blip r:embed="rId2"/>
          <a:stretch>
            <a:fillRect/>
          </a:stretch>
        </p:blipFill>
        <p:spPr>
          <a:xfrm>
            <a:off x="6732024" y="2225009"/>
            <a:ext cx="4869548" cy="3713675"/>
          </a:xfrm>
          <a:prstGeom prst="rect">
            <a:avLst/>
          </a:prstGeom>
        </p:spPr>
      </p:pic>
    </p:spTree>
    <p:extLst>
      <p:ext uri="{BB962C8B-B14F-4D97-AF65-F5344CB8AC3E}">
        <p14:creationId xmlns:p14="http://schemas.microsoft.com/office/powerpoint/2010/main" val="405955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B024-FA76-C0CB-1634-E09A9580EB32}"/>
              </a:ext>
            </a:extLst>
          </p:cNvPr>
          <p:cNvSpPr>
            <a:spLocks noGrp="1"/>
          </p:cNvSpPr>
          <p:nvPr>
            <p:ph type="title"/>
          </p:nvPr>
        </p:nvSpPr>
        <p:spPr>
          <a:xfrm>
            <a:off x="677334" y="78658"/>
            <a:ext cx="9292576" cy="1130710"/>
          </a:xfrm>
        </p:spPr>
        <p:txBody>
          <a:bodyPr>
            <a:normAutofit fontScale="90000"/>
          </a:bodyPr>
          <a:lstStyle/>
          <a:p>
            <a:pPr algn="ctr"/>
            <a:r>
              <a:rPr lang="en-IN" sz="3600" b="1" dirty="0">
                <a:solidFill>
                  <a:schemeClr val="tx1"/>
                </a:solidFill>
                <a:latin typeface="Times New Roman" panose="02020603050405020304" pitchFamily="18" charset="0"/>
                <a:cs typeface="Times New Roman" panose="02020603050405020304" pitchFamily="18" charset="0"/>
              </a:rPr>
              <a:t>Average number of  delivery days taken for  pet shop.</a:t>
            </a:r>
            <a:br>
              <a:rPr lang="en-IN" sz="3600" b="1"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endParaRPr>
          </a:p>
        </p:txBody>
      </p:sp>
      <p:sp>
        <p:nvSpPr>
          <p:cNvPr id="3" name="Content Placeholder 2">
            <a:extLst>
              <a:ext uri="{FF2B5EF4-FFF2-40B4-BE49-F238E27FC236}">
                <a16:creationId xmlns:a16="http://schemas.microsoft.com/office/drawing/2014/main" id="{CF94E3E4-1F01-407E-7AAB-BEAC4BF48CEC}"/>
              </a:ext>
            </a:extLst>
          </p:cNvPr>
          <p:cNvSpPr>
            <a:spLocks noGrp="1"/>
          </p:cNvSpPr>
          <p:nvPr>
            <p:ph idx="1"/>
          </p:nvPr>
        </p:nvSpPr>
        <p:spPr>
          <a:xfrm>
            <a:off x="344128" y="2084438"/>
            <a:ext cx="5673213" cy="4336025"/>
          </a:xfrm>
        </p:spPr>
        <p:txBody>
          <a:bodyPr/>
          <a:lstStyle/>
          <a:p>
            <a:pPr algn="just">
              <a:buClr>
                <a:srgbClr val="0070C0"/>
              </a:buClr>
            </a:pPr>
            <a:r>
              <a:rPr lang="en-US" dirty="0">
                <a:latin typeface="Times New Roman" panose="02020603050405020304" pitchFamily="18" charset="0"/>
                <a:cs typeface="Times New Roman" panose="02020603050405020304" pitchFamily="18" charset="0"/>
              </a:rPr>
              <a:t>This KPI analyzes the average number of days taken </a:t>
            </a:r>
            <a:r>
              <a:rPr lang="en-US" dirty="0">
                <a:solidFill>
                  <a:schemeClr val="tx1"/>
                </a:solidFill>
                <a:latin typeface="Times New Roman" panose="02020603050405020304" pitchFamily="18" charset="0"/>
                <a:cs typeface="Times New Roman" panose="02020603050405020304" pitchFamily="18" charset="0"/>
              </a:rPr>
              <a:t>for </a:t>
            </a:r>
            <a:r>
              <a:rPr lang="en-IN" sz="1800" dirty="0">
                <a:solidFill>
                  <a:schemeClr val="tx1"/>
                </a:solidFill>
                <a:latin typeface="Times New Roman" panose="02020603050405020304" pitchFamily="18" charset="0"/>
                <a:cs typeface="Times New Roman" panose="02020603050405020304" pitchFamily="18" charset="0"/>
              </a:rPr>
              <a:t>order_delivered_customer_date for pet shop.</a:t>
            </a:r>
          </a:p>
          <a:p>
            <a:pPr algn="just">
              <a:buClr>
                <a:srgbClr val="0070C0"/>
              </a:buClr>
            </a:pPr>
            <a:endParaRPr lang="en-IN" sz="1800" dirty="0">
              <a:solidFill>
                <a:schemeClr val="tx1"/>
              </a:solidFill>
              <a:latin typeface="Times New Roman" panose="02020603050405020304" pitchFamily="18" charset="0"/>
              <a:cs typeface="Times New Roman" panose="02020603050405020304" pitchFamily="18" charset="0"/>
            </a:endParaRPr>
          </a:p>
          <a:p>
            <a:pPr algn="just">
              <a:buClr>
                <a:srgbClr val="0070C0"/>
              </a:buClr>
            </a:pPr>
            <a:r>
              <a:rPr lang="en-IN" sz="1800" dirty="0">
                <a:solidFill>
                  <a:schemeClr val="tx1"/>
                </a:solidFill>
                <a:latin typeface="Times New Roman" panose="02020603050405020304" pitchFamily="18" charset="0"/>
                <a:cs typeface="Times New Roman" panose="02020603050405020304" pitchFamily="18" charset="0"/>
              </a:rPr>
              <a:t>It helps Olist in identifying the areas where they need to improve and speed up their delivery time and also maintain customer satisfaction.</a:t>
            </a:r>
          </a:p>
          <a:p>
            <a:pPr algn="just">
              <a:buClr>
                <a:srgbClr val="0070C0"/>
              </a:buClr>
            </a:pPr>
            <a:endParaRPr lang="en-IN" dirty="0">
              <a:solidFill>
                <a:schemeClr val="tx1"/>
              </a:solidFill>
              <a:latin typeface="Times New Roman" panose="02020603050405020304" pitchFamily="18" charset="0"/>
              <a:cs typeface="Times New Roman" panose="02020603050405020304" pitchFamily="18" charset="0"/>
            </a:endParaRPr>
          </a:p>
          <a:p>
            <a:pPr algn="just">
              <a:buClr>
                <a:srgbClr val="0070C0"/>
              </a:buClr>
            </a:pPr>
            <a:r>
              <a:rPr lang="en-IN" dirty="0">
                <a:solidFill>
                  <a:schemeClr val="tx1"/>
                </a:solidFill>
                <a:latin typeface="Times New Roman" panose="02020603050405020304" pitchFamily="18" charset="0"/>
                <a:cs typeface="Times New Roman" panose="02020603050405020304" pitchFamily="18" charset="0"/>
              </a:rPr>
              <a:t>Also , this KPI helps in following the same results for pet shop and apply it in other categories as well for more sales.</a:t>
            </a:r>
            <a:endParaRPr lang="en-IN" sz="1800"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800"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p:txBody>
      </p:sp>
      <p:pic>
        <p:nvPicPr>
          <p:cNvPr id="5" name="Picture 4">
            <a:extLst>
              <a:ext uri="{FF2B5EF4-FFF2-40B4-BE49-F238E27FC236}">
                <a16:creationId xmlns:a16="http://schemas.microsoft.com/office/drawing/2014/main" id="{020587F8-9444-917F-F5EF-6A2757B86EE5}"/>
              </a:ext>
            </a:extLst>
          </p:cNvPr>
          <p:cNvPicPr>
            <a:picLocks noChangeAspect="1"/>
          </p:cNvPicPr>
          <p:nvPr/>
        </p:nvPicPr>
        <p:blipFill>
          <a:blip r:embed="rId2"/>
          <a:stretch>
            <a:fillRect/>
          </a:stretch>
        </p:blipFill>
        <p:spPr>
          <a:xfrm>
            <a:off x="7402972" y="1917290"/>
            <a:ext cx="3488975" cy="4021392"/>
          </a:xfrm>
          <a:prstGeom prst="rect">
            <a:avLst/>
          </a:prstGeom>
        </p:spPr>
      </p:pic>
    </p:spTree>
    <p:extLst>
      <p:ext uri="{BB962C8B-B14F-4D97-AF65-F5344CB8AC3E}">
        <p14:creationId xmlns:p14="http://schemas.microsoft.com/office/powerpoint/2010/main" val="627969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398</TotalTime>
  <Words>988</Words>
  <Application>Microsoft Office PowerPoint</Application>
  <PresentationFormat>Widescreen</PresentationFormat>
  <Paragraphs>106</Paragraphs>
  <Slides>15</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vt:lpstr>
      <vt:lpstr>Calibri</vt:lpstr>
      <vt:lpstr>Century Gothic</vt:lpstr>
      <vt:lpstr>Garamond</vt:lpstr>
      <vt:lpstr>Times New Roman</vt:lpstr>
      <vt:lpstr>Trebuchet MS</vt:lpstr>
      <vt:lpstr>Wingdings 3</vt:lpstr>
      <vt:lpstr>Savon</vt:lpstr>
      <vt:lpstr>Facet</vt:lpstr>
      <vt:lpstr>1_Facet</vt:lpstr>
      <vt:lpstr>E-Commerce OLIST STORE ANALYSIS</vt:lpstr>
      <vt:lpstr>     GROUP MEMBERS</vt:lpstr>
      <vt:lpstr>AGENDA</vt:lpstr>
      <vt:lpstr>OVERVIEW</vt:lpstr>
      <vt:lpstr>INTRODUCTION</vt:lpstr>
      <vt:lpstr>KPI’S</vt:lpstr>
      <vt:lpstr>    Weekday Vs Weekend Payment Statistics </vt:lpstr>
      <vt:lpstr>Number of Orders with review score 5 and payment type as credit card.  </vt:lpstr>
      <vt:lpstr>Average number of  delivery days taken for  pet shop. </vt:lpstr>
      <vt:lpstr>Average price and payment values from customers of Sao Paulo city. </vt:lpstr>
      <vt:lpstr>Relationship between shipping days Vs review scores</vt:lpstr>
      <vt:lpstr>INSIGHTS</vt:lpstr>
      <vt:lpstr>IMPROVEMENTS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OLIST STORE ANALYSIS</dc:title>
  <dc:creator>Sanjay Patil</dc:creator>
  <cp:lastModifiedBy>Sanjay Patil</cp:lastModifiedBy>
  <cp:revision>3</cp:revision>
  <dcterms:created xsi:type="dcterms:W3CDTF">2024-04-11T05:43:12Z</dcterms:created>
  <dcterms:modified xsi:type="dcterms:W3CDTF">2024-04-11T12:21:20Z</dcterms:modified>
</cp:coreProperties>
</file>