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 id="2147483706"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20F4259-3478-4FCC-8BAF-388429969778}" type="datetimeFigureOut">
              <a:rPr lang="en-IN" smtClean="0"/>
              <a:t>20-05-2024</a:t>
            </a:fld>
            <a:endParaRPr lang="en-IN"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FF8C648-671A-48E0-8BFA-EEA7937D4E08}" type="slidenum">
              <a:rPr lang="en-IN" smtClean="0"/>
              <a:t>‹#›</a:t>
            </a:fld>
            <a:endParaRPr lang="en-IN" dirty="0"/>
          </a:p>
        </p:txBody>
      </p:sp>
    </p:spTree>
    <p:extLst>
      <p:ext uri="{BB962C8B-B14F-4D97-AF65-F5344CB8AC3E}">
        <p14:creationId xmlns:p14="http://schemas.microsoft.com/office/powerpoint/2010/main" val="19541981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345884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3763544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708404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3733292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86554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988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526918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3143274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983688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70473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1282793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670683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160492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168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783953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44204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34586018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11663148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765708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35105545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41157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dirty="0"/>
          </a:p>
        </p:txBody>
      </p:sp>
      <p:sp>
        <p:nvSpPr>
          <p:cNvPr id="6" name="Slide Number Placeholder 5"/>
          <p:cNvSpPr>
            <a:spLocks noGrp="1"/>
          </p:cNvSpPr>
          <p:nvPr>
            <p:ph type="sldNum" sz="quarter" idx="12"/>
          </p:nvPr>
        </p:nvSpPr>
        <p:spPr>
          <a:xfrm>
            <a:off x="8604504" y="5211060"/>
            <a:ext cx="2112264" cy="228600"/>
          </a:xfrm>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3068749166"/>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5311553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4206224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8496667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31517083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1003284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1171636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726382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5637199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9632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39845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857930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05318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34667557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40526890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416626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23174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126868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F8C648-671A-48E0-8BFA-EEA7937D4E08}" type="slidenum">
              <a:rPr lang="en-IN" smtClean="0"/>
              <a:t>‹#›</a:t>
            </a:fld>
            <a:endParaRPr lang="en-IN" dirty="0"/>
          </a:p>
        </p:txBody>
      </p:sp>
    </p:spTree>
    <p:extLst>
      <p:ext uri="{BB962C8B-B14F-4D97-AF65-F5344CB8AC3E}">
        <p14:creationId xmlns:p14="http://schemas.microsoft.com/office/powerpoint/2010/main" val="30043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20F4259-3478-4FCC-8BAF-388429969778}" type="datetimeFigureOut">
              <a:rPr lang="en-IN" smtClean="0"/>
              <a:t>20-05-2024</a:t>
            </a:fld>
            <a:endParaRPr lang="en-IN" dirty="0"/>
          </a:p>
        </p:txBody>
      </p:sp>
      <p:sp>
        <p:nvSpPr>
          <p:cNvPr id="9" name="Footer Placeholder 8"/>
          <p:cNvSpPr>
            <a:spLocks noGrp="1"/>
          </p:cNvSpPr>
          <p:nvPr>
            <p:ph type="ftr" sz="quarter" idx="11"/>
          </p:nvPr>
        </p:nvSpPr>
        <p:spPr/>
        <p:txBody>
          <a:bodyPr/>
          <a:lstStyle>
            <a:lvl1pPr algn="r">
              <a:defRPr/>
            </a:lvl1pPr>
          </a:lstStyle>
          <a:p>
            <a:endParaRPr lang="en-IN"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FF8C648-671A-48E0-8BFA-EEA7937D4E08}" type="slidenum">
              <a:rPr lang="en-IN" smtClean="0"/>
              <a:t>‹#›</a:t>
            </a:fld>
            <a:endParaRPr lang="en-IN"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421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20F4259-3478-4FCC-8BAF-388429969778}" type="datetimeFigureOut">
              <a:rPr lang="en-IN" smtClean="0"/>
              <a:t>20-05-2024</a:t>
            </a:fld>
            <a:endParaRPr lang="en-IN"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FF8C648-671A-48E0-8BFA-EEA7937D4E08}" type="slidenum">
              <a:rPr lang="en-IN" smtClean="0"/>
              <a:t>‹#›</a:t>
            </a:fld>
            <a:endParaRPr lang="en-IN"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947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20F4259-3478-4FCC-8BAF-388429969778}" type="datetimeFigureOut">
              <a:rPr lang="en-IN" smtClean="0"/>
              <a:t>20-05-2024</a:t>
            </a:fld>
            <a:endParaRPr lang="en-IN"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FF8C648-671A-48E0-8BFA-EEA7937D4E08}" type="slidenum">
              <a:rPr lang="en-IN" smtClean="0"/>
              <a:t>‹#›</a:t>
            </a:fld>
            <a:endParaRPr lang="en-IN" dirty="0"/>
          </a:p>
        </p:txBody>
      </p:sp>
    </p:spTree>
    <p:extLst>
      <p:ext uri="{BB962C8B-B14F-4D97-AF65-F5344CB8AC3E}">
        <p14:creationId xmlns:p14="http://schemas.microsoft.com/office/powerpoint/2010/main" val="1192620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0F4259-3478-4FCC-8BAF-388429969778}" type="datetimeFigureOut">
              <a:rPr lang="en-IN" smtClean="0"/>
              <a:t>20-05-2024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F8C648-671A-48E0-8BFA-EEA7937D4E08}" type="slidenum">
              <a:rPr lang="en-IN" smtClean="0"/>
              <a:t>‹#›</a:t>
            </a:fld>
            <a:endParaRPr lang="en-IN" dirty="0"/>
          </a:p>
        </p:txBody>
      </p:sp>
    </p:spTree>
    <p:extLst>
      <p:ext uri="{BB962C8B-B14F-4D97-AF65-F5344CB8AC3E}">
        <p14:creationId xmlns:p14="http://schemas.microsoft.com/office/powerpoint/2010/main" val="145177637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0F4259-3478-4FCC-8BAF-388429969778}" type="datetimeFigureOut">
              <a:rPr lang="en-IN" smtClean="0"/>
              <a:t>20-05-2024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F8C648-671A-48E0-8BFA-EEA7937D4E08}" type="slidenum">
              <a:rPr lang="en-IN" smtClean="0"/>
              <a:t>‹#›</a:t>
            </a:fld>
            <a:endParaRPr lang="en-IN" dirty="0"/>
          </a:p>
        </p:txBody>
      </p:sp>
    </p:spTree>
    <p:extLst>
      <p:ext uri="{BB962C8B-B14F-4D97-AF65-F5344CB8AC3E}">
        <p14:creationId xmlns:p14="http://schemas.microsoft.com/office/powerpoint/2010/main" val="385597217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F54D-2748-28CF-1C37-CCE97018D162}"/>
              </a:ext>
            </a:extLst>
          </p:cNvPr>
          <p:cNvSpPr>
            <a:spLocks noGrp="1"/>
          </p:cNvSpPr>
          <p:nvPr>
            <p:ph type="ctrTitle"/>
          </p:nvPr>
        </p:nvSpPr>
        <p:spPr>
          <a:xfrm>
            <a:off x="1561708" y="2019300"/>
            <a:ext cx="8887217" cy="1190625"/>
          </a:xfrm>
        </p:spPr>
        <p:txBody>
          <a:bodyPr/>
          <a:lstStyle/>
          <a:p>
            <a:r>
              <a:rPr lang="en-US" sz="4800" b="1" dirty="0">
                <a:solidFill>
                  <a:srgbClr val="C00000"/>
                </a:solidFill>
                <a:latin typeface="Times New Roman" panose="02020603050405020304" pitchFamily="18" charset="0"/>
                <a:cs typeface="Times New Roman" panose="02020603050405020304" pitchFamily="18" charset="0"/>
              </a:rPr>
              <a:t>HR ANALYTICS - EMPLOYEE RETENTION </a:t>
            </a:r>
            <a:endParaRPr lang="en-IN" sz="48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9FA04D-ADD6-50F4-0760-778C7DCF73C8}"/>
              </a:ext>
            </a:extLst>
          </p:cNvPr>
          <p:cNvSpPr>
            <a:spLocks noGrp="1"/>
          </p:cNvSpPr>
          <p:nvPr>
            <p:ph type="subTitle" idx="1"/>
          </p:nvPr>
        </p:nvSpPr>
        <p:spPr>
          <a:xfrm>
            <a:off x="1561708" y="4695826"/>
            <a:ext cx="9106292" cy="614888"/>
          </a:xfrm>
        </p:spPr>
        <p:txBody>
          <a:bodyPr>
            <a:normAutofit/>
          </a:bodyPr>
          <a:lstStyle/>
          <a:p>
            <a:r>
              <a:rPr lang="en-US" sz="2800" b="1" dirty="0">
                <a:latin typeface="Times New Roman" panose="02020603050405020304" pitchFamily="18" charset="0"/>
                <a:cs typeface="Times New Roman" panose="02020603050405020304" pitchFamily="18" charset="0"/>
              </a:rPr>
              <a:t>Presented by Group 5</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918F4A-5390-4BBC-AA15-001E761EF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330177"/>
            <a:ext cx="1714500" cy="964406"/>
          </a:xfrm>
          <a:prstGeom prst="rect">
            <a:avLst/>
          </a:prstGeom>
        </p:spPr>
      </p:pic>
      <p:pic>
        <p:nvPicPr>
          <p:cNvPr id="7" name="Picture 6">
            <a:extLst>
              <a:ext uri="{FF2B5EF4-FFF2-40B4-BE49-F238E27FC236}">
                <a16:creationId xmlns:a16="http://schemas.microsoft.com/office/drawing/2014/main" id="{3B914928-5AE7-DEAC-4E1D-88B4AAEF7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2" y="3209925"/>
            <a:ext cx="1142998" cy="1168741"/>
          </a:xfrm>
          <a:prstGeom prst="rect">
            <a:avLst/>
          </a:prstGeom>
        </p:spPr>
      </p:pic>
    </p:spTree>
    <p:extLst>
      <p:ext uri="{BB962C8B-B14F-4D97-AF65-F5344CB8AC3E}">
        <p14:creationId xmlns:p14="http://schemas.microsoft.com/office/powerpoint/2010/main" val="150182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6236-F315-47EA-E2A0-FFC527F23EAA}"/>
              </a:ext>
            </a:extLst>
          </p:cNvPr>
          <p:cNvSpPr>
            <a:spLocks noGrp="1"/>
          </p:cNvSpPr>
          <p:nvPr>
            <p:ph type="title"/>
          </p:nvPr>
        </p:nvSpPr>
        <p:spPr>
          <a:xfrm>
            <a:off x="677333" y="156238"/>
            <a:ext cx="8653479" cy="1013801"/>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Average Working Years for each Department</a:t>
            </a:r>
            <a:endParaRPr lang="en-IN" sz="3200" b="1" dirty="0">
              <a:solidFill>
                <a:schemeClr val="tx1"/>
              </a:solidFill>
            </a:endParaRPr>
          </a:p>
        </p:txBody>
      </p:sp>
      <p:sp>
        <p:nvSpPr>
          <p:cNvPr id="7" name="Content Placeholder 6">
            <a:extLst>
              <a:ext uri="{FF2B5EF4-FFF2-40B4-BE49-F238E27FC236}">
                <a16:creationId xmlns:a16="http://schemas.microsoft.com/office/drawing/2014/main" id="{B34997BA-678C-F432-2CC9-657ED600E6A0}"/>
              </a:ext>
            </a:extLst>
          </p:cNvPr>
          <p:cNvSpPr>
            <a:spLocks noGrp="1"/>
          </p:cNvSpPr>
          <p:nvPr>
            <p:ph idx="1"/>
          </p:nvPr>
        </p:nvSpPr>
        <p:spPr>
          <a:xfrm>
            <a:off x="461024" y="1700982"/>
            <a:ext cx="6087260" cy="4562168"/>
          </a:xfrm>
        </p:spPr>
        <p:txBody>
          <a:bodyPr/>
          <a:lstStyle/>
          <a:p>
            <a:pPr algn="just">
              <a:buClr>
                <a:srgbClr val="0070C0"/>
              </a:buClr>
            </a:pPr>
            <a:r>
              <a:rPr lang="en-US" dirty="0">
                <a:latin typeface="Times New Roman" panose="02020603050405020304" pitchFamily="18" charset="0"/>
                <a:cs typeface="Times New Roman" panose="02020603050405020304" pitchFamily="18" charset="0"/>
              </a:rPr>
              <a:t>This KPI analyses the average working years for all departments.</a:t>
            </a:r>
          </a:p>
          <a:p>
            <a:pPr algn="just">
              <a:buClr>
                <a:srgbClr val="0070C0"/>
              </a:buClr>
            </a:pPr>
            <a:endParaRPr lang="en-US" dirty="0">
              <a:latin typeface="Times New Roman" panose="02020603050405020304" pitchFamily="18" charset="0"/>
              <a:cs typeface="Times New Roman" panose="02020603050405020304" pitchFamily="18" charset="0"/>
            </a:endParaRPr>
          </a:p>
          <a:p>
            <a:pPr algn="just">
              <a:buClr>
                <a:srgbClr val="0070C0"/>
              </a:buClr>
            </a:pPr>
            <a:r>
              <a:rPr lang="en-IN" dirty="0">
                <a:latin typeface="Times New Roman" panose="02020603050405020304" pitchFamily="18" charset="0"/>
                <a:cs typeface="Times New Roman" panose="02020603050405020304" pitchFamily="18" charset="0"/>
              </a:rPr>
              <a:t>An average here suggests that the company has a significant number of long term, experienced employees. This can be a sign of stability and institutional knowledge</a:t>
            </a:r>
            <a:r>
              <a:rPr lang="en-IN" dirty="0"/>
              <a:t>.</a:t>
            </a:r>
          </a:p>
          <a:p>
            <a:pPr algn="just">
              <a:buClr>
                <a:srgbClr val="0070C0"/>
              </a:buClr>
            </a:pPr>
            <a:endParaRPr lang="en-IN" dirty="0">
              <a:latin typeface="Times New Roman" panose="02020603050405020304" pitchFamily="18" charset="0"/>
              <a:cs typeface="Times New Roman" panose="02020603050405020304" pitchFamily="18" charset="0"/>
            </a:endParaRPr>
          </a:p>
          <a:p>
            <a:pPr algn="just">
              <a:buClr>
                <a:srgbClr val="0070C0"/>
              </a:buClr>
            </a:pPr>
            <a:r>
              <a:rPr lang="en-IN" sz="1800" dirty="0">
                <a:latin typeface="Times New Roman" panose="02020603050405020304" pitchFamily="18" charset="0"/>
                <a:cs typeface="Times New Roman" panose="02020603050405020304" pitchFamily="18" charset="0"/>
              </a:rPr>
              <a:t>From this KPI we can conclude that average working years is approximately 20 for all the departments.</a:t>
            </a:r>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dirty="0"/>
          </a:p>
          <a:p>
            <a:endParaRPr lang="en-US" sz="1800" dirty="0"/>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012E5A32-13C8-D1C2-2FD4-1E81FA668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316" y="2134673"/>
            <a:ext cx="4500920" cy="3007597"/>
          </a:xfrm>
          <a:prstGeom prst="rect">
            <a:avLst/>
          </a:prstGeom>
        </p:spPr>
      </p:pic>
    </p:spTree>
    <p:extLst>
      <p:ext uri="{BB962C8B-B14F-4D97-AF65-F5344CB8AC3E}">
        <p14:creationId xmlns:p14="http://schemas.microsoft.com/office/powerpoint/2010/main" val="256995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B9DE-985E-D222-57E5-FFE143149F1D}"/>
              </a:ext>
            </a:extLst>
          </p:cNvPr>
          <p:cNvSpPr>
            <a:spLocks noGrp="1"/>
          </p:cNvSpPr>
          <p:nvPr>
            <p:ph type="title"/>
          </p:nvPr>
        </p:nvSpPr>
        <p:spPr>
          <a:xfrm>
            <a:off x="677334" y="275863"/>
            <a:ext cx="8496163" cy="727587"/>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Job role Vs Work life balance.</a:t>
            </a:r>
            <a:br>
              <a:rPr lang="en-IN" sz="3200" b="1" dirty="0">
                <a:solidFill>
                  <a:schemeClr val="tx1"/>
                </a:solidFill>
                <a:latin typeface="Times New Roman" panose="02020603050405020304" pitchFamily="18" charset="0"/>
                <a:cs typeface="Times New Roman" panose="02020603050405020304" pitchFamily="18" charset="0"/>
              </a:rPr>
            </a:br>
            <a:endParaRPr lang="en-IN" sz="3200" b="1" dirty="0">
              <a:solidFill>
                <a:schemeClr val="tx1"/>
              </a:solidFill>
            </a:endParaRPr>
          </a:p>
        </p:txBody>
      </p:sp>
      <p:sp>
        <p:nvSpPr>
          <p:cNvPr id="3" name="Content Placeholder 2">
            <a:extLst>
              <a:ext uri="{FF2B5EF4-FFF2-40B4-BE49-F238E27FC236}">
                <a16:creationId xmlns:a16="http://schemas.microsoft.com/office/drawing/2014/main" id="{6DFB548E-9E32-2CCC-F668-DEF909230E3B}"/>
              </a:ext>
            </a:extLst>
          </p:cNvPr>
          <p:cNvSpPr>
            <a:spLocks noGrp="1"/>
          </p:cNvSpPr>
          <p:nvPr>
            <p:ph idx="1"/>
          </p:nvPr>
        </p:nvSpPr>
        <p:spPr>
          <a:xfrm>
            <a:off x="313232" y="1569118"/>
            <a:ext cx="5547865" cy="4545009"/>
          </a:xfrm>
        </p:spPr>
        <p:txBody>
          <a:bodyPr>
            <a:normAutofit/>
          </a:bodyPr>
          <a:lstStyle/>
          <a:p>
            <a:pPr algn="just">
              <a:buClr>
                <a:srgbClr val="0070C0"/>
              </a:buClr>
            </a:pPr>
            <a:r>
              <a:rPr lang="en-US" dirty="0">
                <a:latin typeface="Times New Roman" panose="02020603050405020304" pitchFamily="18" charset="0"/>
                <a:cs typeface="Times New Roman" panose="02020603050405020304" pitchFamily="18" charset="0"/>
              </a:rPr>
              <a:t>This KPI analyses the Job Role Vs Work Life Balance.</a:t>
            </a:r>
          </a:p>
          <a:p>
            <a:pPr marL="0" indent="0" algn="just">
              <a:buClr>
                <a:srgbClr val="0070C0"/>
              </a:buClr>
              <a:buNone/>
            </a:pPr>
            <a:endParaRPr lang="en-US" dirty="0">
              <a:latin typeface="Times New Roman" panose="02020603050405020304" pitchFamily="18" charset="0"/>
              <a:cs typeface="Times New Roman" panose="02020603050405020304" pitchFamily="18" charset="0"/>
            </a:endParaRPr>
          </a:p>
          <a:p>
            <a:pPr algn="just">
              <a:buClr>
                <a:srgbClr val="0070C0"/>
              </a:buClr>
            </a:pPr>
            <a:r>
              <a:rPr lang="en-IN" dirty="0">
                <a:latin typeface="Times New Roman" panose="02020603050405020304" pitchFamily="18" charset="0"/>
                <a:cs typeface="Times New Roman" panose="02020603050405020304" pitchFamily="18" charset="0"/>
              </a:rPr>
              <a:t>Perceived imbalance between the demands and expectations of the job role and the ability to maintain a healthy work-life balance.</a:t>
            </a:r>
          </a:p>
          <a:p>
            <a:pPr marL="0" indent="0" algn="just">
              <a:buClr>
                <a:srgbClr val="0070C0"/>
              </a:buClr>
              <a:buNone/>
            </a:pPr>
            <a:endParaRPr lang="en-IN" dirty="0">
              <a:latin typeface="Times New Roman" panose="02020603050405020304" pitchFamily="18" charset="0"/>
              <a:cs typeface="Times New Roman" panose="02020603050405020304" pitchFamily="18" charset="0"/>
            </a:endParaRPr>
          </a:p>
          <a:p>
            <a:pPr algn="just">
              <a:buClr>
                <a:srgbClr val="0070C0"/>
              </a:buClr>
            </a:pPr>
            <a:r>
              <a:rPr lang="en-IN" dirty="0">
                <a:latin typeface="Times New Roman" panose="02020603050405020304" pitchFamily="18" charset="0"/>
                <a:cs typeface="Times New Roman" panose="02020603050405020304" pitchFamily="18" charset="0"/>
              </a:rPr>
              <a:t>Helps in strategic planning and improving employee well-being. </a:t>
            </a:r>
          </a:p>
          <a:p>
            <a:pPr marL="0" indent="0" algn="just">
              <a:buClr>
                <a:srgbClr val="0070C0"/>
              </a:buClr>
              <a:buNone/>
            </a:pPr>
            <a:endParaRPr lang="en-IN" dirty="0">
              <a:latin typeface="Times New Roman" panose="02020603050405020304" pitchFamily="18" charset="0"/>
              <a:cs typeface="Times New Roman" panose="02020603050405020304" pitchFamily="18" charset="0"/>
            </a:endParaRPr>
          </a:p>
          <a:p>
            <a:pPr algn="just">
              <a:buClr>
                <a:srgbClr val="0070C0"/>
              </a:buClr>
            </a:pPr>
            <a:r>
              <a:rPr lang="en-IN" dirty="0">
                <a:latin typeface="Times New Roman" panose="02020603050405020304" pitchFamily="18" charset="0"/>
                <a:cs typeface="Times New Roman" panose="02020603050405020304" pitchFamily="18" charset="0"/>
              </a:rPr>
              <a:t>Also, in this KPI the work life balance is based on a rating from 1 to 4 ,across various departments.</a:t>
            </a:r>
          </a:p>
          <a:p>
            <a:pPr marL="0" indent="0" algn="just">
              <a:buNone/>
            </a:pPr>
            <a:endParaRPr lang="en-US" dirty="0"/>
          </a:p>
          <a:p>
            <a:endParaRPr lang="en-IN" dirty="0"/>
          </a:p>
        </p:txBody>
      </p:sp>
      <p:pic>
        <p:nvPicPr>
          <p:cNvPr id="6" name="Picture 5">
            <a:extLst>
              <a:ext uri="{FF2B5EF4-FFF2-40B4-BE49-F238E27FC236}">
                <a16:creationId xmlns:a16="http://schemas.microsoft.com/office/drawing/2014/main" id="{D14230F5-14DE-47D6-BA81-C8DDFCA11A8C}"/>
              </a:ext>
            </a:extLst>
          </p:cNvPr>
          <p:cNvPicPr>
            <a:picLocks noChangeAspect="1"/>
          </p:cNvPicPr>
          <p:nvPr/>
        </p:nvPicPr>
        <p:blipFill>
          <a:blip r:embed="rId2"/>
          <a:stretch>
            <a:fillRect/>
          </a:stretch>
        </p:blipFill>
        <p:spPr>
          <a:xfrm>
            <a:off x="6517618" y="1826293"/>
            <a:ext cx="5168672" cy="2890297"/>
          </a:xfrm>
          <a:prstGeom prst="rect">
            <a:avLst/>
          </a:prstGeom>
        </p:spPr>
      </p:pic>
    </p:spTree>
    <p:extLst>
      <p:ext uri="{BB962C8B-B14F-4D97-AF65-F5344CB8AC3E}">
        <p14:creationId xmlns:p14="http://schemas.microsoft.com/office/powerpoint/2010/main" val="102866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AF013-5869-C5FC-BCCA-5645E41B126F}"/>
              </a:ext>
            </a:extLst>
          </p:cNvPr>
          <p:cNvSpPr>
            <a:spLocks noGrp="1"/>
          </p:cNvSpPr>
          <p:nvPr>
            <p:ph type="title"/>
          </p:nvPr>
        </p:nvSpPr>
        <p:spPr>
          <a:xfrm>
            <a:off x="677334" y="156238"/>
            <a:ext cx="8830460" cy="777827"/>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Attrition rate Vs Years Since last promotion</a:t>
            </a:r>
            <a:r>
              <a:rPr lang="en-IN" sz="3600" dirty="0">
                <a:latin typeface="Times New Roman" panose="02020603050405020304" pitchFamily="18" charset="0"/>
                <a:cs typeface="Times New Roman" panose="02020603050405020304" pitchFamily="18" charset="0"/>
              </a:rPr>
              <a:t>.</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486AAC3-C02C-5FBA-D525-33E67BB7FF9E}"/>
              </a:ext>
            </a:extLst>
          </p:cNvPr>
          <p:cNvSpPr>
            <a:spLocks noGrp="1"/>
          </p:cNvSpPr>
          <p:nvPr>
            <p:ph idx="1"/>
          </p:nvPr>
        </p:nvSpPr>
        <p:spPr>
          <a:xfrm>
            <a:off x="677333" y="1550989"/>
            <a:ext cx="5526822" cy="4662997"/>
          </a:xfrm>
        </p:spPr>
        <p:txBody>
          <a:bodyPr/>
          <a:lstStyle/>
          <a:p>
            <a:pPr>
              <a:buClr>
                <a:srgbClr val="0070C0"/>
              </a:buClr>
            </a:pPr>
            <a:r>
              <a:rPr lang="en-US" dirty="0">
                <a:latin typeface="Times New Roman" panose="02020603050405020304" pitchFamily="18" charset="0"/>
                <a:cs typeface="Times New Roman" panose="02020603050405020304" pitchFamily="18" charset="0"/>
              </a:rPr>
              <a:t>This KPI analyses the Attrition rate across years since last promotion.</a:t>
            </a:r>
          </a:p>
          <a:p>
            <a:pPr marL="0" indent="0">
              <a:buClr>
                <a:srgbClr val="0070C0"/>
              </a:buClr>
              <a:buNone/>
            </a:pPr>
            <a:endParaRPr lang="en-US" dirty="0">
              <a:latin typeface="Times New Roman" panose="02020603050405020304" pitchFamily="18" charset="0"/>
              <a:cs typeface="Times New Roman" panose="02020603050405020304" pitchFamily="18" charset="0"/>
            </a:endParaRPr>
          </a:p>
          <a:p>
            <a:pPr>
              <a:buClr>
                <a:srgbClr val="0070C0"/>
              </a:buClr>
            </a:pPr>
            <a:r>
              <a:rPr lang="en-IN" dirty="0">
                <a:latin typeface="Times New Roman" panose="02020603050405020304" pitchFamily="18" charset="0"/>
                <a:cs typeface="Times New Roman" panose="02020603050405020304" pitchFamily="18" charset="0"/>
              </a:rPr>
              <a:t>A correlation between the time since an employee’s last promotion and their likelihood of leaving the company.</a:t>
            </a:r>
          </a:p>
          <a:p>
            <a:pPr marL="0" indent="0">
              <a:buClr>
                <a:srgbClr val="0070C0"/>
              </a:buClr>
              <a:buNone/>
            </a:pPr>
            <a:endParaRPr lang="en-IN" dirty="0">
              <a:latin typeface="Times New Roman" panose="02020603050405020304" pitchFamily="18" charset="0"/>
              <a:cs typeface="Times New Roman" panose="02020603050405020304" pitchFamily="18" charset="0"/>
            </a:endParaRPr>
          </a:p>
          <a:p>
            <a:pPr>
              <a:buClr>
                <a:srgbClr val="0070C0"/>
              </a:buClr>
            </a:pPr>
            <a:r>
              <a:rPr lang="en-IN" dirty="0">
                <a:latin typeface="Times New Roman" panose="02020603050405020304" pitchFamily="18" charset="0"/>
                <a:cs typeface="Times New Roman" panose="02020603050405020304" pitchFamily="18" charset="0"/>
              </a:rPr>
              <a:t>Employee may view promotion as an important factor in their job satisfaction and retention. If they are not seeing career growth or recognition for their efforts, they may be more inclined to leave.</a:t>
            </a:r>
          </a:p>
          <a:p>
            <a:endParaRPr lang="en-US" dirty="0"/>
          </a:p>
          <a:p>
            <a:endParaRPr lang="en-IN" dirty="0"/>
          </a:p>
        </p:txBody>
      </p:sp>
      <p:pic>
        <p:nvPicPr>
          <p:cNvPr id="5" name="Picture 4">
            <a:extLst>
              <a:ext uri="{FF2B5EF4-FFF2-40B4-BE49-F238E27FC236}">
                <a16:creationId xmlns:a16="http://schemas.microsoft.com/office/drawing/2014/main" id="{16E9D226-467D-03DE-626F-B8D37E8CB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511" y="1884029"/>
            <a:ext cx="5093110" cy="2814639"/>
          </a:xfrm>
          <a:prstGeom prst="rect">
            <a:avLst/>
          </a:prstGeom>
        </p:spPr>
      </p:pic>
    </p:spTree>
    <p:extLst>
      <p:ext uri="{BB962C8B-B14F-4D97-AF65-F5344CB8AC3E}">
        <p14:creationId xmlns:p14="http://schemas.microsoft.com/office/powerpoint/2010/main" val="12934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BFC6-D887-71B4-D857-07BCE673EEBC}"/>
              </a:ext>
            </a:extLst>
          </p:cNvPr>
          <p:cNvSpPr>
            <a:spLocks noGrp="1"/>
          </p:cNvSpPr>
          <p:nvPr>
            <p:ph type="title"/>
          </p:nvPr>
        </p:nvSpPr>
        <p:spPr>
          <a:xfrm>
            <a:off x="490298" y="158768"/>
            <a:ext cx="9339502" cy="828367"/>
          </a:xfrm>
        </p:spPr>
        <p:txBody>
          <a:bodyPr>
            <a:normAutofit fontScale="90000"/>
          </a:bodyPr>
          <a:lstStyle/>
          <a:p>
            <a:pPr algn="ctr"/>
            <a:r>
              <a:rPr lang="en-US" sz="6000" b="1" dirty="0">
                <a:solidFill>
                  <a:schemeClr val="accent3">
                    <a:lumMod val="50000"/>
                  </a:schemeClr>
                </a:solidFill>
                <a:latin typeface="Times New Roman" panose="02020603050405020304" pitchFamily="18" charset="0"/>
                <a:cs typeface="Times New Roman" panose="02020603050405020304" pitchFamily="18" charset="0"/>
              </a:rPr>
              <a:t>INSIGHTS</a:t>
            </a:r>
            <a:endParaRPr lang="en-IN" sz="6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DD7F9E-3EE2-FEF5-A235-C165DA2FA731}"/>
              </a:ext>
            </a:extLst>
          </p:cNvPr>
          <p:cNvSpPr>
            <a:spLocks noGrp="1"/>
          </p:cNvSpPr>
          <p:nvPr>
            <p:ph idx="1"/>
          </p:nvPr>
        </p:nvSpPr>
        <p:spPr>
          <a:xfrm>
            <a:off x="677334" y="1350818"/>
            <a:ext cx="9152466" cy="4914899"/>
          </a:xfrm>
        </p:spPr>
        <p:txBody>
          <a:bodyPr>
            <a:normAutofit/>
          </a:bodyPr>
          <a:lstStyle/>
          <a:p>
            <a:pPr marL="0" indent="0">
              <a:buNone/>
            </a:pPr>
            <a:r>
              <a:rPr lang="en-US" sz="1800" b="1" i="0" dirty="0">
                <a:solidFill>
                  <a:srgbClr val="0070C0"/>
                </a:solidFill>
                <a:latin typeface="Times New Roman" panose="02020603050405020304" pitchFamily="18" charset="0"/>
                <a:cs typeface="Times New Roman" panose="02020603050405020304" pitchFamily="18" charset="0"/>
              </a:rPr>
              <a:t>1</a:t>
            </a:r>
            <a:r>
              <a:rPr lang="en-US" sz="1800" b="1" i="0" dirty="0">
                <a:latin typeface="Times New Roman" panose="02020603050405020304" pitchFamily="18" charset="0"/>
                <a:cs typeface="Times New Roman" panose="02020603050405020304" pitchFamily="18" charset="0"/>
              </a:rPr>
              <a:t>. Improve employee engagement: </a:t>
            </a:r>
          </a:p>
          <a:p>
            <a:pPr marL="0" indent="0">
              <a:buNone/>
            </a:pPr>
            <a:r>
              <a:rPr lang="en-US" dirty="0">
                <a:latin typeface="Times New Roman" panose="02020603050405020304" pitchFamily="18" charset="0"/>
                <a:cs typeface="Times New Roman" panose="02020603050405020304" pitchFamily="18" charset="0"/>
              </a:rPr>
              <a:t>                   To  i</a:t>
            </a:r>
            <a:r>
              <a:rPr lang="en-US" sz="1800" b="0" i="0" dirty="0">
                <a:latin typeface="Times New Roman" panose="02020603050405020304" pitchFamily="18" charset="0"/>
                <a:cs typeface="Times New Roman" panose="02020603050405020304" pitchFamily="18" charset="0"/>
              </a:rPr>
              <a:t>mplement initiatives to improve employee engagement, such as regular feedback, recognition and rewards programs, and opportunities for career growth</a:t>
            </a:r>
            <a:r>
              <a:rPr lang="en-US" sz="1800" dirty="0">
                <a:latin typeface="Times New Roman" panose="02020603050405020304" pitchFamily="18" charset="0"/>
                <a:cs typeface="Times New Roman" panose="02020603050405020304" pitchFamily="18" charset="0"/>
              </a:rPr>
              <a:t>.</a:t>
            </a:r>
          </a:p>
          <a:p>
            <a:pPr marL="0" indent="0">
              <a:buNone/>
            </a:pPr>
            <a:r>
              <a:rPr lang="en-US" b="1" dirty="0">
                <a:solidFill>
                  <a:srgbClr val="0070C0"/>
                </a:solidFill>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sz="1800" b="1" i="0" dirty="0">
                <a:latin typeface="Times New Roman" panose="02020603050405020304" pitchFamily="18" charset="0"/>
                <a:cs typeface="Times New Roman" panose="02020603050405020304" pitchFamily="18" charset="0"/>
              </a:rPr>
              <a:t> Address workload issues:</a:t>
            </a:r>
          </a:p>
          <a:p>
            <a:pPr marL="0" indent="0">
              <a:buNone/>
            </a:pPr>
            <a:r>
              <a:rPr lang="en-US" dirty="0">
                <a:latin typeface="Times New Roman" panose="02020603050405020304" pitchFamily="18" charset="0"/>
                <a:cs typeface="Times New Roman" panose="02020603050405020304" pitchFamily="18" charset="0"/>
              </a:rPr>
              <a:t>                   To e</a:t>
            </a:r>
            <a:r>
              <a:rPr lang="en-US" sz="1800" b="0" i="0" dirty="0">
                <a:latin typeface="Times New Roman" panose="02020603050405020304" pitchFamily="18" charset="0"/>
                <a:cs typeface="Times New Roman" panose="02020603050405020304" pitchFamily="18" charset="0"/>
              </a:rPr>
              <a:t>nsure employees have manageable workloads by regularly monitoring and adjusting workloads to prevent burnout and overwhelm.</a:t>
            </a:r>
            <a:endParaRPr lang="en-US" dirty="0">
              <a:latin typeface="Times New Roman" panose="02020603050405020304" pitchFamily="18" charset="0"/>
              <a:cs typeface="Times New Roman" panose="02020603050405020304" pitchFamily="18" charset="0"/>
            </a:endParaRPr>
          </a:p>
          <a:p>
            <a:pPr marL="0" indent="0">
              <a:buNone/>
            </a:pPr>
            <a:r>
              <a:rPr lang="en-US" b="1" dirty="0">
                <a:solidFill>
                  <a:srgbClr val="0070C0"/>
                </a:solidFill>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a:t>
            </a:r>
            <a:r>
              <a:rPr lang="en-US" sz="1800" b="1" i="0" dirty="0">
                <a:latin typeface="Times New Roman" panose="02020603050405020304" pitchFamily="18" charset="0"/>
                <a:cs typeface="Times New Roman" panose="02020603050405020304" pitchFamily="18" charset="0"/>
              </a:rPr>
              <a:t> Create a positive work environment</a:t>
            </a:r>
            <a:r>
              <a:rPr lang="en-US" sz="1800" b="0" i="0"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To  f</a:t>
            </a:r>
            <a:r>
              <a:rPr lang="en-US" sz="1800" b="0" i="0" dirty="0">
                <a:latin typeface="Times New Roman" panose="02020603050405020304" pitchFamily="18" charset="0"/>
                <a:cs typeface="Times New Roman" panose="02020603050405020304" pitchFamily="18" charset="0"/>
              </a:rPr>
              <a:t>oster a positive work environment by promoting a culture of respect, inclusivity, and teamwork. Encouraging  open communication and collaboration among employees.</a:t>
            </a:r>
          </a:p>
          <a:p>
            <a:pPr marL="0" indent="0">
              <a:buNone/>
            </a:pPr>
            <a:r>
              <a:rPr lang="en-US" b="1" dirty="0">
                <a:solidFill>
                  <a:srgbClr val="0070C0"/>
                </a:solidFill>
                <a:latin typeface="Times New Roman" panose="02020603050405020304" pitchFamily="18" charset="0"/>
                <a:cs typeface="Times New Roman" panose="02020603050405020304" pitchFamily="18" charset="0"/>
              </a:rPr>
              <a:t>4.</a:t>
            </a:r>
            <a:r>
              <a:rPr lang="en-US" sz="1800" b="1" i="0" dirty="0">
                <a:solidFill>
                  <a:srgbClr val="0070C0"/>
                </a:solidFill>
                <a:latin typeface="Times New Roman" panose="02020603050405020304" pitchFamily="18" charset="0"/>
                <a:cs typeface="Times New Roman" panose="02020603050405020304" pitchFamily="18" charset="0"/>
              </a:rPr>
              <a:t> </a:t>
            </a:r>
            <a:r>
              <a:rPr lang="en-US" sz="1800" b="1" i="0" dirty="0">
                <a:latin typeface="Times New Roman" panose="02020603050405020304" pitchFamily="18" charset="0"/>
                <a:cs typeface="Times New Roman" panose="02020603050405020304" pitchFamily="18" charset="0"/>
              </a:rPr>
              <a:t>Address pay and compensation issues: </a:t>
            </a:r>
          </a:p>
          <a:p>
            <a:pPr marL="0" indent="0">
              <a:buNone/>
            </a:pPr>
            <a:r>
              <a:rPr lang="en-US" sz="1800" i="0" dirty="0">
                <a:latin typeface="Times New Roman" panose="02020603050405020304" pitchFamily="18" charset="0"/>
                <a:cs typeface="Times New Roman" panose="02020603050405020304" pitchFamily="18" charset="0"/>
              </a:rPr>
              <a:t>                   To  ensure that employees rece</a:t>
            </a:r>
            <a:r>
              <a:rPr lang="en-US" sz="1800" b="0" i="0" dirty="0">
                <a:latin typeface="Times New Roman" panose="02020603050405020304" pitchFamily="18" charset="0"/>
                <a:cs typeface="Times New Roman" panose="02020603050405020304" pitchFamily="18" charset="0"/>
              </a:rPr>
              <a:t>ive fair pay and compensation for their work and t</a:t>
            </a:r>
            <a:r>
              <a:rPr lang="en-US" sz="1800" dirty="0">
                <a:latin typeface="Times New Roman" panose="02020603050405020304" pitchFamily="18" charset="0"/>
                <a:cs typeface="Times New Roman" panose="02020603050405020304" pitchFamily="18" charset="0"/>
              </a:rPr>
              <a:t>o find out what motivates an employee to continue to work in an organization.</a:t>
            </a:r>
          </a:p>
          <a:p>
            <a:pPr marL="0" indent="0">
              <a:buNone/>
            </a:pPr>
            <a:endParaRPr lang="en-US" sz="1800" b="0" i="0" dirty="0">
              <a:latin typeface="Times New Roman" panose="02020603050405020304" pitchFamily="18" charset="0"/>
              <a:cs typeface="Times New Roman" panose="02020603050405020304" pitchFamily="18" charset="0"/>
            </a:endParaRPr>
          </a:p>
          <a:p>
            <a:pPr marL="0" indent="0">
              <a:buNone/>
            </a:pPr>
            <a:endParaRPr lang="en-US" sz="1800" dirty="0"/>
          </a:p>
          <a:p>
            <a:pPr marL="0" indent="0">
              <a:buNone/>
            </a:pPr>
            <a:endParaRPr lang="en-IN" dirty="0"/>
          </a:p>
          <a:p>
            <a:pPr marL="0" indent="0">
              <a:buNone/>
            </a:pPr>
            <a:endParaRPr lang="en-US" sz="1800" dirty="0"/>
          </a:p>
          <a:p>
            <a:pPr marL="0" indent="0">
              <a:buNone/>
            </a:pPr>
            <a:endParaRPr lang="en-US" dirty="0"/>
          </a:p>
          <a:p>
            <a:pPr marL="0" indent="0">
              <a:buNone/>
            </a:pPr>
            <a:endParaRPr lang="en-US" sz="1800" dirty="0"/>
          </a:p>
          <a:p>
            <a:pPr marL="0" indent="0">
              <a:buNone/>
            </a:pPr>
            <a:endParaRPr lang="en-US" dirty="0"/>
          </a:p>
          <a:p>
            <a:pPr marL="0" indent="0">
              <a:buNone/>
            </a:pPr>
            <a:endParaRPr lang="en-US" sz="1800" dirty="0"/>
          </a:p>
          <a:p>
            <a:endParaRPr lang="en-US" sz="1800" dirty="0"/>
          </a:p>
          <a:p>
            <a:pPr marL="0" indent="0">
              <a:buNone/>
            </a:pPr>
            <a:endParaRPr lang="en-US" sz="1800" dirty="0"/>
          </a:p>
          <a:p>
            <a:pPr>
              <a:buFont typeface="+mj-lt"/>
              <a:buAutoNum type="arabicPeriod"/>
            </a:pPr>
            <a:endParaRPr lang="en-US" dirty="0"/>
          </a:p>
          <a:p>
            <a:pPr marL="0" indent="0">
              <a:buNone/>
            </a:pPr>
            <a:endParaRPr lang="en-US" sz="1800" dirty="0"/>
          </a:p>
          <a:p>
            <a:endParaRPr lang="en-IN" dirty="0"/>
          </a:p>
        </p:txBody>
      </p:sp>
    </p:spTree>
    <p:extLst>
      <p:ext uri="{BB962C8B-B14F-4D97-AF65-F5344CB8AC3E}">
        <p14:creationId xmlns:p14="http://schemas.microsoft.com/office/powerpoint/2010/main" val="300569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4B39-67FD-E5BB-CEAC-8981598C89C3}"/>
              </a:ext>
            </a:extLst>
          </p:cNvPr>
          <p:cNvSpPr>
            <a:spLocks noGrp="1"/>
          </p:cNvSpPr>
          <p:nvPr>
            <p:ph type="title"/>
          </p:nvPr>
        </p:nvSpPr>
        <p:spPr>
          <a:xfrm>
            <a:off x="677333" y="156238"/>
            <a:ext cx="8986212" cy="872462"/>
          </a:xfrm>
        </p:spPr>
        <p:txBody>
          <a:bodyPr>
            <a:normAutofit fontScale="90000"/>
          </a:bodyPr>
          <a:lstStyle/>
          <a:p>
            <a:pPr algn="ctr"/>
            <a:r>
              <a:rPr lang="en-US" sz="6000" b="1" dirty="0">
                <a:solidFill>
                  <a:srgbClr val="002060"/>
                </a:solidFill>
                <a:latin typeface="Times New Roman" panose="02020603050405020304" pitchFamily="18" charset="0"/>
                <a:cs typeface="Times New Roman" panose="02020603050405020304" pitchFamily="18" charset="0"/>
              </a:rPr>
              <a:t>CONCLUSION</a:t>
            </a:r>
            <a:endParaRPr lang="en-IN" sz="6000" b="1" dirty="0"/>
          </a:p>
        </p:txBody>
      </p:sp>
      <p:sp>
        <p:nvSpPr>
          <p:cNvPr id="3" name="Content Placeholder 2">
            <a:extLst>
              <a:ext uri="{FF2B5EF4-FFF2-40B4-BE49-F238E27FC236}">
                <a16:creationId xmlns:a16="http://schemas.microsoft.com/office/drawing/2014/main" id="{594FF176-5181-A6EC-9EE5-865B3A569EBF}"/>
              </a:ext>
            </a:extLst>
          </p:cNvPr>
          <p:cNvSpPr>
            <a:spLocks noGrp="1"/>
          </p:cNvSpPr>
          <p:nvPr>
            <p:ph idx="1"/>
          </p:nvPr>
        </p:nvSpPr>
        <p:spPr>
          <a:xfrm>
            <a:off x="677334" y="1537855"/>
            <a:ext cx="8892694" cy="4503507"/>
          </a:xfrm>
        </p:spPr>
        <p:txBody>
          <a:bodyPr/>
          <a:lstStyle/>
          <a:p>
            <a:pPr algn="just"/>
            <a:r>
              <a:rPr lang="en-US" sz="1800" b="0" i="0" dirty="0">
                <a:effectLst/>
                <a:latin typeface="Times New Roman" panose="02020603050405020304" pitchFamily="18" charset="0"/>
                <a:cs typeface="Times New Roman" panose="02020603050405020304" pitchFamily="18" charset="0"/>
              </a:rPr>
              <a:t>The aim of this project was to analyze employee retention and attrition rates with the organization and provide insights to the HR team for developing effective retention strategies.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analysis of these KPIs helps Companies in identifying areas of improvement and creating a good working environment for the employees which in turn benefits the company.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project serves as a great example of how data analysis can help  conduct a survey to know the overall working factors of the employees.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70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6B8C-01C8-EBDC-AEA5-A43DFE2BEF8A}"/>
              </a:ext>
            </a:extLst>
          </p:cNvPr>
          <p:cNvSpPr>
            <a:spLocks noGrp="1"/>
          </p:cNvSpPr>
          <p:nvPr>
            <p:ph type="ctrTitle"/>
          </p:nvPr>
        </p:nvSpPr>
        <p:spPr>
          <a:xfrm>
            <a:off x="1174558" y="1573261"/>
            <a:ext cx="8198042" cy="2167466"/>
          </a:xfrm>
        </p:spPr>
        <p:txBody>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endParaRPr lang="en-IN" sz="6000" dirty="0"/>
          </a:p>
        </p:txBody>
      </p:sp>
    </p:spTree>
    <p:extLst>
      <p:ext uri="{BB962C8B-B14F-4D97-AF65-F5344CB8AC3E}">
        <p14:creationId xmlns:p14="http://schemas.microsoft.com/office/powerpoint/2010/main" val="208077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1DEE-3963-6622-F9F4-F7D9AFD2A766}"/>
              </a:ext>
            </a:extLst>
          </p:cNvPr>
          <p:cNvSpPr>
            <a:spLocks noGrp="1"/>
          </p:cNvSpPr>
          <p:nvPr>
            <p:ph type="title"/>
          </p:nvPr>
        </p:nvSpPr>
        <p:spPr/>
        <p:txBody>
          <a:bodyPr>
            <a:normAutofit/>
          </a:bodyPr>
          <a:lstStyle/>
          <a:p>
            <a:pPr algn="ctr"/>
            <a:r>
              <a:rPr lang="en-US" sz="6000" b="1" dirty="0">
                <a:latin typeface="Times New Roman" panose="02020603050405020304" pitchFamily="18" charset="0"/>
                <a:cs typeface="Times New Roman" panose="02020603050405020304" pitchFamily="18" charset="0"/>
              </a:rPr>
              <a:t>GROUP MEMBERS</a:t>
            </a:r>
            <a:endParaRPr lang="en-IN" sz="6000" dirty="0"/>
          </a:p>
        </p:txBody>
      </p:sp>
      <p:sp>
        <p:nvSpPr>
          <p:cNvPr id="3" name="Content Placeholder 2">
            <a:extLst>
              <a:ext uri="{FF2B5EF4-FFF2-40B4-BE49-F238E27FC236}">
                <a16:creationId xmlns:a16="http://schemas.microsoft.com/office/drawing/2014/main" id="{B23DDFD3-4B61-EF97-1814-613A06E7D518}"/>
              </a:ext>
            </a:extLst>
          </p:cNvPr>
          <p:cNvSpPr>
            <a:spLocks noGrp="1"/>
          </p:cNvSpPr>
          <p:nvPr>
            <p:ph idx="1"/>
          </p:nvPr>
        </p:nvSpPr>
        <p:spPr/>
        <p:txBody>
          <a:bodyPr/>
          <a:lstStyle/>
          <a:p>
            <a:r>
              <a:rPr lang="en-US" sz="1800" b="1" dirty="0">
                <a:latin typeface="Times New Roman" panose="02020603050405020304" pitchFamily="18" charset="0"/>
                <a:cs typeface="Times New Roman" panose="02020603050405020304" pitchFamily="18" charset="0"/>
              </a:rPr>
              <a:t>Mr. ABHISHEK BIJU</a:t>
            </a:r>
          </a:p>
          <a:p>
            <a:r>
              <a:rPr lang="en-US" sz="1800" b="1" dirty="0">
                <a:latin typeface="Times New Roman" panose="02020603050405020304" pitchFamily="18" charset="0"/>
                <a:cs typeface="Times New Roman" panose="02020603050405020304" pitchFamily="18" charset="0"/>
              </a:rPr>
              <a:t>Ms. ANANYA ANAND</a:t>
            </a:r>
          </a:p>
          <a:p>
            <a:r>
              <a:rPr lang="en-IN" sz="1800" b="1" dirty="0">
                <a:latin typeface="Times New Roman" panose="02020603050405020304" pitchFamily="18" charset="0"/>
                <a:cs typeface="Times New Roman" panose="02020603050405020304" pitchFamily="18" charset="0"/>
              </a:rPr>
              <a:t>Mrs. ANJALI SURAJ PARDESHI</a:t>
            </a:r>
          </a:p>
          <a:p>
            <a:r>
              <a:rPr lang="en-IN" sz="1800" b="1" dirty="0">
                <a:latin typeface="Times New Roman" panose="02020603050405020304" pitchFamily="18" charset="0"/>
                <a:cs typeface="Times New Roman" panose="02020603050405020304" pitchFamily="18" charset="0"/>
              </a:rPr>
              <a:t>Mr. CHATTU RAKESH</a:t>
            </a:r>
          </a:p>
          <a:p>
            <a:r>
              <a:rPr lang="en-IN" sz="1800" b="1" dirty="0">
                <a:latin typeface="Times New Roman" panose="02020603050405020304" pitchFamily="18" charset="0"/>
                <a:cs typeface="Times New Roman" panose="02020603050405020304" pitchFamily="18" charset="0"/>
              </a:rPr>
              <a:t>Ms. FALGUNI JITENDRA BHAWSAR</a:t>
            </a:r>
          </a:p>
          <a:p>
            <a:r>
              <a:rPr lang="en-IN" sz="1800" b="1" dirty="0">
                <a:latin typeface="Times New Roman" panose="02020603050405020304" pitchFamily="18" charset="0"/>
                <a:cs typeface="Times New Roman" panose="02020603050405020304" pitchFamily="18" charset="0"/>
              </a:rPr>
              <a:t>Ms. SHRUTI SWAMI</a:t>
            </a:r>
          </a:p>
          <a:p>
            <a:r>
              <a:rPr lang="en-IN" sz="1800" b="1" dirty="0">
                <a:latin typeface="Times New Roman" panose="02020603050405020304" pitchFamily="18" charset="0"/>
                <a:cs typeface="Times New Roman" panose="02020603050405020304" pitchFamily="18" charset="0"/>
              </a:rPr>
              <a:t>Ms. SRUSTI S PATIL</a:t>
            </a:r>
          </a:p>
          <a:p>
            <a:endParaRPr lang="en-IN" dirty="0"/>
          </a:p>
        </p:txBody>
      </p:sp>
    </p:spTree>
    <p:extLst>
      <p:ext uri="{BB962C8B-B14F-4D97-AF65-F5344CB8AC3E}">
        <p14:creationId xmlns:p14="http://schemas.microsoft.com/office/powerpoint/2010/main" val="1162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4C133-AD85-8772-00CC-9B17F7C76CC3}"/>
              </a:ext>
            </a:extLst>
          </p:cNvPr>
          <p:cNvSpPr>
            <a:spLocks noGrp="1"/>
          </p:cNvSpPr>
          <p:nvPr>
            <p:ph type="title"/>
          </p:nvPr>
        </p:nvSpPr>
        <p:spPr>
          <a:xfrm>
            <a:off x="677334" y="161925"/>
            <a:ext cx="8390466" cy="962025"/>
          </a:xfrm>
        </p:spPr>
        <p:txBody>
          <a:bodyPr>
            <a:normAutofit fontScale="90000"/>
          </a:bodyPr>
          <a:lstStyle/>
          <a:p>
            <a:pPr algn="ctr"/>
            <a:r>
              <a:rPr lang="en-US" sz="6000" b="1" dirty="0">
                <a:solidFill>
                  <a:schemeClr val="tx1"/>
                </a:solidFill>
                <a:latin typeface="Times New Roman" panose="02020603050405020304" pitchFamily="18" charset="0"/>
                <a:cs typeface="Times New Roman" panose="02020603050405020304" pitchFamily="18" charset="0"/>
              </a:rPr>
              <a:t>AGENDA</a:t>
            </a:r>
            <a:endParaRPr lang="en-IN" sz="6000" dirty="0"/>
          </a:p>
        </p:txBody>
      </p:sp>
      <p:sp>
        <p:nvSpPr>
          <p:cNvPr id="5" name="Content Placeholder 4">
            <a:extLst>
              <a:ext uri="{FF2B5EF4-FFF2-40B4-BE49-F238E27FC236}">
                <a16:creationId xmlns:a16="http://schemas.microsoft.com/office/drawing/2014/main" id="{235CEA7E-1A33-41EA-1E6C-99C6A27451A1}"/>
              </a:ext>
            </a:extLst>
          </p:cNvPr>
          <p:cNvSpPr>
            <a:spLocks noGrp="1"/>
          </p:cNvSpPr>
          <p:nvPr>
            <p:ph idx="1"/>
          </p:nvPr>
        </p:nvSpPr>
        <p:spPr>
          <a:xfrm>
            <a:off x="677333" y="1771650"/>
            <a:ext cx="4151841" cy="3952876"/>
          </a:xfrm>
        </p:spPr>
        <p:txBody>
          <a:bodyPr>
            <a:normAutofit/>
          </a:bodyPr>
          <a:lstStyle/>
          <a:p>
            <a:pPr marL="514350" indent="-514350">
              <a:buClr>
                <a:schemeClr val="tx1"/>
              </a:buClr>
              <a:buFont typeface="+mj-lt"/>
              <a:buAutoNum type="arabicPeriod"/>
            </a:pPr>
            <a:r>
              <a:rPr lang="en-US" sz="3200" b="1" dirty="0">
                <a:solidFill>
                  <a:srgbClr val="0070C0"/>
                </a:solidFill>
                <a:latin typeface="Times New Roman" panose="02020603050405020304" pitchFamily="18" charset="0"/>
                <a:cs typeface="Times New Roman" panose="02020603050405020304" pitchFamily="18" charset="0"/>
              </a:rPr>
              <a:t>Overview</a:t>
            </a:r>
          </a:p>
          <a:p>
            <a:pPr marL="514350" indent="-514350">
              <a:buClr>
                <a:schemeClr val="tx1"/>
              </a:buClr>
              <a:buFont typeface="+mj-lt"/>
              <a:buAutoNum type="arabicPeriod"/>
            </a:pPr>
            <a:r>
              <a:rPr lang="en-US" sz="3200" b="1" dirty="0">
                <a:solidFill>
                  <a:srgbClr val="0070C0"/>
                </a:solidFill>
                <a:latin typeface="Times New Roman" panose="02020603050405020304" pitchFamily="18" charset="0"/>
                <a:cs typeface="Times New Roman" panose="02020603050405020304" pitchFamily="18" charset="0"/>
              </a:rPr>
              <a:t>Introduction</a:t>
            </a:r>
          </a:p>
          <a:p>
            <a:pPr marL="514350" indent="-514350">
              <a:buClr>
                <a:schemeClr val="tx1"/>
              </a:buClr>
              <a:buFont typeface="+mj-lt"/>
              <a:buAutoNum type="arabicPeriod"/>
            </a:pPr>
            <a:r>
              <a:rPr lang="en-US" sz="3200" b="1" dirty="0">
                <a:solidFill>
                  <a:srgbClr val="0070C0"/>
                </a:solidFill>
                <a:latin typeface="Times New Roman" panose="02020603050405020304" pitchFamily="18" charset="0"/>
                <a:cs typeface="Times New Roman" panose="02020603050405020304" pitchFamily="18" charset="0"/>
              </a:rPr>
              <a:t>KPI’s</a:t>
            </a:r>
          </a:p>
          <a:p>
            <a:pPr marL="514350" indent="-514350">
              <a:buClr>
                <a:schemeClr val="tx1"/>
              </a:buClr>
              <a:buFont typeface="+mj-lt"/>
              <a:buAutoNum type="arabicPeriod"/>
            </a:pPr>
            <a:r>
              <a:rPr lang="en-US" sz="3200" b="1" dirty="0">
                <a:solidFill>
                  <a:srgbClr val="0070C0"/>
                </a:solidFill>
                <a:latin typeface="Times New Roman" panose="02020603050405020304" pitchFamily="18" charset="0"/>
                <a:cs typeface="Times New Roman" panose="02020603050405020304" pitchFamily="18" charset="0"/>
              </a:rPr>
              <a:t>Insights </a:t>
            </a:r>
          </a:p>
          <a:p>
            <a:pPr marL="514350" indent="-514350">
              <a:buClr>
                <a:schemeClr val="tx1"/>
              </a:buClr>
              <a:buFont typeface="+mj-lt"/>
              <a:buAutoNum type="arabicPeriod"/>
            </a:pPr>
            <a:r>
              <a:rPr lang="en-US" sz="3200" b="1" dirty="0">
                <a:solidFill>
                  <a:srgbClr val="0070C0"/>
                </a:solidFill>
                <a:latin typeface="Times New Roman" panose="02020603050405020304" pitchFamily="18" charset="0"/>
                <a:cs typeface="Times New Roman" panose="02020603050405020304" pitchFamily="18" charset="0"/>
              </a:rPr>
              <a:t>Conclusion</a:t>
            </a:r>
            <a:endParaRPr lang="en-IN" sz="3200" dirty="0"/>
          </a:p>
        </p:txBody>
      </p:sp>
      <p:pic>
        <p:nvPicPr>
          <p:cNvPr id="6" name="Picture 5">
            <a:extLst>
              <a:ext uri="{FF2B5EF4-FFF2-40B4-BE49-F238E27FC236}">
                <a16:creationId xmlns:a16="http://schemas.microsoft.com/office/drawing/2014/main" id="{42611A0F-D544-2F0F-C9C6-50F63C817C20}"/>
              </a:ext>
            </a:extLst>
          </p:cNvPr>
          <p:cNvPicPr>
            <a:picLocks noChangeAspect="1"/>
          </p:cNvPicPr>
          <p:nvPr/>
        </p:nvPicPr>
        <p:blipFill>
          <a:blip r:embed="rId2"/>
          <a:stretch>
            <a:fillRect/>
          </a:stretch>
        </p:blipFill>
        <p:spPr>
          <a:xfrm>
            <a:off x="6936536" y="1577604"/>
            <a:ext cx="4444369" cy="3481118"/>
          </a:xfrm>
          <a:prstGeom prst="rect">
            <a:avLst/>
          </a:prstGeom>
        </p:spPr>
      </p:pic>
      <p:pic>
        <p:nvPicPr>
          <p:cNvPr id="7" name="Picture 6">
            <a:extLst>
              <a:ext uri="{FF2B5EF4-FFF2-40B4-BE49-F238E27FC236}">
                <a16:creationId xmlns:a16="http://schemas.microsoft.com/office/drawing/2014/main" id="{91FBF6B3-249D-4C4C-AEC0-F8D63A61B5EE}"/>
              </a:ext>
            </a:extLst>
          </p:cNvPr>
          <p:cNvPicPr>
            <a:picLocks noChangeAspect="1"/>
          </p:cNvPicPr>
          <p:nvPr/>
        </p:nvPicPr>
        <p:blipFill>
          <a:blip r:embed="rId3"/>
          <a:stretch>
            <a:fillRect/>
          </a:stretch>
        </p:blipFill>
        <p:spPr>
          <a:xfrm>
            <a:off x="8538415" y="2525333"/>
            <a:ext cx="1377110" cy="1502301"/>
          </a:xfrm>
          <a:prstGeom prst="rect">
            <a:avLst/>
          </a:prstGeom>
        </p:spPr>
      </p:pic>
    </p:spTree>
    <p:extLst>
      <p:ext uri="{BB962C8B-B14F-4D97-AF65-F5344CB8AC3E}">
        <p14:creationId xmlns:p14="http://schemas.microsoft.com/office/powerpoint/2010/main" val="185110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308B-AFC2-F7B2-72C2-F15C5267CD70}"/>
              </a:ext>
            </a:extLst>
          </p:cNvPr>
          <p:cNvSpPr>
            <a:spLocks noGrp="1"/>
          </p:cNvSpPr>
          <p:nvPr>
            <p:ph type="title"/>
          </p:nvPr>
        </p:nvSpPr>
        <p:spPr>
          <a:xfrm>
            <a:off x="763059" y="152400"/>
            <a:ext cx="8771466" cy="1257300"/>
          </a:xfrm>
        </p:spPr>
        <p:txBody>
          <a:bodyPr>
            <a:normAutofit/>
          </a:bodyPr>
          <a:lstStyle/>
          <a:p>
            <a:pPr algn="ctr"/>
            <a:r>
              <a:rPr lang="en-US" sz="6000" b="1" dirty="0">
                <a:solidFill>
                  <a:srgbClr val="C00000"/>
                </a:solidFill>
                <a:latin typeface="Times New Roman" panose="02020603050405020304" pitchFamily="18" charset="0"/>
                <a:cs typeface="Times New Roman" panose="02020603050405020304" pitchFamily="18" charset="0"/>
              </a:rPr>
              <a:t>OVERVIEW</a:t>
            </a:r>
            <a:endParaRPr lang="en-IN" sz="6000" dirty="0"/>
          </a:p>
        </p:txBody>
      </p:sp>
      <p:sp>
        <p:nvSpPr>
          <p:cNvPr id="3" name="Content Placeholder 2">
            <a:extLst>
              <a:ext uri="{FF2B5EF4-FFF2-40B4-BE49-F238E27FC236}">
                <a16:creationId xmlns:a16="http://schemas.microsoft.com/office/drawing/2014/main" id="{39C1443C-C797-587E-948E-4C16A50CF06B}"/>
              </a:ext>
            </a:extLst>
          </p:cNvPr>
          <p:cNvSpPr>
            <a:spLocks noGrp="1"/>
          </p:cNvSpPr>
          <p:nvPr>
            <p:ph idx="1"/>
          </p:nvPr>
        </p:nvSpPr>
        <p:spPr>
          <a:xfrm>
            <a:off x="352425" y="1666876"/>
            <a:ext cx="9029700" cy="4629149"/>
          </a:xfrm>
        </p:spPr>
        <p:txBody>
          <a:bodyPr/>
          <a:lstStyle/>
          <a:p>
            <a:pPr algn="just">
              <a:buClr>
                <a:srgbClr val="0070C0"/>
              </a:buClr>
            </a:pPr>
            <a:r>
              <a:rPr lang="en-US" sz="2000" dirty="0">
                <a:latin typeface="Times New Roman" panose="02020603050405020304" pitchFamily="18" charset="0"/>
                <a:cs typeface="Times New Roman" panose="02020603050405020304" pitchFamily="18" charset="0"/>
              </a:rPr>
              <a:t>HR Analytics project deals with analyzing employee data and performance metrics and other relevant data points.</a:t>
            </a:r>
          </a:p>
          <a:p>
            <a:pPr marL="0" indent="0" algn="just">
              <a:buClr>
                <a:srgbClr val="0070C0"/>
              </a:buClr>
              <a:buNone/>
            </a:pPr>
            <a:endParaRPr lang="en-US" sz="2000" dirty="0">
              <a:latin typeface="Times New Roman" panose="02020603050405020304" pitchFamily="18" charset="0"/>
              <a:cs typeface="Times New Roman" panose="02020603050405020304" pitchFamily="18" charset="0"/>
            </a:endParaRPr>
          </a:p>
          <a:p>
            <a:pPr algn="just">
              <a:buClr>
                <a:srgbClr val="0070C0"/>
              </a:buClr>
            </a:pPr>
            <a:r>
              <a:rPr lang="en-US" sz="2000" dirty="0">
                <a:latin typeface="Times New Roman" panose="02020603050405020304" pitchFamily="18" charset="0"/>
                <a:cs typeface="Times New Roman" panose="02020603050405020304" pitchFamily="18" charset="0"/>
              </a:rPr>
              <a:t>The analysis is based on two CSV files which are cleaned and used.</a:t>
            </a:r>
          </a:p>
          <a:p>
            <a:pPr marL="0" indent="0" algn="just">
              <a:buClr>
                <a:srgbClr val="0070C0"/>
              </a:buClr>
              <a:buNone/>
            </a:pPr>
            <a:endParaRPr lang="en-US" sz="2000" dirty="0">
              <a:latin typeface="Times New Roman" panose="02020603050405020304" pitchFamily="18" charset="0"/>
              <a:cs typeface="Times New Roman" panose="02020603050405020304" pitchFamily="18" charset="0"/>
            </a:endParaRPr>
          </a:p>
          <a:p>
            <a:pPr algn="just">
              <a:buClr>
                <a:srgbClr val="0070C0"/>
              </a:buClr>
            </a:pPr>
            <a:r>
              <a:rPr lang="en-US" sz="2000" dirty="0">
                <a:latin typeface="Times New Roman" panose="02020603050405020304" pitchFamily="18" charset="0"/>
                <a:cs typeface="Times New Roman" panose="02020603050405020304" pitchFamily="18" charset="0"/>
              </a:rPr>
              <a:t>Here in this project, analysis is done on various fields such attrition rate, working years, hourly rate across various job roles, checking the attrition count across education field etc.</a:t>
            </a:r>
          </a:p>
          <a:p>
            <a:pPr marL="0" indent="0" algn="just">
              <a:buClr>
                <a:srgbClr val="0070C0"/>
              </a:buClr>
              <a:buNone/>
            </a:pPr>
            <a:endParaRPr lang="en-US" sz="2000" dirty="0">
              <a:latin typeface="Times New Roman" panose="02020603050405020304" pitchFamily="18" charset="0"/>
              <a:cs typeface="Times New Roman" panose="02020603050405020304" pitchFamily="18" charset="0"/>
            </a:endParaRPr>
          </a:p>
          <a:p>
            <a:pPr algn="just">
              <a:buClr>
                <a:srgbClr val="0070C0"/>
              </a:buClr>
            </a:pPr>
            <a:r>
              <a:rPr lang="en-US" sz="2000" dirty="0">
                <a:latin typeface="Times New Roman" panose="02020603050405020304" pitchFamily="18" charset="0"/>
                <a:cs typeface="Times New Roman" panose="02020603050405020304" pitchFamily="18" charset="0"/>
              </a:rPr>
              <a:t>Also certain Key Performance Indicators (KPI) are covered which enhances as well as gives more information in the dashboard. </a:t>
            </a:r>
          </a:p>
          <a:p>
            <a:endParaRPr lang="en-IN" dirty="0"/>
          </a:p>
        </p:txBody>
      </p:sp>
    </p:spTree>
    <p:extLst>
      <p:ext uri="{BB962C8B-B14F-4D97-AF65-F5344CB8AC3E}">
        <p14:creationId xmlns:p14="http://schemas.microsoft.com/office/powerpoint/2010/main" val="116819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378E-B467-2CE7-3519-8EAEB130B096}"/>
              </a:ext>
            </a:extLst>
          </p:cNvPr>
          <p:cNvSpPr>
            <a:spLocks noGrp="1"/>
          </p:cNvSpPr>
          <p:nvPr>
            <p:ph type="title"/>
          </p:nvPr>
        </p:nvSpPr>
        <p:spPr>
          <a:xfrm>
            <a:off x="763059" y="156238"/>
            <a:ext cx="8596668" cy="1034387"/>
          </a:xfrm>
        </p:spPr>
        <p:txBody>
          <a:bodyPr>
            <a:normAutofit/>
          </a:bodyPr>
          <a:lstStyle/>
          <a:p>
            <a:pPr algn="ctr"/>
            <a:r>
              <a:rPr lang="en-US" sz="6000" b="1" dirty="0">
                <a:solidFill>
                  <a:srgbClr val="7030A0"/>
                </a:solidFill>
                <a:latin typeface="Times New Roman" panose="02020603050405020304" pitchFamily="18" charset="0"/>
                <a:cs typeface="Times New Roman" panose="02020603050405020304" pitchFamily="18" charset="0"/>
              </a:rPr>
              <a:t>INTRODUCTION</a:t>
            </a:r>
            <a:endParaRPr lang="en-IN" sz="6000" dirty="0"/>
          </a:p>
        </p:txBody>
      </p:sp>
      <p:sp>
        <p:nvSpPr>
          <p:cNvPr id="3" name="Content Placeholder 2">
            <a:extLst>
              <a:ext uri="{FF2B5EF4-FFF2-40B4-BE49-F238E27FC236}">
                <a16:creationId xmlns:a16="http://schemas.microsoft.com/office/drawing/2014/main" id="{F9D0A6F4-04EC-A93C-42E5-B5B076F4BBC2}"/>
              </a:ext>
            </a:extLst>
          </p:cNvPr>
          <p:cNvSpPr>
            <a:spLocks noGrp="1"/>
          </p:cNvSpPr>
          <p:nvPr>
            <p:ph idx="1"/>
          </p:nvPr>
        </p:nvSpPr>
        <p:spPr>
          <a:xfrm>
            <a:off x="448733" y="1590675"/>
            <a:ext cx="9133417" cy="4743450"/>
          </a:xfrm>
        </p:spPr>
        <p:txBody>
          <a:bodyPr>
            <a:normAutofit fontScale="92500" lnSpcReduction="20000"/>
          </a:bodyPr>
          <a:lstStyle/>
          <a:p>
            <a:pPr algn="just">
              <a:lnSpc>
                <a:spcPct val="110000"/>
              </a:lnSpc>
              <a:buClr>
                <a:srgbClr val="0070C0"/>
              </a:buClr>
            </a:pPr>
            <a:r>
              <a:rPr lang="en-US" sz="2200" i="0" dirty="0">
                <a:solidFill>
                  <a:schemeClr val="tx1"/>
                </a:solidFill>
                <a:effectLst/>
                <a:latin typeface="Times New Roman" panose="02020603050405020304" pitchFamily="18" charset="0"/>
                <a:cs typeface="Times New Roman" panose="02020603050405020304" pitchFamily="18" charset="0"/>
              </a:rPr>
              <a:t>HR analytics involves the collection and analysis of HR-related data, including employee data, performance metrics, and other relevant data points.</a:t>
            </a:r>
          </a:p>
          <a:p>
            <a:pPr marL="0" indent="0" algn="just">
              <a:lnSpc>
                <a:spcPct val="110000"/>
              </a:lnSpc>
              <a:buClr>
                <a:srgbClr val="0070C0"/>
              </a:buClr>
              <a:buNone/>
            </a:pPr>
            <a:endParaRPr lang="en-US" sz="2200" i="0" dirty="0">
              <a:solidFill>
                <a:schemeClr val="tx1"/>
              </a:solidFill>
              <a:effectLst/>
              <a:latin typeface="Times New Roman" panose="02020603050405020304" pitchFamily="18" charset="0"/>
              <a:cs typeface="Times New Roman" panose="02020603050405020304" pitchFamily="18" charset="0"/>
            </a:endParaRPr>
          </a:p>
          <a:p>
            <a:pPr algn="just">
              <a:lnSpc>
                <a:spcPct val="110000"/>
              </a:lnSpc>
              <a:buClr>
                <a:srgbClr val="0070C0"/>
              </a:buClr>
            </a:pPr>
            <a:r>
              <a:rPr lang="en-US" sz="2200" i="0" dirty="0">
                <a:solidFill>
                  <a:schemeClr val="tx1"/>
                </a:solidFill>
                <a:effectLst/>
                <a:latin typeface="Times New Roman" panose="02020603050405020304" pitchFamily="18" charset="0"/>
                <a:cs typeface="Times New Roman" panose="02020603050405020304" pitchFamily="18" charset="0"/>
              </a:rPr>
              <a:t> By using advanced analytical tools and techniques, HR analytics provides valuable insights into HR processes and trends, enabling organizations to make more informed decisions about their employees and improve overall performance.</a:t>
            </a:r>
            <a:endParaRPr lang="en-IN" sz="2200" dirty="0">
              <a:solidFill>
                <a:schemeClr val="tx1"/>
              </a:solidFill>
              <a:latin typeface="Times New Roman" panose="02020603050405020304" pitchFamily="18" charset="0"/>
              <a:cs typeface="Times New Roman" panose="02020603050405020304" pitchFamily="18" charset="0"/>
            </a:endParaRPr>
          </a:p>
          <a:p>
            <a:pPr marL="0" indent="0" algn="just">
              <a:buClr>
                <a:srgbClr val="0070C0"/>
              </a:buClr>
              <a:buNone/>
            </a:pPr>
            <a:endParaRPr lang="en-IN" sz="1800" dirty="0">
              <a:latin typeface="Times New Roman" panose="02020603050405020304" pitchFamily="18" charset="0"/>
              <a:cs typeface="Times New Roman" panose="02020603050405020304" pitchFamily="18" charset="0"/>
            </a:endParaRPr>
          </a:p>
          <a:p>
            <a:pPr algn="just">
              <a:buClr>
                <a:srgbClr val="0070C0"/>
              </a:buClr>
            </a:pPr>
            <a:r>
              <a:rPr lang="en-IN" sz="2200" dirty="0">
                <a:latin typeface="Times New Roman" panose="02020603050405020304" pitchFamily="18" charset="0"/>
                <a:cs typeface="Times New Roman" panose="02020603050405020304" pitchFamily="18" charset="0"/>
              </a:rPr>
              <a:t>The primary goal of this project is to :-</a:t>
            </a:r>
          </a:p>
          <a:p>
            <a:pPr marL="0" indent="0" algn="just">
              <a:buClr>
                <a:srgbClr val="0070C0"/>
              </a:buClr>
              <a:buNone/>
            </a:pPr>
            <a:endParaRPr lang="en-IN" sz="2200" dirty="0">
              <a:latin typeface="Times New Roman" panose="02020603050405020304" pitchFamily="18" charset="0"/>
              <a:cs typeface="Times New Roman" panose="02020603050405020304" pitchFamily="18" charset="0"/>
            </a:endParaRPr>
          </a:p>
          <a:p>
            <a:pPr algn="just">
              <a:buClr>
                <a:srgbClr val="0070C0"/>
              </a:buCl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To improve E</a:t>
            </a:r>
            <a:r>
              <a:rPr lang="en-US" sz="2200" i="0" dirty="0">
                <a:effectLst/>
                <a:latin typeface="Times New Roman" panose="02020603050405020304" pitchFamily="18" charset="0"/>
                <a:cs typeface="Times New Roman" panose="02020603050405020304" pitchFamily="18" charset="0"/>
              </a:rPr>
              <a:t>mployee turnover and attrition.</a:t>
            </a:r>
          </a:p>
          <a:p>
            <a:pPr algn="just">
              <a:buClr>
                <a:srgbClr val="0070C0"/>
              </a:buCl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a:t>
            </a:r>
            <a:r>
              <a:rPr lang="en-US" sz="2200" i="0" dirty="0">
                <a:effectLst/>
                <a:latin typeface="Times New Roman" panose="02020603050405020304" pitchFamily="18" charset="0"/>
                <a:cs typeface="Times New Roman" panose="02020603050405020304" pitchFamily="18" charset="0"/>
              </a:rPr>
              <a:t>valuate the effectiveness of existing retention strategies. </a:t>
            </a:r>
          </a:p>
          <a:p>
            <a:pPr algn="just">
              <a:buClr>
                <a:srgbClr val="0070C0"/>
              </a:buClr>
              <a:buFont typeface="Wingdings" panose="05000000000000000000" pitchFamily="2" charset="2"/>
              <a:buChar char="§"/>
            </a:pPr>
            <a:r>
              <a:rPr lang="en-US" sz="2200" i="0" dirty="0">
                <a:effectLst/>
                <a:latin typeface="Times New Roman" panose="02020603050405020304" pitchFamily="18" charset="0"/>
                <a:cs typeface="Times New Roman" panose="02020603050405020304" pitchFamily="18" charset="0"/>
              </a:rPr>
              <a:t>To verify the satisfaction level of employee in the organization.</a:t>
            </a:r>
          </a:p>
          <a:p>
            <a:pPr algn="just">
              <a:buClr>
                <a:srgbClr val="0070C0"/>
              </a:buCl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a:t>
            </a:r>
            <a:r>
              <a:rPr lang="en-US" sz="2200" i="0" dirty="0">
                <a:effectLst/>
                <a:latin typeface="Times New Roman" panose="02020603050405020304" pitchFamily="18" charset="0"/>
                <a:cs typeface="Times New Roman" panose="02020603050405020304" pitchFamily="18" charset="0"/>
              </a:rPr>
              <a:t>rovide recommendations to improve employee retention.</a:t>
            </a:r>
          </a:p>
          <a:p>
            <a:pPr marL="0" indent="0" algn="just">
              <a:buNone/>
            </a:pPr>
            <a:endParaRPr lang="en-IN" dirty="0"/>
          </a:p>
        </p:txBody>
      </p:sp>
    </p:spTree>
    <p:extLst>
      <p:ext uri="{BB962C8B-B14F-4D97-AF65-F5344CB8AC3E}">
        <p14:creationId xmlns:p14="http://schemas.microsoft.com/office/powerpoint/2010/main" val="58796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3936-EC80-FA39-5982-B9A606FE150A}"/>
              </a:ext>
            </a:extLst>
          </p:cNvPr>
          <p:cNvSpPr>
            <a:spLocks noGrp="1"/>
          </p:cNvSpPr>
          <p:nvPr>
            <p:ph type="title"/>
          </p:nvPr>
        </p:nvSpPr>
        <p:spPr>
          <a:xfrm>
            <a:off x="677334" y="156238"/>
            <a:ext cx="8752416" cy="1034387"/>
          </a:xfrm>
        </p:spPr>
        <p:txBody>
          <a:bodyPr>
            <a:normAutofit/>
          </a:bodyPr>
          <a:lstStyle/>
          <a:p>
            <a:pPr algn="ctr"/>
            <a:r>
              <a:rPr lang="en-US" sz="6000" b="1" dirty="0">
                <a:solidFill>
                  <a:srgbClr val="B335AA"/>
                </a:solidFill>
                <a:latin typeface="Times New Roman" panose="02020603050405020304" pitchFamily="18" charset="0"/>
                <a:cs typeface="Times New Roman" panose="02020603050405020304" pitchFamily="18" charset="0"/>
              </a:rPr>
              <a:t>KPI’S</a:t>
            </a:r>
            <a:endParaRPr lang="en-IN" sz="6000" dirty="0"/>
          </a:p>
        </p:txBody>
      </p:sp>
      <p:sp>
        <p:nvSpPr>
          <p:cNvPr id="3" name="Content Placeholder 2">
            <a:extLst>
              <a:ext uri="{FF2B5EF4-FFF2-40B4-BE49-F238E27FC236}">
                <a16:creationId xmlns:a16="http://schemas.microsoft.com/office/drawing/2014/main" id="{B5C5F239-B80E-FFD8-CF54-368C3C004E4A}"/>
              </a:ext>
            </a:extLst>
          </p:cNvPr>
          <p:cNvSpPr>
            <a:spLocks noGrp="1"/>
          </p:cNvSpPr>
          <p:nvPr>
            <p:ph idx="1"/>
          </p:nvPr>
        </p:nvSpPr>
        <p:spPr>
          <a:xfrm>
            <a:off x="521586" y="1619251"/>
            <a:ext cx="8826327" cy="4688812"/>
          </a:xfrm>
        </p:spPr>
        <p:txBody>
          <a:bodyPr>
            <a:normAutofit lnSpcReduction="10000"/>
          </a:bodyPr>
          <a:lstStyle/>
          <a:p>
            <a:pPr algn="just">
              <a:buClr>
                <a:srgbClr val="0070C0"/>
              </a:buCl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Average attrition rate for all Departments.</a:t>
            </a:r>
          </a:p>
          <a:p>
            <a:pPr marL="0" indent="0" algn="just">
              <a:buClr>
                <a:srgbClr val="0070C0"/>
              </a:buClr>
              <a:buNone/>
            </a:pPr>
            <a:endParaRPr lang="en-IN" sz="2000" dirty="0">
              <a:latin typeface="Times New Roman" panose="02020603050405020304" pitchFamily="18" charset="0"/>
              <a:cs typeface="Times New Roman" panose="02020603050405020304" pitchFamily="18" charset="0"/>
            </a:endParaRPr>
          </a:p>
          <a:p>
            <a:pPr algn="just">
              <a:buClr>
                <a:srgbClr val="0070C0"/>
              </a:buCl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Average hourly rate of Male Research Scientist .</a:t>
            </a:r>
          </a:p>
          <a:p>
            <a:pPr marL="0" indent="0" algn="just">
              <a:buClr>
                <a:srgbClr val="0070C0"/>
              </a:buClr>
              <a:buNone/>
            </a:pPr>
            <a:endParaRPr lang="en-IN" sz="2000" dirty="0">
              <a:latin typeface="Times New Roman" panose="02020603050405020304" pitchFamily="18" charset="0"/>
              <a:cs typeface="Times New Roman" panose="02020603050405020304" pitchFamily="18" charset="0"/>
            </a:endParaRPr>
          </a:p>
          <a:p>
            <a:pPr algn="just">
              <a:buClr>
                <a:srgbClr val="0070C0"/>
              </a:buCl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Attrition rate Vs Monthly Income stats.</a:t>
            </a:r>
          </a:p>
          <a:p>
            <a:pPr algn="just">
              <a:buClr>
                <a:srgbClr val="0070C0"/>
              </a:buCl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gn="just">
              <a:buClr>
                <a:srgbClr val="0070C0"/>
              </a:buCl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Average working years for each Department.</a:t>
            </a:r>
          </a:p>
          <a:p>
            <a:pPr marL="0" indent="0" algn="just">
              <a:buClr>
                <a:srgbClr val="0070C0"/>
              </a:buClr>
              <a:buNone/>
            </a:pPr>
            <a:endParaRPr lang="en-IN" sz="2000" dirty="0">
              <a:latin typeface="Times New Roman" panose="02020603050405020304" pitchFamily="18" charset="0"/>
              <a:cs typeface="Times New Roman" panose="02020603050405020304" pitchFamily="18" charset="0"/>
            </a:endParaRPr>
          </a:p>
          <a:p>
            <a:pPr algn="just">
              <a:buClr>
                <a:srgbClr val="0070C0"/>
              </a:buCl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Job role Vs Work life balance.</a:t>
            </a:r>
          </a:p>
          <a:p>
            <a:pPr marL="0" indent="0" algn="just">
              <a:buClr>
                <a:srgbClr val="0070C0"/>
              </a:buClr>
              <a:buNone/>
            </a:pPr>
            <a:endParaRPr lang="en-IN" sz="2000" dirty="0">
              <a:latin typeface="Times New Roman" panose="02020603050405020304" pitchFamily="18" charset="0"/>
              <a:cs typeface="Times New Roman" panose="02020603050405020304" pitchFamily="18" charset="0"/>
            </a:endParaRPr>
          </a:p>
          <a:p>
            <a:pPr algn="just">
              <a:buClr>
                <a:srgbClr val="0070C0"/>
              </a:buCl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Attrition rate Vs Years Since last promotion.</a:t>
            </a:r>
          </a:p>
          <a:p>
            <a:pPr marL="0" indent="0">
              <a:buNone/>
            </a:pPr>
            <a:endParaRPr lang="en-IN" dirty="0"/>
          </a:p>
        </p:txBody>
      </p:sp>
    </p:spTree>
    <p:extLst>
      <p:ext uri="{BB962C8B-B14F-4D97-AF65-F5344CB8AC3E}">
        <p14:creationId xmlns:p14="http://schemas.microsoft.com/office/powerpoint/2010/main" val="283046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039A-1456-C484-C6AF-52FEC4412F84}"/>
              </a:ext>
            </a:extLst>
          </p:cNvPr>
          <p:cNvSpPr>
            <a:spLocks noGrp="1"/>
          </p:cNvSpPr>
          <p:nvPr>
            <p:ph type="title"/>
          </p:nvPr>
        </p:nvSpPr>
        <p:spPr>
          <a:xfrm>
            <a:off x="744009" y="156238"/>
            <a:ext cx="8596668" cy="660400"/>
          </a:xfrm>
        </p:spPr>
        <p:txBody>
          <a:bodyPr>
            <a:normAutofit fontScale="90000"/>
          </a:bodyPr>
          <a:lstStyle/>
          <a:p>
            <a:pPr algn="ctr"/>
            <a:r>
              <a:rPr lang="en-IN" sz="3600" b="1" dirty="0">
                <a:solidFill>
                  <a:schemeClr val="tx1"/>
                </a:solidFill>
                <a:latin typeface="Times New Roman" panose="02020603050405020304" pitchFamily="18" charset="0"/>
                <a:cs typeface="Times New Roman" panose="02020603050405020304" pitchFamily="18" charset="0"/>
              </a:rPr>
              <a:t>Average Attrition Rate for all Departments</a:t>
            </a:r>
            <a:br>
              <a:rPr lang="en-IN" sz="3600"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endParaRPr>
          </a:p>
        </p:txBody>
      </p:sp>
      <p:sp>
        <p:nvSpPr>
          <p:cNvPr id="3" name="Content Placeholder 2">
            <a:extLst>
              <a:ext uri="{FF2B5EF4-FFF2-40B4-BE49-F238E27FC236}">
                <a16:creationId xmlns:a16="http://schemas.microsoft.com/office/drawing/2014/main" id="{359EEE29-441C-3F65-7F49-83DDA75511D3}"/>
              </a:ext>
            </a:extLst>
          </p:cNvPr>
          <p:cNvSpPr>
            <a:spLocks noGrp="1"/>
          </p:cNvSpPr>
          <p:nvPr>
            <p:ph idx="1"/>
          </p:nvPr>
        </p:nvSpPr>
        <p:spPr>
          <a:xfrm>
            <a:off x="275918" y="1366685"/>
            <a:ext cx="5928237" cy="4562168"/>
          </a:xfrm>
        </p:spPr>
        <p:txBody>
          <a:bodyPr>
            <a:normAutofit lnSpcReduction="10000"/>
          </a:bodyPr>
          <a:lstStyle/>
          <a:p>
            <a:pPr marL="0" indent="0">
              <a:buNone/>
            </a:pPr>
            <a:endParaRPr lang="en-US" dirty="0"/>
          </a:p>
          <a:p>
            <a:pPr algn="just">
              <a:buClr>
                <a:srgbClr val="0070C0"/>
              </a:buClr>
            </a:pPr>
            <a:r>
              <a:rPr lang="en-US" dirty="0">
                <a:latin typeface="Times New Roman" panose="02020603050405020304" pitchFamily="18" charset="0"/>
                <a:cs typeface="Times New Roman" panose="02020603050405020304" pitchFamily="18" charset="0"/>
              </a:rPr>
              <a:t>Here in this KPI Research and development  department has the highest attrition rate while hardware has the lowest irrespective of the salary hike.</a:t>
            </a:r>
          </a:p>
          <a:p>
            <a:pPr algn="just">
              <a:buClr>
                <a:srgbClr val="0070C0"/>
              </a:buClr>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Here the attrition rate of employees for every department is almost 50% which indicates that attrition rate does not depend on department. So, irrespective of the department almost 50% of employees are leaving the company.</a:t>
            </a:r>
          </a:p>
          <a:p>
            <a:pPr algn="just">
              <a:buClr>
                <a:srgbClr val="0070C0"/>
              </a:buClr>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From this KPI we conclude that  strong strategies must be used to minimize attrition rate and improve the company’s Employee retention so that a balance can be maintained between the company’s growth and right talent.</a:t>
            </a:r>
          </a:p>
          <a:p>
            <a:pPr marL="0" indent="0">
              <a:buNone/>
            </a:pPr>
            <a:endParaRPr lang="en-US" dirty="0"/>
          </a:p>
          <a:p>
            <a:endParaRPr lang="en-US" dirty="0"/>
          </a:p>
          <a:p>
            <a:endParaRPr lang="en-US" dirty="0"/>
          </a:p>
          <a:p>
            <a:endParaRPr lang="en-US" dirty="0"/>
          </a:p>
          <a:p>
            <a:endParaRPr lang="en-US" sz="1800" dirty="0"/>
          </a:p>
          <a:p>
            <a:endParaRPr lang="en-IN" dirty="0"/>
          </a:p>
        </p:txBody>
      </p:sp>
      <p:pic>
        <p:nvPicPr>
          <p:cNvPr id="5" name="Picture 4">
            <a:extLst>
              <a:ext uri="{FF2B5EF4-FFF2-40B4-BE49-F238E27FC236}">
                <a16:creationId xmlns:a16="http://schemas.microsoft.com/office/drawing/2014/main" id="{0C339C16-D27D-7510-92BE-06359A176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645" y="2003629"/>
            <a:ext cx="4487084" cy="2899213"/>
          </a:xfrm>
          <a:prstGeom prst="rect">
            <a:avLst/>
          </a:prstGeom>
        </p:spPr>
      </p:pic>
    </p:spTree>
    <p:extLst>
      <p:ext uri="{BB962C8B-B14F-4D97-AF65-F5344CB8AC3E}">
        <p14:creationId xmlns:p14="http://schemas.microsoft.com/office/powerpoint/2010/main" val="276329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FA7B-63C1-7C75-521B-C56A6D2403AE}"/>
              </a:ext>
            </a:extLst>
          </p:cNvPr>
          <p:cNvSpPr>
            <a:spLocks noGrp="1"/>
          </p:cNvSpPr>
          <p:nvPr>
            <p:ph type="title"/>
          </p:nvPr>
        </p:nvSpPr>
        <p:spPr>
          <a:xfrm>
            <a:off x="638005" y="294968"/>
            <a:ext cx="8564989" cy="924232"/>
          </a:xfrm>
        </p:spPr>
        <p:txBody>
          <a:bodyPr>
            <a:normAutofit fontScale="90000"/>
          </a:bodyPr>
          <a:lstStyle/>
          <a:p>
            <a:pPr algn="ctr"/>
            <a:r>
              <a:rPr lang="en-IN" sz="3600" b="1" dirty="0">
                <a:solidFill>
                  <a:schemeClr val="tx1"/>
                </a:solidFill>
                <a:latin typeface="Times New Roman" panose="02020603050405020304" pitchFamily="18" charset="0"/>
                <a:cs typeface="Times New Roman" panose="02020603050405020304" pitchFamily="18" charset="0"/>
              </a:rPr>
              <a:t>Average Hourly rate of Male Research Scientist </a:t>
            </a: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endParaRPr lang="en-IN" dirty="0"/>
          </a:p>
        </p:txBody>
      </p:sp>
      <p:sp>
        <p:nvSpPr>
          <p:cNvPr id="7" name="Content Placeholder 6">
            <a:extLst>
              <a:ext uri="{FF2B5EF4-FFF2-40B4-BE49-F238E27FC236}">
                <a16:creationId xmlns:a16="http://schemas.microsoft.com/office/drawing/2014/main" id="{3FFBE4DA-2FBC-D079-50C4-6585C438E02B}"/>
              </a:ext>
            </a:extLst>
          </p:cNvPr>
          <p:cNvSpPr>
            <a:spLocks noGrp="1"/>
          </p:cNvSpPr>
          <p:nvPr>
            <p:ph idx="1"/>
          </p:nvPr>
        </p:nvSpPr>
        <p:spPr>
          <a:xfrm>
            <a:off x="677334" y="1632154"/>
            <a:ext cx="5949608" cy="4621161"/>
          </a:xfrm>
        </p:spPr>
        <p:txBody>
          <a:bodyPr/>
          <a:lstStyle/>
          <a:p>
            <a:pPr algn="just">
              <a:buClr>
                <a:srgbClr val="0070C0"/>
              </a:buClr>
            </a:pPr>
            <a:r>
              <a:rPr lang="en-IN" sz="1800" dirty="0">
                <a:latin typeface="Times New Roman" panose="02020603050405020304" pitchFamily="18" charset="0"/>
                <a:cs typeface="Times New Roman" panose="02020603050405020304" pitchFamily="18" charset="0"/>
              </a:rPr>
              <a:t>This KPI analyses the average hourly rate of a male research scientist , also this KPI shows comparison of hourly average rate of other job roles as well.</a:t>
            </a:r>
          </a:p>
          <a:p>
            <a:pPr algn="just">
              <a:buClr>
                <a:srgbClr val="0070C0"/>
              </a:buClr>
            </a:pPr>
            <a:endParaRPr lang="en-IN" dirty="0">
              <a:latin typeface="Times New Roman" panose="02020603050405020304" pitchFamily="18" charset="0"/>
              <a:cs typeface="Times New Roman" panose="02020603050405020304" pitchFamily="18" charset="0"/>
            </a:endParaRPr>
          </a:p>
          <a:p>
            <a:pPr algn="just">
              <a:buClr>
                <a:srgbClr val="0070C0"/>
              </a:buClr>
            </a:pPr>
            <a:r>
              <a:rPr lang="en-IN" sz="1800" dirty="0">
                <a:latin typeface="Times New Roman" panose="02020603050405020304" pitchFamily="18" charset="0"/>
                <a:cs typeface="Times New Roman" panose="02020603050405020304" pitchFamily="18" charset="0"/>
              </a:rPr>
              <a:t>Also this KPI gives us a insight on the working rate on a hourly bases across various job roles and also how certain steps can be implemented to improve the working rate.</a:t>
            </a:r>
          </a:p>
          <a:p>
            <a:pPr algn="just">
              <a:buClr>
                <a:srgbClr val="0070C0"/>
              </a:buClr>
            </a:pPr>
            <a:endParaRPr lang="en-IN" dirty="0">
              <a:latin typeface="Times New Roman" panose="02020603050405020304" pitchFamily="18" charset="0"/>
              <a:cs typeface="Times New Roman" panose="02020603050405020304" pitchFamily="18" charset="0"/>
            </a:endParaRPr>
          </a:p>
          <a:p>
            <a:pPr algn="just">
              <a:buClr>
                <a:srgbClr val="0070C0"/>
              </a:buClr>
            </a:pPr>
            <a:r>
              <a:rPr lang="en-IN" dirty="0">
                <a:latin typeface="Times New Roman" panose="02020603050405020304" pitchFamily="18" charset="0"/>
                <a:cs typeface="Times New Roman" panose="02020603050405020304" pitchFamily="18" charset="0"/>
              </a:rPr>
              <a:t>These steps can be implemented by conducting </a:t>
            </a:r>
            <a:r>
              <a:rPr lang="en-IN" sz="1800" dirty="0">
                <a:latin typeface="Times New Roman" panose="02020603050405020304" pitchFamily="18" charset="0"/>
                <a:cs typeface="Times New Roman" panose="02020603050405020304" pitchFamily="18" charset="0"/>
              </a:rPr>
              <a:t> surveys gender wise based on different job roles.</a:t>
            </a:r>
          </a:p>
          <a:p>
            <a:pPr algn="just">
              <a:buClr>
                <a:srgbClr val="0070C0"/>
              </a:buClr>
            </a:pP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DC3D4EF-8CF6-E850-1474-AF8BC6C6E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275" y="1752600"/>
            <a:ext cx="4717981" cy="2952750"/>
          </a:xfrm>
          <a:prstGeom prst="rect">
            <a:avLst/>
          </a:prstGeom>
        </p:spPr>
      </p:pic>
    </p:spTree>
    <p:extLst>
      <p:ext uri="{BB962C8B-B14F-4D97-AF65-F5344CB8AC3E}">
        <p14:creationId xmlns:p14="http://schemas.microsoft.com/office/powerpoint/2010/main" val="34328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BAE4-E1D6-2C1F-578B-F43BEE192C22}"/>
              </a:ext>
            </a:extLst>
          </p:cNvPr>
          <p:cNvSpPr>
            <a:spLocks noGrp="1"/>
          </p:cNvSpPr>
          <p:nvPr>
            <p:ph type="title"/>
          </p:nvPr>
        </p:nvSpPr>
        <p:spPr>
          <a:xfrm>
            <a:off x="746160" y="156238"/>
            <a:ext cx="8596668" cy="876149"/>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Attrition rate Vs Monthly Income Stats</a:t>
            </a:r>
            <a:endParaRPr lang="en-IN" sz="3200" b="1" dirty="0">
              <a:solidFill>
                <a:schemeClr val="tx1"/>
              </a:solidFill>
            </a:endParaRPr>
          </a:p>
        </p:txBody>
      </p:sp>
      <p:sp>
        <p:nvSpPr>
          <p:cNvPr id="3" name="Content Placeholder 2">
            <a:extLst>
              <a:ext uri="{FF2B5EF4-FFF2-40B4-BE49-F238E27FC236}">
                <a16:creationId xmlns:a16="http://schemas.microsoft.com/office/drawing/2014/main" id="{2D30E593-A068-7312-11E3-6FFB6040C07C}"/>
              </a:ext>
            </a:extLst>
          </p:cNvPr>
          <p:cNvSpPr>
            <a:spLocks noGrp="1"/>
          </p:cNvSpPr>
          <p:nvPr>
            <p:ph idx="1"/>
          </p:nvPr>
        </p:nvSpPr>
        <p:spPr>
          <a:xfrm>
            <a:off x="510186" y="1706975"/>
            <a:ext cx="6081114" cy="4255675"/>
          </a:xfrm>
        </p:spPr>
        <p:txBody>
          <a:bodyPr/>
          <a:lstStyle/>
          <a:p>
            <a:pPr algn="just">
              <a:buClr>
                <a:srgbClr val="0070C0"/>
              </a:buClr>
            </a:pPr>
            <a:r>
              <a:rPr lang="en-US" sz="1800" kern="1200" dirty="0">
                <a:solidFill>
                  <a:schemeClr val="tx1"/>
                </a:solidFill>
                <a:latin typeface="Times New Roman" panose="02020603050405020304" pitchFamily="18" charset="0"/>
                <a:cs typeface="Times New Roman" panose="02020603050405020304" pitchFamily="18" charset="0"/>
              </a:rPr>
              <a:t>This KPI  analyses the relation</a:t>
            </a:r>
            <a:r>
              <a:rPr lang="en-US" sz="1800" dirty="0">
                <a:latin typeface="Times New Roman" panose="02020603050405020304" pitchFamily="18" charset="0"/>
                <a:cs typeface="Times New Roman" panose="02020603050405020304" pitchFamily="18" charset="0"/>
              </a:rPr>
              <a:t> </a:t>
            </a:r>
            <a:r>
              <a:rPr lang="en-US" sz="1800" kern="1200" dirty="0">
                <a:solidFill>
                  <a:schemeClr val="tx1"/>
                </a:solidFill>
                <a:latin typeface="Times New Roman" panose="02020603050405020304" pitchFamily="18" charset="0"/>
                <a:cs typeface="Times New Roman" panose="02020603050405020304" pitchFamily="18" charset="0"/>
              </a:rPr>
              <a:t>between monthly income statistics  and Attrition rate.</a:t>
            </a:r>
          </a:p>
          <a:p>
            <a:pPr algn="just">
              <a:buClr>
                <a:srgbClr val="0070C0"/>
              </a:buClr>
            </a:pPr>
            <a:endParaRPr lang="en-US" dirty="0">
              <a:solidFill>
                <a:schemeClr val="tx1"/>
              </a:solidFill>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T</a:t>
            </a:r>
            <a:r>
              <a:rPr lang="en-US" sz="1800" b="0" i="0" dirty="0">
                <a:latin typeface="Times New Roman" panose="02020603050405020304" pitchFamily="18" charset="0"/>
                <a:cs typeface="Times New Roman" panose="02020603050405020304" pitchFamily="18" charset="0"/>
              </a:rPr>
              <a:t>his KPI </a:t>
            </a:r>
            <a:r>
              <a:rPr lang="en-US" dirty="0">
                <a:latin typeface="Times New Roman" panose="02020603050405020304" pitchFamily="18" charset="0"/>
                <a:cs typeface="Times New Roman" panose="02020603050405020304" pitchFamily="18" charset="0"/>
              </a:rPr>
              <a:t>shows</a:t>
            </a:r>
            <a:r>
              <a:rPr lang="en-US" sz="1800" b="0" i="0" dirty="0">
                <a:latin typeface="Times New Roman" panose="02020603050405020304" pitchFamily="18" charset="0"/>
                <a:cs typeface="Times New Roman" panose="02020603050405020304" pitchFamily="18" charset="0"/>
              </a:rPr>
              <a:t> that the Hardware Department has the lowest attrition rate of 49.44%, with an average monthly income of Rs 26.028K and the Research and Development Department has the highest attrition rate of 51.20%. with an average monthly income of Rs. 25.796K.</a:t>
            </a:r>
          </a:p>
          <a:p>
            <a:pPr marL="0" indent="0" algn="just">
              <a:buClr>
                <a:srgbClr val="0070C0"/>
              </a:buClr>
              <a:buNone/>
            </a:pPr>
            <a:endParaRPr lang="en-US" dirty="0">
              <a:latin typeface="Times New Roman" panose="02020603050405020304" pitchFamily="18" charset="0"/>
              <a:cs typeface="Times New Roman" panose="02020603050405020304" pitchFamily="18" charset="0"/>
            </a:endParaRPr>
          </a:p>
          <a:p>
            <a:pPr algn="just">
              <a:buClr>
                <a:srgbClr val="0070C0"/>
              </a:buClr>
            </a:pPr>
            <a:r>
              <a:rPr lang="en-US" dirty="0">
                <a:latin typeface="Times New Roman" panose="02020603050405020304" pitchFamily="18" charset="0"/>
                <a:cs typeface="Times New Roman" panose="02020603050405020304" pitchFamily="18" charset="0"/>
              </a:rPr>
              <a:t>Based on the analysis of this KPI, certain steps can be implemented to reduce attrition rate such as good work environment, providing certain amenities  to employees etc.</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21EADF8-444C-6A71-0239-7135251A8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5" y="2247900"/>
            <a:ext cx="4766065" cy="2476572"/>
          </a:xfrm>
          <a:prstGeom prst="rect">
            <a:avLst/>
          </a:prstGeom>
        </p:spPr>
      </p:pic>
    </p:spTree>
    <p:extLst>
      <p:ext uri="{BB962C8B-B14F-4D97-AF65-F5344CB8AC3E}">
        <p14:creationId xmlns:p14="http://schemas.microsoft.com/office/powerpoint/2010/main" val="1587359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426</TotalTime>
  <Words>1000</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Century Gothic</vt:lpstr>
      <vt:lpstr>Garamond</vt:lpstr>
      <vt:lpstr>Times New Roman</vt:lpstr>
      <vt:lpstr>Trebuchet MS</vt:lpstr>
      <vt:lpstr>Wingdings</vt:lpstr>
      <vt:lpstr>Wingdings 3</vt:lpstr>
      <vt:lpstr>Savon</vt:lpstr>
      <vt:lpstr>Facet</vt:lpstr>
      <vt:lpstr>1_Facet</vt:lpstr>
      <vt:lpstr>HR ANALYTICS - EMPLOYEE RETENTION </vt:lpstr>
      <vt:lpstr>GROUP MEMBERS</vt:lpstr>
      <vt:lpstr>AGENDA</vt:lpstr>
      <vt:lpstr>OVERVIEW</vt:lpstr>
      <vt:lpstr>INTRODUCTION</vt:lpstr>
      <vt:lpstr>KPI’S</vt:lpstr>
      <vt:lpstr>Average Attrition Rate for all Departments </vt:lpstr>
      <vt:lpstr>Average Hourly rate of Male Research Scientist   </vt:lpstr>
      <vt:lpstr>Attrition rate Vs Monthly Income Stats</vt:lpstr>
      <vt:lpstr>Average Working Years for each Department</vt:lpstr>
      <vt:lpstr>Job role Vs Work life balance. </vt:lpstr>
      <vt:lpstr>Attrition rate Vs Years Since last promotion. </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 EMPLOYEE RETENTION </dc:title>
  <dc:creator>Sanjay Patil</dc:creator>
  <cp:lastModifiedBy>Sanjay Patil</cp:lastModifiedBy>
  <cp:revision>7</cp:revision>
  <dcterms:created xsi:type="dcterms:W3CDTF">2024-05-17T11:04:26Z</dcterms:created>
  <dcterms:modified xsi:type="dcterms:W3CDTF">2024-05-20T13:59:43Z</dcterms:modified>
</cp:coreProperties>
</file>