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7B572C-F06C-43E8-973D-0E73EB6DACD6}">
  <a:tblStyle styleId="{387B572C-F06C-43E8-973D-0E73EB6DAC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5e278e67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5e278e6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5e278e67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5e278e6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f5e278e67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f5e278e67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f5e278e67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f5e278e67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5e278e67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5e278e67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5e278e67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5e278e67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f5e278e67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f5e278e6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f5e278e67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f5e278e67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
              <a:t>Traffic Prediction at Bogor City</a:t>
            </a:r>
            <a:endParaRPr/>
          </a:p>
        </p:txBody>
      </p:sp>
      <p:sp>
        <p:nvSpPr>
          <p:cNvPr id="55" name="Google Shape;55;p13"/>
          <p:cNvSpPr txBox="1">
            <a:spLocks noGrp="1"/>
          </p:cNvSpPr>
          <p:nvPr>
            <p:ph type="subTitle" idx="1"/>
          </p:nvPr>
        </p:nvSpPr>
        <p:spPr>
          <a:xfrm>
            <a:off x="311700" y="3596125"/>
            <a:ext cx="8520600" cy="9546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id"/>
              <a:t>Nama		: Nashrullah</a:t>
            </a:r>
            <a:endParaRPr/>
          </a:p>
          <a:p>
            <a:pPr marL="0" lvl="0" indent="0" algn="l" rtl="0">
              <a:spcBef>
                <a:spcPts val="0"/>
              </a:spcBef>
              <a:spcAft>
                <a:spcPts val="0"/>
              </a:spcAft>
              <a:buNone/>
            </a:pPr>
            <a:r>
              <a:rPr lang="id"/>
              <a:t>Kelompok	: 5A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Business Understanding</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d"/>
              <a:t>Problem Description</a:t>
            </a:r>
            <a:endParaRPr/>
          </a:p>
          <a:p>
            <a:pPr marL="914400" lvl="1" indent="-317500" algn="l" rtl="0">
              <a:spcBef>
                <a:spcPts val="0"/>
              </a:spcBef>
              <a:spcAft>
                <a:spcPts val="0"/>
              </a:spcAft>
              <a:buSzPts val="1400"/>
              <a:buChar char="○"/>
            </a:pPr>
            <a:r>
              <a:rPr lang="id"/>
              <a:t>Berdasarkan penelitian dari Global Traffic Scorared pada tahun 2021 Kota Bogor tercatat sebagai kota termacet kelima di Indonesia. Bahkan pernah dinyatakan sebagai kota termacet di dunia pada tahun 2016 oleh Waze</a:t>
            </a:r>
            <a:endParaRPr/>
          </a:p>
          <a:p>
            <a:pPr marL="914400" lvl="1" indent="-317500" algn="l" rtl="0">
              <a:spcBef>
                <a:spcPts val="0"/>
              </a:spcBef>
              <a:spcAft>
                <a:spcPts val="0"/>
              </a:spcAft>
              <a:buSzPts val="1400"/>
              <a:buChar char="○"/>
            </a:pPr>
            <a:r>
              <a:rPr lang="id"/>
              <a:t>Tahun 2006 Departemen Transportasi Pemerintahan US menluncurkan Integrated Corridor Management yang mana memanfaatkan teknologi untuk meningkatkan sektor transportasi.</a:t>
            </a:r>
            <a:endParaRPr/>
          </a:p>
          <a:p>
            <a:pPr marL="914400" lvl="1" indent="-317500" algn="l" rtl="0">
              <a:spcBef>
                <a:spcPts val="0"/>
              </a:spcBef>
              <a:spcAft>
                <a:spcPts val="0"/>
              </a:spcAft>
              <a:buSzPts val="1400"/>
              <a:buChar char="○"/>
            </a:pPr>
            <a:r>
              <a:rPr lang="id"/>
              <a:t>Beberapa hal yang dilakukan adalah traffic pattern analysis dan prediksi kemacetan lalu lintas.</a:t>
            </a:r>
            <a:endParaRPr/>
          </a:p>
          <a:p>
            <a:pPr marL="914400" lvl="1" indent="-317500" algn="l" rtl="0">
              <a:spcBef>
                <a:spcPts val="0"/>
              </a:spcBef>
              <a:spcAft>
                <a:spcPts val="0"/>
              </a:spcAft>
              <a:buSzPts val="1400"/>
              <a:buChar char="○"/>
            </a:pPr>
            <a:r>
              <a:rPr lang="id"/>
              <a:t>Dengan sistem ini harapannya dapat membantu operator lalu lintas di kota untuk mengambil keputusan yang lebih baik.</a:t>
            </a:r>
            <a:endParaRPr/>
          </a:p>
          <a:p>
            <a:pPr marL="457200" lvl="0" indent="-342900" algn="l" rtl="0">
              <a:spcBef>
                <a:spcPts val="0"/>
              </a:spcBef>
              <a:spcAft>
                <a:spcPts val="0"/>
              </a:spcAft>
              <a:buSzPts val="1800"/>
              <a:buChar char="●"/>
            </a:pPr>
            <a:r>
              <a:rPr lang="id"/>
              <a:t>Propose Solution</a:t>
            </a:r>
            <a:endParaRPr/>
          </a:p>
          <a:p>
            <a:pPr marL="914400" lvl="1" indent="-317500" algn="l" rtl="0">
              <a:spcBef>
                <a:spcPts val="0"/>
              </a:spcBef>
              <a:spcAft>
                <a:spcPts val="0"/>
              </a:spcAft>
              <a:buSzPts val="1400"/>
              <a:buChar char="○"/>
            </a:pPr>
            <a:r>
              <a:rPr lang="id"/>
              <a:t>Sebuah model klasifikasi yang dapat memprediksi tingkat kemacetan.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Data Understanding</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d"/>
              <a:t>Dataset yang digunakan yaitu ‘aggregate_median_jams_Kota Bogor.csv’ yang berisikan informasi yang diperoleh dari device user</a:t>
            </a:r>
            <a:endParaRPr/>
          </a:p>
          <a:p>
            <a:pPr marL="457200" lvl="0" indent="-342900" algn="l" rtl="0">
              <a:spcBef>
                <a:spcPts val="0"/>
              </a:spcBef>
              <a:spcAft>
                <a:spcPts val="0"/>
              </a:spcAft>
              <a:buSzPts val="1800"/>
              <a:buChar char="●"/>
            </a:pPr>
            <a:r>
              <a:rPr lang="id"/>
              <a:t>Teridiri dari 102.322 record data</a:t>
            </a:r>
            <a:endParaRPr/>
          </a:p>
          <a:p>
            <a:pPr marL="457200" lvl="0" indent="-342900" algn="l" rtl="0">
              <a:spcBef>
                <a:spcPts val="0"/>
              </a:spcBef>
              <a:spcAft>
                <a:spcPts val="0"/>
              </a:spcAft>
              <a:buSzPts val="1800"/>
              <a:buChar char="●"/>
            </a:pPr>
            <a:r>
              <a:rPr lang="id"/>
              <a:t>Berisikan informasi mengenai waktu, lokasi, kecepatan, kemacetan,  delay dan tingkat kemacetan</a:t>
            </a:r>
            <a:endParaRPr/>
          </a:p>
          <a:p>
            <a:pPr marL="457200" lvl="0" indent="-342900" algn="l" rtl="0">
              <a:spcBef>
                <a:spcPts val="0"/>
              </a:spcBef>
              <a:spcAft>
                <a:spcPts val="0"/>
              </a:spcAft>
              <a:buSzPts val="1800"/>
              <a:buChar char="●"/>
            </a:pPr>
            <a:r>
              <a:rPr lang="id"/>
              <a:t>Tingkat kemacetan terdiri dari 5 level</a:t>
            </a:r>
            <a:endParaRPr/>
          </a:p>
          <a:p>
            <a:pPr marL="914400" lvl="1" indent="-317500" algn="l" rtl="0">
              <a:spcBef>
                <a:spcPts val="0"/>
              </a:spcBef>
              <a:spcAft>
                <a:spcPts val="0"/>
              </a:spcAft>
              <a:buSzPts val="1400"/>
              <a:buChar char="○"/>
            </a:pPr>
            <a:r>
              <a:rPr lang="id"/>
              <a:t>level 1 berarti kecepatan kendaraan antara 80% - 61% dari free flow speed</a:t>
            </a:r>
            <a:endParaRPr/>
          </a:p>
          <a:p>
            <a:pPr marL="914400" lvl="1" indent="-317500" algn="l" rtl="0">
              <a:spcBef>
                <a:spcPts val="0"/>
              </a:spcBef>
              <a:spcAft>
                <a:spcPts val="0"/>
              </a:spcAft>
              <a:buSzPts val="1400"/>
              <a:buChar char="○"/>
            </a:pPr>
            <a:r>
              <a:rPr lang="id"/>
              <a:t>level 5 berarti tidak bisa jalan sama sekali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Data Preprocessing</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d"/>
              <a:t>Check duplicate &amp; missing values</a:t>
            </a:r>
            <a:endParaRPr/>
          </a:p>
          <a:p>
            <a:pPr marL="457200" lvl="0" indent="-342900" algn="l" rtl="0">
              <a:spcBef>
                <a:spcPts val="0"/>
              </a:spcBef>
              <a:spcAft>
                <a:spcPts val="0"/>
              </a:spcAft>
              <a:buSzPts val="1800"/>
              <a:buChar char="●"/>
            </a:pPr>
            <a:r>
              <a:rPr lang="id"/>
              <a:t>Grouping label dataset </a:t>
            </a:r>
            <a:endParaRPr/>
          </a:p>
          <a:p>
            <a:pPr marL="914400" lvl="1" indent="-317500" algn="l" rtl="0">
              <a:spcBef>
                <a:spcPts val="0"/>
              </a:spcBef>
              <a:spcAft>
                <a:spcPts val="0"/>
              </a:spcAft>
              <a:buSzPts val="1400"/>
              <a:buChar char="○"/>
            </a:pPr>
            <a:r>
              <a:rPr lang="id"/>
              <a:t>Level 5 hanya memiliki 1.5% dari total semua data.</a:t>
            </a:r>
            <a:endParaRPr/>
          </a:p>
          <a:p>
            <a:pPr marL="914400" lvl="1" indent="-317500" algn="l" rtl="0">
              <a:spcBef>
                <a:spcPts val="0"/>
              </a:spcBef>
              <a:spcAft>
                <a:spcPts val="0"/>
              </a:spcAft>
              <a:buSzPts val="1400"/>
              <a:buChar char="○"/>
            </a:pPr>
            <a:r>
              <a:rPr lang="id"/>
              <a:t>Memprediksi level yang tinggi jauh lebih penting dibanding yang rendah. </a:t>
            </a:r>
            <a:endParaRPr/>
          </a:p>
          <a:p>
            <a:pPr marL="914400" lvl="1" indent="-317500" algn="l" rtl="0">
              <a:spcBef>
                <a:spcPts val="0"/>
              </a:spcBef>
              <a:spcAft>
                <a:spcPts val="0"/>
              </a:spcAft>
              <a:buSzPts val="1400"/>
              <a:buChar char="○"/>
            </a:pPr>
            <a:r>
              <a:rPr lang="id"/>
              <a:t>Grouping level dari 5 level menjadi 3 level</a:t>
            </a:r>
            <a:endParaRPr/>
          </a:p>
          <a:p>
            <a:pPr marL="457200" lvl="0" indent="-342900" algn="l" rtl="0">
              <a:spcBef>
                <a:spcPts val="0"/>
              </a:spcBef>
              <a:spcAft>
                <a:spcPts val="0"/>
              </a:spcAft>
              <a:buSzPts val="1800"/>
              <a:buChar char="●"/>
            </a:pPr>
            <a:r>
              <a:rPr lang="id"/>
              <a:t>Feature Engineering</a:t>
            </a:r>
            <a:endParaRPr/>
          </a:p>
          <a:p>
            <a:pPr marL="914400" lvl="1" indent="-317500" algn="l" rtl="0">
              <a:spcBef>
                <a:spcPts val="0"/>
              </a:spcBef>
              <a:spcAft>
                <a:spcPts val="0"/>
              </a:spcAft>
              <a:buSzPts val="1400"/>
              <a:buChar char="○"/>
            </a:pPr>
            <a:r>
              <a:rPr lang="id"/>
              <a:t>hour, week, day, month</a:t>
            </a:r>
            <a:endParaRPr/>
          </a:p>
          <a:p>
            <a:pPr marL="914400" lvl="1" indent="-317500" algn="l" rtl="0">
              <a:spcBef>
                <a:spcPts val="0"/>
              </a:spcBef>
              <a:spcAft>
                <a:spcPts val="0"/>
              </a:spcAft>
              <a:buSzPts val="1400"/>
              <a:buChar char="○"/>
            </a:pPr>
            <a:r>
              <a:rPr lang="id"/>
              <a:t>latitude &amp; longitude</a:t>
            </a:r>
            <a:endParaRPr/>
          </a:p>
          <a:p>
            <a:pPr marL="914400" lvl="1" indent="-317500" algn="l" rtl="0">
              <a:spcBef>
                <a:spcPts val="0"/>
              </a:spcBef>
              <a:spcAft>
                <a:spcPts val="0"/>
              </a:spcAft>
              <a:buSzPts val="1400"/>
              <a:buChar char="○"/>
            </a:pPr>
            <a:r>
              <a:rPr lang="id"/>
              <a:t>isWeekend &amp; isRushtime</a:t>
            </a:r>
            <a:endParaRPr/>
          </a:p>
        </p:txBody>
      </p:sp>
      <p:pic>
        <p:nvPicPr>
          <p:cNvPr id="74" name="Google Shape;74;p16"/>
          <p:cNvPicPr preferRelativeResize="0"/>
          <p:nvPr/>
        </p:nvPicPr>
        <p:blipFill>
          <a:blip r:embed="rId3">
            <a:alphaModFix/>
          </a:blip>
          <a:stretch>
            <a:fillRect/>
          </a:stretch>
        </p:blipFill>
        <p:spPr>
          <a:xfrm>
            <a:off x="3434825" y="2676675"/>
            <a:ext cx="5397474" cy="200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Data Preprocessing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d"/>
              <a:t>Data Transformation</a:t>
            </a:r>
            <a:endParaRPr/>
          </a:p>
          <a:p>
            <a:pPr marL="914400" lvl="1" indent="-317500" algn="l" rtl="0">
              <a:spcBef>
                <a:spcPts val="0"/>
              </a:spcBef>
              <a:spcAft>
                <a:spcPts val="0"/>
              </a:spcAft>
              <a:buSzPts val="1400"/>
              <a:buChar char="○"/>
            </a:pPr>
            <a:r>
              <a:rPr lang="id"/>
              <a:t>d</a:t>
            </a:r>
            <a:endParaRPr/>
          </a:p>
          <a:p>
            <a:pPr marL="457200" lvl="0" indent="-342900" algn="l" rtl="0">
              <a:spcBef>
                <a:spcPts val="0"/>
              </a:spcBef>
              <a:spcAft>
                <a:spcPts val="0"/>
              </a:spcAft>
              <a:buSzPts val="1800"/>
              <a:buChar char="●"/>
            </a:pPr>
            <a:r>
              <a:rPr lang="id"/>
              <a:t>Grouping label dataset </a:t>
            </a:r>
            <a:endParaRPr/>
          </a:p>
          <a:p>
            <a:pPr marL="914400" lvl="1" indent="-317500" algn="l" rtl="0">
              <a:spcBef>
                <a:spcPts val="0"/>
              </a:spcBef>
              <a:spcAft>
                <a:spcPts val="0"/>
              </a:spcAft>
              <a:buSzPts val="1400"/>
              <a:buChar char="○"/>
            </a:pPr>
            <a:r>
              <a:rPr lang="id"/>
              <a:t>Level 5 hanya memiliki 1.5% dari total semua data.</a:t>
            </a:r>
            <a:endParaRPr/>
          </a:p>
          <a:p>
            <a:pPr marL="914400" lvl="1" indent="-317500" algn="l" rtl="0">
              <a:spcBef>
                <a:spcPts val="0"/>
              </a:spcBef>
              <a:spcAft>
                <a:spcPts val="0"/>
              </a:spcAft>
              <a:buSzPts val="1400"/>
              <a:buChar char="○"/>
            </a:pPr>
            <a:r>
              <a:rPr lang="id"/>
              <a:t>Memprediksi level yang tinggi jauh lebih penting dibanding yang rendah. </a:t>
            </a:r>
            <a:endParaRPr/>
          </a:p>
          <a:p>
            <a:pPr marL="914400" lvl="1" indent="-317500" algn="l" rtl="0">
              <a:spcBef>
                <a:spcPts val="0"/>
              </a:spcBef>
              <a:spcAft>
                <a:spcPts val="0"/>
              </a:spcAft>
              <a:buSzPts val="1400"/>
              <a:buChar char="○"/>
            </a:pPr>
            <a:r>
              <a:rPr lang="id"/>
              <a:t>Grouping level dari 5 level menjadi 3 level</a:t>
            </a:r>
            <a:endParaRPr/>
          </a:p>
          <a:p>
            <a:pPr marL="457200" lvl="0" indent="-342900" algn="l" rtl="0">
              <a:spcBef>
                <a:spcPts val="0"/>
              </a:spcBef>
              <a:spcAft>
                <a:spcPts val="0"/>
              </a:spcAft>
              <a:buSzPts val="1800"/>
              <a:buChar char="●"/>
            </a:pPr>
            <a:r>
              <a:rPr lang="id"/>
              <a:t>Handling Imbalance Problem</a:t>
            </a:r>
            <a:endParaRPr/>
          </a:p>
          <a:p>
            <a:pPr marL="914400" lvl="1" indent="-317500" algn="l" rtl="0">
              <a:spcBef>
                <a:spcPts val="0"/>
              </a:spcBef>
              <a:spcAft>
                <a:spcPts val="0"/>
              </a:spcAft>
              <a:buSzPts val="1400"/>
              <a:buChar char="○"/>
            </a:pPr>
            <a:r>
              <a:rPr lang="id"/>
              <a:t>Level 3 (High) sebanyak 15%</a:t>
            </a:r>
            <a:endParaRPr/>
          </a:p>
          <a:p>
            <a:pPr marL="914400" lvl="1" indent="-317500" algn="l" rtl="0">
              <a:spcBef>
                <a:spcPts val="0"/>
              </a:spcBef>
              <a:spcAft>
                <a:spcPts val="0"/>
              </a:spcAft>
              <a:buSzPts val="1400"/>
              <a:buChar char="○"/>
            </a:pPr>
            <a:r>
              <a:rPr lang="id"/>
              <a:t>SMOTE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Modelling</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d"/>
              <a:t>Train-Test Split</a:t>
            </a:r>
            <a:endParaRPr/>
          </a:p>
          <a:p>
            <a:pPr marL="914400" lvl="1" indent="-317500" algn="l" rtl="0">
              <a:spcBef>
                <a:spcPts val="0"/>
              </a:spcBef>
              <a:spcAft>
                <a:spcPts val="0"/>
              </a:spcAft>
              <a:buSzPts val="1400"/>
              <a:buChar char="○"/>
            </a:pPr>
            <a:r>
              <a:rPr lang="id"/>
              <a:t>Stratified Splitting (Proporsi target label disamakan)</a:t>
            </a:r>
            <a:endParaRPr/>
          </a:p>
          <a:p>
            <a:pPr marL="914400" lvl="1" indent="-317500" algn="l" rtl="0">
              <a:spcBef>
                <a:spcPts val="0"/>
              </a:spcBef>
              <a:spcAft>
                <a:spcPts val="0"/>
              </a:spcAft>
              <a:buSzPts val="1400"/>
              <a:buChar char="○"/>
            </a:pPr>
            <a:r>
              <a:rPr lang="id"/>
              <a:t>70% untuk training dan 30% untuk testing</a:t>
            </a:r>
            <a:endParaRPr/>
          </a:p>
          <a:p>
            <a:pPr marL="457200" lvl="0" indent="-342900" algn="l" rtl="0">
              <a:spcBef>
                <a:spcPts val="0"/>
              </a:spcBef>
              <a:spcAft>
                <a:spcPts val="0"/>
              </a:spcAft>
              <a:buSzPts val="1800"/>
              <a:buChar char="●"/>
            </a:pPr>
            <a:r>
              <a:rPr lang="id"/>
              <a:t>Hyperparameter Tuning</a:t>
            </a:r>
            <a:endParaRPr/>
          </a:p>
          <a:p>
            <a:pPr marL="914400" lvl="1" indent="-317500" algn="l" rtl="0">
              <a:spcBef>
                <a:spcPts val="0"/>
              </a:spcBef>
              <a:spcAft>
                <a:spcPts val="0"/>
              </a:spcAft>
              <a:buSzPts val="1400"/>
              <a:buChar char="○"/>
            </a:pPr>
            <a:r>
              <a:rPr lang="id"/>
              <a:t>StratifiedKFold dengan 5 cv</a:t>
            </a:r>
            <a:endParaRPr/>
          </a:p>
          <a:p>
            <a:pPr marL="914400" lvl="1" indent="-317500" algn="l" rtl="0">
              <a:spcBef>
                <a:spcPts val="0"/>
              </a:spcBef>
              <a:spcAft>
                <a:spcPts val="0"/>
              </a:spcAft>
              <a:buSzPts val="1400"/>
              <a:buChar char="○"/>
            </a:pPr>
            <a:r>
              <a:rPr lang="id"/>
              <a:t>Menggunakan Optuna dalam menetapkan parameter selanjutnya</a:t>
            </a:r>
            <a:endParaRPr/>
          </a:p>
          <a:p>
            <a:pPr marL="914400" lvl="1" indent="-317500" algn="l" rtl="0">
              <a:spcBef>
                <a:spcPts val="0"/>
              </a:spcBef>
              <a:spcAft>
                <a:spcPts val="0"/>
              </a:spcAft>
              <a:buSzPts val="1400"/>
              <a:buChar char="○"/>
            </a:pPr>
            <a:r>
              <a:rPr lang="id"/>
              <a:t>Menggunakan metric F1-Score sebagai rujukan model terbaik</a:t>
            </a:r>
            <a:endParaRPr/>
          </a:p>
          <a:p>
            <a:pPr marL="457200" lvl="0" indent="-342900" algn="l" rtl="0">
              <a:spcBef>
                <a:spcPts val="0"/>
              </a:spcBef>
              <a:spcAft>
                <a:spcPts val="0"/>
              </a:spcAft>
              <a:buSzPts val="1800"/>
              <a:buChar char="●"/>
            </a:pPr>
            <a:r>
              <a:rPr lang="id"/>
              <a:t>Training</a:t>
            </a:r>
            <a:endParaRPr/>
          </a:p>
          <a:p>
            <a:pPr marL="914400" lvl="1" indent="-317500" algn="l" rtl="0">
              <a:spcBef>
                <a:spcPts val="0"/>
              </a:spcBef>
              <a:spcAft>
                <a:spcPts val="0"/>
              </a:spcAft>
              <a:buSzPts val="1400"/>
              <a:buChar char="○"/>
            </a:pPr>
            <a:r>
              <a:rPr lang="id"/>
              <a:t>Logistic Regression &amp; Decision Tree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Modelling</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93" name="Google Shape;93;p19"/>
          <p:cNvGraphicFramePr/>
          <p:nvPr/>
        </p:nvGraphicFramePr>
        <p:xfrm>
          <a:off x="952500" y="2190750"/>
          <a:ext cx="3000000" cy="3000000"/>
        </p:xfrm>
        <a:graphic>
          <a:graphicData uri="http://schemas.openxmlformats.org/drawingml/2006/table">
            <a:tbl>
              <a:tblPr>
                <a:noFill/>
                <a:tableStyleId>{387B572C-F06C-43E8-973D-0E73EB6DACD6}</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id"/>
                        <a:t>Model</a:t>
                      </a:r>
                      <a:endParaRPr/>
                    </a:p>
                  </a:txBody>
                  <a:tcPr marL="91425" marR="91425" marT="91425" marB="91425" anchor="ctr"/>
                </a:tc>
                <a:tc>
                  <a:txBody>
                    <a:bodyPr/>
                    <a:lstStyle/>
                    <a:p>
                      <a:pPr marL="0" lvl="0" indent="0" algn="ctr" rtl="0">
                        <a:spcBef>
                          <a:spcPts val="0"/>
                        </a:spcBef>
                        <a:spcAft>
                          <a:spcPts val="0"/>
                        </a:spcAft>
                        <a:buNone/>
                      </a:pPr>
                      <a:r>
                        <a:rPr lang="id"/>
                        <a:t>Accuracy</a:t>
                      </a:r>
                      <a:endParaRPr/>
                    </a:p>
                  </a:txBody>
                  <a:tcPr marL="91425" marR="91425" marT="91425" marB="91425" anchor="ctr"/>
                </a:tc>
                <a:tc>
                  <a:txBody>
                    <a:bodyPr/>
                    <a:lstStyle/>
                    <a:p>
                      <a:pPr marL="0" lvl="0" indent="0" algn="ctr" rtl="0">
                        <a:spcBef>
                          <a:spcPts val="0"/>
                        </a:spcBef>
                        <a:spcAft>
                          <a:spcPts val="0"/>
                        </a:spcAft>
                        <a:buNone/>
                      </a:pPr>
                      <a:r>
                        <a:rPr lang="id"/>
                        <a:t>F-1 Score</a:t>
                      </a:r>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id"/>
                        <a:t>Logistic Regression</a:t>
                      </a:r>
                      <a:endParaRPr/>
                    </a:p>
                  </a:txBody>
                  <a:tcPr marL="91425" marR="91425" marT="91425" marB="91425" anchor="ctr"/>
                </a:tc>
                <a:tc>
                  <a:txBody>
                    <a:bodyPr/>
                    <a:lstStyle/>
                    <a:p>
                      <a:pPr marL="0" lvl="0" indent="0" algn="ctr" rtl="0">
                        <a:spcBef>
                          <a:spcPts val="0"/>
                        </a:spcBef>
                        <a:spcAft>
                          <a:spcPts val="0"/>
                        </a:spcAft>
                        <a:buNone/>
                      </a:pPr>
                      <a:r>
                        <a:rPr lang="id"/>
                        <a:t>81%</a:t>
                      </a:r>
                      <a:endParaRPr/>
                    </a:p>
                  </a:txBody>
                  <a:tcPr marL="91425" marR="91425" marT="91425" marB="91425" anchor="ctr"/>
                </a:tc>
                <a:tc>
                  <a:txBody>
                    <a:bodyPr/>
                    <a:lstStyle/>
                    <a:p>
                      <a:pPr marL="0" lvl="0" indent="0" algn="ctr" rtl="0">
                        <a:spcBef>
                          <a:spcPts val="0"/>
                        </a:spcBef>
                        <a:spcAft>
                          <a:spcPts val="0"/>
                        </a:spcAft>
                        <a:buNone/>
                      </a:pPr>
                      <a:r>
                        <a:rPr lang="id"/>
                        <a:t>81%</a:t>
                      </a:r>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id"/>
                        <a:t>Decision Tree</a:t>
                      </a:r>
                      <a:endParaRPr/>
                    </a:p>
                  </a:txBody>
                  <a:tcPr marL="91425" marR="91425" marT="91425" marB="91425" anchor="ctr"/>
                </a:tc>
                <a:tc>
                  <a:txBody>
                    <a:bodyPr/>
                    <a:lstStyle/>
                    <a:p>
                      <a:pPr marL="0" lvl="0" indent="0" algn="ctr" rtl="0">
                        <a:spcBef>
                          <a:spcPts val="0"/>
                        </a:spcBef>
                        <a:spcAft>
                          <a:spcPts val="0"/>
                        </a:spcAft>
                        <a:buNone/>
                      </a:pPr>
                      <a:r>
                        <a:rPr lang="id"/>
                        <a:t>96%</a:t>
                      </a:r>
                      <a:endParaRPr/>
                    </a:p>
                  </a:txBody>
                  <a:tcPr marL="91425" marR="91425" marT="91425" marB="91425" anchor="ctr"/>
                </a:tc>
                <a:tc>
                  <a:txBody>
                    <a:bodyPr/>
                    <a:lstStyle/>
                    <a:p>
                      <a:pPr marL="0" lvl="0" indent="0" algn="ctr" rtl="0">
                        <a:spcBef>
                          <a:spcPts val="0"/>
                        </a:spcBef>
                        <a:spcAft>
                          <a:spcPts val="0"/>
                        </a:spcAft>
                        <a:buNone/>
                      </a:pPr>
                      <a:r>
                        <a:rPr lang="id"/>
                        <a:t>96%</a:t>
                      </a:r>
                      <a:endParaRPr/>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Evaluation</a:t>
            </a: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100" name="Google Shape;100;p20"/>
          <p:cNvGraphicFramePr/>
          <p:nvPr/>
        </p:nvGraphicFramePr>
        <p:xfrm>
          <a:off x="952500" y="2266950"/>
          <a:ext cx="3000000" cy="3000000"/>
        </p:xfrm>
        <a:graphic>
          <a:graphicData uri="http://schemas.openxmlformats.org/drawingml/2006/table">
            <a:tbl>
              <a:tblPr>
                <a:noFill/>
                <a:tableStyleId>{387B572C-F06C-43E8-973D-0E73EB6DACD6}</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id"/>
                        <a:t>Model</a:t>
                      </a:r>
                      <a:endParaRPr/>
                    </a:p>
                  </a:txBody>
                  <a:tcPr marL="91425" marR="91425" marT="91425" marB="91425" anchor="ctr"/>
                </a:tc>
                <a:tc>
                  <a:txBody>
                    <a:bodyPr/>
                    <a:lstStyle/>
                    <a:p>
                      <a:pPr marL="0" lvl="0" indent="0" algn="ctr" rtl="0">
                        <a:spcBef>
                          <a:spcPts val="0"/>
                        </a:spcBef>
                        <a:spcAft>
                          <a:spcPts val="0"/>
                        </a:spcAft>
                        <a:buNone/>
                      </a:pPr>
                      <a:r>
                        <a:rPr lang="id"/>
                        <a:t>Accuracy</a:t>
                      </a:r>
                      <a:endParaRPr/>
                    </a:p>
                  </a:txBody>
                  <a:tcPr marL="91425" marR="91425" marT="91425" marB="91425" anchor="ctr"/>
                </a:tc>
                <a:tc>
                  <a:txBody>
                    <a:bodyPr/>
                    <a:lstStyle/>
                    <a:p>
                      <a:pPr marL="0" lvl="0" indent="0" algn="ctr" rtl="0">
                        <a:spcBef>
                          <a:spcPts val="0"/>
                        </a:spcBef>
                        <a:spcAft>
                          <a:spcPts val="0"/>
                        </a:spcAft>
                        <a:buNone/>
                      </a:pPr>
                      <a:r>
                        <a:rPr lang="id"/>
                        <a:t>F-1 Score</a:t>
                      </a:r>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id"/>
                        <a:t>Logistic Regression</a:t>
                      </a:r>
                      <a:endParaRPr/>
                    </a:p>
                  </a:txBody>
                  <a:tcPr marL="91425" marR="91425" marT="91425" marB="91425" anchor="ctr"/>
                </a:tc>
                <a:tc>
                  <a:txBody>
                    <a:bodyPr/>
                    <a:lstStyle/>
                    <a:p>
                      <a:pPr marL="0" lvl="0" indent="0" algn="ctr" rtl="0">
                        <a:spcBef>
                          <a:spcPts val="0"/>
                        </a:spcBef>
                        <a:spcAft>
                          <a:spcPts val="0"/>
                        </a:spcAft>
                        <a:buNone/>
                      </a:pPr>
                      <a:r>
                        <a:rPr lang="id"/>
                        <a:t>81%</a:t>
                      </a:r>
                      <a:endParaRPr/>
                    </a:p>
                  </a:txBody>
                  <a:tcPr marL="91425" marR="91425" marT="91425" marB="91425" anchor="ctr"/>
                </a:tc>
                <a:tc>
                  <a:txBody>
                    <a:bodyPr/>
                    <a:lstStyle/>
                    <a:p>
                      <a:pPr marL="0" lvl="0" indent="0" algn="ctr" rtl="0">
                        <a:spcBef>
                          <a:spcPts val="0"/>
                        </a:spcBef>
                        <a:spcAft>
                          <a:spcPts val="0"/>
                        </a:spcAft>
                        <a:buNone/>
                      </a:pPr>
                      <a:r>
                        <a:rPr lang="id"/>
                        <a:t>79%</a:t>
                      </a:r>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id"/>
                        <a:t>Decision Tree</a:t>
                      </a:r>
                      <a:endParaRPr/>
                    </a:p>
                  </a:txBody>
                  <a:tcPr marL="91425" marR="91425" marT="91425" marB="91425" anchor="ctr"/>
                </a:tc>
                <a:tc>
                  <a:txBody>
                    <a:bodyPr/>
                    <a:lstStyle/>
                    <a:p>
                      <a:pPr marL="0" lvl="0" indent="0" algn="ctr" rtl="0">
                        <a:spcBef>
                          <a:spcPts val="0"/>
                        </a:spcBef>
                        <a:spcAft>
                          <a:spcPts val="0"/>
                        </a:spcAft>
                        <a:buNone/>
                      </a:pPr>
                      <a:r>
                        <a:rPr lang="id"/>
                        <a:t>89%</a:t>
                      </a:r>
                      <a:endParaRPr/>
                    </a:p>
                  </a:txBody>
                  <a:tcPr marL="91425" marR="91425" marT="91425" marB="91425" anchor="ctr"/>
                </a:tc>
                <a:tc>
                  <a:txBody>
                    <a:bodyPr/>
                    <a:lstStyle/>
                    <a:p>
                      <a:pPr marL="0" lvl="0" indent="0" algn="ctr" rtl="0">
                        <a:spcBef>
                          <a:spcPts val="0"/>
                        </a:spcBef>
                        <a:spcAft>
                          <a:spcPts val="0"/>
                        </a:spcAft>
                        <a:buNone/>
                      </a:pPr>
                      <a:r>
                        <a:rPr lang="id"/>
                        <a:t>87%</a:t>
                      </a:r>
                      <a:endParaRPr/>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Referensi</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a:t>
            </a:r>
            <a:r>
              <a:rPr lang="en-US" dirty="0" err="1"/>
              <a:t>Dauletbak</a:t>
            </a:r>
            <a:r>
              <a:rPr lang="en-US" dirty="0"/>
              <a:t>, D., &amp; Woo, J. </a:t>
            </a:r>
            <a:r>
              <a:rPr lang="en-US"/>
              <a:t>2020] </a:t>
            </a:r>
            <a:r>
              <a:rPr lang="id"/>
              <a:t>Big </a:t>
            </a:r>
            <a:r>
              <a:rPr lang="id" dirty="0"/>
              <a:t>Data Analysis and Prediction of Traffic in Los Angeles</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Words>
  <Application>Microsoft Office PowerPoint</Application>
  <PresentationFormat>On-screen Show (16:9)</PresentationFormat>
  <Paragraphs>70</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Traffic Prediction at Bogor City</vt:lpstr>
      <vt:lpstr>Business Understanding</vt:lpstr>
      <vt:lpstr>Data Understanding</vt:lpstr>
      <vt:lpstr>Data Preprocessing</vt:lpstr>
      <vt:lpstr>Data Preprocessing</vt:lpstr>
      <vt:lpstr>Modelling</vt:lpstr>
      <vt:lpstr>Modelling</vt:lpstr>
      <vt:lpstr>Evaluation</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Prediction at Bogor City</dc:title>
  <cp:lastModifiedBy>Nashrullah .</cp:lastModifiedBy>
  <cp:revision>1</cp:revision>
  <dcterms:modified xsi:type="dcterms:W3CDTF">2023-03-02T01:26:21Z</dcterms:modified>
</cp:coreProperties>
</file>