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8"/>
  </p:notesMasterIdLst>
  <p:sldIdLst>
    <p:sldId id="256" r:id="rId2"/>
    <p:sldId id="258" r:id="rId3"/>
    <p:sldId id="26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5" r:id="rId12"/>
    <p:sldId id="356" r:id="rId13"/>
    <p:sldId id="357" r:id="rId14"/>
    <p:sldId id="358" r:id="rId15"/>
    <p:sldId id="359" r:id="rId16"/>
    <p:sldId id="360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Vidaloka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794B7-B6DF-4F68-8101-DA49D3852E53}">
  <a:tblStyle styleId="{98C794B7-B6DF-4F68-8101-DA49D3852E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8798E3F8-BDD1-8BC9-A182-9EE8E2E59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D3C12A2F-6529-7A07-29D3-A5B0830281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D5EEE68F-F99F-1CE6-F096-F8B82B3622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950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FF9A8396-0835-6B05-C3E4-38AFD0E59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18C8BAEB-EE96-AEBA-9729-41463211DB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81A47F51-1E16-06D1-2CAA-74F8F51C47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61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01C2CACD-6819-FB51-D05C-5E8A1CD7D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E14EFA63-C167-27B1-B46B-B6153BC0B5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344BEE0E-A8E5-BD53-1EB4-B7C3F48BCC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027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4CE60B56-4FA0-C14B-5D7A-5CE45A857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FFEE9A7B-63C5-5BFD-9960-A97A10E8D6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A44CC1A9-E39E-F08B-C8C9-942717977E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520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5931656E-3A90-7176-2651-1E8679DD8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480A7822-6282-FEE4-606C-AD827DF7D3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2C3484D2-C3A9-23F1-AB5D-3F375A4017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413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CE97FE35-B13C-AB69-7D0C-A2D16C78F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4981E4C2-05FB-6AEE-CAB4-0985635D3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AA2DBA2C-B68F-F959-3F7C-1EFE21E77D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556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2C47431F-4E08-CA54-A80C-F9CCC005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927D333A-1886-2C92-2A6E-4B6193826C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BCCBF2D7-8961-6A5C-0DBD-A7C0C18332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5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804D13F4-76E4-89E4-9715-CE7783038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454B4936-21EC-F60C-2E72-3FC8F482A2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03E14186-EC50-936C-EAB1-BC7C5C2749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581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AB736DF1-E6D1-B5E6-A481-0B5C70B0E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EF20FDBC-8EA3-442C-CDE7-27910A9B02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83295AED-23DF-D162-18DC-2D919FC0EF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058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0AC029BD-04BA-C6C6-1339-6CF522D2A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9F94C10A-7B1B-C629-D7EE-D6D95A19AB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4ED27C26-207D-134D-2EBF-E5910E8F20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55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4C4D3343-F7DB-FD6F-F7B1-6B7C1DCDE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77EDBA86-09A8-8A95-FEC9-2E4EE8C40F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BCA9D48A-1E11-20C2-6DB1-0BD6D34AA9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552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CFD43D60-6DAF-1430-1FFC-7C40A746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6F93285B-630A-AD0B-9ADA-CB4C2D5FD0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DC5C93FE-5A47-E234-02EF-1BD75BE064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419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7763FA1D-C378-E9E9-A71D-56E3413DE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>
            <a:extLst>
              <a:ext uri="{FF2B5EF4-FFF2-40B4-BE49-F238E27FC236}">
                <a16:creationId xmlns:a16="http://schemas.microsoft.com/office/drawing/2014/main" id="{A040CED1-3919-729F-FF5C-0A73ABEFF2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>
            <a:extLst>
              <a:ext uri="{FF2B5EF4-FFF2-40B4-BE49-F238E27FC236}">
                <a16:creationId xmlns:a16="http://schemas.microsoft.com/office/drawing/2014/main" id="{383B7207-EF93-ADB3-EEB2-577B275C0A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34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96" r:id="rId5"/>
    <p:sldLayoutId id="2147483697" r:id="rId6"/>
    <p:sldLayoutId id="214748369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787B09-15C0-2923-0A27-286A032ABD52}"/>
              </a:ext>
            </a:extLst>
          </p:cNvPr>
          <p:cNvSpPr txBox="1"/>
          <p:nvPr/>
        </p:nvSpPr>
        <p:spPr>
          <a:xfrm>
            <a:off x="2071316" y="231127"/>
            <a:ext cx="557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TRƯỜNG ĐẠI HỌC CÔNG NGHIỆP HÀ NỘI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13A3A-7777-1E82-6515-AEAACE15F33D}"/>
              </a:ext>
            </a:extLst>
          </p:cNvPr>
          <p:cNvSpPr txBox="1"/>
          <p:nvPr/>
        </p:nvSpPr>
        <p:spPr>
          <a:xfrm>
            <a:off x="2675151" y="689565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KHOA CÔNG NGHỆ THÔNG TIN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B21960-191F-2526-CE6D-8A48A310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844" y="1079415"/>
            <a:ext cx="570722" cy="56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E65003-5C7D-E1F3-E8B8-6A3033B1DF2D}"/>
              </a:ext>
            </a:extLst>
          </p:cNvPr>
          <p:cNvSpPr txBox="1"/>
          <p:nvPr/>
        </p:nvSpPr>
        <p:spPr>
          <a:xfrm>
            <a:off x="2333271" y="1678913"/>
            <a:ext cx="5048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BẢO VỆ ĐỒ ÁN TỐT NGHIỆP</a:t>
            </a:r>
          </a:p>
          <a:p>
            <a:pPr algn="ctr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CHUYÊN NGÀNH CÔNG NGHỆ THÔNG TIN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891E5-48CF-D26D-BB9A-3D9F26512912}"/>
              </a:ext>
            </a:extLst>
          </p:cNvPr>
          <p:cNvSpPr txBox="1"/>
          <p:nvPr/>
        </p:nvSpPr>
        <p:spPr>
          <a:xfrm>
            <a:off x="1484119" y="2433746"/>
            <a:ext cx="71753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online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thú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cưng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DF64FF-3126-89A1-8253-7E518758FBD6}"/>
              </a:ext>
            </a:extLst>
          </p:cNvPr>
          <p:cNvSpPr/>
          <p:nvPr/>
        </p:nvSpPr>
        <p:spPr>
          <a:xfrm>
            <a:off x="3056015" y="3078513"/>
            <a:ext cx="3602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Giảng viên HD: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 	ThS. Đoàn Văn Trung	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F906C3-A7C2-A01B-B0C9-397C92989899}"/>
              </a:ext>
            </a:extLst>
          </p:cNvPr>
          <p:cNvSpPr/>
          <p:nvPr/>
        </p:nvSpPr>
        <p:spPr>
          <a:xfrm>
            <a:off x="3056015" y="3377993"/>
            <a:ext cx="3602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Sinh viên thực hiện:	</a:t>
            </a:r>
            <a:r>
              <a:rPr lang="de-DE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 Văn Quý</a:t>
            </a:r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DEF302-EB43-5E75-8CCA-AAB5A1D4A63C}"/>
              </a:ext>
            </a:extLst>
          </p:cNvPr>
          <p:cNvSpPr/>
          <p:nvPr/>
        </p:nvSpPr>
        <p:spPr>
          <a:xfrm>
            <a:off x="1523998" y="457548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b="1" i="1" dirty="0">
                <a:latin typeface="Calibri" panose="020F0502020204030204" pitchFamily="34" charset="0"/>
                <a:cs typeface="Calibri" panose="020F0502020204030204" pitchFamily="34" charset="0"/>
              </a:rPr>
              <a:t>Hà nội, tháng 06 năm 2025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FE4E9-2149-B0FB-62F9-68B8D4898D7D}"/>
              </a:ext>
            </a:extLst>
          </p:cNvPr>
          <p:cNvSpPr/>
          <p:nvPr/>
        </p:nvSpPr>
        <p:spPr>
          <a:xfrm>
            <a:off x="3056015" y="3722742"/>
            <a:ext cx="3602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 sinh viên:	</a:t>
            </a:r>
            <a:r>
              <a:rPr lang="de-DE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2021606690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B04EF9-E284-70DD-E149-3C8738DBB1F6}"/>
              </a:ext>
            </a:extLst>
          </p:cNvPr>
          <p:cNvSpPr/>
          <p:nvPr/>
        </p:nvSpPr>
        <p:spPr>
          <a:xfrm>
            <a:off x="3056015" y="4030519"/>
            <a:ext cx="3602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Lớp:		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2021DHCNTT6 – K16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BC295A9C-4623-DDD2-1287-595E0A0C6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AFB09225-ECC0-741B-C2C0-19B4E10022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5648" y="2368029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KẾT QUẢ THỰC HIÊN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3A1A921B-6FF5-12A8-17F6-8FA339385D5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6550" y="1387972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III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99C64-2C10-65AC-CB9B-D0E5B57D7A6A}"/>
              </a:ext>
            </a:extLst>
          </p:cNvPr>
          <p:cNvSpPr txBox="1"/>
          <p:nvPr/>
        </p:nvSpPr>
        <p:spPr>
          <a:xfrm>
            <a:off x="6527460" y="2571750"/>
            <a:ext cx="13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36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B0CBB224-FA4E-43A3-2C79-74B529C36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BE190A42-B107-0E63-FBA5-BD9092E08F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8400" y="180964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  <a:t>KẾT QUẢ THỰC HIÊN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A7047C4D-8948-3A84-2B47-A0A1EE60E79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10486" y="180964"/>
            <a:ext cx="825450" cy="763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Calibri" panose="020F0502020204030204" pitchFamily="34" charset="0"/>
                <a:cs typeface="Calibri" panose="020F0502020204030204" pitchFamily="34" charset="0"/>
              </a:rPr>
              <a:t>III</a:t>
            </a:r>
            <a:endParaRPr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71EFC3-0E80-D830-B944-CA950CA023F2}"/>
              </a:ext>
            </a:extLst>
          </p:cNvPr>
          <p:cNvSpPr txBox="1"/>
          <p:nvPr/>
        </p:nvSpPr>
        <p:spPr>
          <a:xfrm>
            <a:off x="6990756" y="316230"/>
            <a:ext cx="13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1BAC5B-8336-2D40-4D97-84F934306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6701"/>
            <a:ext cx="87262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quyết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27A029-B348-193B-DB9C-BD2D8C171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3148036"/>
            <a:ext cx="84275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vật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kho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đượ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mặt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446DC8-D06A-EF10-B6A2-C32C5111A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1453884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ưu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trữ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thông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tin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hóa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đơn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sản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phẩm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cũng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như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quản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lý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nguyên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vật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liệu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cần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thiết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D1D854-A167-4E35-AA24-2FCBC12EC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2358591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ã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quyết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hang,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32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85079658-FFB8-D318-3965-911236EF0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511343BB-20E9-9272-EF12-3DE5E7A168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8400" y="180964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  <a:t>KẾT QUẢ THỰC HIÊN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A0F7A085-C05B-0F06-758E-936DE2337EF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10486" y="180964"/>
            <a:ext cx="825450" cy="763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Calibri" panose="020F0502020204030204" pitchFamily="34" charset="0"/>
                <a:cs typeface="Calibri" panose="020F0502020204030204" pitchFamily="34" charset="0"/>
              </a:rPr>
              <a:t>III</a:t>
            </a:r>
            <a:endParaRPr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0C767-1111-C4E8-70BA-AD40FDB7A794}"/>
              </a:ext>
            </a:extLst>
          </p:cNvPr>
          <p:cNvSpPr txBox="1"/>
          <p:nvPr/>
        </p:nvSpPr>
        <p:spPr>
          <a:xfrm>
            <a:off x="6990756" y="316230"/>
            <a:ext cx="13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88987B-B51D-C61F-84E1-EFF97F1F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6701"/>
            <a:ext cx="87262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nhược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73B95-151C-DB6B-9410-31EE6E84B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3148036"/>
            <a:ext cx="84275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vẫn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giản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đảm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77AB4-ED05-1A71-2D87-E9ADA388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1365719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đúng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đầy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đủ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nghiệp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luồng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kumimoji="0" lang="en-US" altLang="en-US" sz="22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94DCFA-16B4-11FF-16A3-E09592665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2248305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chương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vẫn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vẫn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tồn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đọng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quyết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dứt</a:t>
            </a:r>
            <a:r>
              <a:rPr lang="en-US" altLang="en-US" sz="22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9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D40487D8-6E9D-0C75-A153-D95328A3B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3F198CFC-1111-8C68-6491-6B3C9916B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8400" y="180964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  <a:t>KẾT QUẢ THỰC HIÊN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6584023D-81BA-DB8E-A6C2-F3245DB767A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10486" y="180964"/>
            <a:ext cx="825450" cy="763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Calibri" panose="020F0502020204030204" pitchFamily="34" charset="0"/>
                <a:cs typeface="Calibri" panose="020F0502020204030204" pitchFamily="34" charset="0"/>
              </a:rPr>
              <a:t>III</a:t>
            </a:r>
            <a:endParaRPr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B76287-62E5-66BA-1F9E-A0E6D27F5BD6}"/>
              </a:ext>
            </a:extLst>
          </p:cNvPr>
          <p:cNvSpPr txBox="1"/>
          <p:nvPr/>
        </p:nvSpPr>
        <p:spPr>
          <a:xfrm>
            <a:off x="6990756" y="316230"/>
            <a:ext cx="13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C5D8E0-7D8E-3B3B-9A2E-B42EC3DA2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6701"/>
            <a:ext cx="87262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7E728-0017-9B27-7AF8-1B740C342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1417587"/>
            <a:ext cx="872629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Phát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triển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khả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năng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mở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rộng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hệ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thống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để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hỗ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trợ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quán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cà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phê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CafeShop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trong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việc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mở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rộng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quản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lý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nhiều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chi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nhánh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cách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hiệu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quả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nhất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quán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E2B55-D664-F6B5-5F45-98E032831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4" y="2617917"/>
            <a:ext cx="872629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Tích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hợp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kết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nối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với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nền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tảng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dịch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vụ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mới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như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hệ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thống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thanh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toán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mới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ứng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dụng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giao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hàng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nổi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bật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nền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tảng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marketing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quảng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cáo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tiên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tiến</a:t>
            </a:r>
            <a:r>
              <a:rPr lang="en-US" sz="2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81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662F1F39-0B7B-756A-6DEE-E83537E3A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80C4EB61-7658-7C8E-84D5-3A2948D67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232" y="2368029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E22D81EA-7A45-A576-3D43-A0C66953B31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6550" y="1387972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IV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58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353386E2-AD62-85A7-2299-AA87F0CC0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816324F7-24C3-6D9C-BE28-EFF917C2FF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6736" y="196476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C24BC23A-F820-78B6-5AB4-CA104A44AF7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05558" y="196476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latin typeface="Calibri" panose="020F0502020204030204" pitchFamily="34" charset="0"/>
                <a:cs typeface="Calibri" panose="020F0502020204030204" pitchFamily="34" charset="0"/>
              </a:rPr>
              <a:t>IV</a:t>
            </a:r>
            <a:endParaRPr sz="5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B4D3C-A623-2863-9425-420D25CF6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98" y="1045015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Thông qua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 website </a:t>
            </a:r>
            <a:r>
              <a:rPr lang="en-US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 caffe </a:t>
            </a:r>
            <a:r>
              <a:rPr lang="en-US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 ASP .NET MVC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”,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A2331A-7B41-A010-298A-FA4074C1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02" y="3531382"/>
            <a:ext cx="84275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phù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đáp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suất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32400-3E29-C872-133E-3148A5B44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02" y="1836688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ắm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vững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liên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ASP.NET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SQL Server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AJAX</a:t>
            </a:r>
            <a:r>
              <a:rPr lang="en-US" sz="22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A978F-3AC5-86AE-B074-66F341951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02" y="2658992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Triển khai thành công một hệ thống website bán cà phê với đầy đủ các chức năng như quản lý sản phẩm, đơn hàng và kho hàng.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3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A442E4C2-627E-DB0D-762A-5D2B1F9BF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FDFBEA-86AB-03B9-4339-CF1156D7F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56" y="421516"/>
            <a:ext cx="6571488" cy="2996522"/>
          </a:xfrm>
          <a:prstGeom prst="rect">
            <a:avLst/>
          </a:prstGeom>
          <a:gradFill>
            <a:gsLst>
              <a:gs pos="10000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45000">
                  <a:schemeClr val="bg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endPos="0" dir="5400000" sy="-100000" algn="bl" rotWithShape="0"/>
          </a:effectLst>
        </p:spPr>
      </p:pic>
      <p:sp>
        <p:nvSpPr>
          <p:cNvPr id="7" name="Google Shape;1568;p123">
            <a:extLst>
              <a:ext uri="{FF2B5EF4-FFF2-40B4-BE49-F238E27FC236}">
                <a16:creationId xmlns:a16="http://schemas.microsoft.com/office/drawing/2014/main" id="{F8BDD687-AEAA-9177-7A7F-76A80D082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952" y="3696056"/>
            <a:ext cx="8388096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KÍNH CHÚC TOÀN THỂ HỘI ĐỒNG SỨC KHỎE – HẠNH PHÚC!</a:t>
            </a:r>
          </a:p>
        </p:txBody>
      </p:sp>
    </p:spTree>
    <p:extLst>
      <p:ext uri="{BB962C8B-B14F-4D97-AF65-F5344CB8AC3E}">
        <p14:creationId xmlns:p14="http://schemas.microsoft.com/office/powerpoint/2010/main" val="208868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225545" y="351458"/>
            <a:ext cx="30662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NỘI DUNG CHÍNH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365102" y="1151282"/>
            <a:ext cx="3066295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TỔNG QUAN VỀ ĐỀ TÀI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658588" y="1039402"/>
            <a:ext cx="71575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cs typeface="Calibri" panose="020F0502020204030204" pitchFamily="34" charset="0"/>
              </a:rPr>
              <a:t>I.</a:t>
            </a:r>
            <a:endParaRPr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495;p61">
            <a:extLst>
              <a:ext uri="{FF2B5EF4-FFF2-40B4-BE49-F238E27FC236}">
                <a16:creationId xmlns:a16="http://schemas.microsoft.com/office/drawing/2014/main" id="{F4555A0D-1095-9598-2945-DC9F2DFA933A}"/>
              </a:ext>
            </a:extLst>
          </p:cNvPr>
          <p:cNvSpPr txBox="1">
            <a:spLocks/>
          </p:cNvSpPr>
          <p:nvPr/>
        </p:nvSpPr>
        <p:spPr>
          <a:xfrm>
            <a:off x="1222877" y="1827333"/>
            <a:ext cx="3264412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CÔNG NGHÊ SỬ DỤNG</a:t>
            </a:r>
          </a:p>
        </p:txBody>
      </p:sp>
      <p:sp>
        <p:nvSpPr>
          <p:cNvPr id="3" name="Google Shape;503;p61">
            <a:extLst>
              <a:ext uri="{FF2B5EF4-FFF2-40B4-BE49-F238E27FC236}">
                <a16:creationId xmlns:a16="http://schemas.microsoft.com/office/drawing/2014/main" id="{59F5A61A-60AE-7F7A-A3DD-E5580A018079}"/>
              </a:ext>
            </a:extLst>
          </p:cNvPr>
          <p:cNvSpPr txBox="1">
            <a:spLocks/>
          </p:cNvSpPr>
          <p:nvPr/>
        </p:nvSpPr>
        <p:spPr>
          <a:xfrm>
            <a:off x="658588" y="1704002"/>
            <a:ext cx="715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latin typeface="Calibri" panose="020F0502020204030204" pitchFamily="34" charset="0"/>
                <a:cs typeface="Calibri" panose="020F0502020204030204" pitchFamily="34" charset="0"/>
              </a:rPr>
              <a:t>II.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8D327F-E231-E558-F94F-8C7F3F2C2218}"/>
              </a:ext>
            </a:extLst>
          </p:cNvPr>
          <p:cNvSpPr txBox="1"/>
          <p:nvPr/>
        </p:nvSpPr>
        <p:spPr>
          <a:xfrm>
            <a:off x="3390898" y="1968925"/>
            <a:ext cx="13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25" name="Google Shape;495;p61">
            <a:extLst>
              <a:ext uri="{FF2B5EF4-FFF2-40B4-BE49-F238E27FC236}">
                <a16:creationId xmlns:a16="http://schemas.microsoft.com/office/drawing/2014/main" id="{57742EA6-D159-CB34-724E-2353F0B2901A}"/>
              </a:ext>
            </a:extLst>
          </p:cNvPr>
          <p:cNvSpPr txBox="1">
            <a:spLocks/>
          </p:cNvSpPr>
          <p:nvPr/>
        </p:nvSpPr>
        <p:spPr>
          <a:xfrm>
            <a:off x="1105109" y="2549604"/>
            <a:ext cx="3264412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KẾT QUẢ THỰC HIÊN</a:t>
            </a:r>
          </a:p>
        </p:txBody>
      </p:sp>
      <p:sp>
        <p:nvSpPr>
          <p:cNvPr id="26" name="Google Shape;503;p61">
            <a:extLst>
              <a:ext uri="{FF2B5EF4-FFF2-40B4-BE49-F238E27FC236}">
                <a16:creationId xmlns:a16="http://schemas.microsoft.com/office/drawing/2014/main" id="{3B7B04B5-58C8-1E4C-2876-158D81C81E1B}"/>
              </a:ext>
            </a:extLst>
          </p:cNvPr>
          <p:cNvSpPr txBox="1">
            <a:spLocks/>
          </p:cNvSpPr>
          <p:nvPr/>
        </p:nvSpPr>
        <p:spPr>
          <a:xfrm>
            <a:off x="658588" y="2368602"/>
            <a:ext cx="715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latin typeface="Calibri" panose="020F0502020204030204" pitchFamily="34" charset="0"/>
                <a:cs typeface="Calibri" panose="020F0502020204030204" pitchFamily="34" charset="0"/>
              </a:rPr>
              <a:t>III.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0EC584-A6A3-BEF3-A630-209A5B03D057}"/>
              </a:ext>
            </a:extLst>
          </p:cNvPr>
          <p:cNvSpPr txBox="1"/>
          <p:nvPr/>
        </p:nvSpPr>
        <p:spPr>
          <a:xfrm>
            <a:off x="4886280" y="2741083"/>
            <a:ext cx="13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0" name="Google Shape;495;p61">
            <a:extLst>
              <a:ext uri="{FF2B5EF4-FFF2-40B4-BE49-F238E27FC236}">
                <a16:creationId xmlns:a16="http://schemas.microsoft.com/office/drawing/2014/main" id="{CE7CD255-4E8A-4B7B-7447-005344603B23}"/>
              </a:ext>
            </a:extLst>
          </p:cNvPr>
          <p:cNvSpPr txBox="1">
            <a:spLocks/>
          </p:cNvSpPr>
          <p:nvPr/>
        </p:nvSpPr>
        <p:spPr>
          <a:xfrm>
            <a:off x="1105109" y="3141052"/>
            <a:ext cx="5785506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KẾT LUẬN VÀ HƯỚNG PHÁT TRIỂN ĐỀ TÀI</a:t>
            </a:r>
          </a:p>
        </p:txBody>
      </p:sp>
      <p:sp>
        <p:nvSpPr>
          <p:cNvPr id="31" name="Google Shape;503;p61">
            <a:extLst>
              <a:ext uri="{FF2B5EF4-FFF2-40B4-BE49-F238E27FC236}">
                <a16:creationId xmlns:a16="http://schemas.microsoft.com/office/drawing/2014/main" id="{68FA0D75-A53F-C672-D4D7-7D3CBEE95514}"/>
              </a:ext>
            </a:extLst>
          </p:cNvPr>
          <p:cNvSpPr txBox="1">
            <a:spLocks/>
          </p:cNvSpPr>
          <p:nvPr/>
        </p:nvSpPr>
        <p:spPr>
          <a:xfrm>
            <a:off x="649352" y="3033202"/>
            <a:ext cx="715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dirty="0">
                <a:latin typeface="Calibri" panose="020F0502020204030204" pitchFamily="34" charset="0"/>
                <a:cs typeface="Calibri" panose="020F0502020204030204" pitchFamily="34" charset="0"/>
              </a:rPr>
              <a:t>IV.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755648" y="2368029"/>
            <a:ext cx="5632704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TỔNG QUAN ĐỀ TÀI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87972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E31CAD5F-7B3C-C2E7-175C-2076376FD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A7733840-3223-C6DB-D191-B8BE95FD2F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4960" y="232160"/>
            <a:ext cx="5266944" cy="683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  <a:t>TỔNG QUAN ĐỀ TÀI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0A7E9915-05C7-D8B9-483C-40A94670747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35126" y="219456"/>
            <a:ext cx="849834" cy="683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Calibri" panose="020F0502020204030204" pitchFamily="34" charset="0"/>
                <a:cs typeface="Calibri" panose="020F0502020204030204" pitchFamily="34" charset="0"/>
              </a:rPr>
              <a:t>I.</a:t>
            </a:r>
            <a:endParaRPr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A861EA-5F11-5C53-456A-1E9F79C2248F}"/>
              </a:ext>
            </a:extLst>
          </p:cNvPr>
          <p:cNvSpPr txBox="1"/>
          <p:nvPr/>
        </p:nvSpPr>
        <p:spPr>
          <a:xfrm>
            <a:off x="149310" y="1109472"/>
            <a:ext cx="287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Lý do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3A7D5F-B19C-469D-C983-CE8F06AFA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02" y="1592354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mạnh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mẽ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thương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mại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xu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sắm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tảng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phê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chuyên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nghiệp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A75AA-2E96-F461-6CEC-2E14512D25D4}"/>
              </a:ext>
            </a:extLst>
          </p:cNvPr>
          <p:cNvSpPr txBox="1"/>
          <p:nvPr/>
        </p:nvSpPr>
        <p:spPr>
          <a:xfrm>
            <a:off x="417702" y="2396985"/>
            <a:ext cx="86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Cung cấp trải nghiệm mua sắm tiện lợi với các tính năng như đặt hàng trực tuyến, thanh toán nhanh chóng và dịch vụ giao hàng tận nơi.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4FF56-E2B6-A287-E56C-6D0B028A7551}"/>
              </a:ext>
            </a:extLst>
          </p:cNvPr>
          <p:cNvSpPr txBox="1"/>
          <p:nvPr/>
        </p:nvSpPr>
        <p:spPr>
          <a:xfrm>
            <a:off x="417702" y="3276017"/>
            <a:ext cx="86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iệc theo dõi và quản lý số lượng sản phẩm, nhập xuất hàng hóa, và kiểm kê kho gặp khó khăn, dễ dẫn đến sai sót và thiếu chính xác.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5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BB33DDC6-9616-3223-75E3-54BF02CBE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D7BD6ECE-318A-5F68-BAB2-AE1616C13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1968" y="255770"/>
            <a:ext cx="5266944" cy="683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  <a:t>TỔNG QUAN ĐỀ TÀI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D51EBC00-363A-6BF3-DACA-DB4FDA1A680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42134" y="243066"/>
            <a:ext cx="849834" cy="683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6D3D2-EC3B-B2A3-F730-D461831FB554}"/>
              </a:ext>
            </a:extLst>
          </p:cNvPr>
          <p:cNvSpPr txBox="1"/>
          <p:nvPr/>
        </p:nvSpPr>
        <p:spPr>
          <a:xfrm>
            <a:off x="149310" y="1280160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E5038F-1A45-EE99-91DB-E3CC2A319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02" y="1921538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Cung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tảng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sắm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Cho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dàng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thanh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AA182-7E74-5474-0544-4C5FF0E5DEF3}"/>
              </a:ext>
            </a:extLst>
          </p:cNvPr>
          <p:cNvSpPr txBox="1"/>
          <p:nvPr/>
        </p:nvSpPr>
        <p:spPr>
          <a:xfrm>
            <a:off x="417702" y="2726169"/>
            <a:ext cx="86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sz="2200" b="1" dirty="0">
                <a:latin typeface="Calibri" panose="020F0502020204030204" pitchFamily="34" charset="0"/>
                <a:cs typeface="Calibri" panose="020F0502020204030204" pitchFamily="34" charset="0"/>
              </a:rPr>
              <a:t>Quản lý đơn hàng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: Theo dõi và xử lý đơn hàng nhanh chóng, từ khi đặt cho đến khi giao.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BF9B5-8AAC-0BD6-A88E-2E00A685A217}"/>
              </a:ext>
            </a:extLst>
          </p:cNvPr>
          <p:cNvSpPr txBox="1"/>
          <p:nvPr/>
        </p:nvSpPr>
        <p:spPr>
          <a:xfrm>
            <a:off x="417702" y="3605201"/>
            <a:ext cx="86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kho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Theo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dõi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tồn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kho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cảnh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thiếu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76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FBF48645-5D94-CEF9-9370-77E0BF33D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E1FB4288-4F67-21DC-7731-145EE296A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5648" y="2368029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CÔNG NGHÊ SỬ DỤNG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A9BCBE0C-C579-183B-582A-50108E5576B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6550" y="1387972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7FE43C-D56A-E5B6-C08C-CCB9BE63A92A}"/>
              </a:ext>
            </a:extLst>
          </p:cNvPr>
          <p:cNvSpPr txBox="1"/>
          <p:nvPr/>
        </p:nvSpPr>
        <p:spPr>
          <a:xfrm>
            <a:off x="4784004" y="2571750"/>
            <a:ext cx="13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22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838023DD-4513-A0EC-04FF-B0D2AAF63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39C8D76C-EDB1-AF6C-464F-C301016F51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3872" y="186988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  <a:t>CÔNG NGHÊ SỬ DỤNG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7513CD3E-6241-FC2F-F256-9EA438DDA63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378590" y="186988"/>
            <a:ext cx="825450" cy="830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Calibri" panose="020F0502020204030204" pitchFamily="34" charset="0"/>
                <a:cs typeface="Calibri" panose="020F0502020204030204" pitchFamily="34" charset="0"/>
              </a:rPr>
              <a:t>II</a:t>
            </a:r>
            <a:endParaRPr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3687A-875F-E836-04B0-8627F035FF87}"/>
              </a:ext>
            </a:extLst>
          </p:cNvPr>
          <p:cNvSpPr txBox="1"/>
          <p:nvPr/>
        </p:nvSpPr>
        <p:spPr>
          <a:xfrm>
            <a:off x="4898472" y="294602"/>
            <a:ext cx="13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9716C-AF49-B452-D35B-9BFF4F2AED11}"/>
              </a:ext>
            </a:extLst>
          </p:cNvPr>
          <p:cNvSpPr txBox="1"/>
          <p:nvPr/>
        </p:nvSpPr>
        <p:spPr>
          <a:xfrm>
            <a:off x="0" y="1283802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ASP.NET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AEAB429-5452-0C86-1EFC-20027818E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37" y="1811403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ASP.NET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framework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mạnh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mẽ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Microsoft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web.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AA1D4-866E-3DBD-2FB2-F2BC2835DF32}"/>
              </a:ext>
            </a:extLst>
          </p:cNvPr>
          <p:cNvSpPr txBox="1"/>
          <p:nvPr/>
        </p:nvSpPr>
        <p:spPr>
          <a:xfrm>
            <a:off x="380237" y="2616034"/>
            <a:ext cx="86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Ngôn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ngữ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C#, VB.NET,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.NET Framework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.NET Core.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95BD5-56C1-EBA3-D971-51110AF053A2}"/>
              </a:ext>
            </a:extLst>
          </p:cNvPr>
          <p:cNvSpPr txBox="1"/>
          <p:nvPr/>
        </p:nvSpPr>
        <p:spPr>
          <a:xfrm>
            <a:off x="380237" y="3495066"/>
            <a:ext cx="86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MVC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Tách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Model 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), View 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Controller 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trì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93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64FF0AF8-E7A8-02CD-4AB6-8DF40B6D1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91E8A595-6632-B50A-13F4-D1ADF57A59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3872" y="186988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  <a:t>CÔNG NGHÊ SỬ DỤNG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0866005B-3D81-FC37-1683-835D3DC8F2E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378590" y="186988"/>
            <a:ext cx="825450" cy="830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Calibri" panose="020F0502020204030204" pitchFamily="34" charset="0"/>
                <a:cs typeface="Calibri" panose="020F0502020204030204" pitchFamily="34" charset="0"/>
              </a:rPr>
              <a:t>II</a:t>
            </a:r>
            <a:endParaRPr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1CADD-B52B-83C4-DFC1-38BA0495DBC1}"/>
              </a:ext>
            </a:extLst>
          </p:cNvPr>
          <p:cNvSpPr txBox="1"/>
          <p:nvPr/>
        </p:nvSpPr>
        <p:spPr>
          <a:xfrm>
            <a:off x="4898472" y="294602"/>
            <a:ext cx="13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E3C75-7FAD-8799-3099-0933EC22FBC3}"/>
              </a:ext>
            </a:extLst>
          </p:cNvPr>
          <p:cNvSpPr txBox="1"/>
          <p:nvPr/>
        </p:nvSpPr>
        <p:spPr>
          <a:xfrm>
            <a:off x="0" y="1346075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SQL Server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71AF2E-8BAE-50FA-5EC0-A941D770A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28" y="1927951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sz="2200" b="1" dirty="0">
                <a:latin typeface="Calibri" panose="020F0502020204030204" pitchFamily="34" charset="0"/>
                <a:cs typeface="Calibri" panose="020F0502020204030204" pitchFamily="34" charset="0"/>
              </a:rPr>
              <a:t>SQL Server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: Là hệ quản trị cơ sở dữ liệu quan hệ (RDBMS) do Microsoft phát triển, giúp lưu trữ và quản lý dữ liệu một cách an toàn và hiệu quả.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67B55-D931-B996-D5D7-9D74A5F2BA62}"/>
              </a:ext>
            </a:extLst>
          </p:cNvPr>
          <p:cNvSpPr txBox="1"/>
          <p:nvPr/>
        </p:nvSpPr>
        <p:spPr>
          <a:xfrm>
            <a:off x="369828" y="2879876"/>
            <a:ext cx="86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sz="2200" b="1" dirty="0">
                <a:latin typeface="Calibri" panose="020F0502020204030204" pitchFamily="34" charset="0"/>
                <a:cs typeface="Calibri" panose="020F0502020204030204" pitchFamily="34" charset="0"/>
              </a:rPr>
              <a:t>Khả năng tích hợp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: Dễ dàng tích hợp với các ứng dụng như ASP.NET, Excel, Power BI, và các dịch vụ đám mây của Microsoft.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1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B0CBFD45-FBD0-E7F8-CA54-E98D82FA0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>
            <a:extLst>
              <a:ext uri="{FF2B5EF4-FFF2-40B4-BE49-F238E27FC236}">
                <a16:creationId xmlns:a16="http://schemas.microsoft.com/office/drawing/2014/main" id="{6A34A704-20C9-D336-11B1-65262EBF6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3872" y="186988"/>
            <a:ext cx="6193536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anose="020F0502020204030204" pitchFamily="34" charset="0"/>
                <a:cs typeface="Calibri" panose="020F0502020204030204" pitchFamily="34" charset="0"/>
              </a:rPr>
              <a:t>CÔNG NGHÊ SỬ DỤNG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69">
            <a:extLst>
              <a:ext uri="{FF2B5EF4-FFF2-40B4-BE49-F238E27FC236}">
                <a16:creationId xmlns:a16="http://schemas.microsoft.com/office/drawing/2014/main" id="{3CB436C5-2427-F30C-6518-8BCBE33F7DE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378590" y="186988"/>
            <a:ext cx="825450" cy="830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Calibri" panose="020F0502020204030204" pitchFamily="34" charset="0"/>
                <a:cs typeface="Calibri" panose="020F0502020204030204" pitchFamily="34" charset="0"/>
              </a:rPr>
              <a:t>II</a:t>
            </a:r>
            <a:endParaRPr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9C1FB-E0DB-5395-085A-EA3086F8BAF4}"/>
              </a:ext>
            </a:extLst>
          </p:cNvPr>
          <p:cNvSpPr txBox="1"/>
          <p:nvPr/>
        </p:nvSpPr>
        <p:spPr>
          <a:xfrm>
            <a:off x="4898472" y="294602"/>
            <a:ext cx="13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D56FE-33B7-2A57-F252-D6C713AC6BA8}"/>
              </a:ext>
            </a:extLst>
          </p:cNvPr>
          <p:cNvSpPr txBox="1"/>
          <p:nvPr/>
        </p:nvSpPr>
        <p:spPr>
          <a:xfrm>
            <a:off x="128016" y="1123525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AJAX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D68745-7C03-E11E-2150-647F3219B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60" y="1802309"/>
            <a:ext cx="87262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AJAX (Asynchronous JavaScript and XML)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tải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trang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32211-F829-8EC8-2EF9-BD68E1149AEE}"/>
              </a:ext>
            </a:extLst>
          </p:cNvPr>
          <p:cNvSpPr txBox="1"/>
          <p:nvPr/>
        </p:nvSpPr>
        <p:spPr>
          <a:xfrm>
            <a:off x="321060" y="2754235"/>
            <a:ext cx="86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sz="2200" b="1" dirty="0">
                <a:latin typeface="Calibri" panose="020F0502020204030204" pitchFamily="34" charset="0"/>
                <a:cs typeface="Calibri" panose="020F0502020204030204" pitchFamily="34" charset="0"/>
              </a:rPr>
              <a:t>Hoạt động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: Sử dụng JavaScript để gửi yêu cầu đến máy chủ, nhận phản hồi, và cập nhật giao diện người dùng một cách động.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A3C45-6B4A-CB73-E17E-D8C242998C7B}"/>
              </a:ext>
            </a:extLst>
          </p:cNvPr>
          <p:cNvSpPr txBox="1"/>
          <p:nvPr/>
        </p:nvSpPr>
        <p:spPr>
          <a:xfrm>
            <a:off x="321060" y="3706161"/>
            <a:ext cx="86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sz="2200" b="1" dirty="0">
                <a:latin typeface="Calibri" panose="020F0502020204030204" pitchFamily="34" charset="0"/>
                <a:cs typeface="Calibri" panose="020F0502020204030204" pitchFamily="34" charset="0"/>
              </a:rPr>
              <a:t>Hỗ trợ định dạng dữ liệu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: AJAX có thể xử lý dữ liệu dưới nhiều định dạng như JSON, XML, HTML hoặc plain text.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2649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994</Words>
  <Application>Microsoft Office PowerPoint</Application>
  <PresentationFormat>On-screen Show (16:9)</PresentationFormat>
  <Paragraphs>90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Vidaloka</vt:lpstr>
      <vt:lpstr>Montserrat</vt:lpstr>
      <vt:lpstr>Times New Roman</vt:lpstr>
      <vt:lpstr>Arial</vt:lpstr>
      <vt:lpstr>Calibri</vt:lpstr>
      <vt:lpstr>Minimalist Business Slides XL by Slidesgo</vt:lpstr>
      <vt:lpstr>PowerPoint Presentation</vt:lpstr>
      <vt:lpstr>NỘI DUNG CHÍNH</vt:lpstr>
      <vt:lpstr>TỔNG QUAN ĐỀ TÀI</vt:lpstr>
      <vt:lpstr>TỔNG QUAN ĐỀ TÀI</vt:lpstr>
      <vt:lpstr>TỔNG QUAN ĐỀ TÀI</vt:lpstr>
      <vt:lpstr>CÔNG NGHÊ SỬ DỤNG</vt:lpstr>
      <vt:lpstr>CÔNG NGHÊ SỬ DỤNG</vt:lpstr>
      <vt:lpstr>CÔNG NGHÊ SỬ DỤNG</vt:lpstr>
      <vt:lpstr>CÔNG NGHÊ SỬ DỤNG</vt:lpstr>
      <vt:lpstr>KẾT QUẢ THỰC HIÊN</vt:lpstr>
      <vt:lpstr>KẾT QUẢ THỰC HIÊN</vt:lpstr>
      <vt:lpstr>KẾT QUẢ THỰC HIÊN</vt:lpstr>
      <vt:lpstr>KẾT QUẢ THỰC HIÊN</vt:lpstr>
      <vt:lpstr>KẾT LUẬN</vt:lpstr>
      <vt:lpstr>KẾT LUẬN</vt:lpstr>
      <vt:lpstr>KÍNH CHÚC TOÀN THỂ HỘI ĐỒNG SỨC KHỎE – HẠNH PHÚC!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Chu Van Quy</cp:lastModifiedBy>
  <cp:revision>18</cp:revision>
  <dcterms:modified xsi:type="dcterms:W3CDTF">2025-05-24T17:34:05Z</dcterms:modified>
</cp:coreProperties>
</file>