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1" r:id="rId5"/>
    <p:sldId id="264" r:id="rId6"/>
    <p:sldId id="265" r:id="rId7"/>
    <p:sldId id="262" r:id="rId8"/>
    <p:sldId id="263"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50"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2DF62AB-2F29-40C3-9581-40E731D25420}" type="datetimeFigureOut">
              <a:rPr lang="en-US" smtClean="0"/>
              <a:pPr/>
              <a:t>12/7/2021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6E1EC41-0CA0-4B26-A016-DD2865F40A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DF62AB-2F29-40C3-9581-40E731D25420}"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1EC41-0CA0-4B26-A016-DD2865F40AE8}" type="slidenum">
              <a:rPr lang="en-US" smtClean="0"/>
              <a:pPr/>
              <a:t>‹#›</a:t>
            </a:fld>
            <a:endParaRPr lang="en-US"/>
          </a:p>
        </p:txBody>
      </p:sp>
    </p:spTree>
  </p:cSld>
  <p:clrMapOvr>
    <a:masterClrMapping/>
  </p:clrMapOvr>
  <p:transition spd="slow">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DF62AB-2F29-40C3-9581-40E731D25420}"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1EC41-0CA0-4B26-A016-DD2865F40AE8}" type="slidenum">
              <a:rPr lang="en-US" smtClean="0"/>
              <a:pPr/>
              <a:t>‹#›</a:t>
            </a:fld>
            <a:endParaRPr lang="en-US"/>
          </a:p>
        </p:txBody>
      </p:sp>
    </p:spTree>
  </p:cSld>
  <p:clrMapOvr>
    <a:masterClrMapping/>
  </p:clrMapOvr>
  <p:transition spd="slow">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DF62AB-2F29-40C3-9581-40E731D25420}"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1EC41-0CA0-4B26-A016-DD2865F40AE8}" type="slidenum">
              <a:rPr lang="en-US" smtClean="0"/>
              <a:pPr/>
              <a:t>‹#›</a:t>
            </a:fld>
            <a:endParaRPr lang="en-US"/>
          </a:p>
        </p:txBody>
      </p:sp>
    </p:spTree>
  </p:cSld>
  <p:clrMapOvr>
    <a:masterClrMapping/>
  </p:clrMapOvr>
  <p:transition spd="slow">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2DF62AB-2F29-40C3-9581-40E731D25420}"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1EC41-0CA0-4B26-A016-DD2865F40A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2DF62AB-2F29-40C3-9581-40E731D25420}"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E1EC41-0CA0-4B26-A016-DD2865F40AE8}" type="slidenum">
              <a:rPr lang="en-US" smtClean="0"/>
              <a:pPr/>
              <a:t>‹#›</a:t>
            </a:fld>
            <a:endParaRPr lang="en-US"/>
          </a:p>
        </p:txBody>
      </p:sp>
    </p:spTree>
  </p:cSld>
  <p:clrMapOvr>
    <a:masterClrMapping/>
  </p:clrMapOvr>
  <p:transition spd="slow">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2DF62AB-2F29-40C3-9581-40E731D25420}" type="datetimeFigureOut">
              <a:rPr lang="en-US" smtClean="0"/>
              <a:pPr/>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E1EC41-0CA0-4B26-A016-DD2865F40AE8}" type="slidenum">
              <a:rPr lang="en-US" smtClean="0"/>
              <a:pPr/>
              <a:t>‹#›</a:t>
            </a:fld>
            <a:endParaRPr lang="en-US"/>
          </a:p>
        </p:txBody>
      </p:sp>
    </p:spTree>
  </p:cSld>
  <p:clrMapOvr>
    <a:masterClrMapping/>
  </p:clrMapOvr>
  <p:transition spd="slow">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DF62AB-2F29-40C3-9581-40E731D25420}" type="datetimeFigureOut">
              <a:rPr lang="en-US" smtClean="0"/>
              <a:pPr/>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E1EC41-0CA0-4B26-A016-DD2865F40AE8}" type="slidenum">
              <a:rPr lang="en-US" smtClean="0"/>
              <a:pPr/>
              <a:t>‹#›</a:t>
            </a:fld>
            <a:endParaRPr lang="en-US"/>
          </a:p>
        </p:txBody>
      </p:sp>
    </p:spTree>
  </p:cSld>
  <p:clrMapOvr>
    <a:masterClrMapping/>
  </p:clrMapOvr>
  <p:transition spd="slow">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F62AB-2F29-40C3-9581-40E731D25420}" type="datetimeFigureOut">
              <a:rPr lang="en-US" smtClean="0"/>
              <a:pPr/>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E1EC41-0CA0-4B26-A016-DD2865F40AE8}" type="slidenum">
              <a:rPr lang="en-US" smtClean="0"/>
              <a:pPr/>
              <a:t>‹#›</a:t>
            </a:fld>
            <a:endParaRPr lang="en-US"/>
          </a:p>
        </p:txBody>
      </p:sp>
    </p:spTree>
  </p:cSld>
  <p:clrMapOvr>
    <a:masterClrMapping/>
  </p:clrMapOvr>
  <p:transition spd="slow">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2DF62AB-2F29-40C3-9581-40E731D25420}"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E1EC41-0CA0-4B26-A016-DD2865F40AE8}" type="slidenum">
              <a:rPr lang="en-US" smtClean="0"/>
              <a:pPr/>
              <a:t>‹#›</a:t>
            </a:fld>
            <a:endParaRPr lang="en-US"/>
          </a:p>
        </p:txBody>
      </p:sp>
    </p:spTree>
  </p:cSld>
  <p:clrMapOvr>
    <a:masterClrMapping/>
  </p:clrMapOvr>
  <p:transition spd="slow">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2DF62AB-2F29-40C3-9581-40E731D25420}"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6E1EC41-0CA0-4B26-A016-DD2865F40AE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2DF62AB-2F29-40C3-9581-40E731D25420}" type="datetimeFigureOut">
              <a:rPr lang="en-US" smtClean="0"/>
              <a:pPr/>
              <a:t>12/7/2021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6E1EC41-0CA0-4B26-A016-DD2865F40AE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slow">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851648" cy="44196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Trustworthiness of Predictive </a:t>
            </a:r>
            <a:r>
              <a:rPr lang="en-US" dirty="0" smtClean="0"/>
              <a:t>Machine Learning Model For </a:t>
            </a:r>
            <a:r>
              <a:rPr lang="en-US" dirty="0" smtClean="0"/>
              <a:t>Diabetes </a:t>
            </a:r>
            <a:r>
              <a:rPr lang="en-US" dirty="0" smtClean="0"/>
              <a:t>In Suspects</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533400" y="3228536"/>
            <a:ext cx="7854696" cy="2486464"/>
          </a:xfrm>
        </p:spPr>
        <p:txBody>
          <a:bodyPr>
            <a:normAutofit fontScale="85000" lnSpcReduction="20000"/>
          </a:bodyPr>
          <a:lstStyle/>
          <a:p>
            <a:endParaRPr lang="en-US" dirty="0" smtClean="0"/>
          </a:p>
          <a:p>
            <a:endParaRPr lang="en-US" dirty="0" smtClean="0"/>
          </a:p>
          <a:p>
            <a:r>
              <a:rPr lang="en-US" dirty="0" smtClean="0"/>
              <a:t>By:</a:t>
            </a:r>
          </a:p>
          <a:p>
            <a:r>
              <a:rPr lang="en-US" dirty="0" smtClean="0"/>
              <a:t>UWAKWE CHIKWADO</a:t>
            </a:r>
          </a:p>
          <a:p>
            <a:r>
              <a:rPr lang="en-US" dirty="0" smtClean="0"/>
              <a:t>(305360)</a:t>
            </a:r>
          </a:p>
          <a:p>
            <a:endParaRPr lang="en-US" dirty="0" smtClean="0"/>
          </a:p>
          <a:p>
            <a:r>
              <a:rPr lang="en-US" dirty="0" smtClean="0"/>
              <a:t>                                                Nov., 2021</a:t>
            </a:r>
            <a:endParaRPr lang="en-US" dirty="0"/>
          </a:p>
        </p:txBody>
      </p:sp>
    </p:spTree>
  </p:cSld>
  <p:clrMapOvr>
    <a:masterClrMapping/>
  </p:clrMapOvr>
  <p:transition spd="slow">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a:bodyPr>
          <a:lstStyle/>
          <a:p>
            <a:pPr>
              <a:lnSpc>
                <a:spcPct val="150000"/>
              </a:lnSpc>
              <a:buNone/>
            </a:pPr>
            <a:r>
              <a:rPr lang="en-US" dirty="0" smtClean="0"/>
              <a:t>  </a:t>
            </a:r>
            <a:r>
              <a:rPr lang="en-US" dirty="0" smtClean="0"/>
              <a:t>Any diabetic patient is prone to kidney disease, heart disease, stroke and eye problem etc therefore early diagnosis of diabetes and its treatment is necessary to avoid collapse of critical organs of the body. </a:t>
            </a:r>
            <a:r>
              <a:rPr lang="en-US" dirty="0" smtClean="0"/>
              <a:t> </a:t>
            </a:r>
            <a:r>
              <a:rPr lang="en-US" dirty="0" smtClean="0"/>
              <a:t>The objective </a:t>
            </a:r>
            <a:r>
              <a:rPr lang="en-US" dirty="0"/>
              <a:t>of this project is to predict </a:t>
            </a:r>
            <a:r>
              <a:rPr lang="en-US" dirty="0" smtClean="0"/>
              <a:t>diabetes </a:t>
            </a:r>
            <a:r>
              <a:rPr lang="en-US" dirty="0"/>
              <a:t>in </a:t>
            </a:r>
            <a:r>
              <a:rPr lang="en-US" dirty="0" smtClean="0"/>
              <a:t>suspects. </a:t>
            </a:r>
            <a:r>
              <a:rPr lang="en-US" dirty="0"/>
              <a:t>The PIMA Indian diabetes dataset </a:t>
            </a:r>
            <a:r>
              <a:rPr lang="en-US" dirty="0" smtClean="0"/>
              <a:t>was used and </a:t>
            </a:r>
            <a:r>
              <a:rPr lang="en-US" dirty="0" smtClean="0"/>
              <a:t>the dataset</a:t>
            </a:r>
            <a:r>
              <a:rPr lang="en-US" dirty="0" smtClean="0"/>
              <a:t> </a:t>
            </a:r>
            <a:r>
              <a:rPr lang="en-US" dirty="0" smtClean="0"/>
              <a:t>was</a:t>
            </a:r>
            <a:r>
              <a:rPr lang="en-US" dirty="0" smtClean="0"/>
              <a:t> </a:t>
            </a:r>
            <a:r>
              <a:rPr lang="en-US" dirty="0"/>
              <a:t>downloaded from </a:t>
            </a:r>
            <a:r>
              <a:rPr lang="en-US" u="sng" dirty="0">
                <a:hlinkClick r:id="rId2"/>
              </a:rPr>
              <a:t>www.kaggle.com</a:t>
            </a:r>
            <a:r>
              <a:rPr lang="en-US" dirty="0"/>
              <a:t> </a:t>
            </a:r>
            <a:r>
              <a:rPr lang="en-US" dirty="0" smtClean="0"/>
              <a:t>. </a:t>
            </a:r>
            <a:endParaRPr lang="en-US" dirty="0"/>
          </a:p>
          <a:p>
            <a:endParaRPr lang="en-US" dirty="0"/>
          </a:p>
        </p:txBody>
      </p:sp>
    </p:spTree>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t>
            </a:r>
            <a:r>
              <a:rPr lang="en-US" dirty="0" err="1"/>
              <a:t>Alaa</a:t>
            </a:r>
            <a:r>
              <a:rPr lang="en-US" dirty="0"/>
              <a:t> </a:t>
            </a:r>
            <a:r>
              <a:rPr lang="en-US" dirty="0" err="1"/>
              <a:t>Khaleel</a:t>
            </a:r>
            <a:r>
              <a:rPr lang="en-US" dirty="0"/>
              <a:t> &amp; Al-</a:t>
            </a:r>
            <a:r>
              <a:rPr lang="en-US" dirty="0" err="1"/>
              <a:t>Bakry</a:t>
            </a:r>
            <a:r>
              <a:rPr lang="en-US" dirty="0"/>
              <a:t>, 2021) </a:t>
            </a:r>
            <a:r>
              <a:rPr lang="en-US" dirty="0" smtClean="0"/>
              <a:t>D</a:t>
            </a:r>
            <a:r>
              <a:rPr lang="en-US" dirty="0" smtClean="0"/>
              <a:t>escribed diabetes</a:t>
            </a:r>
            <a:r>
              <a:rPr lang="en-US" dirty="0" smtClean="0"/>
              <a:t> as </a:t>
            </a:r>
            <a:r>
              <a:rPr lang="en-US" dirty="0"/>
              <a:t>a metabolic disorder caused by a prolonged high level of glucose in the </a:t>
            </a:r>
            <a:r>
              <a:rPr lang="en-US" dirty="0" smtClean="0"/>
              <a:t>blood</a:t>
            </a:r>
            <a:r>
              <a:rPr lang="en-US" dirty="0" smtClean="0"/>
              <a:t>.</a:t>
            </a:r>
          </a:p>
          <a:p>
            <a:endParaRPr lang="en-US" dirty="0" smtClean="0"/>
          </a:p>
          <a:p>
            <a:r>
              <a:rPr lang="en-US" dirty="0" smtClean="0"/>
              <a:t>Normal glucose level in </a:t>
            </a:r>
            <a:r>
              <a:rPr lang="en-US" dirty="0" smtClean="0"/>
              <a:t>the body </a:t>
            </a:r>
            <a:r>
              <a:rPr lang="en-US" dirty="0" smtClean="0"/>
              <a:t>ranges from 70 to 99 mg per deciliter. </a:t>
            </a:r>
            <a:endParaRPr lang="en-US" dirty="0" smtClean="0"/>
          </a:p>
          <a:p>
            <a:pPr>
              <a:buNone/>
            </a:pPr>
            <a:endParaRPr lang="en-US" dirty="0" smtClean="0"/>
          </a:p>
          <a:p>
            <a:r>
              <a:rPr lang="en-US" dirty="0" smtClean="0"/>
              <a:t>A person is diabetic if </a:t>
            </a:r>
            <a:r>
              <a:rPr lang="en-US" dirty="0" smtClean="0"/>
              <a:t>the glucose in </a:t>
            </a:r>
            <a:r>
              <a:rPr lang="en-US" dirty="0" smtClean="0"/>
              <a:t>the </a:t>
            </a:r>
            <a:r>
              <a:rPr lang="en-US" dirty="0" smtClean="0"/>
              <a:t>body exceeds </a:t>
            </a:r>
            <a:r>
              <a:rPr lang="en-US" dirty="0" smtClean="0"/>
              <a:t>126mg/dl</a:t>
            </a:r>
            <a:endParaRPr lang="en-US" dirty="0" smtClean="0"/>
          </a:p>
          <a:p>
            <a:pPr>
              <a:buNone/>
            </a:pPr>
            <a:endParaRPr lang="en-US" dirty="0"/>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a:t>T</a:t>
            </a:r>
            <a:r>
              <a:rPr lang="en-US" dirty="0" smtClean="0"/>
              <a:t>he </a:t>
            </a:r>
            <a:r>
              <a:rPr lang="en-US" dirty="0"/>
              <a:t>PIMA Indian diabetes dataset </a:t>
            </a:r>
            <a:r>
              <a:rPr lang="en-US" dirty="0" smtClean="0"/>
              <a:t>was used.</a:t>
            </a:r>
          </a:p>
          <a:p>
            <a:pPr>
              <a:lnSpc>
                <a:spcPct val="150000"/>
              </a:lnSpc>
            </a:pPr>
            <a:r>
              <a:rPr lang="en-US" dirty="0" smtClean="0"/>
              <a:t>4 machine learning algorithm were employed for the prediction /test accuracy:</a:t>
            </a:r>
          </a:p>
          <a:p>
            <a:pPr lvl="1">
              <a:lnSpc>
                <a:spcPct val="150000"/>
              </a:lnSpc>
            </a:pPr>
            <a:r>
              <a:rPr lang="en-US" dirty="0" smtClean="0"/>
              <a:t>Random Forest Classifier		79.2%</a:t>
            </a:r>
          </a:p>
          <a:p>
            <a:pPr lvl="1">
              <a:lnSpc>
                <a:spcPct val="150000"/>
              </a:lnSpc>
            </a:pPr>
            <a:r>
              <a:rPr lang="en-US" dirty="0" smtClean="0"/>
              <a:t>Support Vector Machine		83.12%</a:t>
            </a:r>
          </a:p>
          <a:p>
            <a:pPr lvl="1">
              <a:lnSpc>
                <a:spcPct val="150000"/>
              </a:lnSpc>
            </a:pPr>
            <a:r>
              <a:rPr lang="en-US" dirty="0" smtClean="0"/>
              <a:t>Logistic Regression			77.3%</a:t>
            </a:r>
          </a:p>
          <a:p>
            <a:pPr lvl="1">
              <a:lnSpc>
                <a:spcPct val="150000"/>
              </a:lnSpc>
            </a:pPr>
            <a:r>
              <a:rPr lang="en-US" dirty="0" err="1" smtClean="0"/>
              <a:t>KNearest</a:t>
            </a:r>
            <a:r>
              <a:rPr lang="en-US" dirty="0" smtClean="0"/>
              <a:t> Neighbor			74.67%</a:t>
            </a:r>
            <a:endParaRPr lang="en-US" dirty="0" smtClean="0"/>
          </a:p>
        </p:txBody>
      </p:sp>
    </p:spTree>
  </p:cSld>
  <p:clrMapOvr>
    <a:masterClrMapping/>
  </p:clrMapOvr>
  <p:transition spd="slow">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TRUSTWORTHINESS OF ML</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Conditions </a:t>
            </a:r>
            <a:r>
              <a:rPr lang="en-US" b="1" dirty="0" smtClean="0"/>
              <a:t>for trustworthiness</a:t>
            </a:r>
            <a:r>
              <a:rPr lang="en-US" b="1" dirty="0" smtClean="0"/>
              <a:t>:</a:t>
            </a:r>
          </a:p>
          <a:p>
            <a:pPr>
              <a:lnSpc>
                <a:spcPct val="150000"/>
              </a:lnSpc>
            </a:pPr>
            <a:r>
              <a:rPr lang="en-US" b="1" dirty="0" smtClean="0"/>
              <a:t>Source: </a:t>
            </a:r>
            <a:r>
              <a:rPr lang="en-US" dirty="0" smtClean="0"/>
              <a:t>T</a:t>
            </a:r>
            <a:r>
              <a:rPr lang="en-US" dirty="0" smtClean="0"/>
              <a:t>he dataset must come from a trusted and reliable source.</a:t>
            </a:r>
          </a:p>
          <a:p>
            <a:pPr>
              <a:lnSpc>
                <a:spcPct val="150000"/>
              </a:lnSpc>
              <a:buNone/>
            </a:pPr>
            <a:endParaRPr lang="en-US" dirty="0" smtClean="0"/>
          </a:p>
          <a:p>
            <a:pPr lvl="0">
              <a:lnSpc>
                <a:spcPct val="150000"/>
              </a:lnSpc>
            </a:pPr>
            <a:r>
              <a:rPr lang="en-US" b="1" dirty="0" smtClean="0"/>
              <a:t>Generalizability</a:t>
            </a:r>
            <a:r>
              <a:rPr lang="en-US" dirty="0" smtClean="0"/>
              <a:t>: T</a:t>
            </a:r>
            <a:r>
              <a:rPr lang="en-US" dirty="0" smtClean="0"/>
              <a:t>he </a:t>
            </a:r>
            <a:r>
              <a:rPr lang="en-US" dirty="0" smtClean="0"/>
              <a:t>model must predict accurately, although trustworthiness is not limited to accuracy</a:t>
            </a:r>
            <a:r>
              <a:rPr lang="en-US" dirty="0" smtClean="0"/>
              <a:t>.</a:t>
            </a:r>
          </a:p>
          <a:p>
            <a:pPr lvl="0">
              <a:lnSpc>
                <a:spcPct val="150000"/>
              </a:lnSpc>
              <a:buNone/>
            </a:pPr>
            <a:endParaRPr lang="en-US" dirty="0" smtClean="0"/>
          </a:p>
          <a:p>
            <a:pPr lvl="0">
              <a:lnSpc>
                <a:spcPct val="150000"/>
              </a:lnSpc>
            </a:pPr>
            <a:r>
              <a:rPr lang="en-US" b="1" dirty="0" smtClean="0"/>
              <a:t>Robustness</a:t>
            </a:r>
            <a:r>
              <a:rPr lang="en-US" dirty="0" smtClean="0"/>
              <a:t>: </a:t>
            </a:r>
            <a:r>
              <a:rPr lang="en-US" dirty="0" smtClean="0"/>
              <a:t>Noise and </a:t>
            </a:r>
            <a:r>
              <a:rPr lang="en-US" dirty="0" err="1" smtClean="0"/>
              <a:t>adversarials</a:t>
            </a:r>
            <a:r>
              <a:rPr lang="en-US" dirty="0" smtClean="0"/>
              <a:t> should not be able to affect the behavior of the model</a:t>
            </a:r>
            <a:endParaRPr lang="en-US" dirty="0" smtClean="0"/>
          </a:p>
          <a:p>
            <a:pPr>
              <a:buNone/>
            </a:pPr>
            <a:endParaRPr lang="en-US" dirty="0"/>
          </a:p>
        </p:txBody>
      </p:sp>
    </p:spTree>
  </p:cSld>
  <p:clrMapOvr>
    <a:masterClrMapping/>
  </p:clrMapOvr>
  <p:transition spd="slow">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TRUSTWORTHINESS OF </a:t>
            </a:r>
            <a:r>
              <a:rPr lang="en-US" dirty="0" smtClean="0"/>
              <a:t>ML cont.</a:t>
            </a:r>
            <a:endParaRPr lang="en-US" dirty="0"/>
          </a:p>
        </p:txBody>
      </p:sp>
      <p:sp>
        <p:nvSpPr>
          <p:cNvPr id="3" name="Content Placeholder 2"/>
          <p:cNvSpPr>
            <a:spLocks noGrp="1"/>
          </p:cNvSpPr>
          <p:nvPr>
            <p:ph idx="1"/>
          </p:nvPr>
        </p:nvSpPr>
        <p:spPr/>
        <p:txBody>
          <a:bodyPr/>
          <a:lstStyle/>
          <a:p>
            <a:pPr lvl="0">
              <a:lnSpc>
                <a:spcPct val="150000"/>
              </a:lnSpc>
            </a:pPr>
            <a:r>
              <a:rPr lang="en-US" b="1" dirty="0" smtClean="0"/>
              <a:t>Privacy</a:t>
            </a:r>
            <a:r>
              <a:rPr lang="en-US" dirty="0" smtClean="0"/>
              <a:t>:  can we trust the models to have access to those data? Won’t it leak the information during the time is being used.</a:t>
            </a:r>
          </a:p>
          <a:p>
            <a:pPr lvl="0">
              <a:lnSpc>
                <a:spcPct val="150000"/>
              </a:lnSpc>
            </a:pPr>
            <a:r>
              <a:rPr lang="en-US" b="1" dirty="0" smtClean="0"/>
              <a:t>Interpretability</a:t>
            </a:r>
            <a:r>
              <a:rPr lang="en-US" dirty="0" smtClean="0"/>
              <a:t>: we should be able to interpret the decisions made by the model. This can help us establish trust for the algorithm.</a:t>
            </a:r>
          </a:p>
          <a:p>
            <a:endParaRPr lang="en-US" dirty="0"/>
          </a:p>
        </p:txBody>
      </p:sp>
    </p:spTree>
  </p:cSld>
  <p:clrMapOvr>
    <a:masterClrMapping/>
  </p:clrMapOvr>
  <p:transition spd="slow">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nSpc>
                <a:spcPct val="150000"/>
              </a:lnSpc>
            </a:pPr>
            <a:r>
              <a:rPr lang="en-US" dirty="0"/>
              <a:t>I</a:t>
            </a:r>
            <a:r>
              <a:rPr lang="en-US" dirty="0" smtClean="0"/>
              <a:t>dentifying </a:t>
            </a:r>
            <a:r>
              <a:rPr lang="en-US" dirty="0" smtClean="0"/>
              <a:t> diabetes </a:t>
            </a:r>
            <a:r>
              <a:rPr lang="en-US" dirty="0" smtClean="0"/>
              <a:t>early </a:t>
            </a:r>
            <a:r>
              <a:rPr lang="en-US" dirty="0"/>
              <a:t>and initiating </a:t>
            </a:r>
            <a:r>
              <a:rPr lang="en-US" dirty="0" smtClean="0"/>
              <a:t>precautionary </a:t>
            </a:r>
            <a:r>
              <a:rPr lang="en-US" dirty="0"/>
              <a:t>measures </a:t>
            </a:r>
            <a:r>
              <a:rPr lang="en-US" dirty="0" err="1" smtClean="0"/>
              <a:t>i.e</a:t>
            </a:r>
            <a:r>
              <a:rPr lang="en-US" dirty="0" smtClean="0"/>
              <a:t> change </a:t>
            </a:r>
            <a:r>
              <a:rPr lang="en-US" dirty="0"/>
              <a:t>of </a:t>
            </a:r>
            <a:r>
              <a:rPr lang="en-US" dirty="0" smtClean="0"/>
              <a:t>lifestyle, use </a:t>
            </a:r>
            <a:r>
              <a:rPr lang="en-US" dirty="0"/>
              <a:t>of preventive </a:t>
            </a:r>
            <a:r>
              <a:rPr lang="en-US" dirty="0" smtClean="0"/>
              <a:t>or curative medicines </a:t>
            </a:r>
            <a:r>
              <a:rPr lang="en-US" dirty="0"/>
              <a:t>can retard or prevent the development of diabetes in such a person</a:t>
            </a:r>
            <a:r>
              <a:rPr lang="en-US" dirty="0" smtClean="0"/>
              <a:t>. The support vector machine has shown proficiency in predicting the 83% of the test dataset correctly.</a:t>
            </a:r>
            <a:endParaRPr lang="en-US" dirty="0"/>
          </a:p>
          <a:p>
            <a:endParaRPr lang="en-US" dirty="0"/>
          </a:p>
        </p:txBody>
      </p:sp>
    </p:spTree>
  </p:cSld>
  <p:clrMapOvr>
    <a:masterClrMapping/>
  </p:clrMapOvr>
  <p:transition spd="slow">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Alaa</a:t>
            </a:r>
            <a:r>
              <a:rPr lang="en-US" dirty="0"/>
              <a:t> </a:t>
            </a:r>
            <a:r>
              <a:rPr lang="en-US" dirty="0" err="1"/>
              <a:t>Khaleel</a:t>
            </a:r>
            <a:r>
              <a:rPr lang="en-US" dirty="0"/>
              <a:t>, F., &amp; Al-</a:t>
            </a:r>
            <a:r>
              <a:rPr lang="en-US" dirty="0" err="1"/>
              <a:t>Bakry</a:t>
            </a:r>
            <a:r>
              <a:rPr lang="en-US" dirty="0"/>
              <a:t>, A. M. (2021). Diagnosis of diabetes using machine learning algorithms. </a:t>
            </a:r>
            <a:r>
              <a:rPr lang="en-US" i="1" dirty="0"/>
              <a:t>Materials Today: Proceedings</a:t>
            </a:r>
            <a:r>
              <a:rPr lang="en-US" dirty="0"/>
              <a:t> </a:t>
            </a:r>
            <a:r>
              <a:rPr lang="en-US" dirty="0" smtClean="0"/>
              <a:t>.</a:t>
            </a:r>
          </a:p>
          <a:p>
            <a:pPr>
              <a:buNone/>
            </a:pPr>
            <a:endParaRPr lang="en-US" dirty="0"/>
          </a:p>
          <a:p>
            <a:r>
              <a:rPr lang="en-US" dirty="0" err="1"/>
              <a:t>Chajewski</a:t>
            </a:r>
            <a:r>
              <a:rPr lang="en-US" dirty="0"/>
              <a:t>, O. S., &amp; Nichols, J. H. (2009). The importance of testing for pre-diabetes-Using the right tool. </a:t>
            </a:r>
            <a:r>
              <a:rPr lang="en-US" i="1" dirty="0"/>
              <a:t>US Endocrinology</a:t>
            </a:r>
            <a:r>
              <a:rPr lang="en-US" dirty="0"/>
              <a:t> </a:t>
            </a:r>
            <a:r>
              <a:rPr lang="en-US" dirty="0" smtClean="0"/>
              <a:t>.</a:t>
            </a:r>
          </a:p>
          <a:p>
            <a:pPr>
              <a:buNone/>
            </a:pPr>
            <a:endParaRPr lang="en-US" dirty="0"/>
          </a:p>
          <a:p>
            <a:r>
              <a:rPr lang="en-US" dirty="0" err="1"/>
              <a:t>Chaki</a:t>
            </a:r>
            <a:r>
              <a:rPr lang="en-US" dirty="0"/>
              <a:t>, J., </a:t>
            </a:r>
            <a:r>
              <a:rPr lang="en-US" dirty="0" err="1"/>
              <a:t>Thillai</a:t>
            </a:r>
            <a:r>
              <a:rPr lang="en-US" dirty="0"/>
              <a:t> </a:t>
            </a:r>
            <a:r>
              <a:rPr lang="en-US" dirty="0" err="1"/>
              <a:t>Ganesh</a:t>
            </a:r>
            <a:r>
              <a:rPr lang="en-US" dirty="0"/>
              <a:t>, S., </a:t>
            </a:r>
            <a:r>
              <a:rPr lang="en-US" dirty="0" err="1"/>
              <a:t>Cidham</a:t>
            </a:r>
            <a:r>
              <a:rPr lang="en-US" dirty="0"/>
              <a:t>, S. K., &amp; </a:t>
            </a:r>
            <a:r>
              <a:rPr lang="en-US" dirty="0" err="1"/>
              <a:t>Ananda</a:t>
            </a:r>
            <a:r>
              <a:rPr lang="en-US" dirty="0"/>
              <a:t> </a:t>
            </a:r>
            <a:r>
              <a:rPr lang="en-US" dirty="0" err="1"/>
              <a:t>Theertan</a:t>
            </a:r>
            <a:r>
              <a:rPr lang="en-US" dirty="0"/>
              <a:t>, S. (2020). Machine learning and artificial intelligence based Diabetes Mellitus detection and self-management: A systematic review. </a:t>
            </a:r>
            <a:r>
              <a:rPr lang="en-US" i="1" dirty="0"/>
              <a:t>Journal of King Saud University - Computer and Information Sciences</a:t>
            </a:r>
            <a:r>
              <a:rPr lang="en-US" dirty="0"/>
              <a:t> </a:t>
            </a:r>
            <a:r>
              <a:rPr lang="en-US" dirty="0" smtClean="0"/>
              <a:t>.</a:t>
            </a:r>
          </a:p>
          <a:p>
            <a:pPr>
              <a:buNone/>
            </a:pPr>
            <a:endParaRPr lang="en-US" dirty="0"/>
          </a:p>
          <a:p>
            <a:r>
              <a:rPr lang="en-US" dirty="0" err="1"/>
              <a:t>Derevitskii</a:t>
            </a:r>
            <a:r>
              <a:rPr lang="en-US" dirty="0"/>
              <a:t>, I. V., &amp; </a:t>
            </a:r>
            <a:r>
              <a:rPr lang="en-US" dirty="0" err="1"/>
              <a:t>Kovalchuk</a:t>
            </a:r>
            <a:r>
              <a:rPr lang="en-US" dirty="0"/>
              <a:t>, S. V. (2020). Machine Learning-Based Predictive Modeling of Complications of Chronic Diabetes. </a:t>
            </a:r>
            <a:r>
              <a:rPr lang="en-US" i="1" dirty="0" err="1"/>
              <a:t>Procedia</a:t>
            </a:r>
            <a:r>
              <a:rPr lang="en-US" i="1" dirty="0"/>
              <a:t> Computer Science</a:t>
            </a:r>
            <a:r>
              <a:rPr lang="en-US" dirty="0"/>
              <a:t> .</a:t>
            </a:r>
          </a:p>
          <a:p>
            <a:endParaRPr lang="en-US" dirty="0"/>
          </a:p>
        </p:txBody>
      </p:sp>
    </p:spTree>
  </p:cSld>
  <p:clrMapOvr>
    <a:masterClrMapping/>
  </p:clrMapOvr>
  <p:transition spd="slow">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6000" dirty="0" smtClean="0"/>
              <a:t>THANK YOU</a:t>
            </a:r>
            <a:endParaRPr lang="en-US" sz="6000" dirty="0"/>
          </a:p>
        </p:txBody>
      </p:sp>
    </p:spTree>
  </p:cSld>
  <p:clrMapOvr>
    <a:masterClrMapping/>
  </p:clrMapOvr>
  <p:transition spd="slow">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390</TotalTime>
  <Words>455</Words>
  <Application>Microsoft Office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                                       Trustworthiness of Predictive Machine Learning Model For Diabetes In Suspects  </vt:lpstr>
      <vt:lpstr>Abstract</vt:lpstr>
      <vt:lpstr>Introduction</vt:lpstr>
      <vt:lpstr>Methodology</vt:lpstr>
      <vt:lpstr>TRUSTWORTHINESS OF ML</vt:lpstr>
      <vt:lpstr>TRUSTWORTHINESS OF ML cont.</vt:lpstr>
      <vt:lpstr>Conclusion</vt:lpstr>
      <vt:lpstr>Bibliography</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for Predictive Machine Learning Model For Pre-Diabetes In Suspects</dc:title>
  <dc:creator>LENOVO'</dc:creator>
  <cp:lastModifiedBy>LENOVO'</cp:lastModifiedBy>
  <cp:revision>28</cp:revision>
  <dcterms:created xsi:type="dcterms:W3CDTF">2021-11-08T18:24:36Z</dcterms:created>
  <dcterms:modified xsi:type="dcterms:W3CDTF">2021-12-07T15:15:53Z</dcterms:modified>
</cp:coreProperties>
</file>