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670" r:id="rId2"/>
    <p:sldId id="672" r:id="rId3"/>
    <p:sldId id="687" r:id="rId4"/>
    <p:sldId id="692" r:id="rId5"/>
    <p:sldId id="663" r:id="rId6"/>
    <p:sldId id="691" r:id="rId7"/>
    <p:sldId id="675" r:id="rId8"/>
    <p:sldId id="686" r:id="rId9"/>
    <p:sldId id="677" r:id="rId10"/>
    <p:sldId id="683" r:id="rId11"/>
    <p:sldId id="688" r:id="rId12"/>
    <p:sldId id="680" r:id="rId13"/>
    <p:sldId id="684" r:id="rId14"/>
    <p:sldId id="681" r:id="rId15"/>
    <p:sldId id="682" r:id="rId16"/>
    <p:sldId id="669" r:id="rId17"/>
    <p:sldId id="6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09FFE7ED-CB60-4E9D-8209-0E2F523B18BC}">
          <p14:sldIdLst>
            <p14:sldId id="670"/>
            <p14:sldId id="672"/>
            <p14:sldId id="687"/>
            <p14:sldId id="692"/>
            <p14:sldId id="663"/>
            <p14:sldId id="691"/>
            <p14:sldId id="675"/>
            <p14:sldId id="686"/>
            <p14:sldId id="677"/>
            <p14:sldId id="683"/>
            <p14:sldId id="688"/>
            <p14:sldId id="680"/>
            <p14:sldId id="684"/>
            <p14:sldId id="681"/>
            <p14:sldId id="682"/>
            <p14:sldId id="669"/>
            <p14:sldId id="693"/>
          </p14:sldIdLst>
        </p14:section>
      </p14:sectionLst>
    </p:ex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11D64A-1154-C7AF-B6E1-14836167CB77}" name="Wu Jiafang" initials="JF" userId="Wu Jiafang" providerId="None"/>
  <p188:author id="{6BA76B62-D7A9-B350-DBF1-18E7FDCDFA7E}" name="Brennan SZE TO Ming Hong" initials="BH" userId="S::mhszeto.2019@scis.smu.edu.sg::90d61bd8-c2ff-444a-8375-12dabbf56c7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WANG Soon Hwan" initials="HSH" lastIdx="1" clrIdx="0">
    <p:extLst>
      <p:ext uri="{19B8F6BF-5375-455C-9EA6-DF929625EA0E}">
        <p15:presenceInfo xmlns:p15="http://schemas.microsoft.com/office/powerpoint/2012/main" userId="HWANG Soon H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3369"/>
    <a:srgbClr val="203864"/>
    <a:srgbClr val="4D4B4A"/>
    <a:srgbClr val="AFABAB"/>
    <a:srgbClr val="B7D3FB"/>
    <a:srgbClr val="267CF2"/>
    <a:srgbClr val="FF9C01"/>
    <a:srgbClr val="88231A"/>
    <a:srgbClr val="395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38967-4421-AB49-9D14-70AD9B378271}" v="9036" dt="2021-11-09T13:56:11.626"/>
    <p1510:client id="{1E149E64-2BD3-214B-47F2-D7E0ACCD5173}" v="47" dt="2021-11-09T16:02:17.490"/>
    <p1510:client id="{8005112A-4DE0-C0BB-D11D-31D89FD29724}" v="274" dt="2021-11-09T18:26:26.321"/>
    <p1510:client id="{8C7EA253-13E3-465B-BCA3-13605DC11507}" v="5188" dt="2021-11-09T18:28:12.740"/>
    <p1510:client id="{EF756627-48AE-46E1-74BD-0EAB0A900186}" v="390" dt="2021-11-09T18:33:25.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32" autoAdjust="0"/>
  </p:normalViewPr>
  <p:slideViewPr>
    <p:cSldViewPr snapToGrid="0">
      <p:cViewPr varScale="1">
        <p:scale>
          <a:sx n="100" d="100"/>
          <a:sy n="100" d="100"/>
        </p:scale>
        <p:origin x="954" y="90"/>
      </p:cViewPr>
      <p:guideLst>
        <p:guide orient="horz" pos="243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352C5C-7E65-4F11-B63D-135785BA4B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C2E02C38-6C2F-41A4-9FF5-21FE99DF6F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8E1F1-9CBC-48C8-8023-F37616153E7D}" type="datetimeFigureOut">
              <a:rPr lang="en-SG" smtClean="0"/>
              <a:t>9/11/2021</a:t>
            </a:fld>
            <a:endParaRPr lang="en-SG"/>
          </a:p>
        </p:txBody>
      </p:sp>
      <p:sp>
        <p:nvSpPr>
          <p:cNvPr id="4" name="Footer Placeholder 3">
            <a:extLst>
              <a:ext uri="{FF2B5EF4-FFF2-40B4-BE49-F238E27FC236}">
                <a16:creationId xmlns:a16="http://schemas.microsoft.com/office/drawing/2014/main" id="{81DC0071-4243-4D00-BD2D-4BCF286B84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EE3D3541-2897-4E96-937A-D81C4D0FFE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9A7AAB-45EF-484E-8923-EB43E3E082BD}" type="slidenum">
              <a:rPr lang="en-SG" smtClean="0"/>
              <a:t>‹#›</a:t>
            </a:fld>
            <a:endParaRPr lang="en-SG"/>
          </a:p>
        </p:txBody>
      </p:sp>
    </p:spTree>
    <p:extLst>
      <p:ext uri="{BB962C8B-B14F-4D97-AF65-F5344CB8AC3E}">
        <p14:creationId xmlns:p14="http://schemas.microsoft.com/office/powerpoint/2010/main" val="3842621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E8552-3DB0-409C-B4BA-F9596A7D3C87}" type="datetimeFigureOut">
              <a:rPr lang="en-SG" smtClean="0"/>
              <a:t>9/11/2021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F4BFE-A09A-4809-8284-484660DB85D8}" type="slidenum">
              <a:rPr lang="en-SG" smtClean="0"/>
              <a:t>‹#›</a:t>
            </a:fld>
            <a:endParaRPr lang="en-SG"/>
          </a:p>
        </p:txBody>
      </p:sp>
    </p:spTree>
    <p:extLst>
      <p:ext uri="{BB962C8B-B14F-4D97-AF65-F5344CB8AC3E}">
        <p14:creationId xmlns:p14="http://schemas.microsoft.com/office/powerpoint/2010/main" val="101676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2</a:t>
            </a:fld>
            <a:endParaRPr lang="en-SG"/>
          </a:p>
        </p:txBody>
      </p:sp>
    </p:spTree>
    <p:extLst>
      <p:ext uri="{BB962C8B-B14F-4D97-AF65-F5344CB8AC3E}">
        <p14:creationId xmlns:p14="http://schemas.microsoft.com/office/powerpoint/2010/main" val="23143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due to obfuscation of the time variable there is not much we can do with it</a:t>
            </a:r>
          </a:p>
        </p:txBody>
      </p:sp>
      <p:sp>
        <p:nvSpPr>
          <p:cNvPr id="4" name="Slide Number Placeholder 3"/>
          <p:cNvSpPr>
            <a:spLocks noGrp="1"/>
          </p:cNvSpPr>
          <p:nvPr>
            <p:ph type="sldNum" sz="quarter" idx="5"/>
          </p:nvPr>
        </p:nvSpPr>
        <p:spPr/>
        <p:txBody>
          <a:bodyPr/>
          <a:lstStyle/>
          <a:p>
            <a:fld id="{A2BF4BFE-A09A-4809-8284-484660DB85D8}" type="slidenum">
              <a:rPr lang="en-SG" smtClean="0"/>
              <a:t>14</a:t>
            </a:fld>
            <a:endParaRPr lang="en-SG"/>
          </a:p>
        </p:txBody>
      </p:sp>
    </p:spTree>
    <p:extLst>
      <p:ext uri="{BB962C8B-B14F-4D97-AF65-F5344CB8AC3E}">
        <p14:creationId xmlns:p14="http://schemas.microsoft.com/office/powerpoint/2010/main" val="412597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Use bias of the dataset as a challenge? </a:t>
            </a:r>
          </a:p>
          <a:p>
            <a:r>
              <a:rPr lang="en-SG"/>
              <a:t>Choosing the feature selection technique within time constraints</a:t>
            </a:r>
          </a:p>
          <a:p>
            <a:r>
              <a:rPr lang="en-SG"/>
              <a:t>ANN was not compatible with much of the experiments we wanted to carry out</a:t>
            </a:r>
          </a:p>
          <a:p>
            <a:r>
              <a:rPr lang="en-SG"/>
              <a:t>Difficult to come up with new </a:t>
            </a:r>
            <a:r>
              <a:rPr lang="en-SG" i="1"/>
              <a:t>meaningful </a:t>
            </a:r>
            <a:r>
              <a:rPr lang="en-SG"/>
              <a:t>features</a:t>
            </a:r>
          </a:p>
        </p:txBody>
      </p:sp>
      <p:sp>
        <p:nvSpPr>
          <p:cNvPr id="4" name="Slide Number Placeholder 3"/>
          <p:cNvSpPr>
            <a:spLocks noGrp="1"/>
          </p:cNvSpPr>
          <p:nvPr>
            <p:ph type="sldNum" sz="quarter" idx="5"/>
          </p:nvPr>
        </p:nvSpPr>
        <p:spPr/>
        <p:txBody>
          <a:bodyPr/>
          <a:lstStyle/>
          <a:p>
            <a:fld id="{A2BF4BFE-A09A-4809-8284-484660DB85D8}" type="slidenum">
              <a:rPr lang="en-SG" smtClean="0"/>
              <a:t>15</a:t>
            </a:fld>
            <a:endParaRPr lang="en-SG"/>
          </a:p>
        </p:txBody>
      </p:sp>
    </p:spTree>
    <p:extLst>
      <p:ext uri="{BB962C8B-B14F-4D97-AF65-F5344CB8AC3E}">
        <p14:creationId xmlns:p14="http://schemas.microsoft.com/office/powerpoint/2010/main" val="361920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BF4BFE-A09A-4809-8284-484660DB85D8}" type="slidenum">
              <a:rPr lang="en-SG" smtClean="0"/>
              <a:t>16</a:t>
            </a:fld>
            <a:endParaRPr lang="en-SG"/>
          </a:p>
        </p:txBody>
      </p:sp>
    </p:spTree>
    <p:extLst>
      <p:ext uri="{BB962C8B-B14F-4D97-AF65-F5344CB8AC3E}">
        <p14:creationId xmlns:p14="http://schemas.microsoft.com/office/powerpoint/2010/main" val="15373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4</a:t>
            </a:fld>
            <a:endParaRPr lang="en-SG"/>
          </a:p>
        </p:txBody>
      </p:sp>
    </p:spTree>
    <p:extLst>
      <p:ext uri="{BB962C8B-B14F-4D97-AF65-F5344CB8AC3E}">
        <p14:creationId xmlns:p14="http://schemas.microsoft.com/office/powerpoint/2010/main" val="96574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6</a:t>
            </a:fld>
            <a:endParaRPr lang="en-SG"/>
          </a:p>
        </p:txBody>
      </p:sp>
    </p:spTree>
    <p:extLst>
      <p:ext uri="{BB962C8B-B14F-4D97-AF65-F5344CB8AC3E}">
        <p14:creationId xmlns:p14="http://schemas.microsoft.com/office/powerpoint/2010/main" val="136969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7</a:t>
            </a:fld>
            <a:endParaRPr lang="en-SG"/>
          </a:p>
        </p:txBody>
      </p:sp>
    </p:spTree>
    <p:extLst>
      <p:ext uri="{BB962C8B-B14F-4D97-AF65-F5344CB8AC3E}">
        <p14:creationId xmlns:p14="http://schemas.microsoft.com/office/powerpoint/2010/main" val="3532251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8</a:t>
            </a:fld>
            <a:endParaRPr lang="en-SG"/>
          </a:p>
        </p:txBody>
      </p:sp>
    </p:spTree>
    <p:extLst>
      <p:ext uri="{BB962C8B-B14F-4D97-AF65-F5344CB8AC3E}">
        <p14:creationId xmlns:p14="http://schemas.microsoft.com/office/powerpoint/2010/main" val="8541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dirty="0"/>
          </a:p>
        </p:txBody>
      </p:sp>
      <p:sp>
        <p:nvSpPr>
          <p:cNvPr id="4" name="Slide Number Placeholder 3"/>
          <p:cNvSpPr>
            <a:spLocks noGrp="1"/>
          </p:cNvSpPr>
          <p:nvPr>
            <p:ph type="sldNum" sz="quarter" idx="5"/>
          </p:nvPr>
        </p:nvSpPr>
        <p:spPr/>
        <p:txBody>
          <a:bodyPr/>
          <a:lstStyle/>
          <a:p>
            <a:fld id="{A2BF4BFE-A09A-4809-8284-484660DB85D8}" type="slidenum">
              <a:rPr lang="en-SG" smtClean="0"/>
              <a:t>9</a:t>
            </a:fld>
            <a:endParaRPr lang="en-SG"/>
          </a:p>
        </p:txBody>
      </p:sp>
    </p:spTree>
    <p:extLst>
      <p:ext uri="{BB962C8B-B14F-4D97-AF65-F5344CB8AC3E}">
        <p14:creationId xmlns:p14="http://schemas.microsoft.com/office/powerpoint/2010/main" val="254059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dirty="0"/>
          </a:p>
        </p:txBody>
      </p:sp>
      <p:sp>
        <p:nvSpPr>
          <p:cNvPr id="4" name="Slide Number Placeholder 3"/>
          <p:cNvSpPr>
            <a:spLocks noGrp="1"/>
          </p:cNvSpPr>
          <p:nvPr>
            <p:ph type="sldNum" sz="quarter" idx="5"/>
          </p:nvPr>
        </p:nvSpPr>
        <p:spPr/>
        <p:txBody>
          <a:bodyPr/>
          <a:lstStyle/>
          <a:p>
            <a:fld id="{A2BF4BFE-A09A-4809-8284-484660DB85D8}" type="slidenum">
              <a:rPr lang="en-SG" smtClean="0"/>
              <a:t>10</a:t>
            </a:fld>
            <a:endParaRPr lang="en-SG"/>
          </a:p>
        </p:txBody>
      </p:sp>
    </p:spTree>
    <p:extLst>
      <p:ext uri="{BB962C8B-B14F-4D97-AF65-F5344CB8AC3E}">
        <p14:creationId xmlns:p14="http://schemas.microsoft.com/office/powerpoint/2010/main" val="172994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11</a:t>
            </a:fld>
            <a:endParaRPr lang="en-SG"/>
          </a:p>
        </p:txBody>
      </p:sp>
    </p:spTree>
    <p:extLst>
      <p:ext uri="{BB962C8B-B14F-4D97-AF65-F5344CB8AC3E}">
        <p14:creationId xmlns:p14="http://schemas.microsoft.com/office/powerpoint/2010/main" val="246485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A2BF4BFE-A09A-4809-8284-484660DB85D8}" type="slidenum">
              <a:rPr lang="en-SG" smtClean="0"/>
              <a:t>13</a:t>
            </a:fld>
            <a:endParaRPr lang="en-SG"/>
          </a:p>
        </p:txBody>
      </p:sp>
    </p:spTree>
    <p:extLst>
      <p:ext uri="{BB962C8B-B14F-4D97-AF65-F5344CB8AC3E}">
        <p14:creationId xmlns:p14="http://schemas.microsoft.com/office/powerpoint/2010/main" val="45570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Problem">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9266EC-1AC7-41B8-A26C-A809411884F8}"/>
              </a:ext>
            </a:extLst>
          </p:cNvPr>
          <p:cNvSpPr/>
          <p:nvPr userDrawn="1"/>
        </p:nvSpPr>
        <p:spPr>
          <a:xfrm>
            <a:off x="157653" y="241282"/>
            <a:ext cx="2976000" cy="4571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1" name="Content Placeholder 31">
            <a:extLst>
              <a:ext uri="{FF2B5EF4-FFF2-40B4-BE49-F238E27FC236}">
                <a16:creationId xmlns:a16="http://schemas.microsoft.com/office/drawing/2014/main" id="{1E323889-F2B4-44F9-8EBC-E9A16DF4DF0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000" b="1" i="1">
                <a:solidFill>
                  <a:srgbClr val="041948"/>
                </a:solidFill>
              </a:defRPr>
            </a:lvl1pPr>
          </a:lstStyle>
          <a:p>
            <a:pPr lvl="0"/>
            <a:r>
              <a:rPr lang="en-US"/>
              <a:t>Action Title</a:t>
            </a:r>
          </a:p>
        </p:txBody>
      </p:sp>
      <p:sp>
        <p:nvSpPr>
          <p:cNvPr id="26" name="Slide Number Placeholder 5">
            <a:extLst>
              <a:ext uri="{FF2B5EF4-FFF2-40B4-BE49-F238E27FC236}">
                <a16:creationId xmlns:a16="http://schemas.microsoft.com/office/drawing/2014/main" id="{63958D2C-1E65-4CB0-B164-9792137E6063}"/>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5" name="TextBox 4">
            <a:extLst>
              <a:ext uri="{FF2B5EF4-FFF2-40B4-BE49-F238E27FC236}">
                <a16:creationId xmlns:a16="http://schemas.microsoft.com/office/drawing/2014/main" id="{4A8E4B90-DF0F-2A42-AC74-01BA11651C6E}"/>
              </a:ext>
            </a:extLst>
          </p:cNvPr>
          <p:cNvSpPr txBox="1"/>
          <p:nvPr userDrawn="1"/>
        </p:nvSpPr>
        <p:spPr>
          <a:xfrm>
            <a:off x="3484605" y="0"/>
            <a:ext cx="8707396" cy="346346"/>
          </a:xfrm>
          <a:prstGeom prst="rect">
            <a:avLst/>
          </a:prstGeom>
          <a:noFill/>
        </p:spPr>
        <p:txBody>
          <a:bodyPr wrap="square" rtlCol="0" anchor="ctr">
            <a:noAutofit/>
          </a:bodyPr>
          <a:lstStyle/>
          <a:p>
            <a:pPr algn="r"/>
            <a:r>
              <a:rPr lang="en-US" sz="1400" b="1" dirty="0">
                <a:solidFill>
                  <a:srgbClr val="002060"/>
                </a:solidFill>
                <a:latin typeface="Avenir Book" panose="02000503020000020003" pitchFamily="2" charset="0"/>
              </a:rPr>
              <a:t>Business Problem</a:t>
            </a:r>
            <a:r>
              <a:rPr lang="en-US" sz="1400" b="0" dirty="0">
                <a:solidFill>
                  <a:srgbClr val="AFABAB"/>
                </a:solidFill>
                <a:latin typeface="Avenir Book" panose="02000503020000020003" pitchFamily="2" charset="0"/>
              </a:rPr>
              <a:t> | Models &amp; Techniques | Dataset &amp; Model Performance | Challenges &amp; Insights</a:t>
            </a:r>
            <a:endParaRPr lang="en-SG" sz="1400" b="0" dirty="0">
              <a:solidFill>
                <a:srgbClr val="AFABAB"/>
              </a:solidFill>
              <a:latin typeface="Avenir Book" panose="02000503020000020003" pitchFamily="2" charset="0"/>
            </a:endParaRPr>
          </a:p>
        </p:txBody>
      </p:sp>
    </p:spTree>
    <p:extLst>
      <p:ext uri="{BB962C8B-B14F-4D97-AF65-F5344CB8AC3E}">
        <p14:creationId xmlns:p14="http://schemas.microsoft.com/office/powerpoint/2010/main" val="7590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Solutio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9266EC-1AC7-41B8-A26C-A809411884F8}"/>
              </a:ext>
            </a:extLst>
          </p:cNvPr>
          <p:cNvSpPr/>
          <p:nvPr userDrawn="1"/>
        </p:nvSpPr>
        <p:spPr>
          <a:xfrm>
            <a:off x="157653" y="241282"/>
            <a:ext cx="2976000" cy="4571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1" name="Content Placeholder 31">
            <a:extLst>
              <a:ext uri="{FF2B5EF4-FFF2-40B4-BE49-F238E27FC236}">
                <a16:creationId xmlns:a16="http://schemas.microsoft.com/office/drawing/2014/main" id="{1E323889-F2B4-44F9-8EBC-E9A16DF4DF0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000" b="1" i="1">
                <a:solidFill>
                  <a:srgbClr val="041948"/>
                </a:solidFill>
                <a:latin typeface="Avenir Book" panose="02000503020000020003" pitchFamily="2" charset="0"/>
              </a:defRPr>
            </a:lvl1pPr>
          </a:lstStyle>
          <a:p>
            <a:pPr lvl="0"/>
            <a:r>
              <a:rPr lang="en-US"/>
              <a:t>Action Title</a:t>
            </a:r>
          </a:p>
        </p:txBody>
      </p:sp>
      <p:sp>
        <p:nvSpPr>
          <p:cNvPr id="26" name="Slide Number Placeholder 5">
            <a:extLst>
              <a:ext uri="{FF2B5EF4-FFF2-40B4-BE49-F238E27FC236}">
                <a16:creationId xmlns:a16="http://schemas.microsoft.com/office/drawing/2014/main" id="{63958D2C-1E65-4CB0-B164-9792137E6063}"/>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6" name="TextBox 5">
            <a:extLst>
              <a:ext uri="{FF2B5EF4-FFF2-40B4-BE49-F238E27FC236}">
                <a16:creationId xmlns:a16="http://schemas.microsoft.com/office/drawing/2014/main" id="{904CD41E-2FF9-4042-9F50-2759643D2B38}"/>
              </a:ext>
            </a:extLst>
          </p:cNvPr>
          <p:cNvSpPr txBox="1"/>
          <p:nvPr userDrawn="1"/>
        </p:nvSpPr>
        <p:spPr>
          <a:xfrm>
            <a:off x="3472249" y="0"/>
            <a:ext cx="8719751" cy="346346"/>
          </a:xfrm>
          <a:prstGeom prst="rect">
            <a:avLst/>
          </a:prstGeom>
          <a:noFill/>
        </p:spPr>
        <p:txBody>
          <a:bodyPr wrap="square" rtlCol="0" anchor="ctr">
            <a:noAutofit/>
          </a:bodyPr>
          <a:lstStyle/>
          <a:p>
            <a:pPr algn="r"/>
            <a:r>
              <a:rPr lang="en-US" sz="1400" b="0" dirty="0">
                <a:solidFill>
                  <a:srgbClr val="AFABAB"/>
                </a:solidFill>
                <a:latin typeface="Avenir Book" panose="02000503020000020003" pitchFamily="2" charset="0"/>
              </a:rPr>
              <a:t>Business Problem | </a:t>
            </a:r>
            <a:r>
              <a:rPr lang="en-US" sz="1400" b="1" dirty="0">
                <a:solidFill>
                  <a:srgbClr val="002060"/>
                </a:solidFill>
                <a:latin typeface="Avenir Book" panose="02000503020000020003" pitchFamily="2" charset="0"/>
              </a:rPr>
              <a:t>Models &amp; Techniques</a:t>
            </a:r>
            <a:r>
              <a:rPr lang="en-US" sz="1400" b="0" dirty="0">
                <a:solidFill>
                  <a:srgbClr val="AFABAB"/>
                </a:solidFill>
                <a:latin typeface="Avenir Book" panose="02000503020000020003" pitchFamily="2" charset="0"/>
              </a:rPr>
              <a:t> | Dataset &amp; Model Performance | Challenges &amp; Insights</a:t>
            </a:r>
            <a:endParaRPr lang="en-SG" sz="1400" b="0" dirty="0">
              <a:solidFill>
                <a:srgbClr val="AFABAB"/>
              </a:solidFill>
              <a:latin typeface="Avenir Book" panose="02000503020000020003" pitchFamily="2" charset="0"/>
            </a:endParaRPr>
          </a:p>
        </p:txBody>
      </p:sp>
    </p:spTree>
    <p:extLst>
      <p:ext uri="{BB962C8B-B14F-4D97-AF65-F5344CB8AC3E}">
        <p14:creationId xmlns:p14="http://schemas.microsoft.com/office/powerpoint/2010/main" val="358874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se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9266EC-1AC7-41B8-A26C-A809411884F8}"/>
              </a:ext>
            </a:extLst>
          </p:cNvPr>
          <p:cNvSpPr/>
          <p:nvPr userDrawn="1"/>
        </p:nvSpPr>
        <p:spPr>
          <a:xfrm>
            <a:off x="157653" y="241282"/>
            <a:ext cx="2976000" cy="4571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1" name="Content Placeholder 31">
            <a:extLst>
              <a:ext uri="{FF2B5EF4-FFF2-40B4-BE49-F238E27FC236}">
                <a16:creationId xmlns:a16="http://schemas.microsoft.com/office/drawing/2014/main" id="{1E323889-F2B4-44F9-8EBC-E9A16DF4DF0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000" b="1" i="1">
                <a:solidFill>
                  <a:srgbClr val="041948"/>
                </a:solidFill>
                <a:latin typeface="Avenir Book" panose="02000503020000020003" pitchFamily="2" charset="0"/>
              </a:defRPr>
            </a:lvl1pPr>
          </a:lstStyle>
          <a:p>
            <a:pPr lvl="0"/>
            <a:r>
              <a:rPr lang="en-US"/>
              <a:t>Action Title</a:t>
            </a:r>
          </a:p>
        </p:txBody>
      </p:sp>
      <p:sp>
        <p:nvSpPr>
          <p:cNvPr id="26" name="Slide Number Placeholder 5">
            <a:extLst>
              <a:ext uri="{FF2B5EF4-FFF2-40B4-BE49-F238E27FC236}">
                <a16:creationId xmlns:a16="http://schemas.microsoft.com/office/drawing/2014/main" id="{63958D2C-1E65-4CB0-B164-9792137E6063}"/>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6" name="TextBox 5">
            <a:extLst>
              <a:ext uri="{FF2B5EF4-FFF2-40B4-BE49-F238E27FC236}">
                <a16:creationId xmlns:a16="http://schemas.microsoft.com/office/drawing/2014/main" id="{1C7EE8ED-C75A-C946-A755-BEA7F3A3B8F0}"/>
              </a:ext>
            </a:extLst>
          </p:cNvPr>
          <p:cNvSpPr txBox="1"/>
          <p:nvPr userDrawn="1"/>
        </p:nvSpPr>
        <p:spPr>
          <a:xfrm>
            <a:off x="3936381" y="0"/>
            <a:ext cx="8255620" cy="346346"/>
          </a:xfrm>
          <a:prstGeom prst="rect">
            <a:avLst/>
          </a:prstGeom>
          <a:noFill/>
        </p:spPr>
        <p:txBody>
          <a:bodyPr wrap="square" rtlCol="0" anchor="ctr">
            <a:noAutofit/>
          </a:bodyPr>
          <a:lstStyle/>
          <a:p>
            <a:pPr algn="r"/>
            <a:r>
              <a:rPr lang="en-US" sz="1400" b="0" dirty="0">
                <a:solidFill>
                  <a:srgbClr val="AFABAB"/>
                </a:solidFill>
                <a:latin typeface="Avenir Book" panose="02000503020000020003" pitchFamily="2" charset="0"/>
              </a:rPr>
              <a:t>Business Problem | Models &amp; Techniques | </a:t>
            </a:r>
            <a:r>
              <a:rPr lang="en-US" sz="1400" b="1" dirty="0">
                <a:solidFill>
                  <a:srgbClr val="002060"/>
                </a:solidFill>
                <a:latin typeface="Avenir Book" panose="02000503020000020003" pitchFamily="2" charset="0"/>
              </a:rPr>
              <a:t>Dataset &amp; Model Performance </a:t>
            </a:r>
            <a:r>
              <a:rPr lang="en-US" sz="1400" b="0" dirty="0">
                <a:solidFill>
                  <a:srgbClr val="AFABAB"/>
                </a:solidFill>
                <a:latin typeface="Avenir Book" panose="02000503020000020003" pitchFamily="2" charset="0"/>
              </a:rPr>
              <a:t>| Challenges &amp; Insights</a:t>
            </a:r>
            <a:endParaRPr lang="en-SG" sz="1400" b="0" dirty="0">
              <a:solidFill>
                <a:srgbClr val="AFABAB"/>
              </a:solidFill>
              <a:latin typeface="Avenir Book" panose="02000503020000020003" pitchFamily="2" charset="0"/>
            </a:endParaRPr>
          </a:p>
        </p:txBody>
      </p:sp>
    </p:spTree>
    <p:extLst>
      <p:ext uri="{BB962C8B-B14F-4D97-AF65-F5344CB8AC3E}">
        <p14:creationId xmlns:p14="http://schemas.microsoft.com/office/powerpoint/2010/main" val="248507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9266EC-1AC7-41B8-A26C-A809411884F8}"/>
              </a:ext>
            </a:extLst>
          </p:cNvPr>
          <p:cNvSpPr/>
          <p:nvPr userDrawn="1"/>
        </p:nvSpPr>
        <p:spPr>
          <a:xfrm>
            <a:off x="157653" y="241282"/>
            <a:ext cx="2976000" cy="4571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1" name="Content Placeholder 31">
            <a:extLst>
              <a:ext uri="{FF2B5EF4-FFF2-40B4-BE49-F238E27FC236}">
                <a16:creationId xmlns:a16="http://schemas.microsoft.com/office/drawing/2014/main" id="{1E323889-F2B4-44F9-8EBC-E9A16DF4DF0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000" b="1" i="1">
                <a:solidFill>
                  <a:srgbClr val="041948"/>
                </a:solidFill>
                <a:latin typeface="Avenir Book" panose="02000503020000020003" pitchFamily="2" charset="0"/>
              </a:defRPr>
            </a:lvl1pPr>
          </a:lstStyle>
          <a:p>
            <a:pPr lvl="0"/>
            <a:r>
              <a:rPr lang="en-US"/>
              <a:t>Action Title</a:t>
            </a:r>
          </a:p>
        </p:txBody>
      </p:sp>
      <p:sp>
        <p:nvSpPr>
          <p:cNvPr id="26" name="Slide Number Placeholder 5">
            <a:extLst>
              <a:ext uri="{FF2B5EF4-FFF2-40B4-BE49-F238E27FC236}">
                <a16:creationId xmlns:a16="http://schemas.microsoft.com/office/drawing/2014/main" id="{63958D2C-1E65-4CB0-B164-9792137E6063}"/>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6" name="TextBox 5">
            <a:extLst>
              <a:ext uri="{FF2B5EF4-FFF2-40B4-BE49-F238E27FC236}">
                <a16:creationId xmlns:a16="http://schemas.microsoft.com/office/drawing/2014/main" id="{9DAAFAD7-801D-1840-87E4-8B61CC3EC6CF}"/>
              </a:ext>
            </a:extLst>
          </p:cNvPr>
          <p:cNvSpPr txBox="1"/>
          <p:nvPr userDrawn="1"/>
        </p:nvSpPr>
        <p:spPr>
          <a:xfrm>
            <a:off x="3954162" y="0"/>
            <a:ext cx="8237839" cy="346346"/>
          </a:xfrm>
          <a:prstGeom prst="rect">
            <a:avLst/>
          </a:prstGeom>
          <a:noFill/>
        </p:spPr>
        <p:txBody>
          <a:bodyPr wrap="square" rtlCol="0" anchor="ctr">
            <a:noAutofit/>
          </a:bodyPr>
          <a:lstStyle/>
          <a:p>
            <a:pPr algn="r"/>
            <a:r>
              <a:rPr lang="en-US" sz="1400" b="0" dirty="0">
                <a:solidFill>
                  <a:srgbClr val="AFABAB"/>
                </a:solidFill>
                <a:latin typeface="Avenir Book" panose="02000503020000020003" pitchFamily="2" charset="0"/>
              </a:rPr>
              <a:t>Business Problem | Models &amp; Techniques | Dataset &amp; Model Performance | </a:t>
            </a:r>
            <a:r>
              <a:rPr lang="en-US" sz="1400" b="1" dirty="0">
                <a:solidFill>
                  <a:srgbClr val="002060"/>
                </a:solidFill>
                <a:latin typeface="Avenir Book" panose="02000503020000020003" pitchFamily="2" charset="0"/>
              </a:rPr>
              <a:t>Challenges &amp; Insights</a:t>
            </a:r>
            <a:endParaRPr lang="en-SG" sz="1400" b="1" dirty="0">
              <a:solidFill>
                <a:srgbClr val="002060"/>
              </a:solidFill>
              <a:latin typeface="Avenir Book" panose="02000503020000020003" pitchFamily="2" charset="0"/>
            </a:endParaRPr>
          </a:p>
        </p:txBody>
      </p:sp>
    </p:spTree>
    <p:extLst>
      <p:ext uri="{BB962C8B-B14F-4D97-AF65-F5344CB8AC3E}">
        <p14:creationId xmlns:p14="http://schemas.microsoft.com/office/powerpoint/2010/main" val="155912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Models">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9266EC-1AC7-41B8-A26C-A809411884F8}"/>
              </a:ext>
            </a:extLst>
          </p:cNvPr>
          <p:cNvSpPr/>
          <p:nvPr userDrawn="1"/>
        </p:nvSpPr>
        <p:spPr>
          <a:xfrm>
            <a:off x="157653" y="241282"/>
            <a:ext cx="2976000" cy="45719"/>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1" name="Content Placeholder 31">
            <a:extLst>
              <a:ext uri="{FF2B5EF4-FFF2-40B4-BE49-F238E27FC236}">
                <a16:creationId xmlns:a16="http://schemas.microsoft.com/office/drawing/2014/main" id="{1E323889-F2B4-44F9-8EBC-E9A16DF4DF0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000" b="1" i="1">
                <a:solidFill>
                  <a:srgbClr val="041948"/>
                </a:solidFill>
                <a:latin typeface="Avenir Book" panose="02000503020000020003" pitchFamily="2" charset="0"/>
              </a:defRPr>
            </a:lvl1pPr>
          </a:lstStyle>
          <a:p>
            <a:pPr lvl="0"/>
            <a:r>
              <a:rPr lang="en-US"/>
              <a:t>Action Title</a:t>
            </a:r>
          </a:p>
        </p:txBody>
      </p:sp>
      <p:sp>
        <p:nvSpPr>
          <p:cNvPr id="26" name="Slide Number Placeholder 5">
            <a:extLst>
              <a:ext uri="{FF2B5EF4-FFF2-40B4-BE49-F238E27FC236}">
                <a16:creationId xmlns:a16="http://schemas.microsoft.com/office/drawing/2014/main" id="{63958D2C-1E65-4CB0-B164-9792137E6063}"/>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6" name="TextBox 5">
            <a:extLst>
              <a:ext uri="{FF2B5EF4-FFF2-40B4-BE49-F238E27FC236}">
                <a16:creationId xmlns:a16="http://schemas.microsoft.com/office/drawing/2014/main" id="{9DAAFAD7-801D-1840-87E4-8B61CC3EC6CF}"/>
              </a:ext>
            </a:extLst>
          </p:cNvPr>
          <p:cNvSpPr txBox="1"/>
          <p:nvPr userDrawn="1"/>
        </p:nvSpPr>
        <p:spPr>
          <a:xfrm>
            <a:off x="4627757" y="0"/>
            <a:ext cx="7564244" cy="346346"/>
          </a:xfrm>
          <a:prstGeom prst="rect">
            <a:avLst/>
          </a:prstGeom>
          <a:noFill/>
        </p:spPr>
        <p:txBody>
          <a:bodyPr wrap="square" rtlCol="0" anchor="ctr">
            <a:noAutofit/>
          </a:bodyPr>
          <a:lstStyle/>
          <a:p>
            <a:pPr algn="r"/>
            <a:r>
              <a:rPr lang="en-US" sz="1400" b="0">
                <a:solidFill>
                  <a:srgbClr val="AFABAB"/>
                </a:solidFill>
                <a:latin typeface="Avenir Book" panose="02000503020000020003" pitchFamily="2" charset="0"/>
              </a:rPr>
              <a:t>Business Problem | Machine Learning Solution | Dataset | Metrics | </a:t>
            </a:r>
            <a:r>
              <a:rPr lang="en-US" sz="1400" b="1">
                <a:solidFill>
                  <a:srgbClr val="002060"/>
                </a:solidFill>
                <a:latin typeface="Avenir Book" panose="02000503020000020003" pitchFamily="2" charset="0"/>
              </a:rPr>
              <a:t>Machine Learning Models</a:t>
            </a:r>
            <a:endParaRPr lang="en-SG" sz="1400" b="1">
              <a:solidFill>
                <a:srgbClr val="002060"/>
              </a:solidFill>
              <a:latin typeface="Avenir Book" panose="02000503020000020003" pitchFamily="2" charset="0"/>
            </a:endParaRPr>
          </a:p>
        </p:txBody>
      </p:sp>
    </p:spTree>
    <p:extLst>
      <p:ext uri="{BB962C8B-B14F-4D97-AF65-F5344CB8AC3E}">
        <p14:creationId xmlns:p14="http://schemas.microsoft.com/office/powerpoint/2010/main" val="392900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BE3B46C-0200-4244-B2C4-0DCA9D61921D}"/>
              </a:ext>
            </a:extLst>
          </p:cNvPr>
          <p:cNvSpPr/>
          <p:nvPr userDrawn="1"/>
        </p:nvSpPr>
        <p:spPr>
          <a:xfrm>
            <a:off x="-10619" y="6423846"/>
            <a:ext cx="12202619" cy="45719"/>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D4B3C5B8-CD8C-E34F-B1C3-CEFA902BE4B0}"/>
              </a:ext>
            </a:extLst>
          </p:cNvPr>
          <p:cNvSpPr/>
          <p:nvPr userDrawn="1"/>
        </p:nvSpPr>
        <p:spPr>
          <a:xfrm>
            <a:off x="-10619" y="0"/>
            <a:ext cx="1220261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Slide Number Placeholder 5">
            <a:extLst>
              <a:ext uri="{FF2B5EF4-FFF2-40B4-BE49-F238E27FC236}">
                <a16:creationId xmlns:a16="http://schemas.microsoft.com/office/drawing/2014/main" id="{FC444E89-23A2-4EF0-840E-B6C398BB03CD}"/>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Tree>
    <p:extLst>
      <p:ext uri="{BB962C8B-B14F-4D97-AF65-F5344CB8AC3E}">
        <p14:creationId xmlns:p14="http://schemas.microsoft.com/office/powerpoint/2010/main" val="323388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Introduc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A1757-1016-495E-BB93-0B0FA2860611}"/>
              </a:ext>
            </a:extLst>
          </p:cNvPr>
          <p:cNvSpPr>
            <a:spLocks noGrp="1"/>
          </p:cNvSpPr>
          <p:nvPr>
            <p:ph sz="quarter" idx="11" hasCustomPrompt="1"/>
          </p:nvPr>
        </p:nvSpPr>
        <p:spPr>
          <a:xfrm>
            <a:off x="501700" y="6492756"/>
            <a:ext cx="3362325" cy="242888"/>
          </a:xfrm>
          <a:prstGeom prst="rect">
            <a:avLst/>
          </a:prstGeom>
        </p:spPr>
        <p:txBody>
          <a:bodyPr/>
          <a:lstStyle>
            <a:lvl1pPr marL="0" indent="0">
              <a:buNone/>
              <a:defRPr sz="1000" i="1"/>
            </a:lvl1pPr>
          </a:lstStyle>
          <a:p>
            <a:pPr lvl="0"/>
            <a:r>
              <a:rPr lang="en-US"/>
              <a:t>Source</a:t>
            </a:r>
            <a:endParaRPr lang="en-SG"/>
          </a:p>
        </p:txBody>
      </p:sp>
      <p:sp>
        <p:nvSpPr>
          <p:cNvPr id="33" name="Rectangle 32">
            <a:extLst>
              <a:ext uri="{FF2B5EF4-FFF2-40B4-BE49-F238E27FC236}">
                <a16:creationId xmlns:a16="http://schemas.microsoft.com/office/drawing/2014/main" id="{1784A11F-1DA3-4040-B653-FC3386A8376D}"/>
              </a:ext>
            </a:extLst>
          </p:cNvPr>
          <p:cNvSpPr/>
          <p:nvPr userDrawn="1"/>
        </p:nvSpPr>
        <p:spPr>
          <a:xfrm>
            <a:off x="157653" y="241282"/>
            <a:ext cx="2976000" cy="4571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18" name="Content Placeholder 31">
            <a:extLst>
              <a:ext uri="{FF2B5EF4-FFF2-40B4-BE49-F238E27FC236}">
                <a16:creationId xmlns:a16="http://schemas.microsoft.com/office/drawing/2014/main" id="{A5150E62-40E3-450B-A9CA-A962F90A3986}"/>
              </a:ext>
            </a:extLst>
          </p:cNvPr>
          <p:cNvSpPr>
            <a:spLocks noGrp="1"/>
          </p:cNvSpPr>
          <p:nvPr>
            <p:ph sz="quarter" idx="10" hasCustomPrompt="1"/>
          </p:nvPr>
        </p:nvSpPr>
        <p:spPr>
          <a:xfrm>
            <a:off x="279527" y="346346"/>
            <a:ext cx="11632946" cy="619897"/>
          </a:xfrm>
          <a:prstGeom prst="rect">
            <a:avLst/>
          </a:prstGeom>
        </p:spPr>
        <p:txBody>
          <a:bodyPr/>
          <a:lstStyle>
            <a:lvl1pPr marL="0" indent="0">
              <a:buNone/>
              <a:defRPr sz="2400" b="1" i="1">
                <a:solidFill>
                  <a:srgbClr val="203864"/>
                </a:solidFill>
              </a:defRPr>
            </a:lvl1pPr>
          </a:lstStyle>
          <a:p>
            <a:pPr lvl="0"/>
            <a:r>
              <a:rPr lang="en-US"/>
              <a:t>Action Title</a:t>
            </a:r>
          </a:p>
        </p:txBody>
      </p:sp>
      <p:sp>
        <p:nvSpPr>
          <p:cNvPr id="21" name="Slide Number Placeholder 5">
            <a:extLst>
              <a:ext uri="{FF2B5EF4-FFF2-40B4-BE49-F238E27FC236}">
                <a16:creationId xmlns:a16="http://schemas.microsoft.com/office/drawing/2014/main" id="{FA313F36-2E9F-4F3A-9511-B08286349259}"/>
              </a:ext>
            </a:extLst>
          </p:cNvPr>
          <p:cNvSpPr txBox="1">
            <a:spLocks/>
          </p:cNvSpPr>
          <p:nvPr userDrawn="1"/>
        </p:nvSpPr>
        <p:spPr>
          <a:xfrm flipH="1">
            <a:off x="11464602" y="6508576"/>
            <a:ext cx="606207" cy="243762"/>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0505D1-84E4-4849-A86B-37C721AC1FBF}" type="slidenum">
              <a:rPr lang="en-US" sz="900" smtClean="0">
                <a:solidFill>
                  <a:schemeClr val="tx1"/>
                </a:solidFill>
                <a:latin typeface="Century Gothic" panose="020F0302020204030204"/>
              </a:rPr>
              <a:pPr/>
              <a:t>‹#›</a:t>
            </a:fld>
            <a:endParaRPr lang="en-US" sz="900">
              <a:solidFill>
                <a:schemeClr val="tx1"/>
              </a:solidFill>
              <a:latin typeface="Century Gothic" panose="020F0302020204030204"/>
            </a:endParaRPr>
          </a:p>
        </p:txBody>
      </p:sp>
      <p:sp>
        <p:nvSpPr>
          <p:cNvPr id="6" name="TextBox 5">
            <a:extLst>
              <a:ext uri="{FF2B5EF4-FFF2-40B4-BE49-F238E27FC236}">
                <a16:creationId xmlns:a16="http://schemas.microsoft.com/office/drawing/2014/main" id="{EE26237B-D184-4887-A0C0-C382E562CE39}"/>
              </a:ext>
            </a:extLst>
          </p:cNvPr>
          <p:cNvSpPr txBox="1"/>
          <p:nvPr userDrawn="1"/>
        </p:nvSpPr>
        <p:spPr>
          <a:xfrm>
            <a:off x="6307717" y="0"/>
            <a:ext cx="5884283" cy="346346"/>
          </a:xfrm>
          <a:prstGeom prst="rect">
            <a:avLst/>
          </a:prstGeom>
          <a:noFill/>
        </p:spPr>
        <p:txBody>
          <a:bodyPr wrap="square" rtlCol="0" anchor="ctr">
            <a:noAutofit/>
          </a:bodyPr>
          <a:lstStyle/>
          <a:p>
            <a:pPr algn="r"/>
            <a:r>
              <a:rPr lang="en-US" sz="1400" b="1">
                <a:solidFill>
                  <a:srgbClr val="FF9C01"/>
                </a:solidFill>
                <a:latin typeface="+mj-lt"/>
              </a:rPr>
              <a:t>Introduction </a:t>
            </a:r>
            <a:r>
              <a:rPr lang="en-US" sz="1400" b="0">
                <a:solidFill>
                  <a:srgbClr val="AFABAB"/>
                </a:solidFill>
                <a:latin typeface="+mj-lt"/>
              </a:rPr>
              <a:t>| Input | Demand | Process | Conclusion</a:t>
            </a:r>
            <a:endParaRPr lang="en-SG" sz="1400" b="0">
              <a:solidFill>
                <a:srgbClr val="AFABAB"/>
              </a:solidFill>
              <a:latin typeface="+mj-lt"/>
            </a:endParaRPr>
          </a:p>
        </p:txBody>
      </p:sp>
    </p:spTree>
    <p:extLst>
      <p:ext uri="{BB962C8B-B14F-4D97-AF65-F5344CB8AC3E}">
        <p14:creationId xmlns:p14="http://schemas.microsoft.com/office/powerpoint/2010/main" val="286746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BE3B46C-0200-4244-B2C4-0DCA9D61921D}"/>
              </a:ext>
            </a:extLst>
          </p:cNvPr>
          <p:cNvSpPr/>
          <p:nvPr userDrawn="1"/>
        </p:nvSpPr>
        <p:spPr>
          <a:xfrm>
            <a:off x="-10619" y="6423846"/>
            <a:ext cx="12202619" cy="45719"/>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D4B3C5B8-CD8C-E34F-B1C3-CEFA902BE4B0}"/>
              </a:ext>
            </a:extLst>
          </p:cNvPr>
          <p:cNvSpPr/>
          <p:nvPr userDrawn="1"/>
        </p:nvSpPr>
        <p:spPr>
          <a:xfrm>
            <a:off x="-10619" y="0"/>
            <a:ext cx="1220261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6584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7D8EE2B-0527-A948-A30B-8B413B1BE3D2}"/>
              </a:ext>
            </a:extLst>
          </p:cNvPr>
          <p:cNvSpPr/>
          <p:nvPr userDrawn="1"/>
        </p:nvSpPr>
        <p:spPr>
          <a:xfrm>
            <a:off x="-1341645" y="3558240"/>
            <a:ext cx="853177" cy="570858"/>
          </a:xfrm>
          <a:prstGeom prst="rect">
            <a:avLst/>
          </a:prstGeom>
          <a:solidFill>
            <a:srgbClr val="006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918EA994-41A9-400A-BADE-4499D6B69CAF}"/>
              </a:ext>
            </a:extLst>
          </p:cNvPr>
          <p:cNvSpPr/>
          <p:nvPr userDrawn="1"/>
        </p:nvSpPr>
        <p:spPr>
          <a:xfrm>
            <a:off x="-1341645" y="4931324"/>
            <a:ext cx="853177" cy="570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48171B1F-65F7-425E-96D8-96B86EC61FF9}"/>
              </a:ext>
            </a:extLst>
          </p:cNvPr>
          <p:cNvSpPr/>
          <p:nvPr userDrawn="1"/>
        </p:nvSpPr>
        <p:spPr>
          <a:xfrm>
            <a:off x="-1341645" y="4244782"/>
            <a:ext cx="853177" cy="5708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a:extLst>
              <a:ext uri="{FF2B5EF4-FFF2-40B4-BE49-F238E27FC236}">
                <a16:creationId xmlns:a16="http://schemas.microsoft.com/office/drawing/2014/main" id="{26F9B207-ABF2-4CB0-A4F4-AEAEAE8CC97B}"/>
              </a:ext>
            </a:extLst>
          </p:cNvPr>
          <p:cNvSpPr/>
          <p:nvPr userDrawn="1"/>
        </p:nvSpPr>
        <p:spPr>
          <a:xfrm>
            <a:off x="-1341645" y="2185156"/>
            <a:ext cx="853177" cy="57085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4FDC57F6-4086-4C60-B53F-6A5301D4982D}"/>
              </a:ext>
            </a:extLst>
          </p:cNvPr>
          <p:cNvSpPr/>
          <p:nvPr userDrawn="1"/>
        </p:nvSpPr>
        <p:spPr>
          <a:xfrm>
            <a:off x="-1341645" y="2871698"/>
            <a:ext cx="853177" cy="57085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56900546"/>
      </p:ext>
    </p:extLst>
  </p:cSld>
  <p:clrMap bg1="lt1" tx1="dk1" bg2="lt2" tx2="dk2" accent1="accent1" accent2="accent2" accent3="accent3" accent4="accent4" accent5="accent5" accent6="accent6" hlink="hlink" folHlink="folHlink"/>
  <p:sldLayoutIdLst>
    <p:sldLayoutId id="2147483681" r:id="rId1"/>
    <p:sldLayoutId id="2147483700" r:id="rId2"/>
    <p:sldLayoutId id="2147483701" r:id="rId3"/>
    <p:sldLayoutId id="2147483702" r:id="rId4"/>
    <p:sldLayoutId id="2147483703" r:id="rId5"/>
    <p:sldLayoutId id="2147483679" r:id="rId6"/>
    <p:sldLayoutId id="2147483686" r:id="rId7"/>
    <p:sldLayoutId id="2147483699" r:id="rId8"/>
  </p:sldLayoutIdLst>
  <p:txStyles>
    <p:titleStyle>
      <a:lvl1pPr algn="l" defTabSz="9144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2648734/?source=post_page---------------------------" TargetMode="External"/><Relationship Id="rId2" Type="http://schemas.openxmlformats.org/officeDocument/2006/relationships/hyperlink" Target="http://www.svcl.ucsd.edu/publications/conference/2014/nips2014.pd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oor, indoor&#10;&#10;Description automatically generated">
            <a:extLst>
              <a:ext uri="{FF2B5EF4-FFF2-40B4-BE49-F238E27FC236}">
                <a16:creationId xmlns:a16="http://schemas.microsoft.com/office/drawing/2014/main" id="{01772CA9-F42D-0844-BC34-05F19F00F9B8}"/>
              </a:ext>
            </a:extLst>
          </p:cNvPr>
          <p:cNvPicPr>
            <a:picLocks noChangeAspect="1"/>
          </p:cNvPicPr>
          <p:nvPr/>
        </p:nvPicPr>
        <p:blipFill rotWithShape="1">
          <a:blip r:embed="rId2">
            <a:extLst>
              <a:ext uri="{28A0092B-C50C-407E-A947-70E740481C1C}">
                <a14:useLocalDpi xmlns:a14="http://schemas.microsoft.com/office/drawing/2010/main" val="0"/>
              </a:ext>
            </a:extLst>
          </a:blip>
          <a:srcRect l="995" t="6622" b="9842"/>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98BE157-D66F-402B-B1BA-9217DF01B971}"/>
              </a:ext>
            </a:extLst>
          </p:cNvPr>
          <p:cNvSpPr/>
          <p:nvPr/>
        </p:nvSpPr>
        <p:spPr>
          <a:xfrm>
            <a:off x="4876800" y="4173101"/>
            <a:ext cx="7315200" cy="2150488"/>
          </a:xfrm>
          <a:prstGeom prst="rect">
            <a:avLst/>
          </a:prstGeom>
          <a:solidFill>
            <a:srgbClr val="EAEAEA">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rgbClr val="1C4E69"/>
              </a:solidFill>
            </a:endParaRPr>
          </a:p>
        </p:txBody>
      </p:sp>
      <p:sp>
        <p:nvSpPr>
          <p:cNvPr id="6" name="Rectangle 5">
            <a:extLst>
              <a:ext uri="{FF2B5EF4-FFF2-40B4-BE49-F238E27FC236}">
                <a16:creationId xmlns:a16="http://schemas.microsoft.com/office/drawing/2014/main" id="{3FD6FE33-A055-4167-9543-549F07756EDC}"/>
              </a:ext>
            </a:extLst>
          </p:cNvPr>
          <p:cNvSpPr/>
          <p:nvPr/>
        </p:nvSpPr>
        <p:spPr>
          <a:xfrm>
            <a:off x="4894729" y="4291486"/>
            <a:ext cx="7091325" cy="191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sz="3600" b="1" spc="300">
                <a:solidFill>
                  <a:srgbClr val="233448"/>
                </a:solidFill>
                <a:latin typeface="Avenir Book" panose="02000503020000020003" pitchFamily="2" charset="0"/>
              </a:rPr>
              <a:t>Human or Bot    </a:t>
            </a:r>
            <a:endParaRPr lang="en-US" sz="3600" b="1" spc="300">
              <a:solidFill>
                <a:srgbClr val="FF9C01"/>
              </a:solidFill>
              <a:latin typeface="Avenir Book" panose="02000503020000020003" pitchFamily="2" charset="0"/>
            </a:endParaRPr>
          </a:p>
          <a:p>
            <a:pPr algn="r"/>
            <a:endParaRPr lang="en-US" sz="1600" spc="300">
              <a:solidFill>
                <a:srgbClr val="002060"/>
              </a:solidFill>
              <a:latin typeface="Avenir Book" panose="02000503020000020003" pitchFamily="2" charset="0"/>
            </a:endParaRPr>
          </a:p>
          <a:p>
            <a:pPr algn="r"/>
            <a:r>
              <a:rPr lang="en-SG" sz="1600">
                <a:solidFill>
                  <a:srgbClr val="002060"/>
                </a:solidFill>
                <a:latin typeface="Avenir Book" panose="02000503020000020003" pitchFamily="2" charset="0"/>
              </a:rPr>
              <a:t>Loo Yang Kai, Wu </a:t>
            </a:r>
            <a:r>
              <a:rPr lang="en-SG" sz="1600" err="1">
                <a:solidFill>
                  <a:srgbClr val="002060"/>
                </a:solidFill>
                <a:latin typeface="Avenir Book" panose="02000503020000020003" pitchFamily="2" charset="0"/>
              </a:rPr>
              <a:t>Jiafang</a:t>
            </a:r>
            <a:r>
              <a:rPr lang="en-SG" sz="1600">
                <a:solidFill>
                  <a:srgbClr val="002060"/>
                </a:solidFill>
                <a:latin typeface="Avenir Book" panose="02000503020000020003" pitchFamily="2" charset="0"/>
              </a:rPr>
              <a:t>, Chu Wei Quan, Ong </a:t>
            </a:r>
            <a:r>
              <a:rPr lang="en-SG" sz="1600" err="1">
                <a:solidFill>
                  <a:srgbClr val="002060"/>
                </a:solidFill>
                <a:latin typeface="Avenir Book" panose="02000503020000020003" pitchFamily="2" charset="0"/>
              </a:rPr>
              <a:t>Guang</a:t>
            </a:r>
            <a:r>
              <a:rPr lang="en-SG" sz="1600">
                <a:solidFill>
                  <a:srgbClr val="002060"/>
                </a:solidFill>
                <a:latin typeface="Avenir Book" panose="02000503020000020003" pitchFamily="2" charset="0"/>
              </a:rPr>
              <a:t> Qi, Sze To Brennan</a:t>
            </a:r>
          </a:p>
        </p:txBody>
      </p:sp>
    </p:spTree>
    <p:extLst>
      <p:ext uri="{BB962C8B-B14F-4D97-AF65-F5344CB8AC3E}">
        <p14:creationId xmlns:p14="http://schemas.microsoft.com/office/powerpoint/2010/main" val="155108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Feature Selection (Results)</a:t>
            </a:r>
          </a:p>
        </p:txBody>
      </p:sp>
      <p:pic>
        <p:nvPicPr>
          <p:cNvPr id="4" name="Picture 3">
            <a:extLst>
              <a:ext uri="{FF2B5EF4-FFF2-40B4-BE49-F238E27FC236}">
                <a16:creationId xmlns:a16="http://schemas.microsoft.com/office/drawing/2014/main" id="{54261981-A1DC-4B5F-B579-A1249DD73424}"/>
              </a:ext>
            </a:extLst>
          </p:cNvPr>
          <p:cNvPicPr>
            <a:picLocks noChangeAspect="1"/>
          </p:cNvPicPr>
          <p:nvPr/>
        </p:nvPicPr>
        <p:blipFill>
          <a:blip r:embed="rId3"/>
          <a:stretch>
            <a:fillRect/>
          </a:stretch>
        </p:blipFill>
        <p:spPr>
          <a:xfrm>
            <a:off x="738673" y="1174527"/>
            <a:ext cx="10714649" cy="4541914"/>
          </a:xfrm>
          <a:prstGeom prst="rect">
            <a:avLst/>
          </a:prstGeom>
        </p:spPr>
      </p:pic>
      <p:sp>
        <p:nvSpPr>
          <p:cNvPr id="11" name="TextBox 10">
            <a:extLst>
              <a:ext uri="{FF2B5EF4-FFF2-40B4-BE49-F238E27FC236}">
                <a16:creationId xmlns:a16="http://schemas.microsoft.com/office/drawing/2014/main" id="{02DD3C8A-C07A-4BB5-96A2-8B66FBAF5282}"/>
              </a:ext>
            </a:extLst>
          </p:cNvPr>
          <p:cNvSpPr txBox="1"/>
          <p:nvPr/>
        </p:nvSpPr>
        <p:spPr>
          <a:xfrm>
            <a:off x="738674" y="5716441"/>
            <a:ext cx="10714649" cy="923330"/>
          </a:xfrm>
          <a:prstGeom prst="rect">
            <a:avLst/>
          </a:prstGeom>
          <a:noFill/>
        </p:spPr>
        <p:txBody>
          <a:bodyPr wrap="square" rtlCol="0">
            <a:spAutoFit/>
          </a:bodyPr>
          <a:lstStyle/>
          <a:p>
            <a:r>
              <a:rPr lang="en-SG" dirty="0">
                <a:latin typeface="Avenir Book" panose="02000503020000020003" pitchFamily="2" charset="0"/>
              </a:rPr>
              <a:t>Based on our best models, </a:t>
            </a:r>
            <a:r>
              <a:rPr lang="en-SG" dirty="0" err="1">
                <a:latin typeface="Avenir Book" panose="02000503020000020003" pitchFamily="2" charset="0"/>
              </a:rPr>
              <a:t>XGBoost</a:t>
            </a:r>
            <a:r>
              <a:rPr lang="en-SG" dirty="0">
                <a:latin typeface="Avenir Book" panose="02000503020000020003" pitchFamily="2" charset="0"/>
              </a:rPr>
              <a:t> and </a:t>
            </a:r>
            <a:r>
              <a:rPr lang="en-SG" dirty="0" err="1">
                <a:latin typeface="Avenir Book" panose="02000503020000020003" pitchFamily="2" charset="0"/>
              </a:rPr>
              <a:t>RandomForest</a:t>
            </a:r>
            <a:r>
              <a:rPr lang="en-SG" dirty="0">
                <a:latin typeface="Avenir Book" panose="02000503020000020003" pitchFamily="2" charset="0"/>
              </a:rPr>
              <a:t> which have the most consistent trend, we have decided to go ahead with 30 features as 35 features generally show a huge dip in the the performance metrics</a:t>
            </a:r>
          </a:p>
        </p:txBody>
      </p:sp>
      <p:sp>
        <p:nvSpPr>
          <p:cNvPr id="3" name="Oval 2">
            <a:extLst>
              <a:ext uri="{FF2B5EF4-FFF2-40B4-BE49-F238E27FC236}">
                <a16:creationId xmlns:a16="http://schemas.microsoft.com/office/drawing/2014/main" id="{55C10225-70A3-410B-89FF-6E67851ADE1A}"/>
              </a:ext>
            </a:extLst>
          </p:cNvPr>
          <p:cNvSpPr/>
          <p:nvPr/>
        </p:nvSpPr>
        <p:spPr>
          <a:xfrm>
            <a:off x="2962275" y="1657350"/>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A560629C-8560-4BE4-9EE7-73520D85B81F}"/>
              </a:ext>
            </a:extLst>
          </p:cNvPr>
          <p:cNvSpPr/>
          <p:nvPr/>
        </p:nvSpPr>
        <p:spPr>
          <a:xfrm>
            <a:off x="6553200" y="1809750"/>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ABB7CCBF-FA15-459C-A6C9-1B14E472757A}"/>
              </a:ext>
            </a:extLst>
          </p:cNvPr>
          <p:cNvSpPr/>
          <p:nvPr/>
        </p:nvSpPr>
        <p:spPr>
          <a:xfrm>
            <a:off x="2962274" y="4010025"/>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54F253F-9084-49EC-9488-0C1F8F9D4C18}"/>
              </a:ext>
            </a:extLst>
          </p:cNvPr>
          <p:cNvSpPr/>
          <p:nvPr/>
        </p:nvSpPr>
        <p:spPr>
          <a:xfrm>
            <a:off x="6543674" y="4406209"/>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BAAFAF36-C111-47EE-B9E4-17EE029BFE62}"/>
              </a:ext>
            </a:extLst>
          </p:cNvPr>
          <p:cNvSpPr/>
          <p:nvPr/>
        </p:nvSpPr>
        <p:spPr>
          <a:xfrm>
            <a:off x="10153650" y="1685380"/>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15FB9CB9-26DA-4D78-9ACC-7640B1E3C43E}"/>
              </a:ext>
            </a:extLst>
          </p:cNvPr>
          <p:cNvSpPr/>
          <p:nvPr/>
        </p:nvSpPr>
        <p:spPr>
          <a:xfrm>
            <a:off x="10153649" y="4276725"/>
            <a:ext cx="257175" cy="266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0089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Final Model (Best parameters &amp; Performance Metrics)</a:t>
            </a:r>
          </a:p>
        </p:txBody>
      </p:sp>
      <p:graphicFrame>
        <p:nvGraphicFramePr>
          <p:cNvPr id="6" name="Table 5">
            <a:extLst>
              <a:ext uri="{FF2B5EF4-FFF2-40B4-BE49-F238E27FC236}">
                <a16:creationId xmlns:a16="http://schemas.microsoft.com/office/drawing/2014/main" id="{ACA0AD00-386F-462A-82D8-D4ECAF453B1C}"/>
              </a:ext>
            </a:extLst>
          </p:cNvPr>
          <p:cNvGraphicFramePr>
            <a:graphicFrameLocks noGrp="1"/>
          </p:cNvGraphicFramePr>
          <p:nvPr>
            <p:extLst>
              <p:ext uri="{D42A27DB-BD31-4B8C-83A1-F6EECF244321}">
                <p14:modId xmlns:p14="http://schemas.microsoft.com/office/powerpoint/2010/main" val="1749488177"/>
              </p:ext>
            </p:extLst>
          </p:nvPr>
        </p:nvGraphicFramePr>
        <p:xfrm>
          <a:off x="397263" y="1180062"/>
          <a:ext cx="3500965" cy="1202191"/>
        </p:xfrm>
        <a:graphic>
          <a:graphicData uri="http://schemas.openxmlformats.org/drawingml/2006/table">
            <a:tbl>
              <a:tblPr>
                <a:tableStyleId>{7DF18680-E054-41AD-8BC1-D1AEF772440D}</a:tableStyleId>
              </a:tblPr>
              <a:tblGrid>
                <a:gridCol w="700193">
                  <a:extLst>
                    <a:ext uri="{9D8B030D-6E8A-4147-A177-3AD203B41FA5}">
                      <a16:colId xmlns:a16="http://schemas.microsoft.com/office/drawing/2014/main" val="3136587733"/>
                    </a:ext>
                  </a:extLst>
                </a:gridCol>
                <a:gridCol w="700193">
                  <a:extLst>
                    <a:ext uri="{9D8B030D-6E8A-4147-A177-3AD203B41FA5}">
                      <a16:colId xmlns:a16="http://schemas.microsoft.com/office/drawing/2014/main" val="1888914810"/>
                    </a:ext>
                  </a:extLst>
                </a:gridCol>
                <a:gridCol w="700193">
                  <a:extLst>
                    <a:ext uri="{9D8B030D-6E8A-4147-A177-3AD203B41FA5}">
                      <a16:colId xmlns:a16="http://schemas.microsoft.com/office/drawing/2014/main" val="101110530"/>
                    </a:ext>
                  </a:extLst>
                </a:gridCol>
                <a:gridCol w="700193">
                  <a:extLst>
                    <a:ext uri="{9D8B030D-6E8A-4147-A177-3AD203B41FA5}">
                      <a16:colId xmlns:a16="http://schemas.microsoft.com/office/drawing/2014/main" val="2113980217"/>
                    </a:ext>
                  </a:extLst>
                </a:gridCol>
                <a:gridCol w="700193">
                  <a:extLst>
                    <a:ext uri="{9D8B030D-6E8A-4147-A177-3AD203B41FA5}">
                      <a16:colId xmlns:a16="http://schemas.microsoft.com/office/drawing/2014/main" val="1805643457"/>
                    </a:ext>
                  </a:extLst>
                </a:gridCol>
              </a:tblGrid>
              <a:tr h="206239">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ANN</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31984">
                <a:tc>
                  <a:txBody>
                    <a:bodyPr/>
                    <a:lstStyle/>
                    <a:p>
                      <a:pPr algn="ctr" fontAlgn="b"/>
                      <a:r>
                        <a:rPr lang="en-SG" sz="1100" u="none" strike="noStrike">
                          <a:effectLst/>
                        </a:rPr>
                        <a:t>Accuracy</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0.9354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0.9603</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0.9619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0.8626</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88784713"/>
                  </a:ext>
                </a:extLst>
              </a:tr>
              <a:tr h="331984">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0.6109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0.8841</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0.8507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0.3264</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7349957"/>
                  </a:ext>
                </a:extLst>
              </a:tr>
              <a:tr h="331984">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0.3261</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0.2174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0.4032</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0.1437</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7257283"/>
                  </a:ext>
                </a:extLst>
              </a:tr>
            </a:tbl>
          </a:graphicData>
        </a:graphic>
      </p:graphicFrame>
      <p:graphicFrame>
        <p:nvGraphicFramePr>
          <p:cNvPr id="7" name="Table 6">
            <a:extLst>
              <a:ext uri="{FF2B5EF4-FFF2-40B4-BE49-F238E27FC236}">
                <a16:creationId xmlns:a16="http://schemas.microsoft.com/office/drawing/2014/main" id="{2E4E177F-6291-476C-A2F6-01C15ED68D1A}"/>
              </a:ext>
            </a:extLst>
          </p:cNvPr>
          <p:cNvGraphicFramePr>
            <a:graphicFrameLocks noGrp="1"/>
          </p:cNvGraphicFramePr>
          <p:nvPr>
            <p:extLst>
              <p:ext uri="{D42A27DB-BD31-4B8C-83A1-F6EECF244321}">
                <p14:modId xmlns:p14="http://schemas.microsoft.com/office/powerpoint/2010/main" val="2667775574"/>
              </p:ext>
            </p:extLst>
          </p:nvPr>
        </p:nvGraphicFramePr>
        <p:xfrm>
          <a:off x="8157409" y="1130969"/>
          <a:ext cx="3685670" cy="1203157"/>
        </p:xfrm>
        <a:graphic>
          <a:graphicData uri="http://schemas.openxmlformats.org/drawingml/2006/table">
            <a:tbl>
              <a:tblPr>
                <a:tableStyleId>{7DF18680-E054-41AD-8BC1-D1AEF772440D}</a:tableStyleId>
              </a:tblPr>
              <a:tblGrid>
                <a:gridCol w="737134">
                  <a:extLst>
                    <a:ext uri="{9D8B030D-6E8A-4147-A177-3AD203B41FA5}">
                      <a16:colId xmlns:a16="http://schemas.microsoft.com/office/drawing/2014/main" val="3136587733"/>
                    </a:ext>
                  </a:extLst>
                </a:gridCol>
                <a:gridCol w="737134">
                  <a:extLst>
                    <a:ext uri="{9D8B030D-6E8A-4147-A177-3AD203B41FA5}">
                      <a16:colId xmlns:a16="http://schemas.microsoft.com/office/drawing/2014/main" val="1888914810"/>
                    </a:ext>
                  </a:extLst>
                </a:gridCol>
                <a:gridCol w="737134">
                  <a:extLst>
                    <a:ext uri="{9D8B030D-6E8A-4147-A177-3AD203B41FA5}">
                      <a16:colId xmlns:a16="http://schemas.microsoft.com/office/drawing/2014/main" val="101110530"/>
                    </a:ext>
                  </a:extLst>
                </a:gridCol>
                <a:gridCol w="737134">
                  <a:extLst>
                    <a:ext uri="{9D8B030D-6E8A-4147-A177-3AD203B41FA5}">
                      <a16:colId xmlns:a16="http://schemas.microsoft.com/office/drawing/2014/main" val="2113980217"/>
                    </a:ext>
                  </a:extLst>
                </a:gridCol>
                <a:gridCol w="737134">
                  <a:extLst>
                    <a:ext uri="{9D8B030D-6E8A-4147-A177-3AD203B41FA5}">
                      <a16:colId xmlns:a16="http://schemas.microsoft.com/office/drawing/2014/main" val="1805643457"/>
                    </a:ext>
                  </a:extLst>
                </a:gridCol>
              </a:tblGrid>
              <a:tr h="206404">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ANN</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32251">
                <a:tc>
                  <a:txBody>
                    <a:bodyPr/>
                    <a:lstStyle/>
                    <a:p>
                      <a:pPr algn="ctr" fontAlgn="b"/>
                      <a:r>
                        <a:rPr lang="en-SG" sz="1100" u="none" strike="noStrike">
                          <a:effectLst/>
                        </a:rPr>
                        <a:t>Accuracy</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0.8841</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0.9553</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0.9536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n-SG" sz="1100" u="none" strike="noStrike" kern="1200">
                          <a:solidFill>
                            <a:schemeClr val="dk1"/>
                          </a:solidFill>
                          <a:effectLst/>
                          <a:latin typeface="+mn-lt"/>
                          <a:ea typeface="+mn-ea"/>
                          <a:cs typeface="+mn-cs"/>
                        </a:rPr>
                        <a:t>0.9007</a:t>
                      </a:r>
                    </a:p>
                  </a:txBody>
                  <a:tcPr marL="7620" marR="7620" marT="7620" marB="0" anchor="ctr"/>
                </a:tc>
                <a:extLst>
                  <a:ext uri="{0D108BD9-81ED-4DB2-BD59-A6C34878D82A}">
                    <a16:rowId xmlns:a16="http://schemas.microsoft.com/office/drawing/2014/main" val="2788784713"/>
                  </a:ext>
                </a:extLst>
              </a:tr>
              <a:tr h="332251">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0.9029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0.9029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0.8936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n-SG" sz="1100" u="none" strike="noStrike" kern="1200">
                          <a:solidFill>
                            <a:schemeClr val="dk1"/>
                          </a:solidFill>
                          <a:effectLst/>
                          <a:latin typeface="+mn-lt"/>
                          <a:ea typeface="+mn-ea"/>
                          <a:cs typeface="+mn-cs"/>
                        </a:rPr>
                        <a:t>0.7698</a:t>
                      </a:r>
                    </a:p>
                  </a:txBody>
                  <a:tcPr marL="7620" marR="7620" marT="7620" marB="0" anchor="ctr"/>
                </a:tc>
                <a:extLst>
                  <a:ext uri="{0D108BD9-81ED-4DB2-BD59-A6C34878D82A}">
                    <a16:rowId xmlns:a16="http://schemas.microsoft.com/office/drawing/2014/main" val="1277349957"/>
                  </a:ext>
                </a:extLst>
              </a:tr>
              <a:tr h="332251">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0.5236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0.5714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0.5396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n-SG" sz="1100" u="none" strike="noStrike" kern="1200" dirty="0">
                          <a:solidFill>
                            <a:schemeClr val="dk1"/>
                          </a:solidFill>
                          <a:effectLst/>
                          <a:latin typeface="+mn-lt"/>
                          <a:ea typeface="+mn-ea"/>
                          <a:cs typeface="+mn-cs"/>
                        </a:rPr>
                        <a:t>0.4857</a:t>
                      </a:r>
                    </a:p>
                  </a:txBody>
                  <a:tcPr marL="7620" marR="7620" marT="7620" marB="0" anchor="ctr"/>
                </a:tc>
                <a:extLst>
                  <a:ext uri="{0D108BD9-81ED-4DB2-BD59-A6C34878D82A}">
                    <a16:rowId xmlns:a16="http://schemas.microsoft.com/office/drawing/2014/main" val="4287257283"/>
                  </a:ext>
                </a:extLst>
              </a:tr>
            </a:tbl>
          </a:graphicData>
        </a:graphic>
      </p:graphicFrame>
      <p:graphicFrame>
        <p:nvGraphicFramePr>
          <p:cNvPr id="10" name="Table 9">
            <a:extLst>
              <a:ext uri="{FF2B5EF4-FFF2-40B4-BE49-F238E27FC236}">
                <a16:creationId xmlns:a16="http://schemas.microsoft.com/office/drawing/2014/main" id="{02D71FB7-B565-4255-B51A-FC3E2CA00948}"/>
              </a:ext>
            </a:extLst>
          </p:cNvPr>
          <p:cNvGraphicFramePr>
            <a:graphicFrameLocks noGrp="1"/>
          </p:cNvGraphicFramePr>
          <p:nvPr>
            <p:extLst>
              <p:ext uri="{D42A27DB-BD31-4B8C-83A1-F6EECF244321}">
                <p14:modId xmlns:p14="http://schemas.microsoft.com/office/powerpoint/2010/main" val="2072224908"/>
              </p:ext>
            </p:extLst>
          </p:nvPr>
        </p:nvGraphicFramePr>
        <p:xfrm>
          <a:off x="4108893" y="1155515"/>
          <a:ext cx="3837850" cy="1203157"/>
        </p:xfrm>
        <a:graphic>
          <a:graphicData uri="http://schemas.openxmlformats.org/drawingml/2006/table">
            <a:tbl>
              <a:tblPr>
                <a:tableStyleId>{7DF18680-E054-41AD-8BC1-D1AEF772440D}</a:tableStyleId>
              </a:tblPr>
              <a:tblGrid>
                <a:gridCol w="767570">
                  <a:extLst>
                    <a:ext uri="{9D8B030D-6E8A-4147-A177-3AD203B41FA5}">
                      <a16:colId xmlns:a16="http://schemas.microsoft.com/office/drawing/2014/main" val="3136587733"/>
                    </a:ext>
                  </a:extLst>
                </a:gridCol>
                <a:gridCol w="767570">
                  <a:extLst>
                    <a:ext uri="{9D8B030D-6E8A-4147-A177-3AD203B41FA5}">
                      <a16:colId xmlns:a16="http://schemas.microsoft.com/office/drawing/2014/main" val="1888914810"/>
                    </a:ext>
                  </a:extLst>
                </a:gridCol>
                <a:gridCol w="767570">
                  <a:extLst>
                    <a:ext uri="{9D8B030D-6E8A-4147-A177-3AD203B41FA5}">
                      <a16:colId xmlns:a16="http://schemas.microsoft.com/office/drawing/2014/main" val="101110530"/>
                    </a:ext>
                  </a:extLst>
                </a:gridCol>
                <a:gridCol w="767570">
                  <a:extLst>
                    <a:ext uri="{9D8B030D-6E8A-4147-A177-3AD203B41FA5}">
                      <a16:colId xmlns:a16="http://schemas.microsoft.com/office/drawing/2014/main" val="2113980217"/>
                    </a:ext>
                  </a:extLst>
                </a:gridCol>
                <a:gridCol w="767570">
                  <a:extLst>
                    <a:ext uri="{9D8B030D-6E8A-4147-A177-3AD203B41FA5}">
                      <a16:colId xmlns:a16="http://schemas.microsoft.com/office/drawing/2014/main" val="1805643457"/>
                    </a:ext>
                  </a:extLst>
                </a:gridCol>
              </a:tblGrid>
              <a:tr h="206404">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ANN</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32251">
                <a:tc>
                  <a:txBody>
                    <a:bodyPr/>
                    <a:lstStyle/>
                    <a:p>
                      <a:pPr algn="ctr" fontAlgn="b"/>
                      <a:r>
                        <a:rPr lang="en-SG" sz="1100" u="none" strike="noStrike">
                          <a:effectLst/>
                        </a:rPr>
                        <a:t>Accuracy</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0.8957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0.9536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0.9487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a:solidFill>
                            <a:srgbClr val="000000"/>
                          </a:solidFill>
                          <a:effectLst/>
                          <a:latin typeface="Trebuchet MS (Body)"/>
                        </a:rPr>
                        <a:t>0.8560</a:t>
                      </a:r>
                    </a:p>
                  </a:txBody>
                  <a:tcPr marL="7620" marR="7620" marT="7620" marB="0" anchor="ctr"/>
                </a:tc>
                <a:extLst>
                  <a:ext uri="{0D108BD9-81ED-4DB2-BD59-A6C34878D82A}">
                    <a16:rowId xmlns:a16="http://schemas.microsoft.com/office/drawing/2014/main" val="2788784713"/>
                  </a:ext>
                </a:extLst>
              </a:tr>
              <a:tr h="332251">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0.8106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0.8934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0.8895</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a:solidFill>
                            <a:srgbClr val="000000"/>
                          </a:solidFill>
                          <a:effectLst/>
                          <a:latin typeface="Trebuchet MS (Body)"/>
                        </a:rPr>
                        <a:t>0.7055</a:t>
                      </a:r>
                    </a:p>
                  </a:txBody>
                  <a:tcPr marL="7620" marR="7620" marT="7620" marB="0" anchor="ctr"/>
                </a:tc>
                <a:extLst>
                  <a:ext uri="{0D108BD9-81ED-4DB2-BD59-A6C34878D82A}">
                    <a16:rowId xmlns:a16="http://schemas.microsoft.com/office/drawing/2014/main" val="1277349957"/>
                  </a:ext>
                </a:extLst>
              </a:tr>
              <a:tr h="332251">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0.3824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0.5396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a:solidFill>
                            <a:srgbClr val="000000"/>
                          </a:solidFill>
                          <a:effectLst/>
                          <a:latin typeface="Trebuchet MS (Body)"/>
                        </a:rPr>
                        <a:t>0.3788</a:t>
                      </a:r>
                    </a:p>
                  </a:txBody>
                  <a:tcPr marL="7620" marR="7620" marT="7620" marB="0" anchor="ctr"/>
                </a:tc>
                <a:extLst>
                  <a:ext uri="{0D108BD9-81ED-4DB2-BD59-A6C34878D82A}">
                    <a16:rowId xmlns:a16="http://schemas.microsoft.com/office/drawing/2014/main" val="4287257283"/>
                  </a:ext>
                </a:extLst>
              </a:tr>
            </a:tbl>
          </a:graphicData>
        </a:graphic>
      </p:graphicFrame>
      <p:sp>
        <p:nvSpPr>
          <p:cNvPr id="15" name="Rectangle 8">
            <a:extLst>
              <a:ext uri="{FF2B5EF4-FFF2-40B4-BE49-F238E27FC236}">
                <a16:creationId xmlns:a16="http://schemas.microsoft.com/office/drawing/2014/main" id="{FBC9E437-8A8E-5948-9BAB-B95CF7DFA6D0}"/>
              </a:ext>
            </a:extLst>
          </p:cNvPr>
          <p:cNvSpPr>
            <a:spLocks noChangeArrowheads="1"/>
          </p:cNvSpPr>
          <p:nvPr/>
        </p:nvSpPr>
        <p:spPr bwMode="auto">
          <a:xfrm>
            <a:off x="3120477" y="2882072"/>
            <a:ext cx="2163901"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a:solidFill>
                  <a:srgbClr val="000000"/>
                </a:solidFill>
                <a:latin typeface="Avenir Book" panose="02000503020000020003" pitchFamily="2" charset="0"/>
                <a:ea typeface="Courier New" panose="02070309020205020404" pitchFamily="49" charset="0"/>
              </a:rPr>
              <a:t>Decision Tree Params</a:t>
            </a:r>
            <a:endParaRPr kumimoji="0" lang="en-US" altLang="en-US" sz="1200" b="1" i="0" u="sng" strike="noStrike" cap="none" normalizeH="0" baseline="0">
              <a:ln>
                <a:noFill/>
              </a:ln>
              <a:solidFill>
                <a:srgbClr val="000000"/>
              </a:solidFill>
              <a:effectLst/>
              <a:latin typeface="Avenir Book" panose="02000503020000020003" pitchFamily="2" charset="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criterion: 'entropy’,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max_depth</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max_features</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min_impurity_decrease</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0.0005,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min_samples_leaf</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min_samples_split</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7</a:t>
            </a:r>
            <a:r>
              <a:rPr kumimoji="0" lang="en-US" altLang="en-US" sz="1200" b="0" i="0" u="none" strike="noStrike" cap="none" normalizeH="0" baseline="0">
                <a:ln>
                  <a:noFill/>
                </a:ln>
                <a:solidFill>
                  <a:schemeClr val="tx1"/>
                </a:solidFill>
                <a:effectLst/>
                <a:latin typeface="Avenir Book" panose="02000503020000020003" pitchFamily="2" charset="0"/>
              </a:rPr>
              <a:t> </a:t>
            </a:r>
          </a:p>
        </p:txBody>
      </p:sp>
      <p:sp>
        <p:nvSpPr>
          <p:cNvPr id="18" name="Rectangle 6">
            <a:extLst>
              <a:ext uri="{FF2B5EF4-FFF2-40B4-BE49-F238E27FC236}">
                <a16:creationId xmlns:a16="http://schemas.microsoft.com/office/drawing/2014/main" id="{75614EF5-7C91-C04A-B045-4F9450C6D182}"/>
              </a:ext>
            </a:extLst>
          </p:cNvPr>
          <p:cNvSpPr>
            <a:spLocks noChangeArrowheads="1"/>
          </p:cNvSpPr>
          <p:nvPr/>
        </p:nvSpPr>
        <p:spPr bwMode="auto">
          <a:xfrm>
            <a:off x="8166558" y="2804397"/>
            <a:ext cx="152842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u="sng">
                <a:solidFill>
                  <a:srgbClr val="000000"/>
                </a:solidFill>
                <a:latin typeface="Avenir Book" panose="02000503020000020003" pitchFamily="2" charset="0"/>
                <a:ea typeface="Courier New" panose="02070309020205020404" pitchFamily="49" charset="0"/>
              </a:rPr>
              <a:t>Random Forest Params</a:t>
            </a:r>
            <a:endPar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bootstrap: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max_depth</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max_features</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auto,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min_samples_leaf</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2, </a:t>
            </a: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min_samples_split</a:t>
            </a:r>
            <a:r>
              <a:rPr lang="en-US" altLang="en-US" sz="1200">
                <a:solidFill>
                  <a:srgbClr val="000000"/>
                </a:solidFill>
                <a:latin typeface="Avenir Book" panose="02000503020000020003" pitchFamily="2" charset="0"/>
                <a:ea typeface="Courier New" panose="02070309020205020404" pitchFamily="49" charset="0"/>
              </a:rPr>
              <a:t>:</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n_estimators</a:t>
            </a:r>
            <a:r>
              <a:rPr lang="en-US" altLang="en-US" sz="1200">
                <a:solidFill>
                  <a:srgbClr val="000000"/>
                </a:solidFill>
                <a:latin typeface="Avenir Book" panose="02000503020000020003" pitchFamily="2" charset="0"/>
                <a:ea typeface="Courier New" panose="02070309020205020404" pitchFamily="49" charset="0"/>
              </a:rPr>
              <a:t>:</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1100</a:t>
            </a:r>
            <a:r>
              <a:rPr kumimoji="0" lang="en-US" altLang="en-US" sz="1050" b="0" i="0" u="none" strike="noStrike" cap="none" normalizeH="0" baseline="0">
                <a:ln>
                  <a:noFill/>
                </a:ln>
                <a:solidFill>
                  <a:schemeClr val="tx1"/>
                </a:solidFill>
                <a:effectLst/>
                <a:latin typeface="Avenir Book" panose="02000503020000020003" pitchFamily="2" charset="0"/>
              </a:rPr>
              <a:t> </a:t>
            </a:r>
            <a:endParaRPr kumimoji="0" lang="en-US" altLang="en-US" sz="2800" b="0" i="0" u="none" strike="noStrike" cap="none" normalizeH="0" baseline="0">
              <a:ln>
                <a:noFill/>
              </a:ln>
              <a:solidFill>
                <a:schemeClr val="tx1"/>
              </a:solidFill>
              <a:effectLst/>
              <a:latin typeface="Avenir Book" panose="02000503020000020003" pitchFamily="2" charset="0"/>
            </a:endParaRPr>
          </a:p>
        </p:txBody>
      </p:sp>
      <p:sp>
        <p:nvSpPr>
          <p:cNvPr id="23" name="Rectangle 7">
            <a:extLst>
              <a:ext uri="{FF2B5EF4-FFF2-40B4-BE49-F238E27FC236}">
                <a16:creationId xmlns:a16="http://schemas.microsoft.com/office/drawing/2014/main" id="{72AB3E78-7068-EF48-B29C-D66CC30D2619}"/>
              </a:ext>
            </a:extLst>
          </p:cNvPr>
          <p:cNvSpPr>
            <a:spLocks noChangeArrowheads="1"/>
          </p:cNvSpPr>
          <p:nvPr/>
        </p:nvSpPr>
        <p:spPr bwMode="auto">
          <a:xfrm>
            <a:off x="3109843" y="5108950"/>
            <a:ext cx="1720065"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u="sng" err="1">
                <a:solidFill>
                  <a:srgbClr val="000000"/>
                </a:solidFill>
                <a:latin typeface="Avenir Book" panose="02000503020000020003" pitchFamily="2" charset="0"/>
                <a:ea typeface="Courier New" panose="02070309020205020404" pitchFamily="49" charset="0"/>
              </a:rPr>
              <a:t>XGBoost</a:t>
            </a:r>
            <a:r>
              <a:rPr lang="en-US" altLang="en-US" sz="1200" b="1" u="sng">
                <a:solidFill>
                  <a:srgbClr val="000000"/>
                </a:solidFill>
                <a:latin typeface="Avenir Book" panose="02000503020000020003" pitchFamily="2" charset="0"/>
                <a:ea typeface="Courier New" panose="02070309020205020404" pitchFamily="49" charset="0"/>
              </a:rPr>
              <a:t> Params</a:t>
            </a:r>
            <a:endPar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colsample_bytree</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gamma: 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max_depth</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min_child_weight</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subsample: 0.9</a:t>
            </a:r>
            <a:endParaRPr kumimoji="0" lang="en-US" altLang="en-US" sz="1200" b="0" i="0" u="none" strike="noStrike" cap="none" normalizeH="0" baseline="0">
              <a:ln>
                <a:noFill/>
              </a:ln>
              <a:solidFill>
                <a:schemeClr val="tx1"/>
              </a:solidFill>
              <a:effectLst/>
              <a:latin typeface="Avenir Book" panose="02000503020000020003" pitchFamily="2" charset="0"/>
            </a:endParaRPr>
          </a:p>
        </p:txBody>
      </p:sp>
      <p:sp>
        <p:nvSpPr>
          <p:cNvPr id="26" name="TextBox 25">
            <a:extLst>
              <a:ext uri="{FF2B5EF4-FFF2-40B4-BE49-F238E27FC236}">
                <a16:creationId xmlns:a16="http://schemas.microsoft.com/office/drawing/2014/main" id="{CD2D88BC-6EC7-C645-8DDF-BDA9B8DF53C5}"/>
              </a:ext>
            </a:extLst>
          </p:cNvPr>
          <p:cNvSpPr txBox="1"/>
          <p:nvPr/>
        </p:nvSpPr>
        <p:spPr>
          <a:xfrm>
            <a:off x="1686047" y="785013"/>
            <a:ext cx="1019652" cy="338554"/>
          </a:xfrm>
          <a:prstGeom prst="rect">
            <a:avLst/>
          </a:prstGeom>
          <a:noFill/>
        </p:spPr>
        <p:txBody>
          <a:bodyPr wrap="square" rtlCol="0">
            <a:spAutoFit/>
          </a:bodyPr>
          <a:lstStyle/>
          <a:p>
            <a:pPr algn="ctr"/>
            <a:r>
              <a:rPr lang="en-SG" sz="1600" b="1" u="sng">
                <a:latin typeface="Avenir Book" panose="02000503020000020003" pitchFamily="2" charset="0"/>
              </a:rPr>
              <a:t>Original</a:t>
            </a:r>
          </a:p>
        </p:txBody>
      </p:sp>
      <p:sp>
        <p:nvSpPr>
          <p:cNvPr id="28" name="TextBox 27">
            <a:extLst>
              <a:ext uri="{FF2B5EF4-FFF2-40B4-BE49-F238E27FC236}">
                <a16:creationId xmlns:a16="http://schemas.microsoft.com/office/drawing/2014/main" id="{95DD94D2-5E1B-AF42-B90D-BDF6E62B126A}"/>
              </a:ext>
            </a:extLst>
          </p:cNvPr>
          <p:cNvSpPr txBox="1"/>
          <p:nvPr/>
        </p:nvSpPr>
        <p:spPr>
          <a:xfrm>
            <a:off x="5346841" y="768971"/>
            <a:ext cx="1361954" cy="338554"/>
          </a:xfrm>
          <a:prstGeom prst="rect">
            <a:avLst/>
          </a:prstGeom>
          <a:noFill/>
        </p:spPr>
        <p:txBody>
          <a:bodyPr wrap="square" lIns="91440" tIns="45720" rIns="91440" bIns="45720" rtlCol="0" anchor="t">
            <a:spAutoFit/>
          </a:bodyPr>
          <a:lstStyle/>
          <a:p>
            <a:pPr algn="ctr"/>
            <a:r>
              <a:rPr lang="en-SG" sz="1600" b="1" u="sng">
                <a:latin typeface="Avenir Book"/>
              </a:rPr>
              <a:t>All Features</a:t>
            </a:r>
            <a:endParaRPr lang="en-SG" sz="1600" b="1" u="sng">
              <a:latin typeface="Avenir Book" panose="02000503020000020003" pitchFamily="2" charset="0"/>
            </a:endParaRPr>
          </a:p>
        </p:txBody>
      </p:sp>
      <p:sp>
        <p:nvSpPr>
          <p:cNvPr id="29" name="TextBox 28">
            <a:extLst>
              <a:ext uri="{FF2B5EF4-FFF2-40B4-BE49-F238E27FC236}">
                <a16:creationId xmlns:a16="http://schemas.microsoft.com/office/drawing/2014/main" id="{A2E011EA-040F-6041-B1CE-F22714EF7658}"/>
              </a:ext>
            </a:extLst>
          </p:cNvPr>
          <p:cNvSpPr txBox="1"/>
          <p:nvPr/>
        </p:nvSpPr>
        <p:spPr>
          <a:xfrm>
            <a:off x="9188517" y="728866"/>
            <a:ext cx="1623454" cy="338554"/>
          </a:xfrm>
          <a:prstGeom prst="rect">
            <a:avLst/>
          </a:prstGeom>
          <a:noFill/>
        </p:spPr>
        <p:txBody>
          <a:bodyPr wrap="square" rtlCol="0">
            <a:spAutoFit/>
          </a:bodyPr>
          <a:lstStyle/>
          <a:p>
            <a:pPr algn="ctr"/>
            <a:r>
              <a:rPr lang="en-SG" sz="1600" b="1" u="sng">
                <a:latin typeface="Avenir Book" panose="02000503020000020003" pitchFamily="2" charset="0"/>
              </a:rPr>
              <a:t>Final Features</a:t>
            </a:r>
          </a:p>
        </p:txBody>
      </p:sp>
      <p:pic>
        <p:nvPicPr>
          <p:cNvPr id="4" name="Picture 3">
            <a:extLst>
              <a:ext uri="{FF2B5EF4-FFF2-40B4-BE49-F238E27FC236}">
                <a16:creationId xmlns:a16="http://schemas.microsoft.com/office/drawing/2014/main" id="{0D2B6555-B17E-49AD-AF5D-A7C9C1AE56FB}"/>
              </a:ext>
            </a:extLst>
          </p:cNvPr>
          <p:cNvPicPr>
            <a:picLocks noChangeAspect="1"/>
          </p:cNvPicPr>
          <p:nvPr/>
        </p:nvPicPr>
        <p:blipFill>
          <a:blip r:embed="rId3"/>
          <a:stretch>
            <a:fillRect/>
          </a:stretch>
        </p:blipFill>
        <p:spPr>
          <a:xfrm>
            <a:off x="5307143" y="4763280"/>
            <a:ext cx="2919414" cy="1962074"/>
          </a:xfrm>
          <a:prstGeom prst="rect">
            <a:avLst/>
          </a:prstGeom>
        </p:spPr>
      </p:pic>
      <p:sp>
        <p:nvSpPr>
          <p:cNvPr id="5" name="Rectangle 1">
            <a:extLst>
              <a:ext uri="{FF2B5EF4-FFF2-40B4-BE49-F238E27FC236}">
                <a16:creationId xmlns:a16="http://schemas.microsoft.com/office/drawing/2014/main" id="{B7FE95C6-5D84-4A1A-B8C4-E3030BBDED3B}"/>
              </a:ext>
            </a:extLst>
          </p:cNvPr>
          <p:cNvSpPr>
            <a:spLocks noChangeArrowheads="1"/>
          </p:cNvSpPr>
          <p:nvPr/>
        </p:nvSpPr>
        <p:spPr bwMode="auto">
          <a:xfrm>
            <a:off x="8166558" y="5307604"/>
            <a:ext cx="113492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u="sng">
                <a:solidFill>
                  <a:srgbClr val="000000"/>
                </a:solidFill>
                <a:latin typeface="Avenir Book" panose="02000503020000020003" pitchFamily="2" charset="0"/>
                <a:ea typeface="Courier New" panose="02070309020205020404" pitchFamily="49" charset="0"/>
              </a:rPr>
              <a:t>ANN Params</a:t>
            </a:r>
            <a:endParaRPr lang="en-US" altLang="en-US" sz="1200">
              <a:solidFill>
                <a:srgbClr val="000000"/>
              </a:solidFill>
              <a:latin typeface="Avenir Book" panose="02000503020000020003" pitchFamily="2" charset="0"/>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batch_size</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a:t>
            </a:r>
            <a:r>
              <a:rPr lang="en-US" altLang="en-US" sz="1200">
                <a:solidFill>
                  <a:srgbClr val="000000"/>
                </a:solidFill>
                <a:latin typeface="Avenir Book" panose="02000503020000020003" pitchFamily="2" charset="0"/>
              </a:rPr>
              <a:t>10</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epochs: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000000"/>
                </a:solidFill>
                <a:effectLst/>
                <a:latin typeface="Avenir Book" panose="02000503020000020003" pitchFamily="2" charset="0"/>
                <a:ea typeface="Courier New" panose="02070309020205020404" pitchFamily="49" charset="0"/>
              </a:rPr>
              <a:t>learn_rate</a:t>
            </a: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 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venir Book" panose="02000503020000020003" pitchFamily="2" charset="0"/>
                <a:ea typeface="Courier New" panose="02070309020205020404" pitchFamily="49" charset="0"/>
              </a:rPr>
              <a:t>momentum: 0.2</a:t>
            </a:r>
            <a:r>
              <a:rPr kumimoji="0" lang="en-US" altLang="en-US" sz="1200" b="0" i="0" u="none" strike="noStrike" cap="none" normalizeH="0" baseline="0">
                <a:ln>
                  <a:noFill/>
                </a:ln>
                <a:solidFill>
                  <a:schemeClr val="tx1"/>
                </a:solidFill>
                <a:effectLst/>
                <a:latin typeface="Avenir Book" panose="02000503020000020003" pitchFamily="2" charset="0"/>
              </a:rPr>
              <a:t> </a:t>
            </a:r>
          </a:p>
        </p:txBody>
      </p:sp>
      <p:pic>
        <p:nvPicPr>
          <p:cNvPr id="9" name="Picture 8">
            <a:extLst>
              <a:ext uri="{FF2B5EF4-FFF2-40B4-BE49-F238E27FC236}">
                <a16:creationId xmlns:a16="http://schemas.microsoft.com/office/drawing/2014/main" id="{B34037CE-24D8-4CF2-A365-A2F018A53F18}"/>
              </a:ext>
            </a:extLst>
          </p:cNvPr>
          <p:cNvPicPr>
            <a:picLocks noChangeAspect="1"/>
          </p:cNvPicPr>
          <p:nvPr/>
        </p:nvPicPr>
        <p:blipFill>
          <a:blip r:embed="rId4"/>
          <a:stretch>
            <a:fillRect/>
          </a:stretch>
        </p:blipFill>
        <p:spPr>
          <a:xfrm>
            <a:off x="259801" y="4763281"/>
            <a:ext cx="2855291" cy="1947215"/>
          </a:xfrm>
          <a:prstGeom prst="rect">
            <a:avLst/>
          </a:prstGeom>
        </p:spPr>
      </p:pic>
      <p:pic>
        <p:nvPicPr>
          <p:cNvPr id="12" name="Picture 11">
            <a:extLst>
              <a:ext uri="{FF2B5EF4-FFF2-40B4-BE49-F238E27FC236}">
                <a16:creationId xmlns:a16="http://schemas.microsoft.com/office/drawing/2014/main" id="{91E9B415-0D74-4042-ACC8-8AAF1E5C0E63}"/>
              </a:ext>
            </a:extLst>
          </p:cNvPr>
          <p:cNvPicPr>
            <a:picLocks noChangeAspect="1"/>
          </p:cNvPicPr>
          <p:nvPr/>
        </p:nvPicPr>
        <p:blipFill>
          <a:blip r:embed="rId5"/>
          <a:stretch>
            <a:fillRect/>
          </a:stretch>
        </p:blipFill>
        <p:spPr>
          <a:xfrm>
            <a:off x="5328408" y="2596072"/>
            <a:ext cx="2787207" cy="1958578"/>
          </a:xfrm>
          <a:prstGeom prst="rect">
            <a:avLst/>
          </a:prstGeom>
        </p:spPr>
      </p:pic>
      <p:pic>
        <p:nvPicPr>
          <p:cNvPr id="14" name="Picture 13">
            <a:extLst>
              <a:ext uri="{FF2B5EF4-FFF2-40B4-BE49-F238E27FC236}">
                <a16:creationId xmlns:a16="http://schemas.microsoft.com/office/drawing/2014/main" id="{F92DE859-64B1-465A-9C5F-8A2DB91BD6F3}"/>
              </a:ext>
            </a:extLst>
          </p:cNvPr>
          <p:cNvPicPr>
            <a:picLocks noChangeAspect="1"/>
          </p:cNvPicPr>
          <p:nvPr/>
        </p:nvPicPr>
        <p:blipFill>
          <a:blip r:embed="rId6"/>
          <a:stretch>
            <a:fillRect/>
          </a:stretch>
        </p:blipFill>
        <p:spPr>
          <a:xfrm>
            <a:off x="256543" y="2574807"/>
            <a:ext cx="2861806" cy="1958578"/>
          </a:xfrm>
          <a:prstGeom prst="rect">
            <a:avLst/>
          </a:prstGeom>
        </p:spPr>
      </p:pic>
      <p:sp>
        <p:nvSpPr>
          <p:cNvPr id="22" name="TextBox 21">
            <a:extLst>
              <a:ext uri="{FF2B5EF4-FFF2-40B4-BE49-F238E27FC236}">
                <a16:creationId xmlns:a16="http://schemas.microsoft.com/office/drawing/2014/main" id="{5AC7B624-3183-F64F-9A21-8CEC02C9943A}"/>
              </a:ext>
            </a:extLst>
          </p:cNvPr>
          <p:cNvSpPr txBox="1"/>
          <p:nvPr/>
        </p:nvSpPr>
        <p:spPr>
          <a:xfrm>
            <a:off x="9985686" y="2698343"/>
            <a:ext cx="1623454" cy="338554"/>
          </a:xfrm>
          <a:prstGeom prst="rect">
            <a:avLst/>
          </a:prstGeom>
          <a:noFill/>
        </p:spPr>
        <p:txBody>
          <a:bodyPr wrap="square" rtlCol="0">
            <a:spAutoFit/>
          </a:bodyPr>
          <a:lstStyle/>
          <a:p>
            <a:pPr algn="ctr"/>
            <a:r>
              <a:rPr lang="en-SG" sz="1600" b="1" u="sng">
                <a:latin typeface="Avenir Book" panose="02000503020000020003" pitchFamily="2" charset="0"/>
              </a:rPr>
              <a:t>Kaggle Results</a:t>
            </a:r>
          </a:p>
        </p:txBody>
      </p:sp>
      <p:sp>
        <p:nvSpPr>
          <p:cNvPr id="8" name="Oval 7">
            <a:extLst>
              <a:ext uri="{FF2B5EF4-FFF2-40B4-BE49-F238E27FC236}">
                <a16:creationId xmlns:a16="http://schemas.microsoft.com/office/drawing/2014/main" id="{CF8D6F82-3363-4E01-90BB-E8720FFA58A0}"/>
              </a:ext>
            </a:extLst>
          </p:cNvPr>
          <p:cNvSpPr/>
          <p:nvPr/>
        </p:nvSpPr>
        <p:spPr>
          <a:xfrm>
            <a:off x="8926689" y="1085144"/>
            <a:ext cx="2201332" cy="10301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95A498F-6DC7-4ECF-B1A7-B36D6151548A}"/>
              </a:ext>
            </a:extLst>
          </p:cNvPr>
          <p:cNvSpPr/>
          <p:nvPr/>
        </p:nvSpPr>
        <p:spPr>
          <a:xfrm>
            <a:off x="4834466" y="1109133"/>
            <a:ext cx="2384778" cy="10442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8F7A0B7-A27E-4B78-A647-3BB6F9FF70B9}"/>
              </a:ext>
            </a:extLst>
          </p:cNvPr>
          <p:cNvGrpSpPr/>
          <p:nvPr/>
        </p:nvGrpSpPr>
        <p:grpSpPr>
          <a:xfrm>
            <a:off x="9833572" y="3036897"/>
            <a:ext cx="1927681" cy="3344853"/>
            <a:chOff x="1758776" y="1380638"/>
            <a:chExt cx="2514843" cy="4363679"/>
          </a:xfrm>
        </p:grpSpPr>
        <p:pic>
          <p:nvPicPr>
            <p:cNvPr id="13" name="Picture 12">
              <a:extLst>
                <a:ext uri="{FF2B5EF4-FFF2-40B4-BE49-F238E27FC236}">
                  <a16:creationId xmlns:a16="http://schemas.microsoft.com/office/drawing/2014/main" id="{1FD3A68E-1EB5-44E5-A1B7-E245A5230BAC}"/>
                </a:ext>
              </a:extLst>
            </p:cNvPr>
            <p:cNvPicPr>
              <a:picLocks noChangeAspect="1"/>
            </p:cNvPicPr>
            <p:nvPr/>
          </p:nvPicPr>
          <p:blipFill rotWithShape="1">
            <a:blip r:embed="rId7"/>
            <a:srcRect r="63712"/>
            <a:stretch/>
          </p:blipFill>
          <p:spPr>
            <a:xfrm>
              <a:off x="1758776" y="1380638"/>
              <a:ext cx="1720065" cy="4359018"/>
            </a:xfrm>
            <a:prstGeom prst="rect">
              <a:avLst/>
            </a:prstGeom>
          </p:spPr>
        </p:pic>
        <p:pic>
          <p:nvPicPr>
            <p:cNvPr id="27" name="Picture 26">
              <a:extLst>
                <a:ext uri="{FF2B5EF4-FFF2-40B4-BE49-F238E27FC236}">
                  <a16:creationId xmlns:a16="http://schemas.microsoft.com/office/drawing/2014/main" id="{F9FCA9C6-4F7A-4E97-A601-98E329AECD27}"/>
                </a:ext>
              </a:extLst>
            </p:cNvPr>
            <p:cNvPicPr>
              <a:picLocks noChangeAspect="1"/>
            </p:cNvPicPr>
            <p:nvPr/>
          </p:nvPicPr>
          <p:blipFill rotWithShape="1">
            <a:blip r:embed="rId7"/>
            <a:srcRect l="81732"/>
            <a:stretch/>
          </p:blipFill>
          <p:spPr>
            <a:xfrm>
              <a:off x="3407710" y="1385299"/>
              <a:ext cx="865909" cy="4359018"/>
            </a:xfrm>
            <a:prstGeom prst="rect">
              <a:avLst/>
            </a:prstGeom>
          </p:spPr>
        </p:pic>
      </p:grpSp>
    </p:spTree>
    <p:extLst>
      <p:ext uri="{BB962C8B-B14F-4D97-AF65-F5344CB8AC3E}">
        <p14:creationId xmlns:p14="http://schemas.microsoft.com/office/powerpoint/2010/main" val="87290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DA1302-B86A-0A47-B067-C70AE9806B66}"/>
              </a:ext>
            </a:extLst>
          </p:cNvPr>
          <p:cNvSpPr>
            <a:spLocks noGrp="1"/>
          </p:cNvSpPr>
          <p:nvPr>
            <p:ph sz="quarter" idx="10"/>
          </p:nvPr>
        </p:nvSpPr>
        <p:spPr/>
        <p:txBody>
          <a:bodyPr/>
          <a:lstStyle/>
          <a:p>
            <a:r>
              <a:rPr lang="en-US"/>
              <a:t>Explanation for Model Performance</a:t>
            </a:r>
          </a:p>
        </p:txBody>
      </p:sp>
      <p:sp>
        <p:nvSpPr>
          <p:cNvPr id="4" name="Rectangle 3">
            <a:extLst>
              <a:ext uri="{FF2B5EF4-FFF2-40B4-BE49-F238E27FC236}">
                <a16:creationId xmlns:a16="http://schemas.microsoft.com/office/drawing/2014/main" id="{31A65C4A-BC04-CC4E-AF76-BDDCB2A0D37C}"/>
              </a:ext>
            </a:extLst>
          </p:cNvPr>
          <p:cNvSpPr/>
          <p:nvPr/>
        </p:nvSpPr>
        <p:spPr>
          <a:xfrm>
            <a:off x="4655705" y="983973"/>
            <a:ext cx="5188939"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Why is </a:t>
            </a:r>
            <a:r>
              <a:rPr lang="en-SG" sz="1600" b="1" err="1">
                <a:solidFill>
                  <a:schemeClr val="tx1"/>
                </a:solidFill>
                <a:latin typeface="Avenir Book" panose="02000503020000020003" pitchFamily="2" charset="0"/>
              </a:rPr>
              <a:t>XGBoost</a:t>
            </a:r>
            <a:r>
              <a:rPr lang="en-SG" sz="1600" b="1">
                <a:solidFill>
                  <a:schemeClr val="tx1"/>
                </a:solidFill>
                <a:latin typeface="Avenir Book" panose="02000503020000020003" pitchFamily="2" charset="0"/>
              </a:rPr>
              <a:t> the best model from our results?</a:t>
            </a:r>
          </a:p>
        </p:txBody>
      </p:sp>
      <p:cxnSp>
        <p:nvCxnSpPr>
          <p:cNvPr id="5" name="Straight Connector 4">
            <a:extLst>
              <a:ext uri="{FF2B5EF4-FFF2-40B4-BE49-F238E27FC236}">
                <a16:creationId xmlns:a16="http://schemas.microsoft.com/office/drawing/2014/main" id="{7136B12D-7168-7148-8340-EC1478461C34}"/>
              </a:ext>
            </a:extLst>
          </p:cNvPr>
          <p:cNvCxnSpPr>
            <a:cxnSpLocks/>
          </p:cNvCxnSpPr>
          <p:nvPr/>
        </p:nvCxnSpPr>
        <p:spPr>
          <a:xfrm>
            <a:off x="2272142" y="1396059"/>
            <a:ext cx="9226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95C883D-C0C4-B140-A72B-4BBE8629FD4E}"/>
              </a:ext>
            </a:extLst>
          </p:cNvPr>
          <p:cNvSpPr/>
          <p:nvPr/>
        </p:nvSpPr>
        <p:spPr>
          <a:xfrm>
            <a:off x="484488" y="983973"/>
            <a:ext cx="1440000" cy="355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Model</a:t>
            </a:r>
          </a:p>
        </p:txBody>
      </p:sp>
      <p:cxnSp>
        <p:nvCxnSpPr>
          <p:cNvPr id="10" name="Straight Connector 9">
            <a:extLst>
              <a:ext uri="{FF2B5EF4-FFF2-40B4-BE49-F238E27FC236}">
                <a16:creationId xmlns:a16="http://schemas.microsoft.com/office/drawing/2014/main" id="{7D443ACB-BF34-4C41-B891-0C82EDE9FD3E}"/>
              </a:ext>
            </a:extLst>
          </p:cNvPr>
          <p:cNvCxnSpPr>
            <a:cxnSpLocks/>
          </p:cNvCxnSpPr>
          <p:nvPr/>
        </p:nvCxnSpPr>
        <p:spPr>
          <a:xfrm>
            <a:off x="484488" y="1396060"/>
            <a:ext cx="14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65250B2-2E40-8643-A0E1-58CC16E02459}"/>
              </a:ext>
            </a:extLst>
          </p:cNvPr>
          <p:cNvSpPr/>
          <p:nvPr/>
        </p:nvSpPr>
        <p:spPr>
          <a:xfrm>
            <a:off x="2311465" y="1700092"/>
            <a:ext cx="9222850" cy="1490148"/>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400">
                <a:solidFill>
                  <a:schemeClr val="tx1"/>
                </a:solidFill>
                <a:latin typeface="Avenir Book" panose="02000503020000020003" pitchFamily="2" charset="0"/>
              </a:rPr>
              <a:t>Overfitting is possible even when the training data are noise-free, possible for coincidental regularities to occur, in which some attribute happens to partition the examples very well, despite being unrelated to the actual target function</a:t>
            </a:r>
          </a:p>
          <a:p>
            <a:pPr marL="171450" indent="-171450">
              <a:buFont typeface="Arial" panose="020B0604020202020204" pitchFamily="34" charset="0"/>
              <a:buChar char="•"/>
            </a:pPr>
            <a:r>
              <a:rPr lang="en-SG" sz="1400">
                <a:solidFill>
                  <a:schemeClr val="tx1"/>
                </a:solidFill>
                <a:latin typeface="Avenir Book" panose="02000503020000020003" pitchFamily="2" charset="0"/>
              </a:rPr>
              <a:t>When using an imbalanced dataset (i.e. where one class of data dominates over another) it is easy for outcomes to be biased in </a:t>
            </a:r>
            <a:r>
              <a:rPr lang="en-SG" sz="1400" err="1">
                <a:solidFill>
                  <a:schemeClr val="tx1"/>
                </a:solidFill>
                <a:latin typeface="Avenir Book" panose="02000503020000020003" pitchFamily="2" charset="0"/>
              </a:rPr>
              <a:t>favor</a:t>
            </a:r>
            <a:r>
              <a:rPr lang="en-SG" sz="1400">
                <a:solidFill>
                  <a:schemeClr val="tx1"/>
                </a:solidFill>
                <a:latin typeface="Avenir Book" panose="02000503020000020003" pitchFamily="2" charset="0"/>
              </a:rPr>
              <a:t> of the dominant class</a:t>
            </a:r>
          </a:p>
          <a:p>
            <a:pPr marL="171450" indent="-171450">
              <a:buFont typeface="Arial" panose="020B0604020202020204" pitchFamily="34" charset="0"/>
              <a:buChar char="•"/>
            </a:pPr>
            <a:r>
              <a:rPr lang="en-SG" sz="1400">
                <a:solidFill>
                  <a:schemeClr val="tx1"/>
                </a:solidFill>
                <a:latin typeface="Avenir Book" panose="02000503020000020003" pitchFamily="2" charset="0"/>
              </a:rPr>
              <a:t>Generally, decision trees provide lower prediction accuracy compared to other predictive algorithms</a:t>
            </a:r>
          </a:p>
        </p:txBody>
      </p:sp>
      <p:sp>
        <p:nvSpPr>
          <p:cNvPr id="14" name="Rectangle 13">
            <a:extLst>
              <a:ext uri="{FF2B5EF4-FFF2-40B4-BE49-F238E27FC236}">
                <a16:creationId xmlns:a16="http://schemas.microsoft.com/office/drawing/2014/main" id="{6A6B83CD-2576-AF47-A0C0-574CC3053F44}"/>
              </a:ext>
            </a:extLst>
          </p:cNvPr>
          <p:cNvSpPr/>
          <p:nvPr/>
        </p:nvSpPr>
        <p:spPr>
          <a:xfrm>
            <a:off x="487617" y="1883131"/>
            <a:ext cx="1503413" cy="118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a:solidFill>
                  <a:srgbClr val="002060"/>
                </a:solidFill>
                <a:latin typeface="Avenir Book" panose="02000503020000020003" pitchFamily="2" charset="0"/>
              </a:rPr>
              <a:t>Decision Tree</a:t>
            </a:r>
          </a:p>
        </p:txBody>
      </p:sp>
      <p:sp>
        <p:nvSpPr>
          <p:cNvPr id="16" name="Rectangle 15">
            <a:extLst>
              <a:ext uri="{FF2B5EF4-FFF2-40B4-BE49-F238E27FC236}">
                <a16:creationId xmlns:a16="http://schemas.microsoft.com/office/drawing/2014/main" id="{FB138297-4B8D-C649-B319-FC6E6CA5EC8A}"/>
              </a:ext>
            </a:extLst>
          </p:cNvPr>
          <p:cNvSpPr/>
          <p:nvPr/>
        </p:nvSpPr>
        <p:spPr>
          <a:xfrm>
            <a:off x="2337708" y="4320214"/>
            <a:ext cx="9222850" cy="866958"/>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400">
                <a:solidFill>
                  <a:schemeClr val="tx1"/>
                </a:solidFill>
                <a:latin typeface="Avenir Book"/>
              </a:rPr>
              <a:t>Not as great at imbalanced classification problems</a:t>
            </a:r>
            <a:endParaRPr lang="en-US">
              <a:solidFill>
                <a:schemeClr val="tx1"/>
              </a:solidFill>
            </a:endParaRPr>
          </a:p>
          <a:p>
            <a:pPr marL="171450" indent="-171450">
              <a:buFont typeface="Arial" panose="020B0604020202020204" pitchFamily="34" charset="0"/>
              <a:buChar char="•"/>
            </a:pPr>
            <a:r>
              <a:rPr lang="en-SG" sz="1400">
                <a:solidFill>
                  <a:schemeClr val="tx1"/>
                </a:solidFill>
                <a:latin typeface="Avenir Book"/>
              </a:rPr>
              <a:t>Tends to perform well for </a:t>
            </a:r>
            <a:r>
              <a:rPr lang="en-SG" sz="1400">
                <a:solidFill>
                  <a:schemeClr val="tx1"/>
                </a:solidFill>
                <a:latin typeface="Avenir Book"/>
                <a:hlinkClick r:id="rId2">
                  <a:extLst>
                    <a:ext uri="{A12FA001-AC4F-418D-AE19-62706E023703}">
                      <ahyp:hlinkClr xmlns:ahyp="http://schemas.microsoft.com/office/drawing/2018/hyperlinkcolor" val="tx"/>
                    </a:ext>
                  </a:extLst>
                </a:hlinkClick>
              </a:rPr>
              <a:t>multi-class object detection</a:t>
            </a:r>
            <a:r>
              <a:rPr lang="en-SG" sz="1400">
                <a:solidFill>
                  <a:schemeClr val="tx1"/>
                </a:solidFill>
                <a:latin typeface="Avenir Book"/>
              </a:rPr>
              <a:t> and </a:t>
            </a:r>
            <a:r>
              <a:rPr lang="en-SG" sz="1400">
                <a:solidFill>
                  <a:schemeClr val="accent1">
                    <a:lumMod val="75000"/>
                  </a:schemeClr>
                </a:solidFill>
                <a:latin typeface="Avenir Book"/>
                <a:hlinkClick r:id="rId3">
                  <a:extLst>
                    <a:ext uri="{A12FA001-AC4F-418D-AE19-62706E023703}">
                      <ahyp:hlinkClr xmlns:ahyp="http://schemas.microsoft.com/office/drawing/2018/hyperlinkcolor" val="tx"/>
                    </a:ext>
                  </a:extLst>
                </a:hlinkClick>
              </a:rPr>
              <a:t>bioinformatics</a:t>
            </a:r>
            <a:r>
              <a:rPr lang="en-SG" sz="1400">
                <a:solidFill>
                  <a:schemeClr val="tx1"/>
                </a:solidFill>
                <a:latin typeface="Avenir Book"/>
                <a:hlinkClick r:id="rId3">
                  <a:extLst>
                    <a:ext uri="{A12FA001-AC4F-418D-AE19-62706E023703}">
                      <ahyp:hlinkClr xmlns:ahyp="http://schemas.microsoft.com/office/drawing/2018/hyperlinkcolor" val="tx"/>
                    </a:ext>
                  </a:extLst>
                </a:hlinkClick>
              </a:rPr>
              <a:t>,</a:t>
            </a:r>
            <a:r>
              <a:rPr lang="en-SG" sz="1400">
                <a:solidFill>
                  <a:schemeClr val="tx1"/>
                </a:solidFill>
                <a:latin typeface="Avenir Book"/>
              </a:rPr>
              <a:t> which tends to have a lot of statistical noise</a:t>
            </a:r>
          </a:p>
        </p:txBody>
      </p:sp>
      <p:sp>
        <p:nvSpPr>
          <p:cNvPr id="17" name="Rectangle 16">
            <a:extLst>
              <a:ext uri="{FF2B5EF4-FFF2-40B4-BE49-F238E27FC236}">
                <a16:creationId xmlns:a16="http://schemas.microsoft.com/office/drawing/2014/main" id="{9261C843-9550-2145-AF87-53F4F3FCCB93}"/>
              </a:ext>
            </a:extLst>
          </p:cNvPr>
          <p:cNvSpPr/>
          <p:nvPr/>
        </p:nvSpPr>
        <p:spPr>
          <a:xfrm>
            <a:off x="497513" y="4236132"/>
            <a:ext cx="1503413" cy="118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a:solidFill>
                  <a:srgbClr val="002060"/>
                </a:solidFill>
                <a:latin typeface="Avenir Book" panose="02000503020000020003" pitchFamily="2" charset="0"/>
              </a:rPr>
              <a:t>Random Forest</a:t>
            </a:r>
          </a:p>
        </p:txBody>
      </p:sp>
      <p:sp>
        <p:nvSpPr>
          <p:cNvPr id="18" name="Rectangle 17">
            <a:extLst>
              <a:ext uri="{FF2B5EF4-FFF2-40B4-BE49-F238E27FC236}">
                <a16:creationId xmlns:a16="http://schemas.microsoft.com/office/drawing/2014/main" id="{D09166D1-EB31-2341-B822-F8633A0CCA55}"/>
              </a:ext>
            </a:extLst>
          </p:cNvPr>
          <p:cNvSpPr/>
          <p:nvPr/>
        </p:nvSpPr>
        <p:spPr>
          <a:xfrm>
            <a:off x="2333493" y="3357250"/>
            <a:ext cx="9222850" cy="866958"/>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400">
                <a:solidFill>
                  <a:schemeClr val="tx1"/>
                </a:solidFill>
                <a:latin typeface="Avenir Book"/>
              </a:rPr>
              <a:t>As our dataset is rather small, ANN's performance may be limited due to the lack of data as </a:t>
            </a:r>
            <a:r>
              <a:rPr lang="en-SG" sz="1400" dirty="0">
                <a:solidFill>
                  <a:schemeClr val="tx1"/>
                </a:solidFill>
                <a:latin typeface="Avenir Book"/>
              </a:rPr>
              <a:t>neural </a:t>
            </a:r>
            <a:r>
              <a:rPr lang="en-SG" sz="1400">
                <a:solidFill>
                  <a:schemeClr val="tx1"/>
                </a:solidFill>
                <a:latin typeface="Avenir Book"/>
              </a:rPr>
              <a:t>network requires</a:t>
            </a:r>
            <a:r>
              <a:rPr lang="en-SG" sz="1400" dirty="0">
                <a:solidFill>
                  <a:schemeClr val="tx1"/>
                </a:solidFill>
                <a:latin typeface="Avenir Book"/>
              </a:rPr>
              <a:t> large dataset</a:t>
            </a:r>
            <a:r>
              <a:rPr lang="en-SG" sz="1400">
                <a:solidFill>
                  <a:schemeClr val="tx1"/>
                </a:solidFill>
                <a:latin typeface="Avenir Book"/>
              </a:rPr>
              <a:t> </a:t>
            </a:r>
            <a:endParaRPr lang="en-SG" sz="1400">
              <a:solidFill>
                <a:schemeClr val="tx1"/>
              </a:solidFill>
              <a:latin typeface="Avenir Book" panose="02000503020000020003" pitchFamily="2" charset="0"/>
            </a:endParaRPr>
          </a:p>
        </p:txBody>
      </p:sp>
      <p:sp>
        <p:nvSpPr>
          <p:cNvPr id="19" name="Rectangle 18">
            <a:extLst>
              <a:ext uri="{FF2B5EF4-FFF2-40B4-BE49-F238E27FC236}">
                <a16:creationId xmlns:a16="http://schemas.microsoft.com/office/drawing/2014/main" id="{9466EA6E-4747-FF46-9E20-1B59714B57BD}"/>
              </a:ext>
            </a:extLst>
          </p:cNvPr>
          <p:cNvSpPr/>
          <p:nvPr/>
        </p:nvSpPr>
        <p:spPr>
          <a:xfrm>
            <a:off x="481423" y="3184030"/>
            <a:ext cx="1503413" cy="118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a:solidFill>
                  <a:srgbClr val="002060"/>
                </a:solidFill>
                <a:latin typeface="Avenir Book" panose="02000503020000020003" pitchFamily="2" charset="0"/>
              </a:rPr>
              <a:t>ANN</a:t>
            </a:r>
          </a:p>
        </p:txBody>
      </p:sp>
      <p:sp>
        <p:nvSpPr>
          <p:cNvPr id="20" name="Rectangle 19">
            <a:extLst>
              <a:ext uri="{FF2B5EF4-FFF2-40B4-BE49-F238E27FC236}">
                <a16:creationId xmlns:a16="http://schemas.microsoft.com/office/drawing/2014/main" id="{D139D296-90F2-E04F-AC4E-7DF0FD002C85}"/>
              </a:ext>
            </a:extLst>
          </p:cNvPr>
          <p:cNvSpPr/>
          <p:nvPr/>
        </p:nvSpPr>
        <p:spPr>
          <a:xfrm>
            <a:off x="469804" y="5273537"/>
            <a:ext cx="1503413" cy="118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err="1">
                <a:solidFill>
                  <a:srgbClr val="002060"/>
                </a:solidFill>
                <a:latin typeface="Avenir Book" panose="02000503020000020003" pitchFamily="2" charset="0"/>
              </a:rPr>
              <a:t>XGBoost</a:t>
            </a:r>
            <a:endParaRPr lang="en-SG" sz="1400" b="1">
              <a:solidFill>
                <a:srgbClr val="002060"/>
              </a:solidFill>
              <a:latin typeface="Avenir Book" panose="02000503020000020003" pitchFamily="2" charset="0"/>
            </a:endParaRPr>
          </a:p>
        </p:txBody>
      </p:sp>
      <p:sp>
        <p:nvSpPr>
          <p:cNvPr id="21" name="Rectangle 20">
            <a:extLst>
              <a:ext uri="{FF2B5EF4-FFF2-40B4-BE49-F238E27FC236}">
                <a16:creationId xmlns:a16="http://schemas.microsoft.com/office/drawing/2014/main" id="{73B40101-5F2A-F648-BE2E-CE42FAC38607}"/>
              </a:ext>
            </a:extLst>
          </p:cNvPr>
          <p:cNvSpPr/>
          <p:nvPr/>
        </p:nvSpPr>
        <p:spPr>
          <a:xfrm>
            <a:off x="2329278" y="5284829"/>
            <a:ext cx="9208739" cy="146567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400">
                <a:solidFill>
                  <a:schemeClr val="tx1"/>
                </a:solidFill>
                <a:latin typeface="Avenir Book"/>
              </a:rPr>
              <a:t>Performs well when you have unbalanced data</a:t>
            </a:r>
          </a:p>
          <a:p>
            <a:pPr marL="171450" indent="-171450">
              <a:buFont typeface="Arial" panose="020B0604020202020204" pitchFamily="34" charset="0"/>
              <a:buChar char="•"/>
            </a:pPr>
            <a:r>
              <a:rPr lang="en-SG" sz="1400">
                <a:solidFill>
                  <a:schemeClr val="tx1"/>
                </a:solidFill>
                <a:latin typeface="Avenir Book"/>
              </a:rPr>
              <a:t>When the model fails to predict the anomaly for the first time, it gives more preferences and weightage to it in the upcoming iterations thereby increasing its ability to predict the class with low participation</a:t>
            </a:r>
          </a:p>
          <a:p>
            <a:pPr marL="171450" indent="-171450">
              <a:buFont typeface="Arial" panose="020B0604020202020204" pitchFamily="34" charset="0"/>
              <a:buChar char="•"/>
            </a:pPr>
            <a:r>
              <a:rPr lang="en-SG" sz="1400" err="1">
                <a:solidFill>
                  <a:schemeClr val="tx1"/>
                </a:solidFill>
                <a:latin typeface="Avenir book"/>
                <a:ea typeface="+mn-lt"/>
                <a:cs typeface="+mn-lt"/>
              </a:rPr>
              <a:t>XGBoost</a:t>
            </a:r>
            <a:r>
              <a:rPr lang="en-SG" sz="1400">
                <a:solidFill>
                  <a:schemeClr val="tx1"/>
                </a:solidFill>
                <a:latin typeface="Avenir book"/>
                <a:ea typeface="+mn-lt"/>
                <a:cs typeface="+mn-lt"/>
              </a:rPr>
              <a:t> straight away prunes the tree with a score called</a:t>
            </a:r>
            <a:r>
              <a:rPr lang="en-SG" sz="1400">
                <a:solidFill>
                  <a:schemeClr val="accent1">
                    <a:lumMod val="75000"/>
                  </a:schemeClr>
                </a:solidFill>
                <a:latin typeface="Avenir book"/>
                <a:ea typeface="+mn-lt"/>
                <a:cs typeface="+mn-lt"/>
              </a:rPr>
              <a:t> “</a:t>
            </a:r>
            <a:r>
              <a:rPr lang="en-SG" sz="1400" u="sng">
                <a:solidFill>
                  <a:schemeClr val="accent1">
                    <a:lumMod val="75000"/>
                  </a:schemeClr>
                </a:solidFill>
                <a:latin typeface="Avenir book"/>
                <a:ea typeface="+mn-lt"/>
                <a:cs typeface="+mn-lt"/>
              </a:rPr>
              <a:t>Similarity scor</a:t>
            </a:r>
            <a:r>
              <a:rPr lang="en-SG" sz="1400">
                <a:solidFill>
                  <a:schemeClr val="accent1">
                    <a:lumMod val="75000"/>
                  </a:schemeClr>
                </a:solidFill>
                <a:latin typeface="Avenir book"/>
                <a:ea typeface="+mn-lt"/>
                <a:cs typeface="+mn-lt"/>
              </a:rPr>
              <a:t>e”</a:t>
            </a:r>
            <a:endParaRPr lang="en-SG" sz="1400">
              <a:solidFill>
                <a:schemeClr val="accent1">
                  <a:lumMod val="75000"/>
                </a:schemeClr>
              </a:solidFill>
              <a:latin typeface="Avenir book"/>
            </a:endParaRPr>
          </a:p>
          <a:p>
            <a:pPr marL="171450" indent="-171450">
              <a:buFont typeface="Arial" panose="020B0604020202020204" pitchFamily="34" charset="0"/>
              <a:buChar char="•"/>
            </a:pPr>
            <a:r>
              <a:rPr lang="en-SG" sz="1400">
                <a:solidFill>
                  <a:schemeClr val="tx1"/>
                </a:solidFill>
                <a:latin typeface="Avenir Book"/>
              </a:rPr>
              <a:t>Able to overcome overfitting issue to a great extent through stopping the construction of the tree to a greater depth if the </a:t>
            </a:r>
            <a:r>
              <a:rPr lang="en-SG" sz="1400" u="sng">
                <a:solidFill>
                  <a:schemeClr val="accent1">
                    <a:lumMod val="75000"/>
                  </a:schemeClr>
                </a:solidFill>
                <a:latin typeface="Avenir Book"/>
              </a:rPr>
              <a:t>gain from a node is found to be minimal</a:t>
            </a:r>
          </a:p>
        </p:txBody>
      </p:sp>
    </p:spTree>
    <p:extLst>
      <p:ext uri="{BB962C8B-B14F-4D97-AF65-F5344CB8AC3E}">
        <p14:creationId xmlns:p14="http://schemas.microsoft.com/office/powerpoint/2010/main" val="279629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Final Model (Stacking)</a:t>
            </a:r>
          </a:p>
        </p:txBody>
      </p:sp>
      <p:pic>
        <p:nvPicPr>
          <p:cNvPr id="5" name="Picture 4">
            <a:extLst>
              <a:ext uri="{FF2B5EF4-FFF2-40B4-BE49-F238E27FC236}">
                <a16:creationId xmlns:a16="http://schemas.microsoft.com/office/drawing/2014/main" id="{4407883E-0052-4DEA-BEEF-E3E6CB7C9FCF}"/>
              </a:ext>
            </a:extLst>
          </p:cNvPr>
          <p:cNvPicPr>
            <a:picLocks noChangeAspect="1"/>
          </p:cNvPicPr>
          <p:nvPr/>
        </p:nvPicPr>
        <p:blipFill>
          <a:blip r:embed="rId3"/>
          <a:stretch>
            <a:fillRect/>
          </a:stretch>
        </p:blipFill>
        <p:spPr>
          <a:xfrm>
            <a:off x="6035285" y="3305049"/>
            <a:ext cx="5326190" cy="2813695"/>
          </a:xfrm>
          <a:prstGeom prst="rect">
            <a:avLst/>
          </a:prstGeom>
        </p:spPr>
      </p:pic>
      <p:sp>
        <p:nvSpPr>
          <p:cNvPr id="7" name="Rectangle 6">
            <a:extLst>
              <a:ext uri="{FF2B5EF4-FFF2-40B4-BE49-F238E27FC236}">
                <a16:creationId xmlns:a16="http://schemas.microsoft.com/office/drawing/2014/main" id="{5365456C-7984-42B4-85E9-F811ADD5DDEC}"/>
              </a:ext>
            </a:extLst>
          </p:cNvPr>
          <p:cNvSpPr/>
          <p:nvPr/>
        </p:nvSpPr>
        <p:spPr>
          <a:xfrm>
            <a:off x="116433" y="1122725"/>
            <a:ext cx="5401627" cy="2743494"/>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US" sz="1600" b="1" u="sng" dirty="0">
                <a:solidFill>
                  <a:schemeClr val="bg1"/>
                </a:solidFill>
                <a:latin typeface="Avenir Book" panose="02000503020000020003" pitchFamily="2" charset="0"/>
              </a:rPr>
              <a:t>Stacking Implementation</a:t>
            </a:r>
          </a:p>
          <a:p>
            <a:pPr marL="342900" indent="-342900" algn="just">
              <a:buAutoNum type="arabicPeriod"/>
            </a:pPr>
            <a:r>
              <a:rPr lang="en-US" sz="1600" b="1" dirty="0">
                <a:solidFill>
                  <a:schemeClr val="bg1"/>
                </a:solidFill>
                <a:latin typeface="Avenir Book" panose="02000503020000020003" pitchFamily="2" charset="0"/>
              </a:rPr>
              <a:t>Utilizing the best estimators for Decision Tree, Random Forest, </a:t>
            </a:r>
            <a:r>
              <a:rPr lang="en-US" sz="1600" b="1" dirty="0" err="1">
                <a:solidFill>
                  <a:schemeClr val="bg1"/>
                </a:solidFill>
                <a:latin typeface="Avenir Book" panose="02000503020000020003" pitchFamily="2" charset="0"/>
              </a:rPr>
              <a:t>XGBoost</a:t>
            </a:r>
            <a:endParaRPr lang="en-US" sz="1600" b="1" dirty="0">
              <a:solidFill>
                <a:schemeClr val="bg1"/>
              </a:solidFill>
              <a:latin typeface="Avenir Book" panose="02000503020000020003" pitchFamily="2" charset="0"/>
            </a:endParaRPr>
          </a:p>
          <a:p>
            <a:pPr marL="342900" indent="-342900" algn="just">
              <a:buAutoNum type="arabicPeriod"/>
            </a:pPr>
            <a:endParaRPr lang="en-US" sz="1600" b="1" dirty="0">
              <a:solidFill>
                <a:schemeClr val="bg1"/>
              </a:solidFill>
              <a:latin typeface="Avenir Book" panose="02000503020000020003" pitchFamily="2" charset="0"/>
            </a:endParaRPr>
          </a:p>
          <a:p>
            <a:pPr marL="342900" indent="-342900" algn="just">
              <a:buAutoNum type="arabicPeriod"/>
            </a:pPr>
            <a:r>
              <a:rPr lang="en-US" sz="1600" b="1" dirty="0" err="1">
                <a:solidFill>
                  <a:schemeClr val="bg1"/>
                </a:solidFill>
                <a:latin typeface="Avenir Book" panose="02000503020000020003" pitchFamily="2" charset="0"/>
              </a:rPr>
              <a:t>LogisticRegression</a:t>
            </a:r>
            <a:r>
              <a:rPr lang="en-US" sz="1600" b="1" dirty="0">
                <a:solidFill>
                  <a:schemeClr val="bg1"/>
                </a:solidFill>
                <a:latin typeface="Avenir Book" panose="02000503020000020003" pitchFamily="2" charset="0"/>
              </a:rPr>
              <a:t> as the meta model</a:t>
            </a:r>
          </a:p>
          <a:p>
            <a:pPr marL="342900" indent="-342900" algn="just">
              <a:buAutoNum type="arabicPeriod"/>
            </a:pPr>
            <a:endParaRPr lang="en-US" sz="1600" b="1" dirty="0">
              <a:solidFill>
                <a:schemeClr val="bg1"/>
              </a:solidFill>
              <a:latin typeface="Avenir Book" panose="02000503020000020003" pitchFamily="2" charset="0"/>
            </a:endParaRPr>
          </a:p>
          <a:p>
            <a:pPr marL="342900" indent="-342900" algn="just">
              <a:buAutoNum type="arabicPeriod"/>
            </a:pPr>
            <a:r>
              <a:rPr lang="en-US" sz="1600" b="1" dirty="0">
                <a:solidFill>
                  <a:schemeClr val="bg1"/>
                </a:solidFill>
                <a:latin typeface="Avenir Book" panose="02000503020000020003" pitchFamily="2" charset="0"/>
              </a:rPr>
              <a:t>Models are scored using </a:t>
            </a:r>
            <a:r>
              <a:rPr lang="en-US" sz="1600" b="1" dirty="0" err="1">
                <a:solidFill>
                  <a:schemeClr val="bg1"/>
                </a:solidFill>
                <a:latin typeface="Avenir Book" panose="02000503020000020003" pitchFamily="2" charset="0"/>
              </a:rPr>
              <a:t>cross_val_score</a:t>
            </a:r>
            <a:endParaRPr lang="en-US" sz="1600" b="1" dirty="0">
              <a:solidFill>
                <a:schemeClr val="bg1"/>
              </a:solidFill>
              <a:latin typeface="Avenir Book" panose="02000503020000020003" pitchFamily="2" charset="0"/>
            </a:endParaRPr>
          </a:p>
          <a:p>
            <a:pPr marL="342900" indent="-342900" algn="just">
              <a:buAutoNum type="arabicPeriod"/>
            </a:pPr>
            <a:endParaRPr lang="en-US" sz="1600" b="1" dirty="0">
              <a:solidFill>
                <a:schemeClr val="bg1"/>
              </a:solidFill>
              <a:latin typeface="Avenir Book" panose="02000503020000020003" pitchFamily="2" charset="0"/>
            </a:endParaRPr>
          </a:p>
          <a:p>
            <a:pPr algn="just"/>
            <a:r>
              <a:rPr lang="en-US" sz="1600" b="1" dirty="0">
                <a:solidFill>
                  <a:schemeClr val="bg1"/>
                </a:solidFill>
                <a:latin typeface="Avenir Book" panose="02000503020000020003" pitchFamily="2" charset="0"/>
              </a:rPr>
              <a:t>Passthrough set to True for the stacking classifier, allowing the classifier to access the training data as well</a:t>
            </a:r>
          </a:p>
        </p:txBody>
      </p:sp>
      <p:pic>
        <p:nvPicPr>
          <p:cNvPr id="3" name="Picture 3" descr="Diagram&#10;&#10;Description automatically generated">
            <a:extLst>
              <a:ext uri="{FF2B5EF4-FFF2-40B4-BE49-F238E27FC236}">
                <a16:creationId xmlns:a16="http://schemas.microsoft.com/office/drawing/2014/main" id="{BCE67384-4FF9-435B-9AB4-2219A912C7C2}"/>
              </a:ext>
            </a:extLst>
          </p:cNvPr>
          <p:cNvPicPr>
            <a:picLocks noChangeAspect="1"/>
          </p:cNvPicPr>
          <p:nvPr/>
        </p:nvPicPr>
        <p:blipFill>
          <a:blip r:embed="rId4"/>
          <a:stretch>
            <a:fillRect/>
          </a:stretch>
        </p:blipFill>
        <p:spPr>
          <a:xfrm>
            <a:off x="5658928" y="969912"/>
            <a:ext cx="6078747" cy="2258363"/>
          </a:xfrm>
          <a:prstGeom prst="rect">
            <a:avLst/>
          </a:prstGeom>
        </p:spPr>
      </p:pic>
      <p:sp>
        <p:nvSpPr>
          <p:cNvPr id="6" name="Rectangle 5">
            <a:extLst>
              <a:ext uri="{FF2B5EF4-FFF2-40B4-BE49-F238E27FC236}">
                <a16:creationId xmlns:a16="http://schemas.microsoft.com/office/drawing/2014/main" id="{090CEF43-2BFA-43C8-A93B-CEA0B7D2E703}"/>
              </a:ext>
            </a:extLst>
          </p:cNvPr>
          <p:cNvSpPr/>
          <p:nvPr/>
        </p:nvSpPr>
        <p:spPr>
          <a:xfrm>
            <a:off x="533377" y="4242612"/>
            <a:ext cx="4423965" cy="2053380"/>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45720" rIns="360000" bIns="45720" rtlCol="0" anchor="ctr"/>
          <a:lstStyle/>
          <a:p>
            <a:pPr algn="ctr"/>
            <a:r>
              <a:rPr lang="en-US" sz="1600" b="1" u="sng">
                <a:solidFill>
                  <a:schemeClr val="bg1"/>
                </a:solidFill>
                <a:ea typeface="+mn-lt"/>
                <a:cs typeface="+mn-lt"/>
              </a:rPr>
              <a:t>Reasons why our Stacking Classifier did not turn out well</a:t>
            </a:r>
          </a:p>
          <a:p>
            <a:pPr algn="ctr"/>
            <a:endParaRPr lang="en-US" sz="1600" b="1" u="sng">
              <a:solidFill>
                <a:schemeClr val="bg1"/>
              </a:solidFill>
            </a:endParaRPr>
          </a:p>
          <a:p>
            <a:r>
              <a:rPr lang="en-US" sz="1600" b="1" u="sng">
                <a:solidFill>
                  <a:schemeClr val="bg1"/>
                </a:solidFill>
              </a:rPr>
              <a:t>Model diversity</a:t>
            </a:r>
            <a:r>
              <a:rPr lang="en-US" sz="1600">
                <a:solidFill>
                  <a:schemeClr val="bg1"/>
                </a:solidFill>
              </a:rPr>
              <a:t> may have been one consideration we did not factor in as we should have consider what new information each model brings into the table.</a:t>
            </a:r>
          </a:p>
        </p:txBody>
      </p:sp>
    </p:spTree>
    <p:extLst>
      <p:ext uri="{BB962C8B-B14F-4D97-AF65-F5344CB8AC3E}">
        <p14:creationId xmlns:p14="http://schemas.microsoft.com/office/powerpoint/2010/main" val="323024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DA1302-B86A-0A47-B067-C70AE9806B66}"/>
              </a:ext>
            </a:extLst>
          </p:cNvPr>
          <p:cNvSpPr>
            <a:spLocks noGrp="1"/>
          </p:cNvSpPr>
          <p:nvPr>
            <p:ph sz="quarter" idx="10"/>
          </p:nvPr>
        </p:nvSpPr>
        <p:spPr/>
        <p:txBody>
          <a:bodyPr/>
          <a:lstStyle/>
          <a:p>
            <a:r>
              <a:rPr lang="en-US" dirty="0"/>
              <a:t>Comparison of Techniques</a:t>
            </a:r>
            <a:endParaRPr lang="en-US"/>
          </a:p>
        </p:txBody>
      </p:sp>
      <p:sp>
        <p:nvSpPr>
          <p:cNvPr id="15" name="Rectangle 14">
            <a:extLst>
              <a:ext uri="{FF2B5EF4-FFF2-40B4-BE49-F238E27FC236}">
                <a16:creationId xmlns:a16="http://schemas.microsoft.com/office/drawing/2014/main" id="{F7F0F349-6E02-F44E-A03D-C1C713E37A50}"/>
              </a:ext>
            </a:extLst>
          </p:cNvPr>
          <p:cNvSpPr/>
          <p:nvPr/>
        </p:nvSpPr>
        <p:spPr>
          <a:xfrm>
            <a:off x="4655705" y="983973"/>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Detailed Explanation of Steps</a:t>
            </a:r>
          </a:p>
        </p:txBody>
      </p:sp>
      <p:cxnSp>
        <p:nvCxnSpPr>
          <p:cNvPr id="22" name="Straight Connector 21">
            <a:extLst>
              <a:ext uri="{FF2B5EF4-FFF2-40B4-BE49-F238E27FC236}">
                <a16:creationId xmlns:a16="http://schemas.microsoft.com/office/drawing/2014/main" id="{09B5B09A-AA34-B14E-A593-042DD57493B4}"/>
              </a:ext>
            </a:extLst>
          </p:cNvPr>
          <p:cNvCxnSpPr>
            <a:cxnSpLocks/>
          </p:cNvCxnSpPr>
          <p:nvPr/>
        </p:nvCxnSpPr>
        <p:spPr>
          <a:xfrm>
            <a:off x="2272142" y="1396059"/>
            <a:ext cx="9226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5AC0C6B-DD35-094C-9751-46FACCA9AC6A}"/>
              </a:ext>
            </a:extLst>
          </p:cNvPr>
          <p:cNvSpPr/>
          <p:nvPr/>
        </p:nvSpPr>
        <p:spPr>
          <a:xfrm>
            <a:off x="1041231" y="1787522"/>
            <a:ext cx="33597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DA87E2-EAD4-264D-B46E-15588EA5DF55}"/>
              </a:ext>
            </a:extLst>
          </p:cNvPr>
          <p:cNvSpPr/>
          <p:nvPr/>
        </p:nvSpPr>
        <p:spPr>
          <a:xfrm>
            <a:off x="484488" y="983973"/>
            <a:ext cx="1440000" cy="355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Scenarios</a:t>
            </a:r>
          </a:p>
        </p:txBody>
      </p:sp>
      <p:cxnSp>
        <p:nvCxnSpPr>
          <p:cNvPr id="25" name="Straight Connector 24">
            <a:extLst>
              <a:ext uri="{FF2B5EF4-FFF2-40B4-BE49-F238E27FC236}">
                <a16:creationId xmlns:a16="http://schemas.microsoft.com/office/drawing/2014/main" id="{8DF65A52-7263-D747-AEE6-9BC44560F692}"/>
              </a:ext>
            </a:extLst>
          </p:cNvPr>
          <p:cNvCxnSpPr>
            <a:cxnSpLocks/>
          </p:cNvCxnSpPr>
          <p:nvPr/>
        </p:nvCxnSpPr>
        <p:spPr>
          <a:xfrm>
            <a:off x="484488" y="1396060"/>
            <a:ext cx="14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22ECE2B-45A9-6340-A4DD-6385682EFF82}"/>
              </a:ext>
            </a:extLst>
          </p:cNvPr>
          <p:cNvSpPr/>
          <p:nvPr/>
        </p:nvSpPr>
        <p:spPr>
          <a:xfrm>
            <a:off x="2263965" y="1700091"/>
            <a:ext cx="9222850" cy="989945"/>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SG" sz="1400" b="1">
                <a:solidFill>
                  <a:srgbClr val="002060"/>
                </a:solidFill>
                <a:latin typeface="Avenir Book"/>
                <a:ea typeface="+mn-lt"/>
                <a:cs typeface="+mn-lt"/>
              </a:rPr>
              <a:t>Multi Class &amp; Balanced Dataset</a:t>
            </a:r>
          </a:p>
          <a:p>
            <a:pPr marL="285750" indent="-285750">
              <a:buFont typeface="Arial" panose="020B0604020202020204" pitchFamily="34" charset="0"/>
              <a:buChar char="•"/>
            </a:pPr>
            <a:r>
              <a:rPr lang="en-SG" sz="1200">
                <a:solidFill>
                  <a:schemeClr val="bg2">
                    <a:lumMod val="25000"/>
                  </a:schemeClr>
                </a:solidFill>
                <a:latin typeface="Avenir Book"/>
                <a:ea typeface="+mn-lt"/>
                <a:cs typeface="+mn-lt"/>
              </a:rPr>
              <a:t>Using a multi-class and balanced dataset, </a:t>
            </a:r>
            <a:r>
              <a:rPr lang="en-SG" sz="1200" b="1">
                <a:solidFill>
                  <a:schemeClr val="bg2">
                    <a:lumMod val="25000"/>
                  </a:schemeClr>
                </a:solidFill>
                <a:latin typeface="Avenir Book"/>
                <a:ea typeface="+mn-lt"/>
                <a:cs typeface="+mn-lt"/>
              </a:rPr>
              <a:t>Random Forest </a:t>
            </a:r>
            <a:r>
              <a:rPr lang="en-SG" sz="1200">
                <a:solidFill>
                  <a:schemeClr val="bg2">
                    <a:lumMod val="25000"/>
                  </a:schemeClr>
                </a:solidFill>
                <a:latin typeface="Avenir Book"/>
                <a:ea typeface="+mn-lt"/>
                <a:cs typeface="+mn-lt"/>
              </a:rPr>
              <a:t>is expected to perform better as Random Forest models handles multi-class datasets better than </a:t>
            </a:r>
            <a:r>
              <a:rPr lang="en-SG" sz="1200" err="1">
                <a:solidFill>
                  <a:schemeClr val="bg2">
                    <a:lumMod val="25000"/>
                  </a:schemeClr>
                </a:solidFill>
                <a:latin typeface="Avenir Book"/>
                <a:ea typeface="+mn-lt"/>
                <a:cs typeface="+mn-lt"/>
              </a:rPr>
              <a:t>XGBoost</a:t>
            </a:r>
            <a:r>
              <a:rPr lang="en-SG" sz="1200">
                <a:solidFill>
                  <a:schemeClr val="bg2">
                    <a:lumMod val="25000"/>
                  </a:schemeClr>
                </a:solidFill>
                <a:latin typeface="Avenir Book"/>
                <a:ea typeface="+mn-lt"/>
                <a:cs typeface="+mn-lt"/>
              </a:rPr>
              <a:t>. </a:t>
            </a:r>
          </a:p>
          <a:p>
            <a:pPr marL="285750" indent="-285750">
              <a:buFont typeface="Arial" panose="020B0604020202020204" pitchFamily="34" charset="0"/>
              <a:buChar char="•"/>
            </a:pPr>
            <a:r>
              <a:rPr lang="en-SG" sz="1200">
                <a:solidFill>
                  <a:schemeClr val="bg2">
                    <a:lumMod val="25000"/>
                  </a:schemeClr>
                </a:solidFill>
                <a:latin typeface="Avenir Book"/>
                <a:ea typeface="+mn-lt"/>
                <a:cs typeface="+mn-lt"/>
              </a:rPr>
              <a:t>As random forest was not designed to handle imbalanced datasets, with a balanced dataset, it can be expected that Random Forest may perform better</a:t>
            </a:r>
          </a:p>
        </p:txBody>
      </p:sp>
      <p:sp>
        <p:nvSpPr>
          <p:cNvPr id="27" name="Rectangle 26">
            <a:extLst>
              <a:ext uri="{FF2B5EF4-FFF2-40B4-BE49-F238E27FC236}">
                <a16:creationId xmlns:a16="http://schemas.microsoft.com/office/drawing/2014/main" id="{D47BDCC7-0926-4441-9E88-73CA1A8A167C}"/>
              </a:ext>
            </a:extLst>
          </p:cNvPr>
          <p:cNvSpPr/>
          <p:nvPr/>
        </p:nvSpPr>
        <p:spPr>
          <a:xfrm>
            <a:off x="2263965" y="2846891"/>
            <a:ext cx="9222850" cy="82800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SG" sz="1400" b="1">
                <a:solidFill>
                  <a:srgbClr val="002060"/>
                </a:solidFill>
                <a:latin typeface="Avenir Book"/>
                <a:ea typeface="+mn-lt"/>
                <a:cs typeface="+mn-lt"/>
              </a:rPr>
              <a:t>Larger set of dataset</a:t>
            </a:r>
          </a:p>
          <a:p>
            <a:pPr marL="285750" indent="-285750">
              <a:buFont typeface="Arial" panose="020B0604020202020204" pitchFamily="34" charset="0"/>
              <a:buChar char="•"/>
            </a:pPr>
            <a:r>
              <a:rPr lang="en-SG" sz="1200">
                <a:solidFill>
                  <a:schemeClr val="bg2">
                    <a:lumMod val="25000"/>
                  </a:schemeClr>
                </a:solidFill>
                <a:latin typeface="Avenir Book"/>
                <a:ea typeface="+mn-lt"/>
                <a:cs typeface="+mn-lt"/>
              </a:rPr>
              <a:t>With a larger set of data, the ANN</a:t>
            </a:r>
            <a:r>
              <a:rPr lang="en-SG" sz="1200" b="1">
                <a:solidFill>
                  <a:schemeClr val="bg2">
                    <a:lumMod val="25000"/>
                  </a:schemeClr>
                </a:solidFill>
                <a:latin typeface="Avenir Book"/>
                <a:ea typeface="+mn-lt"/>
                <a:cs typeface="+mn-lt"/>
              </a:rPr>
              <a:t> </a:t>
            </a:r>
            <a:r>
              <a:rPr lang="en-SG" sz="1200">
                <a:solidFill>
                  <a:schemeClr val="bg2">
                    <a:lumMod val="25000"/>
                  </a:schemeClr>
                </a:solidFill>
                <a:latin typeface="Avenir Book"/>
                <a:ea typeface="+mn-lt"/>
                <a:cs typeface="+mn-lt"/>
              </a:rPr>
              <a:t>model may perform better and outperform the decision tree model. A general rule of thumb for dataset size for ANN model is to use fifty to a hundred times of the number of features for a model.   </a:t>
            </a:r>
          </a:p>
        </p:txBody>
      </p:sp>
      <p:sp>
        <p:nvSpPr>
          <p:cNvPr id="28" name="Rectangle 27">
            <a:extLst>
              <a:ext uri="{FF2B5EF4-FFF2-40B4-BE49-F238E27FC236}">
                <a16:creationId xmlns:a16="http://schemas.microsoft.com/office/drawing/2014/main" id="{86E75C11-11FB-BC4A-9AA0-D190AF9C47F6}"/>
              </a:ext>
            </a:extLst>
          </p:cNvPr>
          <p:cNvSpPr/>
          <p:nvPr/>
        </p:nvSpPr>
        <p:spPr>
          <a:xfrm>
            <a:off x="1040016" y="2934321"/>
            <a:ext cx="33840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2</a:t>
            </a:r>
          </a:p>
        </p:txBody>
      </p:sp>
      <p:sp>
        <p:nvSpPr>
          <p:cNvPr id="29" name="Rectangle 28">
            <a:extLst>
              <a:ext uri="{FF2B5EF4-FFF2-40B4-BE49-F238E27FC236}">
                <a16:creationId xmlns:a16="http://schemas.microsoft.com/office/drawing/2014/main" id="{7091C8DA-65A3-EB4F-9827-3492B08E0BE8}"/>
              </a:ext>
            </a:extLst>
          </p:cNvPr>
          <p:cNvSpPr/>
          <p:nvPr/>
        </p:nvSpPr>
        <p:spPr>
          <a:xfrm>
            <a:off x="2263965" y="3934011"/>
            <a:ext cx="9222850" cy="82800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SG" sz="1400" b="1">
                <a:solidFill>
                  <a:srgbClr val="002060"/>
                </a:solidFill>
                <a:latin typeface="Avenir Book"/>
                <a:ea typeface="+mn-lt"/>
                <a:cs typeface="+mn-lt"/>
              </a:rPr>
              <a:t>Non obfuscation of the time variable </a:t>
            </a:r>
          </a:p>
          <a:p>
            <a:pPr marL="285750" indent="-285750">
              <a:buFont typeface="Arial" panose="020B0604020202020204" pitchFamily="34" charset="0"/>
              <a:buChar char="•"/>
            </a:pPr>
            <a:r>
              <a:rPr lang="en-SG" sz="1200">
                <a:solidFill>
                  <a:schemeClr val="bg2">
                    <a:lumMod val="25000"/>
                  </a:schemeClr>
                </a:solidFill>
                <a:latin typeface="Avenir Book"/>
                <a:ea typeface="+mn-lt"/>
                <a:cs typeface="+mn-lt"/>
              </a:rPr>
              <a:t>The </a:t>
            </a:r>
            <a:r>
              <a:rPr lang="en-SG" sz="1200" dirty="0">
                <a:solidFill>
                  <a:schemeClr val="bg2">
                    <a:lumMod val="25000"/>
                  </a:schemeClr>
                </a:solidFill>
                <a:latin typeface="Avenir Book"/>
                <a:ea typeface="+mn-lt"/>
                <a:cs typeface="+mn-lt"/>
              </a:rPr>
              <a:t>current </a:t>
            </a:r>
            <a:r>
              <a:rPr lang="en-SG" sz="1200">
                <a:solidFill>
                  <a:schemeClr val="bg2">
                    <a:lumMod val="25000"/>
                  </a:schemeClr>
                </a:solidFill>
                <a:latin typeface="Avenir Book"/>
                <a:ea typeface="+mn-lt"/>
                <a:cs typeface="+mn-lt"/>
              </a:rPr>
              <a:t>dataset obfuscates the time variable in the dataset. Without the obfuscation, we will be able to better interpret and feature engineer more useful features, which will improve the predictions of the models. </a:t>
            </a:r>
            <a:endParaRPr lang="en-SG" sz="1200" dirty="0">
              <a:solidFill>
                <a:schemeClr val="bg2">
                  <a:lumMod val="25000"/>
                </a:schemeClr>
              </a:solidFill>
              <a:latin typeface="Avenir Book"/>
              <a:ea typeface="+mn-lt"/>
              <a:cs typeface="+mn-lt"/>
            </a:endParaRPr>
          </a:p>
        </p:txBody>
      </p:sp>
      <p:sp>
        <p:nvSpPr>
          <p:cNvPr id="30" name="Rectangle 29">
            <a:extLst>
              <a:ext uri="{FF2B5EF4-FFF2-40B4-BE49-F238E27FC236}">
                <a16:creationId xmlns:a16="http://schemas.microsoft.com/office/drawing/2014/main" id="{B4703E51-B12B-1044-B371-4A7A57D96C82}"/>
              </a:ext>
            </a:extLst>
          </p:cNvPr>
          <p:cNvSpPr/>
          <p:nvPr/>
        </p:nvSpPr>
        <p:spPr>
          <a:xfrm>
            <a:off x="1040016" y="4021441"/>
            <a:ext cx="33840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3</a:t>
            </a:r>
          </a:p>
        </p:txBody>
      </p:sp>
    </p:spTree>
    <p:extLst>
      <p:ext uri="{BB962C8B-B14F-4D97-AF65-F5344CB8AC3E}">
        <p14:creationId xmlns:p14="http://schemas.microsoft.com/office/powerpoint/2010/main" val="148787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C34154-410D-D042-BCE5-780805ABBDDA}"/>
              </a:ext>
            </a:extLst>
          </p:cNvPr>
          <p:cNvSpPr>
            <a:spLocks noGrp="1"/>
          </p:cNvSpPr>
          <p:nvPr>
            <p:ph sz="quarter" idx="10"/>
          </p:nvPr>
        </p:nvSpPr>
        <p:spPr/>
        <p:txBody>
          <a:bodyPr/>
          <a:lstStyle/>
          <a:p>
            <a:r>
              <a:rPr lang="en-US"/>
              <a:t>Challenges &amp; Insights gained </a:t>
            </a:r>
          </a:p>
        </p:txBody>
      </p:sp>
      <p:sp>
        <p:nvSpPr>
          <p:cNvPr id="3" name="Rectangle 2">
            <a:extLst>
              <a:ext uri="{FF2B5EF4-FFF2-40B4-BE49-F238E27FC236}">
                <a16:creationId xmlns:a16="http://schemas.microsoft.com/office/drawing/2014/main" id="{08238E09-07C0-E742-B966-F352DFFCACFF}"/>
              </a:ext>
            </a:extLst>
          </p:cNvPr>
          <p:cNvSpPr/>
          <p:nvPr/>
        </p:nvSpPr>
        <p:spPr>
          <a:xfrm>
            <a:off x="6738467" y="799113"/>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Learning Points</a:t>
            </a:r>
          </a:p>
        </p:txBody>
      </p:sp>
      <p:cxnSp>
        <p:nvCxnSpPr>
          <p:cNvPr id="4" name="Straight Connector 3">
            <a:extLst>
              <a:ext uri="{FF2B5EF4-FFF2-40B4-BE49-F238E27FC236}">
                <a16:creationId xmlns:a16="http://schemas.microsoft.com/office/drawing/2014/main" id="{3076AC23-AD69-AE47-BFFA-1E8DE5176AC2}"/>
              </a:ext>
            </a:extLst>
          </p:cNvPr>
          <p:cNvCxnSpPr>
            <a:cxnSpLocks/>
          </p:cNvCxnSpPr>
          <p:nvPr/>
        </p:nvCxnSpPr>
        <p:spPr>
          <a:xfrm>
            <a:off x="6422065" y="1100965"/>
            <a:ext cx="50650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8C02A7A-A5B7-C441-8CF5-C7AC23F617C2}"/>
              </a:ext>
            </a:extLst>
          </p:cNvPr>
          <p:cNvSpPr/>
          <p:nvPr/>
        </p:nvSpPr>
        <p:spPr>
          <a:xfrm>
            <a:off x="1042960" y="799113"/>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Challenges</a:t>
            </a:r>
          </a:p>
        </p:txBody>
      </p:sp>
      <p:cxnSp>
        <p:nvCxnSpPr>
          <p:cNvPr id="6" name="Straight Connector 5">
            <a:extLst>
              <a:ext uri="{FF2B5EF4-FFF2-40B4-BE49-F238E27FC236}">
                <a16:creationId xmlns:a16="http://schemas.microsoft.com/office/drawing/2014/main" id="{E109015C-BF91-9241-8DB8-46688120DB3D}"/>
              </a:ext>
            </a:extLst>
          </p:cNvPr>
          <p:cNvCxnSpPr>
            <a:cxnSpLocks/>
          </p:cNvCxnSpPr>
          <p:nvPr/>
        </p:nvCxnSpPr>
        <p:spPr>
          <a:xfrm>
            <a:off x="726558" y="1100965"/>
            <a:ext cx="50650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69945DB-8904-DB41-B774-1B661C55C81E}"/>
              </a:ext>
            </a:extLst>
          </p:cNvPr>
          <p:cNvGrpSpPr/>
          <p:nvPr/>
        </p:nvGrpSpPr>
        <p:grpSpPr>
          <a:xfrm>
            <a:off x="736925" y="1209953"/>
            <a:ext cx="5002136" cy="1172093"/>
            <a:chOff x="378420" y="1785749"/>
            <a:chExt cx="4006827" cy="1172093"/>
          </a:xfrm>
        </p:grpSpPr>
        <p:sp>
          <p:nvSpPr>
            <p:cNvPr id="8" name="Rectangle 7">
              <a:extLst>
                <a:ext uri="{FF2B5EF4-FFF2-40B4-BE49-F238E27FC236}">
                  <a16:creationId xmlns:a16="http://schemas.microsoft.com/office/drawing/2014/main" id="{4235A1DB-4B86-614E-933B-E5CD9188F8E0}"/>
                </a:ext>
              </a:extLst>
            </p:cNvPr>
            <p:cNvSpPr/>
            <p:nvPr/>
          </p:nvSpPr>
          <p:spPr>
            <a:xfrm>
              <a:off x="534544" y="1798642"/>
              <a:ext cx="3850703" cy="1159200"/>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9" name="TextBox 8">
              <a:extLst>
                <a:ext uri="{FF2B5EF4-FFF2-40B4-BE49-F238E27FC236}">
                  <a16:creationId xmlns:a16="http://schemas.microsoft.com/office/drawing/2014/main" id="{B0DD23C8-7A26-BD4E-ACC6-B3109A4B984B}"/>
                </a:ext>
              </a:extLst>
            </p:cNvPr>
            <p:cNvSpPr txBox="1"/>
            <p:nvPr/>
          </p:nvSpPr>
          <p:spPr>
            <a:xfrm>
              <a:off x="568126" y="2131013"/>
              <a:ext cx="3728935" cy="646331"/>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Difficult to determine how many features we should use for our models,  as accuracy fluctuates for different models and for different number of features </a:t>
              </a:r>
            </a:p>
          </p:txBody>
        </p:sp>
        <p:sp>
          <p:nvSpPr>
            <p:cNvPr id="10" name="Rectangle 9">
              <a:extLst>
                <a:ext uri="{FF2B5EF4-FFF2-40B4-BE49-F238E27FC236}">
                  <a16:creationId xmlns:a16="http://schemas.microsoft.com/office/drawing/2014/main" id="{7CBECEBA-8D66-D846-ACF7-F981FC9FED06}"/>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Determining the number of features to use</a:t>
              </a:r>
            </a:p>
          </p:txBody>
        </p:sp>
        <p:sp>
          <p:nvSpPr>
            <p:cNvPr id="11" name="Oval 10">
              <a:extLst>
                <a:ext uri="{FF2B5EF4-FFF2-40B4-BE49-F238E27FC236}">
                  <a16:creationId xmlns:a16="http://schemas.microsoft.com/office/drawing/2014/main" id="{F1E20446-E7A0-C844-A527-373B96070DB2}"/>
                </a:ext>
              </a:extLst>
            </p:cNvPr>
            <p:cNvSpPr/>
            <p:nvPr/>
          </p:nvSpPr>
          <p:spPr>
            <a:xfrm>
              <a:off x="378420" y="1785749"/>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1</a:t>
              </a:r>
            </a:p>
          </p:txBody>
        </p:sp>
      </p:grpSp>
      <p:grpSp>
        <p:nvGrpSpPr>
          <p:cNvPr id="12" name="Group 11">
            <a:extLst>
              <a:ext uri="{FF2B5EF4-FFF2-40B4-BE49-F238E27FC236}">
                <a16:creationId xmlns:a16="http://schemas.microsoft.com/office/drawing/2014/main" id="{B03381BB-4B8D-AA4D-83A3-81F405D19EA8}"/>
              </a:ext>
            </a:extLst>
          </p:cNvPr>
          <p:cNvGrpSpPr/>
          <p:nvPr/>
        </p:nvGrpSpPr>
        <p:grpSpPr>
          <a:xfrm>
            <a:off x="710031" y="2530751"/>
            <a:ext cx="5002136" cy="1159342"/>
            <a:chOff x="378420" y="1798643"/>
            <a:chExt cx="4006827" cy="1159342"/>
          </a:xfrm>
        </p:grpSpPr>
        <p:sp>
          <p:nvSpPr>
            <p:cNvPr id="13" name="Rectangle 12">
              <a:extLst>
                <a:ext uri="{FF2B5EF4-FFF2-40B4-BE49-F238E27FC236}">
                  <a16:creationId xmlns:a16="http://schemas.microsoft.com/office/drawing/2014/main" id="{A6695AA6-01EA-DA4E-8F25-FFFCD3D45301}"/>
                </a:ext>
              </a:extLst>
            </p:cNvPr>
            <p:cNvSpPr/>
            <p:nvPr/>
          </p:nvSpPr>
          <p:spPr>
            <a:xfrm>
              <a:off x="534544" y="1798643"/>
              <a:ext cx="3850703" cy="1159342"/>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14" name="TextBox 13">
              <a:extLst>
                <a:ext uri="{FF2B5EF4-FFF2-40B4-BE49-F238E27FC236}">
                  <a16:creationId xmlns:a16="http://schemas.microsoft.com/office/drawing/2014/main" id="{B34FCDF5-2875-EF43-8E85-98F4714CA5F7}"/>
                </a:ext>
              </a:extLst>
            </p:cNvPr>
            <p:cNvSpPr txBox="1"/>
            <p:nvPr/>
          </p:nvSpPr>
          <p:spPr>
            <a:xfrm>
              <a:off x="583662" y="2127758"/>
              <a:ext cx="3728935" cy="646331"/>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Difficult to determine whether a model is overfitted or underfitted as training dataset has SMOTE applied to it while test data does not have SMOTE applied to it </a:t>
              </a:r>
              <a:endParaRPr lang="en-SG" sz="1200" b="1">
                <a:latin typeface="Avenir Book" panose="02000503020000020003" pitchFamily="2" charset="0"/>
              </a:endParaRPr>
            </a:p>
          </p:txBody>
        </p:sp>
        <p:sp>
          <p:nvSpPr>
            <p:cNvPr id="15" name="Rectangle 14">
              <a:extLst>
                <a:ext uri="{FF2B5EF4-FFF2-40B4-BE49-F238E27FC236}">
                  <a16:creationId xmlns:a16="http://schemas.microsoft.com/office/drawing/2014/main" id="{5D18AD50-DA17-BB46-A2D0-14D48C3A1B2F}"/>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Determining overfitting/underfitting of a model</a:t>
              </a:r>
            </a:p>
          </p:txBody>
        </p:sp>
        <p:sp>
          <p:nvSpPr>
            <p:cNvPr id="16" name="Oval 15">
              <a:extLst>
                <a:ext uri="{FF2B5EF4-FFF2-40B4-BE49-F238E27FC236}">
                  <a16:creationId xmlns:a16="http://schemas.microsoft.com/office/drawing/2014/main" id="{9A11A516-A60A-4449-B47D-8F852524BC04}"/>
                </a:ext>
              </a:extLst>
            </p:cNvPr>
            <p:cNvSpPr/>
            <p:nvPr/>
          </p:nvSpPr>
          <p:spPr>
            <a:xfrm>
              <a:off x="378420" y="1798972"/>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2</a:t>
              </a:r>
            </a:p>
          </p:txBody>
        </p:sp>
      </p:grpSp>
      <p:grpSp>
        <p:nvGrpSpPr>
          <p:cNvPr id="17" name="Group 16">
            <a:extLst>
              <a:ext uri="{FF2B5EF4-FFF2-40B4-BE49-F238E27FC236}">
                <a16:creationId xmlns:a16="http://schemas.microsoft.com/office/drawing/2014/main" id="{78A87496-5FD4-014A-8365-7AE43C592D25}"/>
              </a:ext>
            </a:extLst>
          </p:cNvPr>
          <p:cNvGrpSpPr/>
          <p:nvPr/>
        </p:nvGrpSpPr>
        <p:grpSpPr>
          <a:xfrm>
            <a:off x="713344" y="3861290"/>
            <a:ext cx="5002136" cy="1160619"/>
            <a:chOff x="378420" y="1798643"/>
            <a:chExt cx="4006827" cy="1160619"/>
          </a:xfrm>
        </p:grpSpPr>
        <p:sp>
          <p:nvSpPr>
            <p:cNvPr id="18" name="Rectangle 17">
              <a:extLst>
                <a:ext uri="{FF2B5EF4-FFF2-40B4-BE49-F238E27FC236}">
                  <a16:creationId xmlns:a16="http://schemas.microsoft.com/office/drawing/2014/main" id="{46B5FB1B-79A7-F44C-B308-110DEC053E94}"/>
                </a:ext>
              </a:extLst>
            </p:cNvPr>
            <p:cNvSpPr/>
            <p:nvPr/>
          </p:nvSpPr>
          <p:spPr>
            <a:xfrm>
              <a:off x="534544" y="1798643"/>
              <a:ext cx="3850703" cy="1159342"/>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19" name="TextBox 18">
              <a:extLst>
                <a:ext uri="{FF2B5EF4-FFF2-40B4-BE49-F238E27FC236}">
                  <a16:creationId xmlns:a16="http://schemas.microsoft.com/office/drawing/2014/main" id="{F35DA45D-2A22-1649-83DB-0EFE849932B8}"/>
                </a:ext>
              </a:extLst>
            </p:cNvPr>
            <p:cNvSpPr txBox="1"/>
            <p:nvPr/>
          </p:nvSpPr>
          <p:spPr>
            <a:xfrm>
              <a:off x="597932" y="2128265"/>
              <a:ext cx="3728935" cy="830997"/>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Time is an important feature to determine whether a bidder is a bot. However, we were not able to interpret the time data, which affected the accuracy of our model</a:t>
              </a:r>
            </a:p>
            <a:p>
              <a:pPr marL="171450" indent="-171450" algn="just">
                <a:buFont typeface="Arial" panose="020B0604020202020204" pitchFamily="34" charset="0"/>
                <a:buChar char="•"/>
              </a:pPr>
              <a:r>
                <a:rPr lang="en-SG" sz="1200">
                  <a:latin typeface="Avenir Book" panose="02000503020000020003" pitchFamily="2" charset="0"/>
                </a:rPr>
                <a:t>Our team also found it difficult to come up with new features</a:t>
              </a:r>
            </a:p>
          </p:txBody>
        </p:sp>
        <p:sp>
          <p:nvSpPr>
            <p:cNvPr id="20" name="Rectangle 19">
              <a:extLst>
                <a:ext uri="{FF2B5EF4-FFF2-40B4-BE49-F238E27FC236}">
                  <a16:creationId xmlns:a16="http://schemas.microsoft.com/office/drawing/2014/main" id="{723C1639-90AA-3649-8390-91B20B7EA44B}"/>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Feature Engineering</a:t>
              </a:r>
            </a:p>
          </p:txBody>
        </p:sp>
        <p:sp>
          <p:nvSpPr>
            <p:cNvPr id="21" name="Oval 20">
              <a:extLst>
                <a:ext uri="{FF2B5EF4-FFF2-40B4-BE49-F238E27FC236}">
                  <a16:creationId xmlns:a16="http://schemas.microsoft.com/office/drawing/2014/main" id="{B2B90133-DD3D-394F-9745-653FA7A9E700}"/>
                </a:ext>
              </a:extLst>
            </p:cNvPr>
            <p:cNvSpPr/>
            <p:nvPr/>
          </p:nvSpPr>
          <p:spPr>
            <a:xfrm>
              <a:off x="378420" y="1798972"/>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3</a:t>
              </a:r>
            </a:p>
          </p:txBody>
        </p:sp>
      </p:grpSp>
      <p:grpSp>
        <p:nvGrpSpPr>
          <p:cNvPr id="22" name="Group 21">
            <a:extLst>
              <a:ext uri="{FF2B5EF4-FFF2-40B4-BE49-F238E27FC236}">
                <a16:creationId xmlns:a16="http://schemas.microsoft.com/office/drawing/2014/main" id="{64F83369-FD41-D24B-9305-7179EB938AF9}"/>
              </a:ext>
            </a:extLst>
          </p:cNvPr>
          <p:cNvGrpSpPr/>
          <p:nvPr/>
        </p:nvGrpSpPr>
        <p:grpSpPr>
          <a:xfrm>
            <a:off x="6436398" y="1209807"/>
            <a:ext cx="5002136" cy="1172094"/>
            <a:chOff x="378420" y="1785749"/>
            <a:chExt cx="4006827" cy="1172094"/>
          </a:xfrm>
        </p:grpSpPr>
        <p:sp>
          <p:nvSpPr>
            <p:cNvPr id="23" name="Rectangle 22">
              <a:extLst>
                <a:ext uri="{FF2B5EF4-FFF2-40B4-BE49-F238E27FC236}">
                  <a16:creationId xmlns:a16="http://schemas.microsoft.com/office/drawing/2014/main" id="{9461DB8D-C13D-E543-8462-A6BC95B22C21}"/>
                </a:ext>
              </a:extLst>
            </p:cNvPr>
            <p:cNvSpPr/>
            <p:nvPr/>
          </p:nvSpPr>
          <p:spPr>
            <a:xfrm>
              <a:off x="534544" y="1798643"/>
              <a:ext cx="3850703" cy="1159200"/>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24" name="TextBox 23">
              <a:extLst>
                <a:ext uri="{FF2B5EF4-FFF2-40B4-BE49-F238E27FC236}">
                  <a16:creationId xmlns:a16="http://schemas.microsoft.com/office/drawing/2014/main" id="{19AC02E2-1910-6440-B9BD-2DE59E5D5251}"/>
                </a:ext>
              </a:extLst>
            </p:cNvPr>
            <p:cNvSpPr txBox="1"/>
            <p:nvPr/>
          </p:nvSpPr>
          <p:spPr>
            <a:xfrm>
              <a:off x="568126" y="2111135"/>
              <a:ext cx="3728935" cy="830997"/>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Important to select datasets that provides good data &amp; data points that our team will be able to understand</a:t>
              </a:r>
            </a:p>
            <a:p>
              <a:pPr marL="171450" indent="-171450" algn="just">
                <a:buFont typeface="Arial" panose="020B0604020202020204" pitchFamily="34" charset="0"/>
                <a:buChar char="•"/>
              </a:pPr>
              <a:r>
                <a:rPr lang="en-SG" sz="1200">
                  <a:latin typeface="Avenir Book" panose="02000503020000020003" pitchFamily="2" charset="0"/>
                </a:rPr>
                <a:t>After conducting further analysis, we realised that it was difficult for our team to make sense of the time data points </a:t>
              </a:r>
            </a:p>
          </p:txBody>
        </p:sp>
        <p:sp>
          <p:nvSpPr>
            <p:cNvPr id="25" name="Rectangle 24">
              <a:extLst>
                <a:ext uri="{FF2B5EF4-FFF2-40B4-BE49-F238E27FC236}">
                  <a16:creationId xmlns:a16="http://schemas.microsoft.com/office/drawing/2014/main" id="{03C965F4-DC00-A940-AF03-6BB9C1F5732F}"/>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Importance of data set selection</a:t>
              </a:r>
            </a:p>
          </p:txBody>
        </p:sp>
        <p:sp>
          <p:nvSpPr>
            <p:cNvPr id="26" name="Oval 25">
              <a:extLst>
                <a:ext uri="{FF2B5EF4-FFF2-40B4-BE49-F238E27FC236}">
                  <a16:creationId xmlns:a16="http://schemas.microsoft.com/office/drawing/2014/main" id="{9ED97243-FD90-9347-A56B-D21736320AFA}"/>
                </a:ext>
              </a:extLst>
            </p:cNvPr>
            <p:cNvSpPr/>
            <p:nvPr/>
          </p:nvSpPr>
          <p:spPr>
            <a:xfrm>
              <a:off x="378420" y="1785749"/>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1</a:t>
              </a:r>
            </a:p>
          </p:txBody>
        </p:sp>
      </p:grpSp>
      <p:grpSp>
        <p:nvGrpSpPr>
          <p:cNvPr id="27" name="Group 26">
            <a:extLst>
              <a:ext uri="{FF2B5EF4-FFF2-40B4-BE49-F238E27FC236}">
                <a16:creationId xmlns:a16="http://schemas.microsoft.com/office/drawing/2014/main" id="{FD11B06D-B9E7-C54E-B2AD-224DD03E852A}"/>
              </a:ext>
            </a:extLst>
          </p:cNvPr>
          <p:cNvGrpSpPr/>
          <p:nvPr/>
        </p:nvGrpSpPr>
        <p:grpSpPr>
          <a:xfrm>
            <a:off x="6409504" y="2532893"/>
            <a:ext cx="5002136" cy="1160112"/>
            <a:chOff x="378420" y="1798643"/>
            <a:chExt cx="4006827" cy="1160112"/>
          </a:xfrm>
        </p:grpSpPr>
        <p:sp>
          <p:nvSpPr>
            <p:cNvPr id="28" name="Rectangle 27">
              <a:extLst>
                <a:ext uri="{FF2B5EF4-FFF2-40B4-BE49-F238E27FC236}">
                  <a16:creationId xmlns:a16="http://schemas.microsoft.com/office/drawing/2014/main" id="{AAEFFD54-B46C-5742-AF38-38F41CC110C4}"/>
                </a:ext>
              </a:extLst>
            </p:cNvPr>
            <p:cNvSpPr/>
            <p:nvPr/>
          </p:nvSpPr>
          <p:spPr>
            <a:xfrm>
              <a:off x="534544" y="1798643"/>
              <a:ext cx="3850703" cy="1159342"/>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29" name="TextBox 28">
              <a:extLst>
                <a:ext uri="{FF2B5EF4-FFF2-40B4-BE49-F238E27FC236}">
                  <a16:creationId xmlns:a16="http://schemas.microsoft.com/office/drawing/2014/main" id="{32621934-01A1-2840-A0F3-97BF4BF907F0}"/>
                </a:ext>
              </a:extLst>
            </p:cNvPr>
            <p:cNvSpPr txBox="1"/>
            <p:nvPr/>
          </p:nvSpPr>
          <p:spPr>
            <a:xfrm>
              <a:off x="583662" y="2127758"/>
              <a:ext cx="3728935" cy="830997"/>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Data cleaning and feature extraction is the most important portion of a ML/data science cycle</a:t>
              </a:r>
            </a:p>
            <a:p>
              <a:pPr marL="171450" indent="-171450" algn="just">
                <a:buFont typeface="Arial" panose="020B0604020202020204" pitchFamily="34" charset="0"/>
                <a:buChar char="•"/>
              </a:pPr>
              <a:r>
                <a:rPr lang="en-SG" sz="1200">
                  <a:latin typeface="Avenir Book" panose="02000503020000020003" pitchFamily="2" charset="0"/>
                </a:rPr>
                <a:t>Without good features and feature engineering, the model will not deliver good results</a:t>
              </a:r>
            </a:p>
          </p:txBody>
        </p:sp>
        <p:sp>
          <p:nvSpPr>
            <p:cNvPr id="30" name="Rectangle 29">
              <a:extLst>
                <a:ext uri="{FF2B5EF4-FFF2-40B4-BE49-F238E27FC236}">
                  <a16:creationId xmlns:a16="http://schemas.microsoft.com/office/drawing/2014/main" id="{2C9A7A64-79A2-9545-AB2D-B4EDAE2F9061}"/>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Importance of feature extraction</a:t>
              </a:r>
            </a:p>
          </p:txBody>
        </p:sp>
        <p:sp>
          <p:nvSpPr>
            <p:cNvPr id="31" name="Oval 30">
              <a:extLst>
                <a:ext uri="{FF2B5EF4-FFF2-40B4-BE49-F238E27FC236}">
                  <a16:creationId xmlns:a16="http://schemas.microsoft.com/office/drawing/2014/main" id="{1E99C990-6B35-9C4A-B9EF-C15A2E5964AF}"/>
                </a:ext>
              </a:extLst>
            </p:cNvPr>
            <p:cNvSpPr/>
            <p:nvPr/>
          </p:nvSpPr>
          <p:spPr>
            <a:xfrm>
              <a:off x="378420" y="1798972"/>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2</a:t>
              </a:r>
            </a:p>
          </p:txBody>
        </p:sp>
      </p:grpSp>
      <p:grpSp>
        <p:nvGrpSpPr>
          <p:cNvPr id="32" name="Group 31">
            <a:extLst>
              <a:ext uri="{FF2B5EF4-FFF2-40B4-BE49-F238E27FC236}">
                <a16:creationId xmlns:a16="http://schemas.microsoft.com/office/drawing/2014/main" id="{2D3A40D7-1B27-6A48-86A6-23ABA04EE94F}"/>
              </a:ext>
            </a:extLst>
          </p:cNvPr>
          <p:cNvGrpSpPr/>
          <p:nvPr/>
        </p:nvGrpSpPr>
        <p:grpSpPr>
          <a:xfrm>
            <a:off x="6412817" y="3854569"/>
            <a:ext cx="5002136" cy="1159342"/>
            <a:chOff x="378420" y="1798643"/>
            <a:chExt cx="4006827" cy="1159342"/>
          </a:xfrm>
        </p:grpSpPr>
        <p:sp>
          <p:nvSpPr>
            <p:cNvPr id="33" name="Rectangle 32">
              <a:extLst>
                <a:ext uri="{FF2B5EF4-FFF2-40B4-BE49-F238E27FC236}">
                  <a16:creationId xmlns:a16="http://schemas.microsoft.com/office/drawing/2014/main" id="{A5C73268-E777-DD40-A8F9-4609DEC3CCA1}"/>
                </a:ext>
              </a:extLst>
            </p:cNvPr>
            <p:cNvSpPr/>
            <p:nvPr/>
          </p:nvSpPr>
          <p:spPr>
            <a:xfrm>
              <a:off x="534544" y="1798643"/>
              <a:ext cx="3850703" cy="1159342"/>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34" name="TextBox 33">
              <a:extLst>
                <a:ext uri="{FF2B5EF4-FFF2-40B4-BE49-F238E27FC236}">
                  <a16:creationId xmlns:a16="http://schemas.microsoft.com/office/drawing/2014/main" id="{D7F86AC0-7671-A54A-B3E1-DB3C4764D60A}"/>
                </a:ext>
              </a:extLst>
            </p:cNvPr>
            <p:cNvSpPr txBox="1"/>
            <p:nvPr/>
          </p:nvSpPr>
          <p:spPr>
            <a:xfrm>
              <a:off x="597932" y="2158348"/>
              <a:ext cx="3728935" cy="646331"/>
            </a:xfrm>
            <a:prstGeom prst="rect">
              <a:avLst/>
            </a:prstGeom>
            <a:noFill/>
          </p:spPr>
          <p:txBody>
            <a:bodyPr wrap="square" rtlCol="0">
              <a:spAutoFit/>
            </a:bodyPr>
            <a:lstStyle/>
            <a:p>
              <a:pPr marL="171450" indent="-171450" algn="just">
                <a:buFont typeface="Arial" panose="020B0604020202020204" pitchFamily="34" charset="0"/>
                <a:buChar char="•"/>
              </a:pPr>
              <a:r>
                <a:rPr lang="en-SG" sz="1200">
                  <a:latin typeface="Avenir Book" panose="02000503020000020003" pitchFamily="2" charset="0"/>
                </a:rPr>
                <a:t>As some models does not handle imbalanced datasets well, we realised that models that handles imbalanced datasets better than other models tend to perform better</a:t>
              </a:r>
            </a:p>
          </p:txBody>
        </p:sp>
        <p:sp>
          <p:nvSpPr>
            <p:cNvPr id="35" name="Rectangle 34">
              <a:extLst>
                <a:ext uri="{FF2B5EF4-FFF2-40B4-BE49-F238E27FC236}">
                  <a16:creationId xmlns:a16="http://schemas.microsoft.com/office/drawing/2014/main" id="{7AD58271-4043-3F48-BB95-9B49B163C77D}"/>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Importance of handling imbalanced datasets well</a:t>
              </a:r>
            </a:p>
          </p:txBody>
        </p:sp>
        <p:sp>
          <p:nvSpPr>
            <p:cNvPr id="36" name="Oval 35">
              <a:extLst>
                <a:ext uri="{FF2B5EF4-FFF2-40B4-BE49-F238E27FC236}">
                  <a16:creationId xmlns:a16="http://schemas.microsoft.com/office/drawing/2014/main" id="{55F48B83-AE03-634C-9829-7CE3E4F29954}"/>
                </a:ext>
              </a:extLst>
            </p:cNvPr>
            <p:cNvSpPr/>
            <p:nvPr/>
          </p:nvSpPr>
          <p:spPr>
            <a:xfrm>
              <a:off x="378420" y="1798972"/>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3</a:t>
              </a:r>
            </a:p>
          </p:txBody>
        </p:sp>
      </p:grpSp>
      <p:grpSp>
        <p:nvGrpSpPr>
          <p:cNvPr id="37" name="Group 36">
            <a:extLst>
              <a:ext uri="{FF2B5EF4-FFF2-40B4-BE49-F238E27FC236}">
                <a16:creationId xmlns:a16="http://schemas.microsoft.com/office/drawing/2014/main" id="{BFBE7431-50CF-484E-9953-F6C332138016}"/>
              </a:ext>
            </a:extLst>
          </p:cNvPr>
          <p:cNvGrpSpPr/>
          <p:nvPr/>
        </p:nvGrpSpPr>
        <p:grpSpPr>
          <a:xfrm>
            <a:off x="701621" y="5221167"/>
            <a:ext cx="5002136" cy="1159342"/>
            <a:chOff x="378420" y="1798643"/>
            <a:chExt cx="4006827" cy="1159342"/>
          </a:xfrm>
        </p:grpSpPr>
        <p:sp>
          <p:nvSpPr>
            <p:cNvPr id="38" name="Rectangle 37">
              <a:extLst>
                <a:ext uri="{FF2B5EF4-FFF2-40B4-BE49-F238E27FC236}">
                  <a16:creationId xmlns:a16="http://schemas.microsoft.com/office/drawing/2014/main" id="{6D4D48A4-8A60-9147-8571-E2E39EAB75E2}"/>
                </a:ext>
              </a:extLst>
            </p:cNvPr>
            <p:cNvSpPr/>
            <p:nvPr/>
          </p:nvSpPr>
          <p:spPr>
            <a:xfrm>
              <a:off x="534544" y="1798643"/>
              <a:ext cx="3850703" cy="1159342"/>
            </a:xfrm>
            <a:prstGeom prst="rect">
              <a:avLst/>
            </a:prstGeom>
            <a:solidFill>
              <a:srgbClr val="EFF5FB"/>
            </a:solidFill>
            <a:ln w="9525">
              <a:noFill/>
              <a:miter lim="800000"/>
              <a:headEnd/>
              <a:tailEnd/>
            </a:ln>
          </p:spPr>
          <p:txBody>
            <a:bodyPr vert="horz" lIns="90000" tIns="90000" rIns="90000" bIns="90000" rtlCol="0" anchor="ctr" anchorCtr="0">
              <a:noAutofit/>
            </a:bodyPr>
            <a:lstStyle/>
            <a:p>
              <a:pPr algn="ctr" eaLnBrk="0" fontAlgn="base" hangingPunct="0">
                <a:spcBef>
                  <a:spcPct val="0"/>
                </a:spcBef>
                <a:spcAft>
                  <a:spcPct val="0"/>
                </a:spcAft>
                <a:buClr>
                  <a:schemeClr val="tx2"/>
                </a:buClr>
              </a:pPr>
              <a:endParaRPr lang="en-US" sz="1200" b="1">
                <a:solidFill>
                  <a:sysClr val="windowText" lastClr="000000"/>
                </a:solidFill>
                <a:latin typeface="Avenir Book" panose="02000503020000020003" pitchFamily="2" charset="0"/>
                <a:cs typeface="Arial"/>
              </a:endParaRPr>
            </a:p>
          </p:txBody>
        </p:sp>
        <p:sp>
          <p:nvSpPr>
            <p:cNvPr id="39" name="TextBox 38">
              <a:extLst>
                <a:ext uri="{FF2B5EF4-FFF2-40B4-BE49-F238E27FC236}">
                  <a16:creationId xmlns:a16="http://schemas.microsoft.com/office/drawing/2014/main" id="{4B6E4C65-256B-8A4D-86A7-3080411E743A}"/>
                </a:ext>
              </a:extLst>
            </p:cNvPr>
            <p:cNvSpPr txBox="1"/>
            <p:nvPr/>
          </p:nvSpPr>
          <p:spPr>
            <a:xfrm>
              <a:off x="597932" y="2168021"/>
              <a:ext cx="3728935" cy="646331"/>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r>
                <a:rPr lang="en-SG" sz="1200">
                  <a:latin typeface="Avenir Book"/>
                </a:rPr>
                <a:t>ANN was not compatible with many of the experiments we wanted to carry out, thus, making it hard for us to compare ANN with the rest of the models</a:t>
              </a:r>
            </a:p>
          </p:txBody>
        </p:sp>
        <p:sp>
          <p:nvSpPr>
            <p:cNvPr id="40" name="Rectangle 39">
              <a:extLst>
                <a:ext uri="{FF2B5EF4-FFF2-40B4-BE49-F238E27FC236}">
                  <a16:creationId xmlns:a16="http://schemas.microsoft.com/office/drawing/2014/main" id="{C233800F-A84C-D243-A835-DDD8EE516C06}"/>
                </a:ext>
              </a:extLst>
            </p:cNvPr>
            <p:cNvSpPr/>
            <p:nvPr/>
          </p:nvSpPr>
          <p:spPr>
            <a:xfrm>
              <a:off x="547334" y="1802329"/>
              <a:ext cx="3831883" cy="2982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venir Book" panose="02000503020000020003" pitchFamily="2" charset="0"/>
                </a:rPr>
                <a:t>Compatibility of models</a:t>
              </a:r>
            </a:p>
          </p:txBody>
        </p:sp>
        <p:sp>
          <p:nvSpPr>
            <p:cNvPr id="41" name="Oval 40">
              <a:extLst>
                <a:ext uri="{FF2B5EF4-FFF2-40B4-BE49-F238E27FC236}">
                  <a16:creationId xmlns:a16="http://schemas.microsoft.com/office/drawing/2014/main" id="{199E52BC-C63B-584D-A1E3-E87A86790E87}"/>
                </a:ext>
              </a:extLst>
            </p:cNvPr>
            <p:cNvSpPr/>
            <p:nvPr/>
          </p:nvSpPr>
          <p:spPr>
            <a:xfrm>
              <a:off x="378420" y="1798972"/>
              <a:ext cx="248175"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a:latin typeface="Avenir Book" panose="02000503020000020003" pitchFamily="2" charset="0"/>
                </a:rPr>
                <a:t>4</a:t>
              </a:r>
            </a:p>
          </p:txBody>
        </p:sp>
      </p:grpSp>
    </p:spTree>
    <p:extLst>
      <p:ext uri="{BB962C8B-B14F-4D97-AF65-F5344CB8AC3E}">
        <p14:creationId xmlns:p14="http://schemas.microsoft.com/office/powerpoint/2010/main" val="28808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oy figurine on a glass table&#10;&#10;Description automatically generated with low confidence">
            <a:extLst>
              <a:ext uri="{FF2B5EF4-FFF2-40B4-BE49-F238E27FC236}">
                <a16:creationId xmlns:a16="http://schemas.microsoft.com/office/drawing/2014/main" id="{122B4F3C-EB93-9B40-8974-41A1FC19CABF}"/>
              </a:ext>
            </a:extLst>
          </p:cNvPr>
          <p:cNvPicPr>
            <a:picLocks noChangeAspect="1"/>
          </p:cNvPicPr>
          <p:nvPr/>
        </p:nvPicPr>
        <p:blipFill rotWithShape="1">
          <a:blip r:embed="rId3">
            <a:extLst>
              <a:ext uri="{28A0092B-C50C-407E-A947-70E740481C1C}">
                <a14:useLocalDpi xmlns:a14="http://schemas.microsoft.com/office/drawing/2010/main" val="0"/>
              </a:ext>
            </a:extLst>
          </a:blip>
          <a:srcRect t="24630"/>
          <a:stretch/>
        </p:blipFill>
        <p:spPr>
          <a:xfrm>
            <a:off x="-1" y="0"/>
            <a:ext cx="12192001" cy="6891867"/>
          </a:xfrm>
          <a:prstGeom prst="rect">
            <a:avLst/>
          </a:prstGeom>
        </p:spPr>
      </p:pic>
      <p:sp>
        <p:nvSpPr>
          <p:cNvPr id="8" name="Rectangle 1">
            <a:extLst>
              <a:ext uri="{FF2B5EF4-FFF2-40B4-BE49-F238E27FC236}">
                <a16:creationId xmlns:a16="http://schemas.microsoft.com/office/drawing/2014/main" id="{2168F602-CEAD-8B46-B9C0-A66FD2510698}"/>
              </a:ext>
            </a:extLst>
          </p:cNvPr>
          <p:cNvSpPr/>
          <p:nvPr/>
        </p:nvSpPr>
        <p:spPr>
          <a:xfrm>
            <a:off x="6096000" y="0"/>
            <a:ext cx="6096000" cy="6946900"/>
          </a:xfrm>
          <a:custGeom>
            <a:avLst/>
            <a:gdLst>
              <a:gd name="connsiteX0" fmla="*/ 0 w 6096000"/>
              <a:gd name="connsiteY0" fmla="*/ 0 h 6852984"/>
              <a:gd name="connsiteX1" fmla="*/ 6096000 w 6096000"/>
              <a:gd name="connsiteY1" fmla="*/ 0 h 6852984"/>
              <a:gd name="connsiteX2" fmla="*/ 6096000 w 6096000"/>
              <a:gd name="connsiteY2" fmla="*/ 6852984 h 6852984"/>
              <a:gd name="connsiteX3" fmla="*/ 0 w 6096000"/>
              <a:gd name="connsiteY3" fmla="*/ 6852984 h 6852984"/>
              <a:gd name="connsiteX4" fmla="*/ 0 w 6096000"/>
              <a:gd name="connsiteY4" fmla="*/ 0 h 6852984"/>
              <a:gd name="connsiteX0" fmla="*/ 0 w 6096000"/>
              <a:gd name="connsiteY0" fmla="*/ 0 h 6852984"/>
              <a:gd name="connsiteX1" fmla="*/ 6096000 w 6096000"/>
              <a:gd name="connsiteY1" fmla="*/ 0 h 6852984"/>
              <a:gd name="connsiteX2" fmla="*/ 6096000 w 6096000"/>
              <a:gd name="connsiteY2" fmla="*/ 6852984 h 6852984"/>
              <a:gd name="connsiteX3" fmla="*/ 3086100 w 6096000"/>
              <a:gd name="connsiteY3" fmla="*/ 6843459 h 6852984"/>
              <a:gd name="connsiteX4" fmla="*/ 0 w 6096000"/>
              <a:gd name="connsiteY4" fmla="*/ 0 h 6852984"/>
              <a:gd name="connsiteX0" fmla="*/ 0 w 6096000"/>
              <a:gd name="connsiteY0" fmla="*/ 0 h 6852984"/>
              <a:gd name="connsiteX1" fmla="*/ 6096000 w 6096000"/>
              <a:gd name="connsiteY1" fmla="*/ 0 h 6852984"/>
              <a:gd name="connsiteX2" fmla="*/ 6096000 w 6096000"/>
              <a:gd name="connsiteY2" fmla="*/ 6852984 h 6852984"/>
              <a:gd name="connsiteX3" fmla="*/ 3228975 w 6096000"/>
              <a:gd name="connsiteY3" fmla="*/ 6843459 h 6852984"/>
              <a:gd name="connsiteX4" fmla="*/ 0 w 6096000"/>
              <a:gd name="connsiteY4" fmla="*/ 0 h 6852984"/>
              <a:gd name="connsiteX0" fmla="*/ 0 w 6096000"/>
              <a:gd name="connsiteY0" fmla="*/ 0 h 6852984"/>
              <a:gd name="connsiteX1" fmla="*/ 6096000 w 6096000"/>
              <a:gd name="connsiteY1" fmla="*/ 0 h 6852984"/>
              <a:gd name="connsiteX2" fmla="*/ 6096000 w 6096000"/>
              <a:gd name="connsiteY2" fmla="*/ 6852984 h 6852984"/>
              <a:gd name="connsiteX3" fmla="*/ 3314700 w 6096000"/>
              <a:gd name="connsiteY3" fmla="*/ 6852984 h 6852984"/>
              <a:gd name="connsiteX4" fmla="*/ 0 w 6096000"/>
              <a:gd name="connsiteY4" fmla="*/ 0 h 6852984"/>
              <a:gd name="connsiteX0" fmla="*/ 0 w 6096000"/>
              <a:gd name="connsiteY0" fmla="*/ 0 h 6862509"/>
              <a:gd name="connsiteX1" fmla="*/ 6096000 w 6096000"/>
              <a:gd name="connsiteY1" fmla="*/ 0 h 6862509"/>
              <a:gd name="connsiteX2" fmla="*/ 6096000 w 6096000"/>
              <a:gd name="connsiteY2" fmla="*/ 6852984 h 6862509"/>
              <a:gd name="connsiteX3" fmla="*/ 3219450 w 6096000"/>
              <a:gd name="connsiteY3" fmla="*/ 6862509 h 6862509"/>
              <a:gd name="connsiteX4" fmla="*/ 0 w 6096000"/>
              <a:gd name="connsiteY4" fmla="*/ 0 h 686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2509">
                <a:moveTo>
                  <a:pt x="0" y="0"/>
                </a:moveTo>
                <a:lnTo>
                  <a:pt x="6096000" y="0"/>
                </a:lnTo>
                <a:lnTo>
                  <a:pt x="6096000" y="6852984"/>
                </a:lnTo>
                <a:lnTo>
                  <a:pt x="3219450" y="6862509"/>
                </a:lnTo>
                <a:lnTo>
                  <a:pt x="0" y="0"/>
                </a:lnTo>
                <a:close/>
              </a:path>
            </a:pathLst>
          </a:cu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2CA982-D5F0-2F46-B0E1-3322F7D8D2CB}"/>
              </a:ext>
            </a:extLst>
          </p:cNvPr>
          <p:cNvSpPr/>
          <p:nvPr/>
        </p:nvSpPr>
        <p:spPr>
          <a:xfrm>
            <a:off x="5668879" y="2054225"/>
            <a:ext cx="628291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5400" b="1" i="1">
                <a:solidFill>
                  <a:srgbClr val="002060"/>
                </a:solidFill>
                <a:latin typeface="Avenir Book" panose="02000503020000020003" pitchFamily="2" charset="0"/>
              </a:rPr>
              <a:t>THANK YOU</a:t>
            </a:r>
          </a:p>
        </p:txBody>
      </p:sp>
      <p:sp>
        <p:nvSpPr>
          <p:cNvPr id="11" name="Rectangle 10">
            <a:extLst>
              <a:ext uri="{FF2B5EF4-FFF2-40B4-BE49-F238E27FC236}">
                <a16:creationId xmlns:a16="http://schemas.microsoft.com/office/drawing/2014/main" id="{61BACBF4-F9E7-BE44-B9A3-7603DE9EFCDC}"/>
              </a:ext>
            </a:extLst>
          </p:cNvPr>
          <p:cNvSpPr/>
          <p:nvPr/>
        </p:nvSpPr>
        <p:spPr>
          <a:xfrm>
            <a:off x="8666079" y="3274594"/>
            <a:ext cx="3234918" cy="231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spc="300">
                <a:solidFill>
                  <a:srgbClr val="013369"/>
                </a:solidFill>
                <a:latin typeface="Avenir Book" panose="02000503020000020003" pitchFamily="2" charset="0"/>
              </a:rPr>
              <a:t>Please feel free to ask us any questions!</a:t>
            </a:r>
          </a:p>
        </p:txBody>
      </p:sp>
    </p:spTree>
    <p:extLst>
      <p:ext uri="{BB962C8B-B14F-4D97-AF65-F5344CB8AC3E}">
        <p14:creationId xmlns:p14="http://schemas.microsoft.com/office/powerpoint/2010/main" val="401969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FF35F-24A3-4F89-95BE-2D9D24E90820}"/>
              </a:ext>
            </a:extLst>
          </p:cNvPr>
          <p:cNvSpPr/>
          <p:nvPr/>
        </p:nvSpPr>
        <p:spPr>
          <a:xfrm>
            <a:off x="3378094" y="1604354"/>
            <a:ext cx="2088444" cy="91722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Decision Tree</a:t>
            </a:r>
          </a:p>
        </p:txBody>
      </p:sp>
      <p:sp>
        <p:nvSpPr>
          <p:cNvPr id="3" name="Rectangle 2">
            <a:extLst>
              <a:ext uri="{FF2B5EF4-FFF2-40B4-BE49-F238E27FC236}">
                <a16:creationId xmlns:a16="http://schemas.microsoft.com/office/drawing/2014/main" id="{1F4CC597-6953-4A22-9F1B-BE32020EAF33}"/>
              </a:ext>
            </a:extLst>
          </p:cNvPr>
          <p:cNvSpPr/>
          <p:nvPr/>
        </p:nvSpPr>
        <p:spPr>
          <a:xfrm>
            <a:off x="3378094" y="2761465"/>
            <a:ext cx="2088444" cy="91722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Random Forest</a:t>
            </a:r>
            <a:endParaRPr lang="en-US"/>
          </a:p>
        </p:txBody>
      </p:sp>
      <p:sp>
        <p:nvSpPr>
          <p:cNvPr id="4" name="Rectangle 3">
            <a:extLst>
              <a:ext uri="{FF2B5EF4-FFF2-40B4-BE49-F238E27FC236}">
                <a16:creationId xmlns:a16="http://schemas.microsoft.com/office/drawing/2014/main" id="{4F210D08-837D-4BAD-A43C-41328AD2C3B5}"/>
              </a:ext>
            </a:extLst>
          </p:cNvPr>
          <p:cNvSpPr/>
          <p:nvPr/>
        </p:nvSpPr>
        <p:spPr>
          <a:xfrm>
            <a:off x="3378094" y="3904465"/>
            <a:ext cx="2088444" cy="91722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XGBoost</a:t>
            </a:r>
          </a:p>
        </p:txBody>
      </p:sp>
      <p:sp>
        <p:nvSpPr>
          <p:cNvPr id="5" name="Rectangle 4">
            <a:extLst>
              <a:ext uri="{FF2B5EF4-FFF2-40B4-BE49-F238E27FC236}">
                <a16:creationId xmlns:a16="http://schemas.microsoft.com/office/drawing/2014/main" id="{E86C0145-A324-4C27-BDCF-16FB0E45EC36}"/>
              </a:ext>
            </a:extLst>
          </p:cNvPr>
          <p:cNvSpPr/>
          <p:nvPr/>
        </p:nvSpPr>
        <p:spPr>
          <a:xfrm>
            <a:off x="259539" y="2761465"/>
            <a:ext cx="2088444" cy="91722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Input</a:t>
            </a:r>
          </a:p>
        </p:txBody>
      </p:sp>
      <p:sp>
        <p:nvSpPr>
          <p:cNvPr id="6" name="Rectangle 5">
            <a:extLst>
              <a:ext uri="{FF2B5EF4-FFF2-40B4-BE49-F238E27FC236}">
                <a16:creationId xmlns:a16="http://schemas.microsoft.com/office/drawing/2014/main" id="{F7E221FF-BA7C-4732-A33A-E2494B602B7D}"/>
              </a:ext>
            </a:extLst>
          </p:cNvPr>
          <p:cNvSpPr/>
          <p:nvPr/>
        </p:nvSpPr>
        <p:spPr>
          <a:xfrm>
            <a:off x="6340895" y="1604354"/>
            <a:ext cx="2174707" cy="321733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Logistic Regression</a:t>
            </a:r>
          </a:p>
          <a:p>
            <a:pPr algn="ctr"/>
            <a:r>
              <a:rPr lang="en-US">
                <a:solidFill>
                  <a:srgbClr val="000000"/>
                </a:solidFill>
              </a:rPr>
              <a:t>(Final meta-model)</a:t>
            </a:r>
          </a:p>
        </p:txBody>
      </p:sp>
      <p:cxnSp>
        <p:nvCxnSpPr>
          <p:cNvPr id="7" name="Straight Arrow Connector 6">
            <a:extLst>
              <a:ext uri="{FF2B5EF4-FFF2-40B4-BE49-F238E27FC236}">
                <a16:creationId xmlns:a16="http://schemas.microsoft.com/office/drawing/2014/main" id="{84713291-A94D-46C0-A573-A4F54667B715}"/>
              </a:ext>
            </a:extLst>
          </p:cNvPr>
          <p:cNvCxnSpPr/>
          <p:nvPr/>
        </p:nvCxnSpPr>
        <p:spPr>
          <a:xfrm flipV="1">
            <a:off x="2293302" y="2083072"/>
            <a:ext cx="1097844" cy="73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D8AEC55-3A37-450E-BACB-D13C968F8B89}"/>
              </a:ext>
            </a:extLst>
          </p:cNvPr>
          <p:cNvCxnSpPr>
            <a:cxnSpLocks/>
          </p:cNvCxnSpPr>
          <p:nvPr/>
        </p:nvCxnSpPr>
        <p:spPr>
          <a:xfrm flipV="1">
            <a:off x="2349746" y="3155516"/>
            <a:ext cx="1027289" cy="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B08E19-B7F9-46D6-BAA3-1E23B053BC08}"/>
              </a:ext>
            </a:extLst>
          </p:cNvPr>
          <p:cNvCxnSpPr>
            <a:cxnSpLocks/>
          </p:cNvCxnSpPr>
          <p:nvPr/>
        </p:nvCxnSpPr>
        <p:spPr>
          <a:xfrm>
            <a:off x="2392080" y="3624005"/>
            <a:ext cx="999067" cy="74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0EC262-F45B-4160-B9EA-98DE8B53F776}"/>
              </a:ext>
            </a:extLst>
          </p:cNvPr>
          <p:cNvCxnSpPr>
            <a:cxnSpLocks/>
          </p:cNvCxnSpPr>
          <p:nvPr/>
        </p:nvCxnSpPr>
        <p:spPr>
          <a:xfrm flipV="1">
            <a:off x="5510635" y="2040738"/>
            <a:ext cx="857957" cy="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38727F-710C-409E-9134-D409E0CE722F}"/>
              </a:ext>
            </a:extLst>
          </p:cNvPr>
          <p:cNvCxnSpPr>
            <a:cxnSpLocks/>
          </p:cNvCxnSpPr>
          <p:nvPr/>
        </p:nvCxnSpPr>
        <p:spPr>
          <a:xfrm flipV="1">
            <a:off x="5468301" y="3155516"/>
            <a:ext cx="857957" cy="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4BD62-1824-4CB2-A44F-17595965C2A9}"/>
              </a:ext>
            </a:extLst>
          </p:cNvPr>
          <p:cNvCxnSpPr>
            <a:cxnSpLocks/>
          </p:cNvCxnSpPr>
          <p:nvPr/>
        </p:nvCxnSpPr>
        <p:spPr>
          <a:xfrm flipV="1">
            <a:off x="5510635" y="4298516"/>
            <a:ext cx="857957" cy="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24B5F2C-5CE7-4B7C-A218-123DEAEC64C1}"/>
              </a:ext>
            </a:extLst>
          </p:cNvPr>
          <p:cNvSpPr/>
          <p:nvPr/>
        </p:nvSpPr>
        <p:spPr>
          <a:xfrm>
            <a:off x="9374783" y="2747087"/>
            <a:ext cx="2088444" cy="91722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Output</a:t>
            </a:r>
          </a:p>
        </p:txBody>
      </p:sp>
      <p:cxnSp>
        <p:nvCxnSpPr>
          <p:cNvPr id="15" name="Straight Arrow Connector 14">
            <a:extLst>
              <a:ext uri="{FF2B5EF4-FFF2-40B4-BE49-F238E27FC236}">
                <a16:creationId xmlns:a16="http://schemas.microsoft.com/office/drawing/2014/main" id="{12979996-7276-411A-B531-EE7370203423}"/>
              </a:ext>
            </a:extLst>
          </p:cNvPr>
          <p:cNvCxnSpPr>
            <a:cxnSpLocks/>
          </p:cNvCxnSpPr>
          <p:nvPr/>
        </p:nvCxnSpPr>
        <p:spPr>
          <a:xfrm flipV="1">
            <a:off x="8516300" y="3213025"/>
            <a:ext cx="857957" cy="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3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Business Problem</a:t>
            </a:r>
          </a:p>
        </p:txBody>
      </p:sp>
      <p:sp>
        <p:nvSpPr>
          <p:cNvPr id="41" name="Rectangle 40">
            <a:extLst>
              <a:ext uri="{FF2B5EF4-FFF2-40B4-BE49-F238E27FC236}">
                <a16:creationId xmlns:a16="http://schemas.microsoft.com/office/drawing/2014/main" id="{E3057A28-D0C4-A346-99E4-2403907A7680}"/>
              </a:ext>
            </a:extLst>
          </p:cNvPr>
          <p:cNvSpPr/>
          <p:nvPr/>
        </p:nvSpPr>
        <p:spPr>
          <a:xfrm>
            <a:off x="744013" y="1597176"/>
            <a:ext cx="10887909" cy="693181"/>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SG" sz="1600">
                <a:latin typeface="Avenir Book" panose="02000503020000020003" pitchFamily="2" charset="0"/>
              </a:rPr>
              <a:t>With the growth of technology and tools, online auction sites face the problem of an increasing number of software-controlled bots performing bids.</a:t>
            </a:r>
            <a:endParaRPr lang="en-US" sz="1600" b="1">
              <a:solidFill>
                <a:schemeClr val="bg1"/>
              </a:solidFill>
              <a:latin typeface="Avenir Book" panose="02000503020000020003" pitchFamily="2" charset="0"/>
            </a:endParaRPr>
          </a:p>
        </p:txBody>
      </p:sp>
      <p:sp>
        <p:nvSpPr>
          <p:cNvPr id="42" name="Rectangle 41">
            <a:extLst>
              <a:ext uri="{FF2B5EF4-FFF2-40B4-BE49-F238E27FC236}">
                <a16:creationId xmlns:a16="http://schemas.microsoft.com/office/drawing/2014/main" id="{48164A58-75B0-754D-9623-1B1D18BCD0EB}"/>
              </a:ext>
            </a:extLst>
          </p:cNvPr>
          <p:cNvSpPr/>
          <p:nvPr/>
        </p:nvSpPr>
        <p:spPr>
          <a:xfrm>
            <a:off x="744013" y="1170916"/>
            <a:ext cx="8776165" cy="369332"/>
          </a:xfrm>
          <a:prstGeom prst="rect">
            <a:avLst/>
          </a:prstGeom>
        </p:spPr>
        <p:txBody>
          <a:bodyPr wrap="square">
            <a:spAutoFit/>
          </a:bodyPr>
          <a:lstStyle/>
          <a:p>
            <a:r>
              <a:rPr lang="en-US" b="1" spc="300">
                <a:solidFill>
                  <a:srgbClr val="013369"/>
                </a:solidFill>
                <a:latin typeface="Avenir Book" panose="02000503020000020003" pitchFamily="2" charset="0"/>
              </a:rPr>
              <a:t>GENERAL TREND</a:t>
            </a:r>
          </a:p>
        </p:txBody>
      </p:sp>
      <p:sp>
        <p:nvSpPr>
          <p:cNvPr id="50" name="Rectangle 49">
            <a:extLst>
              <a:ext uri="{FF2B5EF4-FFF2-40B4-BE49-F238E27FC236}">
                <a16:creationId xmlns:a16="http://schemas.microsoft.com/office/drawing/2014/main" id="{CFDFD214-FFFA-C142-9F7D-45A2078E1DC2}"/>
              </a:ext>
            </a:extLst>
          </p:cNvPr>
          <p:cNvSpPr/>
          <p:nvPr/>
        </p:nvSpPr>
        <p:spPr>
          <a:xfrm>
            <a:off x="744014" y="2533359"/>
            <a:ext cx="4711564" cy="834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600" b="1" i="1">
                <a:solidFill>
                  <a:srgbClr val="4D4B4A"/>
                </a:solidFill>
                <a:latin typeface="Avenir Book" panose="02000503020000020003" pitchFamily="2" charset="0"/>
              </a:rPr>
              <a:t>This trend has created an issue for bidders </a:t>
            </a:r>
          </a:p>
        </p:txBody>
      </p:sp>
      <p:sp>
        <p:nvSpPr>
          <p:cNvPr id="52" name="Rectangle 51">
            <a:extLst>
              <a:ext uri="{FF2B5EF4-FFF2-40B4-BE49-F238E27FC236}">
                <a16:creationId xmlns:a16="http://schemas.microsoft.com/office/drawing/2014/main" id="{8B12759A-7982-7349-9776-554A9243D362}"/>
              </a:ext>
            </a:extLst>
          </p:cNvPr>
          <p:cNvSpPr/>
          <p:nvPr/>
        </p:nvSpPr>
        <p:spPr>
          <a:xfrm>
            <a:off x="5969284" y="2533358"/>
            <a:ext cx="5662637" cy="834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600" b="1" i="1">
                <a:solidFill>
                  <a:srgbClr val="4D4B4A"/>
                </a:solidFill>
                <a:latin typeface="Avenir Book" panose="02000503020000020003" pitchFamily="2" charset="0"/>
              </a:rPr>
              <a:t>Machine learning resolves this issue in an efficient way</a:t>
            </a:r>
          </a:p>
        </p:txBody>
      </p:sp>
      <p:grpSp>
        <p:nvGrpSpPr>
          <p:cNvPr id="53" name="Group 52">
            <a:extLst>
              <a:ext uri="{FF2B5EF4-FFF2-40B4-BE49-F238E27FC236}">
                <a16:creationId xmlns:a16="http://schemas.microsoft.com/office/drawing/2014/main" id="{465A40DA-7CFA-4D4E-940D-F6EEF2E3199D}"/>
              </a:ext>
            </a:extLst>
          </p:cNvPr>
          <p:cNvGrpSpPr/>
          <p:nvPr/>
        </p:nvGrpSpPr>
        <p:grpSpPr>
          <a:xfrm>
            <a:off x="5455577" y="3664112"/>
            <a:ext cx="6176345" cy="2359818"/>
            <a:chOff x="4929688" y="2079041"/>
            <a:chExt cx="5899875" cy="1489474"/>
          </a:xfrm>
        </p:grpSpPr>
        <p:sp>
          <p:nvSpPr>
            <p:cNvPr id="55" name="Right Triangle 54">
              <a:extLst>
                <a:ext uri="{FF2B5EF4-FFF2-40B4-BE49-F238E27FC236}">
                  <a16:creationId xmlns:a16="http://schemas.microsoft.com/office/drawing/2014/main" id="{790173E2-2D6B-1F49-8E47-D00847AC5D7E}"/>
                </a:ext>
              </a:extLst>
            </p:cNvPr>
            <p:cNvSpPr/>
            <p:nvPr/>
          </p:nvSpPr>
          <p:spPr>
            <a:xfrm rot="16200000">
              <a:off x="6323093" y="2135524"/>
              <a:ext cx="681804" cy="581166"/>
            </a:xfrm>
            <a:prstGeom prst="rtTriangle">
              <a:avLst/>
            </a:prstGeom>
            <a:solidFill>
              <a:srgbClr val="F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Right Triangle 55">
              <a:extLst>
                <a:ext uri="{FF2B5EF4-FFF2-40B4-BE49-F238E27FC236}">
                  <a16:creationId xmlns:a16="http://schemas.microsoft.com/office/drawing/2014/main" id="{8183A9CD-47CD-CC46-A481-14D8989163A3}"/>
                </a:ext>
              </a:extLst>
            </p:cNvPr>
            <p:cNvSpPr/>
            <p:nvPr/>
          </p:nvSpPr>
          <p:spPr>
            <a:xfrm rot="10800000">
              <a:off x="6373409" y="2886839"/>
              <a:ext cx="581236" cy="681676"/>
            </a:xfrm>
            <a:prstGeom prst="rtTriangle">
              <a:avLst/>
            </a:prstGeom>
            <a:solidFill>
              <a:srgbClr val="FE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Rectangle 56">
              <a:extLst>
                <a:ext uri="{FF2B5EF4-FFF2-40B4-BE49-F238E27FC236}">
                  <a16:creationId xmlns:a16="http://schemas.microsoft.com/office/drawing/2014/main" id="{71039B5C-EED6-4C40-9923-DC4692CC4276}"/>
                </a:ext>
              </a:extLst>
            </p:cNvPr>
            <p:cNvSpPr/>
            <p:nvPr/>
          </p:nvSpPr>
          <p:spPr>
            <a:xfrm>
              <a:off x="4929688" y="2629572"/>
              <a:ext cx="1588751" cy="136335"/>
            </a:xfrm>
            <a:prstGeom prst="rect">
              <a:avLst/>
            </a:prstGeom>
            <a:solidFill>
              <a:srgbClr val="FE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Rectangle 57">
              <a:extLst>
                <a:ext uri="{FF2B5EF4-FFF2-40B4-BE49-F238E27FC236}">
                  <a16:creationId xmlns:a16="http://schemas.microsoft.com/office/drawing/2014/main" id="{48EDC540-59BA-D049-94A1-1ED141FB5434}"/>
                </a:ext>
              </a:extLst>
            </p:cNvPr>
            <p:cNvSpPr/>
            <p:nvPr/>
          </p:nvSpPr>
          <p:spPr>
            <a:xfrm>
              <a:off x="4929690" y="2885350"/>
              <a:ext cx="1587466" cy="136335"/>
            </a:xfrm>
            <a:prstGeom prst="rect">
              <a:avLst/>
            </a:prstGeom>
            <a:solidFill>
              <a:srgbClr val="FE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Rectangle 58">
              <a:extLst>
                <a:ext uri="{FF2B5EF4-FFF2-40B4-BE49-F238E27FC236}">
                  <a16:creationId xmlns:a16="http://schemas.microsoft.com/office/drawing/2014/main" id="{1AF4E956-EB49-B941-942C-56DBBBDC8E49}"/>
                </a:ext>
              </a:extLst>
            </p:cNvPr>
            <p:cNvSpPr/>
            <p:nvPr/>
          </p:nvSpPr>
          <p:spPr>
            <a:xfrm>
              <a:off x="6954645" y="2079041"/>
              <a:ext cx="3874918" cy="681677"/>
            </a:xfrm>
            <a:prstGeom prst="rect">
              <a:avLst/>
            </a:prstGeom>
            <a:solidFill>
              <a:srgbClr val="FE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Rectangle 59">
              <a:extLst>
                <a:ext uri="{FF2B5EF4-FFF2-40B4-BE49-F238E27FC236}">
                  <a16:creationId xmlns:a16="http://schemas.microsoft.com/office/drawing/2014/main" id="{C39BB4D9-0A08-134B-8560-E4B7B8E7C00D}"/>
                </a:ext>
              </a:extLst>
            </p:cNvPr>
            <p:cNvSpPr/>
            <p:nvPr/>
          </p:nvSpPr>
          <p:spPr>
            <a:xfrm>
              <a:off x="6954645" y="2885351"/>
              <a:ext cx="3874918" cy="681676"/>
            </a:xfrm>
            <a:prstGeom prst="rect">
              <a:avLst/>
            </a:prstGeom>
            <a:solidFill>
              <a:srgbClr val="FE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1" name="Rectangle 60">
              <a:extLst>
                <a:ext uri="{FF2B5EF4-FFF2-40B4-BE49-F238E27FC236}">
                  <a16:creationId xmlns:a16="http://schemas.microsoft.com/office/drawing/2014/main" id="{4E667CDA-5A8C-C440-9BF8-B213F49830CB}"/>
                </a:ext>
              </a:extLst>
            </p:cNvPr>
            <p:cNvSpPr/>
            <p:nvPr/>
          </p:nvSpPr>
          <p:spPr>
            <a:xfrm>
              <a:off x="7110550" y="2270767"/>
              <a:ext cx="3563110" cy="41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rgbClr val="FF0000"/>
                  </a:solidFill>
                  <a:latin typeface="Avenir Book" panose="02000503020000020003" pitchFamily="2" charset="0"/>
                </a:rPr>
                <a:t>Without Machine Learning:</a:t>
              </a:r>
            </a:p>
            <a:p>
              <a:pPr algn="just"/>
              <a:r>
                <a:rPr lang="en-SG" sz="1400">
                  <a:solidFill>
                    <a:schemeClr val="tx1"/>
                  </a:solidFill>
                  <a:latin typeface="Avenir Book" panose="02000503020000020003" pitchFamily="2" charset="0"/>
                </a:rPr>
                <a:t>Extremely </a:t>
              </a:r>
              <a:r>
                <a:rPr lang="en-SG" sz="1400" b="1">
                  <a:solidFill>
                    <a:schemeClr val="tx1"/>
                  </a:solidFill>
                  <a:latin typeface="Avenir Book" panose="02000503020000020003" pitchFamily="2" charset="0"/>
                </a:rPr>
                <a:t>cost inefficient </a:t>
              </a:r>
              <a:r>
                <a:rPr lang="en-SG" sz="1400">
                  <a:solidFill>
                    <a:schemeClr val="tx1"/>
                  </a:solidFill>
                  <a:latin typeface="Avenir Book" panose="02000503020000020003" pitchFamily="2" charset="0"/>
                </a:rPr>
                <a:t>to manually analyse millions of bid information and faces a </a:t>
              </a:r>
              <a:r>
                <a:rPr lang="en-SG" sz="1400" b="1">
                  <a:solidFill>
                    <a:schemeClr val="tx1"/>
                  </a:solidFill>
                  <a:latin typeface="Avenir Book" panose="02000503020000020003" pitchFamily="2" charset="0"/>
                </a:rPr>
                <a:t>high risk of human error</a:t>
              </a:r>
            </a:p>
            <a:p>
              <a:pPr algn="ctr"/>
              <a:endParaRPr lang="en-US" sz="140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74448C8C-9B8E-B140-98B0-7A72C3730C22}"/>
                </a:ext>
              </a:extLst>
            </p:cNvPr>
            <p:cNvSpPr/>
            <p:nvPr/>
          </p:nvSpPr>
          <p:spPr>
            <a:xfrm>
              <a:off x="7110550" y="3025560"/>
              <a:ext cx="3563110" cy="41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rgbClr val="FF0000"/>
                  </a:solidFill>
                  <a:latin typeface="Avenir Book" panose="02000503020000020003" pitchFamily="2" charset="0"/>
                </a:rPr>
                <a:t>With Machine Learning: </a:t>
              </a:r>
              <a:br>
                <a:rPr lang="en-US" sz="1400">
                  <a:solidFill>
                    <a:schemeClr val="tx1"/>
                  </a:solidFill>
                  <a:latin typeface="Avenir Book" panose="02000503020000020003" pitchFamily="2" charset="0"/>
                </a:rPr>
              </a:br>
              <a:r>
                <a:rPr lang="en-SG" sz="1400" b="1">
                  <a:solidFill>
                    <a:schemeClr val="tx1"/>
                  </a:solidFill>
                  <a:latin typeface="Avenir Book" panose="02000503020000020003" pitchFamily="2" charset="0"/>
                </a:rPr>
                <a:t>Process millions of rows quickly</a:t>
              </a:r>
              <a:r>
                <a:rPr lang="en-SG" sz="1400">
                  <a:solidFill>
                    <a:schemeClr val="tx1"/>
                  </a:solidFill>
                  <a:latin typeface="Avenir Book" panose="02000503020000020003" pitchFamily="2" charset="0"/>
                </a:rPr>
                <a:t>, understanding features/bidding behaviour of a bot and able to </a:t>
              </a:r>
              <a:r>
                <a:rPr lang="en-SG" sz="1400" b="1">
                  <a:solidFill>
                    <a:schemeClr val="tx1"/>
                  </a:solidFill>
                  <a:latin typeface="Avenir Book" panose="02000503020000020003" pitchFamily="2" charset="0"/>
                </a:rPr>
                <a:t>able to promptly flag bids made by bots</a:t>
              </a:r>
              <a:endParaRPr lang="en-US" sz="1400">
                <a:solidFill>
                  <a:schemeClr val="tx1"/>
                </a:solidFill>
                <a:latin typeface="Avenir Book" panose="02000503020000020003" pitchFamily="2" charset="0"/>
              </a:endParaRPr>
            </a:p>
          </p:txBody>
        </p:sp>
      </p:grpSp>
      <p:cxnSp>
        <p:nvCxnSpPr>
          <p:cNvPr id="63" name="Straight Connector 62">
            <a:extLst>
              <a:ext uri="{FF2B5EF4-FFF2-40B4-BE49-F238E27FC236}">
                <a16:creationId xmlns:a16="http://schemas.microsoft.com/office/drawing/2014/main" id="{F4B0CABA-73AD-C441-927A-C7AC916FA95B}"/>
              </a:ext>
            </a:extLst>
          </p:cNvPr>
          <p:cNvCxnSpPr>
            <a:cxnSpLocks/>
          </p:cNvCxnSpPr>
          <p:nvPr/>
        </p:nvCxnSpPr>
        <p:spPr>
          <a:xfrm>
            <a:off x="744014" y="3238169"/>
            <a:ext cx="4711564" cy="0"/>
          </a:xfrm>
          <a:prstGeom prst="line">
            <a:avLst/>
          </a:prstGeom>
          <a:ln>
            <a:solidFill>
              <a:srgbClr val="4D4B4A"/>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400D693-D98E-A549-82DE-640195F48E9C}"/>
              </a:ext>
            </a:extLst>
          </p:cNvPr>
          <p:cNvCxnSpPr>
            <a:cxnSpLocks/>
          </p:cNvCxnSpPr>
          <p:nvPr/>
        </p:nvCxnSpPr>
        <p:spPr>
          <a:xfrm>
            <a:off x="5969285" y="3238169"/>
            <a:ext cx="5662637" cy="0"/>
          </a:xfrm>
          <a:prstGeom prst="line">
            <a:avLst/>
          </a:prstGeom>
          <a:ln>
            <a:solidFill>
              <a:srgbClr val="4D4B4A"/>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254F435-1643-1B4E-B8E9-CE1A8A5D744A}"/>
              </a:ext>
            </a:extLst>
          </p:cNvPr>
          <p:cNvSpPr/>
          <p:nvPr/>
        </p:nvSpPr>
        <p:spPr>
          <a:xfrm>
            <a:off x="1217562" y="4510652"/>
            <a:ext cx="3730078" cy="65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400">
                <a:solidFill>
                  <a:schemeClr val="tx1"/>
                </a:solidFill>
                <a:latin typeface="Avenir Book" panose="02000503020000020003" pitchFamily="2" charset="0"/>
              </a:rPr>
              <a:t>With the increase in bots, human bidders often face an issue of being out bided by bots.</a:t>
            </a:r>
          </a:p>
        </p:txBody>
      </p:sp>
      <p:sp>
        <p:nvSpPr>
          <p:cNvPr id="3" name="TextBox 2">
            <a:extLst>
              <a:ext uri="{FF2B5EF4-FFF2-40B4-BE49-F238E27FC236}">
                <a16:creationId xmlns:a16="http://schemas.microsoft.com/office/drawing/2014/main" id="{2B3D5323-7CD3-5C48-B7A5-1E14260737BB}"/>
              </a:ext>
            </a:extLst>
          </p:cNvPr>
          <p:cNvSpPr txBox="1"/>
          <p:nvPr/>
        </p:nvSpPr>
        <p:spPr>
          <a:xfrm>
            <a:off x="1368983" y="5260824"/>
            <a:ext cx="3483646" cy="276999"/>
          </a:xfrm>
          <a:prstGeom prst="rect">
            <a:avLst/>
          </a:prstGeom>
          <a:noFill/>
        </p:spPr>
        <p:txBody>
          <a:bodyPr wrap="none" rtlCol="0">
            <a:spAutoFit/>
          </a:bodyPr>
          <a:lstStyle/>
          <a:p>
            <a:r>
              <a:rPr lang="en-US" sz="1200">
                <a:latin typeface="Avenir Book" panose="02000503020000020003" pitchFamily="2" charset="0"/>
              </a:rPr>
              <a:t>e.g. Limited-edition clothes and concert tickets</a:t>
            </a:r>
          </a:p>
        </p:txBody>
      </p:sp>
    </p:spTree>
    <p:extLst>
      <p:ext uri="{BB962C8B-B14F-4D97-AF65-F5344CB8AC3E}">
        <p14:creationId xmlns:p14="http://schemas.microsoft.com/office/powerpoint/2010/main" val="364219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BD4A18-0B82-454A-83C3-214C969BC69E}"/>
              </a:ext>
            </a:extLst>
          </p:cNvPr>
          <p:cNvSpPr>
            <a:spLocks noGrp="1"/>
          </p:cNvSpPr>
          <p:nvPr>
            <p:ph sz="quarter" idx="10"/>
          </p:nvPr>
        </p:nvSpPr>
        <p:spPr/>
        <p:txBody>
          <a:bodyPr/>
          <a:lstStyle/>
          <a:p>
            <a:r>
              <a:rPr lang="en-SG" dirty="0">
                <a:latin typeface="Avenir Book" panose="02000503020000020003" pitchFamily="2" charset="0"/>
              </a:rPr>
              <a:t>Machine Learning Models</a:t>
            </a:r>
            <a:endParaRPr lang="en-US" dirty="0">
              <a:latin typeface="Avenir Book" panose="02000503020000020003" pitchFamily="2" charset="0"/>
            </a:endParaRPr>
          </a:p>
        </p:txBody>
      </p:sp>
      <p:sp>
        <p:nvSpPr>
          <p:cNvPr id="18" name="Rectangle 17">
            <a:extLst>
              <a:ext uri="{FF2B5EF4-FFF2-40B4-BE49-F238E27FC236}">
                <a16:creationId xmlns:a16="http://schemas.microsoft.com/office/drawing/2014/main" id="{5DB7F4B3-C0B6-4140-B776-9293054B3785}"/>
              </a:ext>
            </a:extLst>
          </p:cNvPr>
          <p:cNvSpPr/>
          <p:nvPr/>
        </p:nvSpPr>
        <p:spPr>
          <a:xfrm>
            <a:off x="2966775" y="1207237"/>
            <a:ext cx="8733160" cy="54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200" dirty="0">
                <a:solidFill>
                  <a:schemeClr val="tx1"/>
                </a:solidFill>
                <a:latin typeface="Avenir Book" panose="02000503020000020003" pitchFamily="2" charset="0"/>
              </a:rPr>
              <a:t>Easier to interpret and understand as compared to many other models </a:t>
            </a:r>
          </a:p>
          <a:p>
            <a:pPr marL="171450" indent="-171450">
              <a:buFont typeface="Arial" panose="020B0604020202020204" pitchFamily="34" charset="0"/>
              <a:buChar char="•"/>
            </a:pPr>
            <a:r>
              <a:rPr lang="en-SG" sz="1200" dirty="0">
                <a:solidFill>
                  <a:schemeClr val="tx1"/>
                </a:solidFill>
                <a:latin typeface="Avenir Book" panose="02000503020000020003" pitchFamily="2" charset="0"/>
              </a:rPr>
              <a:t>Requires minimal preparation or data cleaning before use</a:t>
            </a:r>
          </a:p>
        </p:txBody>
      </p:sp>
      <p:sp>
        <p:nvSpPr>
          <p:cNvPr id="20" name="Rectangle 19">
            <a:extLst>
              <a:ext uri="{FF2B5EF4-FFF2-40B4-BE49-F238E27FC236}">
                <a16:creationId xmlns:a16="http://schemas.microsoft.com/office/drawing/2014/main" id="{99E7188F-EC2E-F44C-877A-9549742444CC}"/>
              </a:ext>
            </a:extLst>
          </p:cNvPr>
          <p:cNvSpPr/>
          <p:nvPr/>
        </p:nvSpPr>
        <p:spPr>
          <a:xfrm>
            <a:off x="5111705" y="740101"/>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latin typeface="Avenir Book" panose="02000503020000020003" pitchFamily="2" charset="0"/>
              </a:rPr>
              <a:t>Why it was used</a:t>
            </a:r>
          </a:p>
        </p:txBody>
      </p:sp>
      <p:cxnSp>
        <p:nvCxnSpPr>
          <p:cNvPr id="21" name="Straight Connector 20">
            <a:extLst>
              <a:ext uri="{FF2B5EF4-FFF2-40B4-BE49-F238E27FC236}">
                <a16:creationId xmlns:a16="http://schemas.microsoft.com/office/drawing/2014/main" id="{C8F8FD98-41C2-1F48-917F-322E250B962C}"/>
              </a:ext>
            </a:extLst>
          </p:cNvPr>
          <p:cNvCxnSpPr>
            <a:cxnSpLocks/>
          </p:cNvCxnSpPr>
          <p:nvPr/>
        </p:nvCxnSpPr>
        <p:spPr>
          <a:xfrm>
            <a:off x="2978808" y="1095701"/>
            <a:ext cx="8697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577454C-A08C-C84D-A983-FCBC2C50774A}"/>
              </a:ext>
            </a:extLst>
          </p:cNvPr>
          <p:cNvSpPr/>
          <p:nvPr/>
        </p:nvSpPr>
        <p:spPr>
          <a:xfrm>
            <a:off x="426102" y="1207237"/>
            <a:ext cx="2278800" cy="54937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latin typeface="Avenir Book" panose="02000503020000020003" pitchFamily="2" charset="0"/>
              </a:rPr>
              <a:t>Decision Tree</a:t>
            </a:r>
          </a:p>
        </p:txBody>
      </p:sp>
      <p:sp>
        <p:nvSpPr>
          <p:cNvPr id="26" name="Rectangle 25">
            <a:extLst>
              <a:ext uri="{FF2B5EF4-FFF2-40B4-BE49-F238E27FC236}">
                <a16:creationId xmlns:a16="http://schemas.microsoft.com/office/drawing/2014/main" id="{B2F4551B-8DAE-264F-A639-158CA2D2E3F2}"/>
              </a:ext>
            </a:extLst>
          </p:cNvPr>
          <p:cNvSpPr/>
          <p:nvPr/>
        </p:nvSpPr>
        <p:spPr>
          <a:xfrm>
            <a:off x="422535" y="740101"/>
            <a:ext cx="2274428" cy="355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latin typeface="Avenir Book" panose="02000503020000020003" pitchFamily="2" charset="0"/>
              </a:rPr>
              <a:t>Models</a:t>
            </a:r>
          </a:p>
        </p:txBody>
      </p:sp>
      <p:cxnSp>
        <p:nvCxnSpPr>
          <p:cNvPr id="27" name="Straight Connector 26">
            <a:extLst>
              <a:ext uri="{FF2B5EF4-FFF2-40B4-BE49-F238E27FC236}">
                <a16:creationId xmlns:a16="http://schemas.microsoft.com/office/drawing/2014/main" id="{3B39AA67-E563-A248-8727-1DC5AD3046CF}"/>
              </a:ext>
            </a:extLst>
          </p:cNvPr>
          <p:cNvCxnSpPr>
            <a:cxnSpLocks/>
          </p:cNvCxnSpPr>
          <p:nvPr/>
        </p:nvCxnSpPr>
        <p:spPr>
          <a:xfrm>
            <a:off x="422534" y="1095701"/>
            <a:ext cx="22744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C811A49-B485-364E-B4C6-572462EE61DD}"/>
              </a:ext>
            </a:extLst>
          </p:cNvPr>
          <p:cNvSpPr/>
          <p:nvPr/>
        </p:nvSpPr>
        <p:spPr>
          <a:xfrm>
            <a:off x="426102" y="1911612"/>
            <a:ext cx="2278800" cy="5472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latin typeface="Avenir Book" panose="02000503020000020003" pitchFamily="2" charset="0"/>
              </a:rPr>
              <a:t>XGBoost</a:t>
            </a:r>
            <a:endParaRPr lang="en-US" sz="1400" b="1" dirty="0">
              <a:latin typeface="Avenir Book" panose="02000503020000020003" pitchFamily="2" charset="0"/>
            </a:endParaRPr>
          </a:p>
        </p:txBody>
      </p:sp>
      <p:sp>
        <p:nvSpPr>
          <p:cNvPr id="19" name="Rectangle 18">
            <a:extLst>
              <a:ext uri="{FF2B5EF4-FFF2-40B4-BE49-F238E27FC236}">
                <a16:creationId xmlns:a16="http://schemas.microsoft.com/office/drawing/2014/main" id="{9D852CD2-1131-604A-85DE-336395D48081}"/>
              </a:ext>
            </a:extLst>
          </p:cNvPr>
          <p:cNvSpPr/>
          <p:nvPr/>
        </p:nvSpPr>
        <p:spPr>
          <a:xfrm>
            <a:off x="426102" y="2585175"/>
            <a:ext cx="2278800" cy="5472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venir Book" panose="02000503020000020003" pitchFamily="2" charset="0"/>
              </a:rPr>
              <a:t>Random Forest</a:t>
            </a:r>
          </a:p>
        </p:txBody>
      </p:sp>
      <p:sp>
        <p:nvSpPr>
          <p:cNvPr id="25" name="Rectangle 24">
            <a:extLst>
              <a:ext uri="{FF2B5EF4-FFF2-40B4-BE49-F238E27FC236}">
                <a16:creationId xmlns:a16="http://schemas.microsoft.com/office/drawing/2014/main" id="{427FBA27-B525-F44E-8BFC-46C679B051FF}"/>
              </a:ext>
            </a:extLst>
          </p:cNvPr>
          <p:cNvSpPr/>
          <p:nvPr/>
        </p:nvSpPr>
        <p:spPr>
          <a:xfrm>
            <a:off x="426102" y="3246706"/>
            <a:ext cx="2278800" cy="5472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venir Book" panose="02000503020000020003" pitchFamily="2" charset="0"/>
              </a:rPr>
              <a:t>ANN</a:t>
            </a:r>
          </a:p>
        </p:txBody>
      </p:sp>
      <p:sp>
        <p:nvSpPr>
          <p:cNvPr id="35" name="Rectangle 34">
            <a:extLst>
              <a:ext uri="{FF2B5EF4-FFF2-40B4-BE49-F238E27FC236}">
                <a16:creationId xmlns:a16="http://schemas.microsoft.com/office/drawing/2014/main" id="{B262C9BF-4542-2240-84BC-3EA8D0724861}"/>
              </a:ext>
            </a:extLst>
          </p:cNvPr>
          <p:cNvSpPr/>
          <p:nvPr/>
        </p:nvSpPr>
        <p:spPr>
          <a:xfrm>
            <a:off x="2966775" y="1907537"/>
            <a:ext cx="8756606" cy="54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buFont typeface="Arial" panose="020B0604020202020204" pitchFamily="34" charset="0"/>
              <a:buChar char="•"/>
            </a:pPr>
            <a:r>
              <a:rPr lang="en-SG" sz="1200" dirty="0">
                <a:solidFill>
                  <a:schemeClr val="tx1"/>
                </a:solidFill>
                <a:latin typeface="Avenir Book" panose="02000503020000020003" pitchFamily="2" charset="0"/>
              </a:rPr>
              <a:t>Builds one tree at a time &amp; combines results along the way</a:t>
            </a:r>
          </a:p>
          <a:p>
            <a:pPr marL="171450" indent="-171450" fontAlgn="base">
              <a:buFont typeface="Arial" panose="020B0604020202020204" pitchFamily="34" charset="0"/>
              <a:buChar char="•"/>
            </a:pPr>
            <a:r>
              <a:rPr lang="en-SG" sz="1200" dirty="0">
                <a:solidFill>
                  <a:schemeClr val="tx1"/>
                </a:solidFill>
                <a:latin typeface="Avenir Book" panose="02000503020000020003" pitchFamily="2" charset="0"/>
              </a:rPr>
              <a:t>Try to reduce the bias of the weak learners by reducing the prediction error of badly classified observations at each step</a:t>
            </a:r>
          </a:p>
        </p:txBody>
      </p:sp>
      <p:sp>
        <p:nvSpPr>
          <p:cNvPr id="36" name="Rectangle 35">
            <a:extLst>
              <a:ext uri="{FF2B5EF4-FFF2-40B4-BE49-F238E27FC236}">
                <a16:creationId xmlns:a16="http://schemas.microsoft.com/office/drawing/2014/main" id="{7D7E1D51-AF12-6A45-915D-7B836C723817}"/>
              </a:ext>
            </a:extLst>
          </p:cNvPr>
          <p:cNvSpPr/>
          <p:nvPr/>
        </p:nvSpPr>
        <p:spPr>
          <a:xfrm>
            <a:off x="2966776" y="2585008"/>
            <a:ext cx="8780052" cy="54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200" dirty="0">
                <a:solidFill>
                  <a:schemeClr val="tx1"/>
                </a:solidFill>
                <a:latin typeface="Avenir Book" panose="02000503020000020003" pitchFamily="2" charset="0"/>
              </a:rPr>
              <a:t>Randomized feature selection makes random forest much more accurate than a decision tree as it chooses features randomly during the training process &amp; does not depend highly on any specific set of features</a:t>
            </a:r>
          </a:p>
        </p:txBody>
      </p:sp>
      <p:sp>
        <p:nvSpPr>
          <p:cNvPr id="38" name="Rectangle 37">
            <a:extLst>
              <a:ext uri="{FF2B5EF4-FFF2-40B4-BE49-F238E27FC236}">
                <a16:creationId xmlns:a16="http://schemas.microsoft.com/office/drawing/2014/main" id="{6964A0AD-9688-504A-9E28-55CB54937129}"/>
              </a:ext>
            </a:extLst>
          </p:cNvPr>
          <p:cNvSpPr/>
          <p:nvPr/>
        </p:nvSpPr>
        <p:spPr>
          <a:xfrm>
            <a:off x="2954744" y="3262786"/>
            <a:ext cx="8756606" cy="54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200">
                <a:solidFill>
                  <a:schemeClr val="tx1"/>
                </a:solidFill>
                <a:latin typeface="Avenir Book"/>
              </a:rPr>
              <a:t>The dataset provided seems to be distinct and complex because of the many possible scenarios. Therefore, a neural network may be helpful to find non-direct patterns.</a:t>
            </a:r>
            <a:endParaRPr lang="en-SG" sz="1200" dirty="0">
              <a:solidFill>
                <a:schemeClr val="tx1"/>
              </a:solidFill>
              <a:latin typeface="Avenir Book" panose="02000503020000020003" pitchFamily="2" charset="0"/>
            </a:endParaRPr>
          </a:p>
        </p:txBody>
      </p:sp>
      <p:sp>
        <p:nvSpPr>
          <p:cNvPr id="39" name="Rectangle 38">
            <a:extLst>
              <a:ext uri="{FF2B5EF4-FFF2-40B4-BE49-F238E27FC236}">
                <a16:creationId xmlns:a16="http://schemas.microsoft.com/office/drawing/2014/main" id="{B469D0E2-B3A0-7845-82F3-E77EEFC056A6}"/>
              </a:ext>
            </a:extLst>
          </p:cNvPr>
          <p:cNvSpPr/>
          <p:nvPr/>
        </p:nvSpPr>
        <p:spPr>
          <a:xfrm>
            <a:off x="3785161" y="3996648"/>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Metrics Used</a:t>
            </a:r>
          </a:p>
        </p:txBody>
      </p:sp>
      <p:cxnSp>
        <p:nvCxnSpPr>
          <p:cNvPr id="40" name="Straight Connector 39">
            <a:extLst>
              <a:ext uri="{FF2B5EF4-FFF2-40B4-BE49-F238E27FC236}">
                <a16:creationId xmlns:a16="http://schemas.microsoft.com/office/drawing/2014/main" id="{53E17457-2F53-9140-9B45-6885FB9B31DB}"/>
              </a:ext>
            </a:extLst>
          </p:cNvPr>
          <p:cNvCxnSpPr>
            <a:cxnSpLocks/>
          </p:cNvCxnSpPr>
          <p:nvPr/>
        </p:nvCxnSpPr>
        <p:spPr>
          <a:xfrm>
            <a:off x="482203" y="4316151"/>
            <a:ext cx="111412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7D9715A8-4090-CA47-A661-1043EB109764}"/>
              </a:ext>
            </a:extLst>
          </p:cNvPr>
          <p:cNvGrpSpPr/>
          <p:nvPr/>
        </p:nvGrpSpPr>
        <p:grpSpPr>
          <a:xfrm>
            <a:off x="193446" y="4432905"/>
            <a:ext cx="11430005" cy="668091"/>
            <a:chOff x="984739" y="1239415"/>
            <a:chExt cx="10140462" cy="668091"/>
          </a:xfrm>
        </p:grpSpPr>
        <p:sp>
          <p:nvSpPr>
            <p:cNvPr id="47" name="Rectangle 46">
              <a:extLst>
                <a:ext uri="{FF2B5EF4-FFF2-40B4-BE49-F238E27FC236}">
                  <a16:creationId xmlns:a16="http://schemas.microsoft.com/office/drawing/2014/main" id="{A9AF7A9C-3568-2D4A-9E6E-22E1F2B31864}"/>
                </a:ext>
              </a:extLst>
            </p:cNvPr>
            <p:cNvSpPr/>
            <p:nvPr/>
          </p:nvSpPr>
          <p:spPr>
            <a:xfrm>
              <a:off x="984739" y="1555814"/>
              <a:ext cx="379828"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74095913-5688-2849-B3E7-F42F0A3A3E39}"/>
                </a:ext>
              </a:extLst>
            </p:cNvPr>
            <p:cNvSpPr/>
            <p:nvPr/>
          </p:nvSpPr>
          <p:spPr>
            <a:xfrm>
              <a:off x="1278195" y="1239415"/>
              <a:ext cx="9847006" cy="65645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lvl="1"/>
              <a:r>
                <a:rPr lang="en-US" sz="1600" b="1">
                  <a:solidFill>
                    <a:srgbClr val="002060"/>
                  </a:solidFill>
                  <a:latin typeface="Avenir Book"/>
                  <a:ea typeface="+mn-lt"/>
                  <a:cs typeface="+mn-lt"/>
                </a:rPr>
                <a:t>Accuracy</a:t>
              </a:r>
              <a:endParaRPr lang="en-US" sz="1600" b="1">
                <a:solidFill>
                  <a:srgbClr val="013369"/>
                </a:solidFill>
                <a:latin typeface="Avenir Book" panose="02000503020000020003" pitchFamily="2" charset="0"/>
              </a:endParaRPr>
            </a:p>
            <a:p>
              <a:pPr marL="628650" lvl="1" indent="-171450">
                <a:buFont typeface="Arial" panose="020B0604020202020204" pitchFamily="34" charset="0"/>
                <a:buChar char="•"/>
              </a:pPr>
              <a:r>
                <a:rPr lang="en-SG" sz="1200">
                  <a:solidFill>
                    <a:schemeClr val="bg2">
                      <a:lumMod val="25000"/>
                    </a:schemeClr>
                  </a:solidFill>
                  <a:latin typeface="Avenir Book"/>
                  <a:ea typeface="+mn-lt"/>
                  <a:cs typeface="+mn-lt"/>
                </a:rPr>
                <a:t>Measures the accuracy of the model in identifying bots </a:t>
              </a:r>
            </a:p>
          </p:txBody>
        </p:sp>
        <p:sp>
          <p:nvSpPr>
            <p:cNvPr id="49" name="Rectangle 48">
              <a:extLst>
                <a:ext uri="{FF2B5EF4-FFF2-40B4-BE49-F238E27FC236}">
                  <a16:creationId xmlns:a16="http://schemas.microsoft.com/office/drawing/2014/main" id="{5A42461D-0752-A54A-B477-A7031A7B27F3}"/>
                </a:ext>
              </a:extLst>
            </p:cNvPr>
            <p:cNvSpPr/>
            <p:nvPr/>
          </p:nvSpPr>
          <p:spPr>
            <a:xfrm>
              <a:off x="1066099" y="1385800"/>
              <a:ext cx="420329" cy="3834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400" b="1" i="1">
                  <a:solidFill>
                    <a:schemeClr val="tx1"/>
                  </a:solidFill>
                  <a:latin typeface="Avenir Book" panose="02000503020000020003" pitchFamily="2" charset="0"/>
                </a:rPr>
                <a:t>1</a:t>
              </a:r>
            </a:p>
          </p:txBody>
        </p:sp>
      </p:grpSp>
      <p:grpSp>
        <p:nvGrpSpPr>
          <p:cNvPr id="50" name="Group 49">
            <a:extLst>
              <a:ext uri="{FF2B5EF4-FFF2-40B4-BE49-F238E27FC236}">
                <a16:creationId xmlns:a16="http://schemas.microsoft.com/office/drawing/2014/main" id="{0F0E3109-E50B-6248-B083-A13AE3914AD9}"/>
              </a:ext>
            </a:extLst>
          </p:cNvPr>
          <p:cNvGrpSpPr/>
          <p:nvPr/>
        </p:nvGrpSpPr>
        <p:grpSpPr>
          <a:xfrm>
            <a:off x="201467" y="5235010"/>
            <a:ext cx="11430005" cy="668091"/>
            <a:chOff x="984739" y="1239415"/>
            <a:chExt cx="10140462" cy="668091"/>
          </a:xfrm>
        </p:grpSpPr>
        <p:sp>
          <p:nvSpPr>
            <p:cNvPr id="51" name="Rectangle 50">
              <a:extLst>
                <a:ext uri="{FF2B5EF4-FFF2-40B4-BE49-F238E27FC236}">
                  <a16:creationId xmlns:a16="http://schemas.microsoft.com/office/drawing/2014/main" id="{048EDEDF-4D89-D443-B2E1-72CFDF9D8EF7}"/>
                </a:ext>
              </a:extLst>
            </p:cNvPr>
            <p:cNvSpPr/>
            <p:nvPr/>
          </p:nvSpPr>
          <p:spPr>
            <a:xfrm>
              <a:off x="984739" y="1555814"/>
              <a:ext cx="379828"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0DC55503-4DC8-0047-9730-C8623149700D}"/>
                </a:ext>
              </a:extLst>
            </p:cNvPr>
            <p:cNvSpPr/>
            <p:nvPr/>
          </p:nvSpPr>
          <p:spPr>
            <a:xfrm>
              <a:off x="1278195" y="1239415"/>
              <a:ext cx="9847006" cy="65645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lvl="1"/>
              <a:r>
                <a:rPr lang="en-US" sz="1600" b="1">
                  <a:solidFill>
                    <a:srgbClr val="002060"/>
                  </a:solidFill>
                  <a:latin typeface="Avenir Book"/>
                  <a:ea typeface="+mn-lt"/>
                  <a:cs typeface="+mn-lt"/>
                </a:rPr>
                <a:t>AUC ROC</a:t>
              </a:r>
              <a:endParaRPr lang="en-US" sz="1600" b="1">
                <a:solidFill>
                  <a:srgbClr val="013369"/>
                </a:solidFill>
                <a:latin typeface="Avenir Book" panose="02000503020000020003" pitchFamily="2" charset="0"/>
              </a:endParaRPr>
            </a:p>
            <a:p>
              <a:pPr marL="628650" lvl="1" indent="-171450">
                <a:buFont typeface="Arial" panose="020B0604020202020204" pitchFamily="34" charset="0"/>
                <a:buChar char="•"/>
              </a:pPr>
              <a:r>
                <a:rPr lang="en-SG" sz="1200">
                  <a:solidFill>
                    <a:schemeClr val="bg2">
                      <a:lumMod val="25000"/>
                    </a:schemeClr>
                  </a:solidFill>
                  <a:latin typeface="Avenir Book"/>
                  <a:ea typeface="+mn-lt"/>
                  <a:cs typeface="+mn-lt"/>
                </a:rPr>
                <a:t>Measures performance of the model at distinguishing between the positive and negative classes</a:t>
              </a:r>
            </a:p>
          </p:txBody>
        </p:sp>
        <p:sp>
          <p:nvSpPr>
            <p:cNvPr id="53" name="Rectangle 52">
              <a:extLst>
                <a:ext uri="{FF2B5EF4-FFF2-40B4-BE49-F238E27FC236}">
                  <a16:creationId xmlns:a16="http://schemas.microsoft.com/office/drawing/2014/main" id="{378D4643-C74B-5749-AE56-7721D46F170D}"/>
                </a:ext>
              </a:extLst>
            </p:cNvPr>
            <p:cNvSpPr/>
            <p:nvPr/>
          </p:nvSpPr>
          <p:spPr>
            <a:xfrm>
              <a:off x="1066099" y="1385800"/>
              <a:ext cx="420329" cy="3834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400" b="1" i="1">
                  <a:solidFill>
                    <a:schemeClr val="tx1"/>
                  </a:solidFill>
                  <a:latin typeface="Avenir Book" panose="02000503020000020003" pitchFamily="2" charset="0"/>
                </a:rPr>
                <a:t>2</a:t>
              </a:r>
            </a:p>
          </p:txBody>
        </p:sp>
      </p:grpSp>
      <p:grpSp>
        <p:nvGrpSpPr>
          <p:cNvPr id="54" name="Group 53">
            <a:extLst>
              <a:ext uri="{FF2B5EF4-FFF2-40B4-BE49-F238E27FC236}">
                <a16:creationId xmlns:a16="http://schemas.microsoft.com/office/drawing/2014/main" id="{320E4E69-4C53-7B4A-A392-55AF11EFF53F}"/>
              </a:ext>
            </a:extLst>
          </p:cNvPr>
          <p:cNvGrpSpPr/>
          <p:nvPr/>
        </p:nvGrpSpPr>
        <p:grpSpPr>
          <a:xfrm>
            <a:off x="213499" y="6017063"/>
            <a:ext cx="11430005" cy="668091"/>
            <a:chOff x="984739" y="1239415"/>
            <a:chExt cx="10140462" cy="668091"/>
          </a:xfrm>
        </p:grpSpPr>
        <p:sp>
          <p:nvSpPr>
            <p:cNvPr id="55" name="Rectangle 54">
              <a:extLst>
                <a:ext uri="{FF2B5EF4-FFF2-40B4-BE49-F238E27FC236}">
                  <a16:creationId xmlns:a16="http://schemas.microsoft.com/office/drawing/2014/main" id="{EAA16C23-8B69-574A-901F-A5C4EB95470D}"/>
                </a:ext>
              </a:extLst>
            </p:cNvPr>
            <p:cNvSpPr/>
            <p:nvPr/>
          </p:nvSpPr>
          <p:spPr>
            <a:xfrm>
              <a:off x="984739" y="1555814"/>
              <a:ext cx="379828"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Rectangle 55">
              <a:extLst>
                <a:ext uri="{FF2B5EF4-FFF2-40B4-BE49-F238E27FC236}">
                  <a16:creationId xmlns:a16="http://schemas.microsoft.com/office/drawing/2014/main" id="{1C5BA61B-2D6C-D64A-BC69-D39293C8C1C6}"/>
                </a:ext>
              </a:extLst>
            </p:cNvPr>
            <p:cNvSpPr/>
            <p:nvPr/>
          </p:nvSpPr>
          <p:spPr>
            <a:xfrm>
              <a:off x="1278195" y="1239415"/>
              <a:ext cx="9847006" cy="65645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lvl="1"/>
              <a:r>
                <a:rPr lang="en-US" sz="1600" b="1" err="1">
                  <a:solidFill>
                    <a:srgbClr val="002060"/>
                  </a:solidFill>
                  <a:latin typeface="Avenir Book"/>
                  <a:ea typeface="+mn-lt"/>
                  <a:cs typeface="+mn-lt"/>
                </a:rPr>
                <a:t>FBeta</a:t>
              </a:r>
              <a:endParaRPr lang="en-US" sz="1600" b="1">
                <a:solidFill>
                  <a:srgbClr val="013369"/>
                </a:solidFill>
                <a:latin typeface="Avenir Book" panose="02000503020000020003" pitchFamily="2" charset="0"/>
              </a:endParaRPr>
            </a:p>
            <a:p>
              <a:pPr marL="628650" lvl="1" indent="-171450">
                <a:buFont typeface="Arial" panose="020B0604020202020204" pitchFamily="34" charset="0"/>
                <a:buChar char="•"/>
              </a:pPr>
              <a:r>
                <a:rPr lang="en-SG" sz="1200">
                  <a:solidFill>
                    <a:schemeClr val="bg2">
                      <a:lumMod val="25000"/>
                    </a:schemeClr>
                  </a:solidFill>
                  <a:latin typeface="Avenir Book"/>
                  <a:ea typeface="+mn-lt"/>
                  <a:cs typeface="+mn-lt"/>
                </a:rPr>
                <a:t>Provides a configurable version of the F-measure to give more or less attention to the precision and recall measure when calculating a single score</a:t>
              </a:r>
            </a:p>
          </p:txBody>
        </p:sp>
        <p:sp>
          <p:nvSpPr>
            <p:cNvPr id="57" name="Rectangle 56">
              <a:extLst>
                <a:ext uri="{FF2B5EF4-FFF2-40B4-BE49-F238E27FC236}">
                  <a16:creationId xmlns:a16="http://schemas.microsoft.com/office/drawing/2014/main" id="{3049CADD-BE17-AE48-A003-6355C361A1E3}"/>
                </a:ext>
              </a:extLst>
            </p:cNvPr>
            <p:cNvSpPr/>
            <p:nvPr/>
          </p:nvSpPr>
          <p:spPr>
            <a:xfrm>
              <a:off x="1066099" y="1385800"/>
              <a:ext cx="420329" cy="3834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400" b="1" i="1">
                  <a:solidFill>
                    <a:schemeClr val="tx1"/>
                  </a:solidFill>
                  <a:latin typeface="Avenir Book" panose="02000503020000020003" pitchFamily="2" charset="0"/>
                </a:rPr>
                <a:t>3</a:t>
              </a:r>
            </a:p>
          </p:txBody>
        </p:sp>
      </p:grpSp>
    </p:spTree>
    <p:extLst>
      <p:ext uri="{BB962C8B-B14F-4D97-AF65-F5344CB8AC3E}">
        <p14:creationId xmlns:p14="http://schemas.microsoft.com/office/powerpoint/2010/main" val="251681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9"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Business Problem (Initial Data and Predictions)</a:t>
            </a:r>
          </a:p>
        </p:txBody>
      </p:sp>
      <p:sp>
        <p:nvSpPr>
          <p:cNvPr id="18" name="Rectangle 17">
            <a:extLst>
              <a:ext uri="{FF2B5EF4-FFF2-40B4-BE49-F238E27FC236}">
                <a16:creationId xmlns:a16="http://schemas.microsoft.com/office/drawing/2014/main" id="{F6544F0B-F62F-E842-978B-4C78D2671B8A}"/>
              </a:ext>
            </a:extLst>
          </p:cNvPr>
          <p:cNvSpPr/>
          <p:nvPr/>
        </p:nvSpPr>
        <p:spPr>
          <a:xfrm>
            <a:off x="488832" y="1288831"/>
            <a:ext cx="11260145" cy="693181"/>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en-SG" sz="1600" err="1">
                <a:latin typeface="Avenir Book" panose="02000503020000020003" pitchFamily="2" charset="0"/>
              </a:rPr>
              <a:t>Bid_id</a:t>
            </a:r>
            <a:r>
              <a:rPr lang="en-SG" sz="1600">
                <a:latin typeface="Avenir Book" panose="02000503020000020003" pitchFamily="2" charset="0"/>
              </a:rPr>
              <a:t>, </a:t>
            </a:r>
            <a:r>
              <a:rPr lang="en-SG" sz="1600" err="1">
                <a:latin typeface="Avenir Book" panose="02000503020000020003" pitchFamily="2" charset="0"/>
              </a:rPr>
              <a:t>Bidder_payment_address</a:t>
            </a:r>
            <a:r>
              <a:rPr lang="en-SG" sz="1600">
                <a:latin typeface="Avenir Book" panose="02000503020000020003" pitchFamily="2" charset="0"/>
              </a:rPr>
              <a:t>, Address, </a:t>
            </a:r>
            <a:r>
              <a:rPr lang="en-SG" sz="1600" err="1">
                <a:latin typeface="Avenir Book" panose="02000503020000020003" pitchFamily="2" charset="0"/>
              </a:rPr>
              <a:t>Bidder_id</a:t>
            </a:r>
            <a:r>
              <a:rPr lang="en-SG" sz="1600">
                <a:latin typeface="Avenir Book" panose="02000503020000020003" pitchFamily="2" charset="0"/>
              </a:rPr>
              <a:t>, Auction, Merchandise, Device, Time, Country, Ip, </a:t>
            </a:r>
            <a:r>
              <a:rPr lang="en-SG" sz="1600" err="1">
                <a:latin typeface="Avenir Book" panose="02000503020000020003" pitchFamily="2" charset="0"/>
              </a:rPr>
              <a:t>Url</a:t>
            </a:r>
            <a:endParaRPr lang="en-SG" sz="1600">
              <a:latin typeface="Avenir Book" panose="02000503020000020003" pitchFamily="2" charset="0"/>
            </a:endParaRPr>
          </a:p>
        </p:txBody>
      </p:sp>
      <p:sp>
        <p:nvSpPr>
          <p:cNvPr id="21" name="Rectangle 20">
            <a:extLst>
              <a:ext uri="{FF2B5EF4-FFF2-40B4-BE49-F238E27FC236}">
                <a16:creationId xmlns:a16="http://schemas.microsoft.com/office/drawing/2014/main" id="{716F2EFA-6FB8-2249-AA92-F15BF98E915D}"/>
              </a:ext>
            </a:extLst>
          </p:cNvPr>
          <p:cNvSpPr/>
          <p:nvPr/>
        </p:nvSpPr>
        <p:spPr>
          <a:xfrm>
            <a:off x="488832" y="862571"/>
            <a:ext cx="8776165" cy="369332"/>
          </a:xfrm>
          <a:prstGeom prst="rect">
            <a:avLst/>
          </a:prstGeom>
        </p:spPr>
        <p:txBody>
          <a:bodyPr wrap="square">
            <a:spAutoFit/>
          </a:bodyPr>
          <a:lstStyle/>
          <a:p>
            <a:r>
              <a:rPr lang="en-US" b="1" spc="300">
                <a:solidFill>
                  <a:srgbClr val="013369"/>
                </a:solidFill>
                <a:latin typeface="Avenir Book" panose="02000503020000020003" pitchFamily="2" charset="0"/>
              </a:rPr>
              <a:t>INITIAL FEATURES PROVIDED</a:t>
            </a:r>
          </a:p>
        </p:txBody>
      </p:sp>
      <p:graphicFrame>
        <p:nvGraphicFramePr>
          <p:cNvPr id="22" name="Table 21">
            <a:extLst>
              <a:ext uri="{FF2B5EF4-FFF2-40B4-BE49-F238E27FC236}">
                <a16:creationId xmlns:a16="http://schemas.microsoft.com/office/drawing/2014/main" id="{09F4859D-ABEB-0C48-90A6-CD87F806498B}"/>
              </a:ext>
            </a:extLst>
          </p:cNvPr>
          <p:cNvGraphicFramePr>
            <a:graphicFrameLocks noGrp="1"/>
          </p:cNvGraphicFramePr>
          <p:nvPr>
            <p:extLst>
              <p:ext uri="{D42A27DB-BD31-4B8C-83A1-F6EECF244321}">
                <p14:modId xmlns:p14="http://schemas.microsoft.com/office/powerpoint/2010/main" val="964984651"/>
              </p:ext>
            </p:extLst>
          </p:nvPr>
        </p:nvGraphicFramePr>
        <p:xfrm>
          <a:off x="472999" y="2916991"/>
          <a:ext cx="4100660" cy="1372794"/>
        </p:xfrm>
        <a:graphic>
          <a:graphicData uri="http://schemas.openxmlformats.org/drawingml/2006/table">
            <a:tbl>
              <a:tblPr>
                <a:tableStyleId>{7DF18680-E054-41AD-8BC1-D1AEF772440D}</a:tableStyleId>
              </a:tblPr>
              <a:tblGrid>
                <a:gridCol w="820132">
                  <a:extLst>
                    <a:ext uri="{9D8B030D-6E8A-4147-A177-3AD203B41FA5}">
                      <a16:colId xmlns:a16="http://schemas.microsoft.com/office/drawing/2014/main" val="3136587733"/>
                    </a:ext>
                  </a:extLst>
                </a:gridCol>
                <a:gridCol w="820132">
                  <a:extLst>
                    <a:ext uri="{9D8B030D-6E8A-4147-A177-3AD203B41FA5}">
                      <a16:colId xmlns:a16="http://schemas.microsoft.com/office/drawing/2014/main" val="1888914810"/>
                    </a:ext>
                  </a:extLst>
                </a:gridCol>
                <a:gridCol w="820132">
                  <a:extLst>
                    <a:ext uri="{9D8B030D-6E8A-4147-A177-3AD203B41FA5}">
                      <a16:colId xmlns:a16="http://schemas.microsoft.com/office/drawing/2014/main" val="101110530"/>
                    </a:ext>
                  </a:extLst>
                </a:gridCol>
                <a:gridCol w="820132">
                  <a:extLst>
                    <a:ext uri="{9D8B030D-6E8A-4147-A177-3AD203B41FA5}">
                      <a16:colId xmlns:a16="http://schemas.microsoft.com/office/drawing/2014/main" val="2113980217"/>
                    </a:ext>
                  </a:extLst>
                </a:gridCol>
                <a:gridCol w="820132">
                  <a:extLst>
                    <a:ext uri="{9D8B030D-6E8A-4147-A177-3AD203B41FA5}">
                      <a16:colId xmlns:a16="http://schemas.microsoft.com/office/drawing/2014/main" val="1805643457"/>
                    </a:ext>
                  </a:extLst>
                </a:gridCol>
              </a:tblGrid>
              <a:tr h="235506">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ANN</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79096">
                <a:tc>
                  <a:txBody>
                    <a:bodyPr/>
                    <a:lstStyle/>
                    <a:p>
                      <a:pPr algn="ctr" fontAlgn="b"/>
                      <a:r>
                        <a:rPr lang="en-SG" sz="1100" u="none" strike="noStrike">
                          <a:effectLst/>
                        </a:rPr>
                        <a:t>Accuracy</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0.9354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0.9603</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0.9619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0.8626</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88784713"/>
                  </a:ext>
                </a:extLst>
              </a:tr>
              <a:tr h="379096">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0.6109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0.8841</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0.8507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0.3264</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7349957"/>
                  </a:ext>
                </a:extLst>
              </a:tr>
              <a:tr h="379096">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0.3261</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0.2174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0.4032</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0.1437</a:t>
                      </a:r>
                      <a:endParaRPr lang="en-SG"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7257283"/>
                  </a:ext>
                </a:extLst>
              </a:tr>
            </a:tbl>
          </a:graphicData>
        </a:graphic>
      </p:graphicFrame>
      <p:sp>
        <p:nvSpPr>
          <p:cNvPr id="23" name="TextBox 22">
            <a:extLst>
              <a:ext uri="{FF2B5EF4-FFF2-40B4-BE49-F238E27FC236}">
                <a16:creationId xmlns:a16="http://schemas.microsoft.com/office/drawing/2014/main" id="{6BEC27DE-7ADC-8942-B4A4-9B393908C309}"/>
              </a:ext>
            </a:extLst>
          </p:cNvPr>
          <p:cNvSpPr txBox="1"/>
          <p:nvPr/>
        </p:nvSpPr>
        <p:spPr>
          <a:xfrm>
            <a:off x="4839071" y="2387852"/>
            <a:ext cx="2763208" cy="523220"/>
          </a:xfrm>
          <a:prstGeom prst="rect">
            <a:avLst/>
          </a:prstGeom>
          <a:noFill/>
        </p:spPr>
        <p:txBody>
          <a:bodyPr wrap="square" rtlCol="0">
            <a:spAutoFit/>
          </a:bodyPr>
          <a:lstStyle/>
          <a:p>
            <a:pPr algn="just"/>
            <a:r>
              <a:rPr lang="en-SG" sz="1400" b="1" u="sng">
                <a:latin typeface="Avenir Book" panose="02000503020000020003" pitchFamily="2" charset="0"/>
              </a:rPr>
              <a:t>Initial Results of the </a:t>
            </a:r>
            <a:r>
              <a:rPr lang="en-SG" sz="1400" b="1" u="sng" err="1">
                <a:latin typeface="Avenir Book" panose="02000503020000020003" pitchFamily="2" charset="0"/>
              </a:rPr>
              <a:t>Xgboost</a:t>
            </a:r>
            <a:r>
              <a:rPr lang="en-SG" sz="1400" b="1" u="sng">
                <a:latin typeface="Avenir Book" panose="02000503020000020003" pitchFamily="2" charset="0"/>
              </a:rPr>
              <a:t> model with the initial 8 features</a:t>
            </a:r>
          </a:p>
        </p:txBody>
      </p:sp>
      <p:pic>
        <p:nvPicPr>
          <p:cNvPr id="24" name="Picture 23">
            <a:extLst>
              <a:ext uri="{FF2B5EF4-FFF2-40B4-BE49-F238E27FC236}">
                <a16:creationId xmlns:a16="http://schemas.microsoft.com/office/drawing/2014/main" id="{5178DB3B-434C-4743-B326-BA620291D1D0}"/>
              </a:ext>
            </a:extLst>
          </p:cNvPr>
          <p:cNvPicPr>
            <a:picLocks noChangeAspect="1"/>
          </p:cNvPicPr>
          <p:nvPr/>
        </p:nvPicPr>
        <p:blipFill>
          <a:blip r:embed="rId3"/>
          <a:stretch>
            <a:fillRect/>
          </a:stretch>
        </p:blipFill>
        <p:spPr>
          <a:xfrm>
            <a:off x="4838955" y="2894247"/>
            <a:ext cx="2582691" cy="1680089"/>
          </a:xfrm>
          <a:prstGeom prst="rect">
            <a:avLst/>
          </a:prstGeom>
        </p:spPr>
      </p:pic>
      <p:sp>
        <p:nvSpPr>
          <p:cNvPr id="26" name="TextBox 25">
            <a:extLst>
              <a:ext uri="{FF2B5EF4-FFF2-40B4-BE49-F238E27FC236}">
                <a16:creationId xmlns:a16="http://schemas.microsoft.com/office/drawing/2014/main" id="{86ABD50A-A223-DB46-8365-A8CB641554FE}"/>
              </a:ext>
            </a:extLst>
          </p:cNvPr>
          <p:cNvSpPr txBox="1"/>
          <p:nvPr/>
        </p:nvSpPr>
        <p:spPr>
          <a:xfrm>
            <a:off x="430102" y="2391665"/>
            <a:ext cx="4124182" cy="307777"/>
          </a:xfrm>
          <a:prstGeom prst="rect">
            <a:avLst/>
          </a:prstGeom>
          <a:noFill/>
        </p:spPr>
        <p:txBody>
          <a:bodyPr wrap="square" rtlCol="0">
            <a:spAutoFit/>
          </a:bodyPr>
          <a:lstStyle/>
          <a:p>
            <a:pPr algn="ctr"/>
            <a:r>
              <a:rPr lang="en-SG" sz="1400" b="1" u="sng">
                <a:latin typeface="Avenir Book" panose="02000503020000020003" pitchFamily="2" charset="0"/>
              </a:rPr>
              <a:t>Initial Results of the base models with 8 features</a:t>
            </a:r>
          </a:p>
        </p:txBody>
      </p:sp>
      <p:grpSp>
        <p:nvGrpSpPr>
          <p:cNvPr id="27" name="Group 26">
            <a:extLst>
              <a:ext uri="{FF2B5EF4-FFF2-40B4-BE49-F238E27FC236}">
                <a16:creationId xmlns:a16="http://schemas.microsoft.com/office/drawing/2014/main" id="{35DF314C-0180-F34B-9266-F84FD9F0A2BF}"/>
              </a:ext>
            </a:extLst>
          </p:cNvPr>
          <p:cNvGrpSpPr/>
          <p:nvPr/>
        </p:nvGrpSpPr>
        <p:grpSpPr>
          <a:xfrm>
            <a:off x="7718269" y="2998093"/>
            <a:ext cx="4030707" cy="1754664"/>
            <a:chOff x="6968713" y="4457686"/>
            <a:chExt cx="4118674" cy="1823466"/>
          </a:xfrm>
        </p:grpSpPr>
        <p:pic>
          <p:nvPicPr>
            <p:cNvPr id="28" name="Picture 27">
              <a:extLst>
                <a:ext uri="{FF2B5EF4-FFF2-40B4-BE49-F238E27FC236}">
                  <a16:creationId xmlns:a16="http://schemas.microsoft.com/office/drawing/2014/main" id="{E05BEE33-B482-3D45-A4D5-D0E3328FCB14}"/>
                </a:ext>
              </a:extLst>
            </p:cNvPr>
            <p:cNvPicPr>
              <a:picLocks noChangeAspect="1"/>
            </p:cNvPicPr>
            <p:nvPr/>
          </p:nvPicPr>
          <p:blipFill>
            <a:blip r:embed="rId4"/>
            <a:stretch>
              <a:fillRect/>
            </a:stretch>
          </p:blipFill>
          <p:spPr>
            <a:xfrm>
              <a:off x="6968713" y="4457686"/>
              <a:ext cx="4118674" cy="1823466"/>
            </a:xfrm>
            <a:prstGeom prst="rect">
              <a:avLst/>
            </a:prstGeom>
          </p:spPr>
        </p:pic>
        <p:sp>
          <p:nvSpPr>
            <p:cNvPr id="29" name="Oval 28">
              <a:extLst>
                <a:ext uri="{FF2B5EF4-FFF2-40B4-BE49-F238E27FC236}">
                  <a16:creationId xmlns:a16="http://schemas.microsoft.com/office/drawing/2014/main" id="{A117FBCC-A3D4-A043-9830-E1C1B4552F17}"/>
                </a:ext>
              </a:extLst>
            </p:cNvPr>
            <p:cNvSpPr/>
            <p:nvPr/>
          </p:nvSpPr>
          <p:spPr>
            <a:xfrm>
              <a:off x="7134721" y="5835086"/>
              <a:ext cx="945688"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1AB8FD04-F1DC-9541-AEA7-5C472158E90C}"/>
                </a:ext>
              </a:extLst>
            </p:cNvPr>
            <p:cNvSpPr/>
            <p:nvPr/>
          </p:nvSpPr>
          <p:spPr>
            <a:xfrm>
              <a:off x="9236831" y="4509420"/>
              <a:ext cx="945688"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9FB56F00-D8D9-094A-9B12-D4B32DEFFE0E}"/>
                </a:ext>
              </a:extLst>
            </p:cNvPr>
            <p:cNvSpPr/>
            <p:nvPr/>
          </p:nvSpPr>
          <p:spPr>
            <a:xfrm>
              <a:off x="7134721" y="4477945"/>
              <a:ext cx="945688"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B1623068-F665-174B-B061-8A5F212B8654}"/>
                </a:ext>
              </a:extLst>
            </p:cNvPr>
            <p:cNvSpPr/>
            <p:nvPr/>
          </p:nvSpPr>
          <p:spPr>
            <a:xfrm>
              <a:off x="9236831" y="5817053"/>
              <a:ext cx="945688"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9" name="Rectangle 38">
            <a:extLst>
              <a:ext uri="{FF2B5EF4-FFF2-40B4-BE49-F238E27FC236}">
                <a16:creationId xmlns:a16="http://schemas.microsoft.com/office/drawing/2014/main" id="{0AAA1179-2A9B-E14F-BB84-3FEF883785F2}"/>
              </a:ext>
            </a:extLst>
          </p:cNvPr>
          <p:cNvSpPr/>
          <p:nvPr/>
        </p:nvSpPr>
        <p:spPr>
          <a:xfrm>
            <a:off x="520729" y="5180674"/>
            <a:ext cx="11196350" cy="906715"/>
          </a:xfrm>
          <a:prstGeom prst="rect">
            <a:avLst/>
          </a:prstGeom>
          <a:solidFill>
            <a:schemeClr val="tx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en-SG" sz="1400">
                <a:latin typeface="Avenir Book" panose="02000503020000020003" pitchFamily="2" charset="0"/>
              </a:rPr>
              <a:t>Conclusion: Preliminary results shows high error and bias, low ROC AUC and </a:t>
            </a:r>
            <a:r>
              <a:rPr lang="en-SG" sz="1400" err="1">
                <a:latin typeface="Avenir Book" panose="02000503020000020003" pitchFamily="2" charset="0"/>
              </a:rPr>
              <a:t>Fbeta</a:t>
            </a:r>
            <a:r>
              <a:rPr lang="en-SG" sz="1400">
                <a:latin typeface="Avenir Book" panose="02000503020000020003" pitchFamily="2" charset="0"/>
              </a:rPr>
              <a:t> score within the dataset. The labels of bots and humans are clustered around the same region. </a:t>
            </a:r>
          </a:p>
        </p:txBody>
      </p:sp>
      <p:sp>
        <p:nvSpPr>
          <p:cNvPr id="40" name="TextBox 39">
            <a:extLst>
              <a:ext uri="{FF2B5EF4-FFF2-40B4-BE49-F238E27FC236}">
                <a16:creationId xmlns:a16="http://schemas.microsoft.com/office/drawing/2014/main" id="{C0A9CCCF-D804-DD4E-BDFD-1CD9C062EA34}"/>
              </a:ext>
            </a:extLst>
          </p:cNvPr>
          <p:cNvSpPr txBox="1"/>
          <p:nvPr/>
        </p:nvSpPr>
        <p:spPr>
          <a:xfrm>
            <a:off x="7766567" y="2387852"/>
            <a:ext cx="3982409" cy="523220"/>
          </a:xfrm>
          <a:prstGeom prst="rect">
            <a:avLst/>
          </a:prstGeom>
          <a:noFill/>
        </p:spPr>
        <p:txBody>
          <a:bodyPr wrap="square" rtlCol="0">
            <a:spAutoFit/>
          </a:bodyPr>
          <a:lstStyle/>
          <a:p>
            <a:pPr algn="just"/>
            <a:r>
              <a:rPr lang="en-SG" sz="1400" b="1" u="sng">
                <a:latin typeface="Avenir Book" panose="02000503020000020003" pitchFamily="2" charset="0"/>
              </a:rPr>
              <a:t>Initial Results of scatterplot for auction &amp; country feature</a:t>
            </a:r>
          </a:p>
        </p:txBody>
      </p:sp>
    </p:spTree>
    <p:extLst>
      <p:ext uri="{BB962C8B-B14F-4D97-AF65-F5344CB8AC3E}">
        <p14:creationId xmlns:p14="http://schemas.microsoft.com/office/powerpoint/2010/main" val="238671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BD4A18-0B82-454A-83C3-214C969BC69E}"/>
              </a:ext>
            </a:extLst>
          </p:cNvPr>
          <p:cNvSpPr>
            <a:spLocks noGrp="1"/>
          </p:cNvSpPr>
          <p:nvPr>
            <p:ph sz="quarter" idx="10"/>
          </p:nvPr>
        </p:nvSpPr>
        <p:spPr/>
        <p:txBody>
          <a:bodyPr lIns="91440" tIns="45720" rIns="91440" bIns="45720" anchor="t"/>
          <a:lstStyle/>
          <a:p>
            <a:r>
              <a:rPr lang="en-SG">
                <a:latin typeface="Avenir Book"/>
              </a:rPr>
              <a:t>Machine Learning Models</a:t>
            </a:r>
            <a:endParaRPr lang="en-US">
              <a:latin typeface="Avenir Book" panose="02000503020000020003" pitchFamily="2" charset="0"/>
            </a:endParaRPr>
          </a:p>
        </p:txBody>
      </p:sp>
      <p:sp>
        <p:nvSpPr>
          <p:cNvPr id="18" name="Rectangle 17">
            <a:extLst>
              <a:ext uri="{FF2B5EF4-FFF2-40B4-BE49-F238E27FC236}">
                <a16:creationId xmlns:a16="http://schemas.microsoft.com/office/drawing/2014/main" id="{5DB7F4B3-C0B6-4140-B776-9293054B3785}"/>
              </a:ext>
            </a:extLst>
          </p:cNvPr>
          <p:cNvSpPr/>
          <p:nvPr/>
        </p:nvSpPr>
        <p:spPr>
          <a:xfrm>
            <a:off x="2720286" y="1736629"/>
            <a:ext cx="4432197" cy="118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Arial" panose="020B0604020202020204" pitchFamily="34" charset="0"/>
              <a:buChar char="•"/>
            </a:pPr>
            <a:r>
              <a:rPr lang="en-SG" sz="1200">
                <a:solidFill>
                  <a:schemeClr val="tx1"/>
                </a:solidFill>
                <a:latin typeface="Avenir Book"/>
              </a:rPr>
              <a:t>Helps to deal with class imbalance by generating synthetic samples for the minority class, helps to overcome the overfitting problem posed by random oversampling</a:t>
            </a:r>
          </a:p>
          <a:p>
            <a:pPr marL="171450" indent="-171450">
              <a:buFont typeface="Arial" panose="020B0604020202020204" pitchFamily="34" charset="0"/>
              <a:buChar char="•"/>
            </a:pPr>
            <a:r>
              <a:rPr lang="en-SG" sz="1200">
                <a:solidFill>
                  <a:schemeClr val="tx1"/>
                </a:solidFill>
                <a:latin typeface="Avenir Book"/>
              </a:rPr>
              <a:t>RandomUnderSampling to reduce number of examples for the majority class.</a:t>
            </a:r>
            <a:endParaRPr lang="en-SG" sz="1200" dirty="0">
              <a:solidFill>
                <a:schemeClr val="tx1"/>
              </a:solidFill>
              <a:latin typeface="Avenir Book" panose="02000503020000020003" pitchFamily="2" charset="0"/>
            </a:endParaRPr>
          </a:p>
        </p:txBody>
      </p:sp>
      <p:sp>
        <p:nvSpPr>
          <p:cNvPr id="20" name="Rectangle 19">
            <a:extLst>
              <a:ext uri="{FF2B5EF4-FFF2-40B4-BE49-F238E27FC236}">
                <a16:creationId xmlns:a16="http://schemas.microsoft.com/office/drawing/2014/main" id="{99E7188F-EC2E-F44C-877A-9549742444CC}"/>
              </a:ext>
            </a:extLst>
          </p:cNvPr>
          <p:cNvSpPr/>
          <p:nvPr/>
        </p:nvSpPr>
        <p:spPr>
          <a:xfrm>
            <a:off x="2720287" y="1221373"/>
            <a:ext cx="4432197"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Why it was used</a:t>
            </a:r>
          </a:p>
        </p:txBody>
      </p:sp>
      <p:cxnSp>
        <p:nvCxnSpPr>
          <p:cNvPr id="21" name="Straight Connector 20">
            <a:extLst>
              <a:ext uri="{FF2B5EF4-FFF2-40B4-BE49-F238E27FC236}">
                <a16:creationId xmlns:a16="http://schemas.microsoft.com/office/drawing/2014/main" id="{C8F8FD98-41C2-1F48-917F-322E250B962C}"/>
              </a:ext>
            </a:extLst>
          </p:cNvPr>
          <p:cNvCxnSpPr>
            <a:cxnSpLocks/>
          </p:cNvCxnSpPr>
          <p:nvPr/>
        </p:nvCxnSpPr>
        <p:spPr>
          <a:xfrm>
            <a:off x="2720287" y="1576973"/>
            <a:ext cx="44321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F55F704-28CD-E94C-9329-21150712A7F4}"/>
              </a:ext>
            </a:extLst>
          </p:cNvPr>
          <p:cNvSpPr/>
          <p:nvPr/>
        </p:nvSpPr>
        <p:spPr>
          <a:xfrm>
            <a:off x="2720286" y="3402589"/>
            <a:ext cx="4432197" cy="118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SG" sz="1200">
                <a:solidFill>
                  <a:schemeClr val="tx1"/>
                </a:solidFill>
                <a:latin typeface="Avenir Book" panose="02000503020000020003" pitchFamily="2" charset="0"/>
              </a:rPr>
              <a:t>Equally splits the minority classes for the train and test set for each fold</a:t>
            </a:r>
          </a:p>
          <a:p>
            <a:pPr marL="285750" indent="-285750" algn="just">
              <a:buFont typeface="Arial" panose="020B0604020202020204" pitchFamily="34" charset="0"/>
              <a:buChar char="•"/>
            </a:pPr>
            <a:r>
              <a:rPr lang="en-SG" sz="1200">
                <a:solidFill>
                  <a:schemeClr val="tx1"/>
                </a:solidFill>
                <a:latin typeface="Avenir Book" panose="02000503020000020003" pitchFamily="2" charset="0"/>
              </a:rPr>
              <a:t>More representative of actual accuracy as </a:t>
            </a:r>
            <a:r>
              <a:rPr lang="en-SG" sz="1200" err="1">
                <a:solidFill>
                  <a:schemeClr val="tx1"/>
                </a:solidFill>
                <a:latin typeface="Avenir Book" panose="02000503020000020003" pitchFamily="2" charset="0"/>
              </a:rPr>
              <a:t>Kfolds</a:t>
            </a:r>
            <a:r>
              <a:rPr lang="en-SG" sz="1200"/>
              <a:t> </a:t>
            </a:r>
            <a:r>
              <a:rPr lang="en-SG" sz="1200">
                <a:solidFill>
                  <a:schemeClr val="tx1"/>
                </a:solidFill>
                <a:latin typeface="Avenir Book" panose="02000503020000020003" pitchFamily="2" charset="0"/>
              </a:rPr>
              <a:t>provide better approximation for that accuracy, including less overfitting</a:t>
            </a:r>
            <a:endParaRPr lang="en-US" sz="1200">
              <a:solidFill>
                <a:schemeClr val="tx1"/>
              </a:solidFill>
              <a:latin typeface="Avenir Book" panose="02000503020000020003" pitchFamily="2" charset="0"/>
            </a:endParaRPr>
          </a:p>
        </p:txBody>
      </p:sp>
      <p:sp>
        <p:nvSpPr>
          <p:cNvPr id="23" name="Rectangle 22">
            <a:extLst>
              <a:ext uri="{FF2B5EF4-FFF2-40B4-BE49-F238E27FC236}">
                <a16:creationId xmlns:a16="http://schemas.microsoft.com/office/drawing/2014/main" id="{661E2A4B-F987-E846-A2A3-4E417D5D58C5}"/>
              </a:ext>
            </a:extLst>
          </p:cNvPr>
          <p:cNvSpPr/>
          <p:nvPr/>
        </p:nvSpPr>
        <p:spPr>
          <a:xfrm>
            <a:off x="2720286" y="5068550"/>
            <a:ext cx="4432197" cy="117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just">
              <a:buFont typeface="Arial"/>
              <a:buChar char="•"/>
            </a:pPr>
            <a:r>
              <a:rPr lang="en-SG" sz="1200">
                <a:solidFill>
                  <a:schemeClr val="tx1"/>
                </a:solidFill>
                <a:latin typeface="Avenir Book" panose="02000503020000020003" pitchFamily="2" charset="0"/>
              </a:rPr>
              <a:t>Having many features creates a highly complex model, which tends to overfit to the training data</a:t>
            </a:r>
          </a:p>
          <a:p>
            <a:pPr marL="285750" indent="-285750" algn="just">
              <a:buFont typeface="Arial"/>
              <a:buChar char="•"/>
            </a:pPr>
            <a:r>
              <a:rPr lang="en-SG" sz="1200">
                <a:solidFill>
                  <a:schemeClr val="tx1"/>
                </a:solidFill>
                <a:latin typeface="Avenir Book" panose="02000503020000020003" pitchFamily="2" charset="0"/>
              </a:rPr>
              <a:t>Eliminating features also helps to improve interpretability of the model and computational efficiency</a:t>
            </a:r>
            <a:endParaRPr lang="en-US" sz="1200">
              <a:solidFill>
                <a:schemeClr val="tx1"/>
              </a:solidFill>
              <a:latin typeface="Avenir Book" panose="02000503020000020003" pitchFamily="2" charset="0"/>
            </a:endParaRPr>
          </a:p>
        </p:txBody>
      </p:sp>
      <p:sp>
        <p:nvSpPr>
          <p:cNvPr id="24" name="Rectangle 23">
            <a:extLst>
              <a:ext uri="{FF2B5EF4-FFF2-40B4-BE49-F238E27FC236}">
                <a16:creationId xmlns:a16="http://schemas.microsoft.com/office/drawing/2014/main" id="{E577454C-A08C-C84D-A983-FCBC2C50774A}"/>
              </a:ext>
            </a:extLst>
          </p:cNvPr>
          <p:cNvSpPr/>
          <p:nvPr/>
        </p:nvSpPr>
        <p:spPr>
          <a:xfrm>
            <a:off x="179613" y="1736629"/>
            <a:ext cx="2278800" cy="11808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latin typeface="Avenir Book" panose="02000503020000020003" pitchFamily="2" charset="0"/>
              </a:rPr>
              <a:t>Resampling</a:t>
            </a:r>
          </a:p>
        </p:txBody>
      </p:sp>
      <p:sp>
        <p:nvSpPr>
          <p:cNvPr id="26" name="Rectangle 25">
            <a:extLst>
              <a:ext uri="{FF2B5EF4-FFF2-40B4-BE49-F238E27FC236}">
                <a16:creationId xmlns:a16="http://schemas.microsoft.com/office/drawing/2014/main" id="{B2F4551B-8DAE-264F-A639-158CA2D2E3F2}"/>
              </a:ext>
            </a:extLst>
          </p:cNvPr>
          <p:cNvSpPr/>
          <p:nvPr/>
        </p:nvSpPr>
        <p:spPr>
          <a:xfrm>
            <a:off x="164014" y="1221373"/>
            <a:ext cx="2274428" cy="355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Techniques</a:t>
            </a:r>
          </a:p>
        </p:txBody>
      </p:sp>
      <p:cxnSp>
        <p:nvCxnSpPr>
          <p:cNvPr id="27" name="Straight Connector 26">
            <a:extLst>
              <a:ext uri="{FF2B5EF4-FFF2-40B4-BE49-F238E27FC236}">
                <a16:creationId xmlns:a16="http://schemas.microsoft.com/office/drawing/2014/main" id="{3B39AA67-E563-A248-8727-1DC5AD3046CF}"/>
              </a:ext>
            </a:extLst>
          </p:cNvPr>
          <p:cNvCxnSpPr>
            <a:cxnSpLocks/>
          </p:cNvCxnSpPr>
          <p:nvPr/>
        </p:nvCxnSpPr>
        <p:spPr>
          <a:xfrm>
            <a:off x="164013" y="1576973"/>
            <a:ext cx="22744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C811A49-B485-364E-B4C6-572462EE61DD}"/>
              </a:ext>
            </a:extLst>
          </p:cNvPr>
          <p:cNvSpPr/>
          <p:nvPr/>
        </p:nvSpPr>
        <p:spPr>
          <a:xfrm>
            <a:off x="179613" y="3402589"/>
            <a:ext cx="2278800" cy="11808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venir Book" panose="02000503020000020003" pitchFamily="2" charset="0"/>
              </a:rPr>
              <a:t>Stratified K Fold</a:t>
            </a:r>
          </a:p>
        </p:txBody>
      </p:sp>
      <p:sp>
        <p:nvSpPr>
          <p:cNvPr id="29" name="Rectangle 28">
            <a:extLst>
              <a:ext uri="{FF2B5EF4-FFF2-40B4-BE49-F238E27FC236}">
                <a16:creationId xmlns:a16="http://schemas.microsoft.com/office/drawing/2014/main" id="{08126BA0-A1A3-6C49-8B87-4FB8351C6760}"/>
              </a:ext>
            </a:extLst>
          </p:cNvPr>
          <p:cNvSpPr/>
          <p:nvPr/>
        </p:nvSpPr>
        <p:spPr>
          <a:xfrm>
            <a:off x="179613" y="5068550"/>
            <a:ext cx="2278800" cy="11808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Avenir Book" panose="02000503020000020003" pitchFamily="2" charset="0"/>
              </a:rPr>
              <a:t>Feature Elimination</a:t>
            </a:r>
          </a:p>
        </p:txBody>
      </p:sp>
      <p:sp>
        <p:nvSpPr>
          <p:cNvPr id="30" name="Rectangle 29">
            <a:extLst>
              <a:ext uri="{FF2B5EF4-FFF2-40B4-BE49-F238E27FC236}">
                <a16:creationId xmlns:a16="http://schemas.microsoft.com/office/drawing/2014/main" id="{D1BE7AF9-347E-BE4A-9237-5F9FB10DBE16}"/>
              </a:ext>
            </a:extLst>
          </p:cNvPr>
          <p:cNvSpPr/>
          <p:nvPr/>
        </p:nvSpPr>
        <p:spPr>
          <a:xfrm>
            <a:off x="7434329" y="1736629"/>
            <a:ext cx="4538729" cy="118080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200">
                <a:solidFill>
                  <a:schemeClr val="tx1"/>
                </a:solidFill>
                <a:latin typeface="Avenir Book" panose="02000503020000020003" pitchFamily="2" charset="0"/>
              </a:rPr>
              <a:t>Run a pipeline using SMOTE and </a:t>
            </a:r>
            <a:r>
              <a:rPr lang="en-SG" sz="1200" err="1">
                <a:solidFill>
                  <a:schemeClr val="tx1"/>
                </a:solidFill>
                <a:latin typeface="Avenir Book" panose="02000503020000020003" pitchFamily="2" charset="0"/>
              </a:rPr>
              <a:t>RandomUnderSampling</a:t>
            </a:r>
            <a:r>
              <a:rPr lang="en-SG" sz="1200">
                <a:solidFill>
                  <a:schemeClr val="tx1"/>
                </a:solidFill>
                <a:latin typeface="Avenir Book" panose="02000503020000020003" pitchFamily="2" charset="0"/>
              </a:rPr>
              <a:t> for training dataset as performing them both together helps to increase the effectiveness of handling imbalanced classes </a:t>
            </a:r>
            <a:endParaRPr lang="en-SG" sz="1400">
              <a:solidFill>
                <a:schemeClr val="tx1"/>
              </a:solidFill>
              <a:latin typeface="Avenir Book" panose="02000503020000020003" pitchFamily="2" charset="0"/>
            </a:endParaRPr>
          </a:p>
        </p:txBody>
      </p:sp>
      <p:sp>
        <p:nvSpPr>
          <p:cNvPr id="31" name="Rectangle 30">
            <a:extLst>
              <a:ext uri="{FF2B5EF4-FFF2-40B4-BE49-F238E27FC236}">
                <a16:creationId xmlns:a16="http://schemas.microsoft.com/office/drawing/2014/main" id="{D5E59598-985E-434F-910C-5836E2A6B115}"/>
              </a:ext>
            </a:extLst>
          </p:cNvPr>
          <p:cNvSpPr/>
          <p:nvPr/>
        </p:nvSpPr>
        <p:spPr>
          <a:xfrm>
            <a:off x="7434329" y="1221373"/>
            <a:ext cx="4538729"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a:solidFill>
                  <a:schemeClr val="tx1"/>
                </a:solidFill>
                <a:latin typeface="Avenir Book" panose="02000503020000020003" pitchFamily="2" charset="0"/>
              </a:rPr>
              <a:t>How it is applied</a:t>
            </a:r>
          </a:p>
        </p:txBody>
      </p:sp>
      <p:cxnSp>
        <p:nvCxnSpPr>
          <p:cNvPr id="32" name="Straight Connector 31">
            <a:extLst>
              <a:ext uri="{FF2B5EF4-FFF2-40B4-BE49-F238E27FC236}">
                <a16:creationId xmlns:a16="http://schemas.microsoft.com/office/drawing/2014/main" id="{78F61C8A-0D32-6647-9951-2D7F0F173EBA}"/>
              </a:ext>
            </a:extLst>
          </p:cNvPr>
          <p:cNvCxnSpPr>
            <a:cxnSpLocks/>
          </p:cNvCxnSpPr>
          <p:nvPr/>
        </p:nvCxnSpPr>
        <p:spPr>
          <a:xfrm>
            <a:off x="7434329" y="1576973"/>
            <a:ext cx="45387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1BE72C7-1410-C142-8CDA-6DD4DA09B86C}"/>
              </a:ext>
            </a:extLst>
          </p:cNvPr>
          <p:cNvSpPr/>
          <p:nvPr/>
        </p:nvSpPr>
        <p:spPr>
          <a:xfrm>
            <a:off x="7434329" y="3402589"/>
            <a:ext cx="4538729" cy="118080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SG" sz="1200">
                <a:solidFill>
                  <a:schemeClr val="tx1"/>
                </a:solidFill>
                <a:latin typeface="Avenir Book" panose="02000503020000020003" pitchFamily="2" charset="0"/>
              </a:rPr>
              <a:t>Maximize our training dataset by splitting them into k number of folds and training them</a:t>
            </a:r>
          </a:p>
          <a:p>
            <a:pPr marL="171450" indent="-171450" algn="just">
              <a:buFont typeface="Arial" panose="020B0604020202020204" pitchFamily="34" charset="0"/>
              <a:buChar char="•"/>
            </a:pPr>
            <a:r>
              <a:rPr lang="en-SG" sz="1200">
                <a:solidFill>
                  <a:schemeClr val="tx1"/>
                </a:solidFill>
                <a:latin typeface="Avenir Book" panose="02000503020000020003" pitchFamily="2" charset="0"/>
              </a:rPr>
              <a:t>Used in </a:t>
            </a:r>
            <a:r>
              <a:rPr lang="en-SG" sz="1200" err="1">
                <a:solidFill>
                  <a:schemeClr val="tx1"/>
                </a:solidFill>
                <a:latin typeface="Avenir Book" panose="02000503020000020003" pitchFamily="2" charset="0"/>
              </a:rPr>
              <a:t>gridsearch</a:t>
            </a:r>
            <a:r>
              <a:rPr lang="en-SG" sz="1200">
                <a:solidFill>
                  <a:schemeClr val="tx1"/>
                </a:solidFill>
                <a:latin typeface="Avenir Book" panose="02000503020000020003" pitchFamily="2" charset="0"/>
              </a:rPr>
              <a:t>, </a:t>
            </a:r>
            <a:r>
              <a:rPr lang="en-SG" sz="1200" err="1">
                <a:solidFill>
                  <a:schemeClr val="tx1"/>
                </a:solidFill>
                <a:latin typeface="Avenir Book" panose="02000503020000020003" pitchFamily="2" charset="0"/>
              </a:rPr>
              <a:t>randomsearch</a:t>
            </a:r>
            <a:r>
              <a:rPr lang="en-SG" sz="1200">
                <a:solidFill>
                  <a:schemeClr val="tx1"/>
                </a:solidFill>
                <a:latin typeface="Avenir Book" panose="02000503020000020003" pitchFamily="2" charset="0"/>
              </a:rPr>
              <a:t>, evaluation of scores of the final models &amp; stacking</a:t>
            </a:r>
            <a:endParaRPr lang="en-US" sz="1200">
              <a:solidFill>
                <a:schemeClr val="tx1"/>
              </a:solidFill>
              <a:latin typeface="Avenir Book" panose="02000503020000020003" pitchFamily="2" charset="0"/>
            </a:endParaRPr>
          </a:p>
        </p:txBody>
      </p:sp>
      <p:sp>
        <p:nvSpPr>
          <p:cNvPr id="7" name="Rectangle 6">
            <a:extLst>
              <a:ext uri="{FF2B5EF4-FFF2-40B4-BE49-F238E27FC236}">
                <a16:creationId xmlns:a16="http://schemas.microsoft.com/office/drawing/2014/main" id="{68082A20-FAAB-4048-883C-018213D026E3}"/>
              </a:ext>
            </a:extLst>
          </p:cNvPr>
          <p:cNvSpPr/>
          <p:nvPr/>
        </p:nvSpPr>
        <p:spPr>
          <a:xfrm>
            <a:off x="7434329" y="5069464"/>
            <a:ext cx="4538729" cy="1180800"/>
          </a:xfrm>
          <a:prstGeom prst="rect">
            <a:avLst/>
          </a:prstGeom>
          <a:no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lgn="just">
              <a:buFont typeface="Arial" panose="020B0604020202020204" pitchFamily="34" charset="0"/>
              <a:buChar char="•"/>
            </a:pPr>
            <a:r>
              <a:rPr lang="en-SG" sz="1200" dirty="0">
                <a:solidFill>
                  <a:schemeClr val="tx1"/>
                </a:solidFill>
                <a:latin typeface="Avenir Book"/>
              </a:rPr>
              <a:t>Leveraging on the feature importance</a:t>
            </a:r>
            <a:endParaRPr lang="en-SG" sz="12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11936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8" grpId="0" animBg="1"/>
      <p:bldP spid="29" grpId="0" animBg="1"/>
      <p:bldP spid="33"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792A1A-9218-F343-8924-2B58FA9588B5}"/>
              </a:ext>
            </a:extLst>
          </p:cNvPr>
          <p:cNvSpPr/>
          <p:nvPr/>
        </p:nvSpPr>
        <p:spPr>
          <a:xfrm>
            <a:off x="736924" y="3025485"/>
            <a:ext cx="10887909" cy="423010"/>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a:latin typeface="Avenir Book" panose="02000503020000020003" pitchFamily="2" charset="0"/>
              </a:rPr>
              <a:t>Engineered 52 features through one hot encoding, log entropy and statistical measures</a:t>
            </a:r>
          </a:p>
        </p:txBody>
      </p:sp>
      <p:sp>
        <p:nvSpPr>
          <p:cNvPr id="12" name="Rectangle 11">
            <a:extLst>
              <a:ext uri="{FF2B5EF4-FFF2-40B4-BE49-F238E27FC236}">
                <a16:creationId xmlns:a16="http://schemas.microsoft.com/office/drawing/2014/main" id="{D7151440-6B64-F24A-B452-CB195BBA09CF}"/>
              </a:ext>
            </a:extLst>
          </p:cNvPr>
          <p:cNvSpPr/>
          <p:nvPr/>
        </p:nvSpPr>
        <p:spPr>
          <a:xfrm>
            <a:off x="740469" y="3422432"/>
            <a:ext cx="10887909" cy="2329781"/>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endParaRPr lang="en-US" sz="1600" b="1">
              <a:solidFill>
                <a:schemeClr val="tx1"/>
              </a:solidFill>
              <a:latin typeface="Avenir Book" panose="02000503020000020003" pitchFamily="2" charset="0"/>
            </a:endParaRPr>
          </a:p>
        </p:txBody>
      </p:sp>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Feature Engineering</a:t>
            </a:r>
          </a:p>
        </p:txBody>
      </p:sp>
      <p:pic>
        <p:nvPicPr>
          <p:cNvPr id="16" name="Picture 15">
            <a:extLst>
              <a:ext uri="{FF2B5EF4-FFF2-40B4-BE49-F238E27FC236}">
                <a16:creationId xmlns:a16="http://schemas.microsoft.com/office/drawing/2014/main" id="{E63D2BA3-8CEF-4BDF-8729-93D230643F5F}"/>
              </a:ext>
            </a:extLst>
          </p:cNvPr>
          <p:cNvPicPr>
            <a:picLocks noChangeAspect="1"/>
          </p:cNvPicPr>
          <p:nvPr/>
        </p:nvPicPr>
        <p:blipFill>
          <a:blip r:embed="rId3"/>
          <a:stretch>
            <a:fillRect/>
          </a:stretch>
        </p:blipFill>
        <p:spPr>
          <a:xfrm>
            <a:off x="753422" y="3633112"/>
            <a:ext cx="10872413" cy="1874554"/>
          </a:xfrm>
          <a:prstGeom prst="rect">
            <a:avLst/>
          </a:prstGeom>
        </p:spPr>
      </p:pic>
      <p:grpSp>
        <p:nvGrpSpPr>
          <p:cNvPr id="4" name="Group 3">
            <a:extLst>
              <a:ext uri="{FF2B5EF4-FFF2-40B4-BE49-F238E27FC236}">
                <a16:creationId xmlns:a16="http://schemas.microsoft.com/office/drawing/2014/main" id="{3032790E-5328-ED4D-B5E1-EF6AEE16A6CB}"/>
              </a:ext>
            </a:extLst>
          </p:cNvPr>
          <p:cNvGrpSpPr/>
          <p:nvPr/>
        </p:nvGrpSpPr>
        <p:grpSpPr>
          <a:xfrm>
            <a:off x="722748" y="1054917"/>
            <a:ext cx="10891453" cy="1082227"/>
            <a:chOff x="722748" y="1054917"/>
            <a:chExt cx="10891453" cy="1082227"/>
          </a:xfrm>
        </p:grpSpPr>
        <p:sp>
          <p:nvSpPr>
            <p:cNvPr id="7" name="Rectangle 6">
              <a:extLst>
                <a:ext uri="{FF2B5EF4-FFF2-40B4-BE49-F238E27FC236}">
                  <a16:creationId xmlns:a16="http://schemas.microsoft.com/office/drawing/2014/main" id="{C136FF26-9C82-0247-B3C9-001CE8669F52}"/>
                </a:ext>
              </a:extLst>
            </p:cNvPr>
            <p:cNvSpPr/>
            <p:nvPr/>
          </p:nvSpPr>
          <p:spPr>
            <a:xfrm>
              <a:off x="722748" y="1054917"/>
              <a:ext cx="10887909" cy="423010"/>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a:latin typeface="Avenir Book" panose="02000503020000020003" pitchFamily="2" charset="0"/>
                </a:rPr>
                <a:t>Usable Features</a:t>
              </a:r>
              <a:endParaRPr lang="en-US" sz="1600" b="1">
                <a:solidFill>
                  <a:schemeClr val="bg1"/>
                </a:solidFill>
                <a:latin typeface="Avenir Book" panose="02000503020000020003" pitchFamily="2" charset="0"/>
              </a:endParaRPr>
            </a:p>
          </p:txBody>
        </p:sp>
        <p:sp>
          <p:nvSpPr>
            <p:cNvPr id="8" name="Rectangle 7">
              <a:extLst>
                <a:ext uri="{FF2B5EF4-FFF2-40B4-BE49-F238E27FC236}">
                  <a16:creationId xmlns:a16="http://schemas.microsoft.com/office/drawing/2014/main" id="{9FC03A89-E27C-DE49-BFC4-B2DDA8901280}"/>
                </a:ext>
              </a:extLst>
            </p:cNvPr>
            <p:cNvSpPr/>
            <p:nvPr/>
          </p:nvSpPr>
          <p:spPr>
            <a:xfrm>
              <a:off x="726292" y="1451866"/>
              <a:ext cx="10887909" cy="685278"/>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err="1">
                  <a:solidFill>
                    <a:schemeClr val="tx1"/>
                  </a:solidFill>
                  <a:latin typeface="Avenir Book" panose="02000503020000020003" pitchFamily="2" charset="0"/>
                </a:rPr>
                <a:t>Bidder_id</a:t>
              </a:r>
              <a:r>
                <a:rPr lang="en-SG" sz="1600">
                  <a:solidFill>
                    <a:schemeClr val="tx1"/>
                  </a:solidFill>
                  <a:latin typeface="Avenir Book" panose="02000503020000020003" pitchFamily="2" charset="0"/>
                </a:rPr>
                <a:t>, Auction, Merchandise, Device, Time, Country, Ip, </a:t>
              </a:r>
              <a:r>
                <a:rPr lang="en-SG" sz="1600" err="1">
                  <a:solidFill>
                    <a:schemeClr val="tx1"/>
                  </a:solidFill>
                  <a:latin typeface="Avenir Book" panose="02000503020000020003" pitchFamily="2" charset="0"/>
                </a:rPr>
                <a:t>Url</a:t>
              </a:r>
              <a:endParaRPr lang="en-US" sz="1600" b="1">
                <a:solidFill>
                  <a:schemeClr val="tx1"/>
                </a:solidFill>
                <a:latin typeface="Avenir Book" panose="02000503020000020003" pitchFamily="2" charset="0"/>
              </a:endParaRPr>
            </a:p>
          </p:txBody>
        </p:sp>
      </p:grpSp>
      <p:sp>
        <p:nvSpPr>
          <p:cNvPr id="10" name="Arrow: Chevron 3">
            <a:extLst>
              <a:ext uri="{FF2B5EF4-FFF2-40B4-BE49-F238E27FC236}">
                <a16:creationId xmlns:a16="http://schemas.microsoft.com/office/drawing/2014/main" id="{C05B2AF5-8540-D64E-9166-576EA96E83F8}"/>
              </a:ext>
            </a:extLst>
          </p:cNvPr>
          <p:cNvSpPr/>
          <p:nvPr/>
        </p:nvSpPr>
        <p:spPr>
          <a:xfrm rot="5400000">
            <a:off x="5973407" y="2303589"/>
            <a:ext cx="355107" cy="619897"/>
          </a:xfrm>
          <a:prstGeom prst="chevron">
            <a:avLst>
              <a:gd name="adj" fmla="val 65000"/>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188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Feature Engineering (Interesting Features)</a:t>
            </a:r>
          </a:p>
        </p:txBody>
      </p:sp>
      <p:sp>
        <p:nvSpPr>
          <p:cNvPr id="4" name="TextBox 3">
            <a:extLst>
              <a:ext uri="{FF2B5EF4-FFF2-40B4-BE49-F238E27FC236}">
                <a16:creationId xmlns:a16="http://schemas.microsoft.com/office/drawing/2014/main" id="{7AC30C1C-9F45-494C-8224-B7FDFC7797F1}"/>
              </a:ext>
            </a:extLst>
          </p:cNvPr>
          <p:cNvSpPr txBox="1"/>
          <p:nvPr/>
        </p:nvSpPr>
        <p:spPr>
          <a:xfrm>
            <a:off x="1706877" y="2913729"/>
            <a:ext cx="3391454" cy="307777"/>
          </a:xfrm>
          <a:prstGeom prst="rect">
            <a:avLst/>
          </a:prstGeom>
          <a:noFill/>
        </p:spPr>
        <p:txBody>
          <a:bodyPr wrap="square" rtlCol="0">
            <a:spAutoFit/>
          </a:bodyPr>
          <a:lstStyle/>
          <a:p>
            <a:pPr algn="just"/>
            <a:r>
              <a:rPr lang="en-SG" sz="1400" b="1">
                <a:latin typeface="Avenir Book" panose="02000503020000020003" pitchFamily="2" charset="0"/>
              </a:rPr>
              <a:t>Feature Name: Instant response</a:t>
            </a:r>
          </a:p>
        </p:txBody>
      </p:sp>
      <p:pic>
        <p:nvPicPr>
          <p:cNvPr id="7" name="Picture 6">
            <a:extLst>
              <a:ext uri="{FF2B5EF4-FFF2-40B4-BE49-F238E27FC236}">
                <a16:creationId xmlns:a16="http://schemas.microsoft.com/office/drawing/2014/main" id="{A83E9098-0FD9-4479-AD7E-4440B845F144}"/>
              </a:ext>
            </a:extLst>
          </p:cNvPr>
          <p:cNvPicPr>
            <a:picLocks noChangeAspect="1"/>
          </p:cNvPicPr>
          <p:nvPr/>
        </p:nvPicPr>
        <p:blipFill>
          <a:blip r:embed="rId3"/>
          <a:stretch>
            <a:fillRect/>
          </a:stretch>
        </p:blipFill>
        <p:spPr>
          <a:xfrm>
            <a:off x="6746068" y="4099666"/>
            <a:ext cx="3820533" cy="1959108"/>
          </a:xfrm>
          <a:prstGeom prst="rect">
            <a:avLst/>
          </a:prstGeom>
        </p:spPr>
      </p:pic>
      <p:sp>
        <p:nvSpPr>
          <p:cNvPr id="11" name="TextBox 10">
            <a:extLst>
              <a:ext uri="{FF2B5EF4-FFF2-40B4-BE49-F238E27FC236}">
                <a16:creationId xmlns:a16="http://schemas.microsoft.com/office/drawing/2014/main" id="{6F7F4289-8973-4739-B216-F439ADC617DD}"/>
              </a:ext>
            </a:extLst>
          </p:cNvPr>
          <p:cNvSpPr txBox="1"/>
          <p:nvPr/>
        </p:nvSpPr>
        <p:spPr>
          <a:xfrm>
            <a:off x="6834554" y="6058774"/>
            <a:ext cx="3763107" cy="307777"/>
          </a:xfrm>
          <a:prstGeom prst="rect">
            <a:avLst/>
          </a:prstGeom>
          <a:noFill/>
        </p:spPr>
        <p:txBody>
          <a:bodyPr wrap="square">
            <a:spAutoFit/>
          </a:bodyPr>
          <a:lstStyle/>
          <a:p>
            <a:pPr algn="just"/>
            <a:r>
              <a:rPr lang="en-SG" sz="1400" b="1">
                <a:latin typeface="Avenir Book" panose="02000503020000020003" pitchFamily="2" charset="0"/>
              </a:rPr>
              <a:t>Feature Name: </a:t>
            </a:r>
            <a:r>
              <a:rPr lang="en-SG" sz="1400">
                <a:latin typeface="Avenir Book" panose="02000503020000020003" pitchFamily="2" charset="0"/>
              </a:rPr>
              <a:t>Number of bids per auction</a:t>
            </a:r>
          </a:p>
        </p:txBody>
      </p:sp>
      <p:pic>
        <p:nvPicPr>
          <p:cNvPr id="10" name="Picture 9">
            <a:extLst>
              <a:ext uri="{FF2B5EF4-FFF2-40B4-BE49-F238E27FC236}">
                <a16:creationId xmlns:a16="http://schemas.microsoft.com/office/drawing/2014/main" id="{46243C2D-0088-4234-BA9B-DBCE62BBCB39}"/>
              </a:ext>
            </a:extLst>
          </p:cNvPr>
          <p:cNvPicPr>
            <a:picLocks noChangeAspect="1"/>
          </p:cNvPicPr>
          <p:nvPr/>
        </p:nvPicPr>
        <p:blipFill>
          <a:blip r:embed="rId4"/>
          <a:stretch>
            <a:fillRect/>
          </a:stretch>
        </p:blipFill>
        <p:spPr>
          <a:xfrm>
            <a:off x="1738521" y="4099668"/>
            <a:ext cx="3825960" cy="1964535"/>
          </a:xfrm>
          <a:prstGeom prst="rect">
            <a:avLst/>
          </a:prstGeom>
        </p:spPr>
      </p:pic>
      <p:sp>
        <p:nvSpPr>
          <p:cNvPr id="15" name="TextBox 14">
            <a:extLst>
              <a:ext uri="{FF2B5EF4-FFF2-40B4-BE49-F238E27FC236}">
                <a16:creationId xmlns:a16="http://schemas.microsoft.com/office/drawing/2014/main" id="{B065D942-04A5-402D-9F2A-AF99F5A81D7E}"/>
              </a:ext>
            </a:extLst>
          </p:cNvPr>
          <p:cNvSpPr txBox="1"/>
          <p:nvPr/>
        </p:nvSpPr>
        <p:spPr>
          <a:xfrm>
            <a:off x="1840523" y="6058776"/>
            <a:ext cx="3739662" cy="307777"/>
          </a:xfrm>
          <a:prstGeom prst="rect">
            <a:avLst/>
          </a:prstGeom>
          <a:noFill/>
        </p:spPr>
        <p:txBody>
          <a:bodyPr wrap="square">
            <a:spAutoFit/>
          </a:bodyPr>
          <a:lstStyle/>
          <a:p>
            <a:pPr algn="just"/>
            <a:r>
              <a:rPr lang="en-SG" sz="1400" b="1">
                <a:latin typeface="Avenir Book" panose="02000503020000020003" pitchFamily="2" charset="0"/>
              </a:rPr>
              <a:t>Feature Name: Mean IP used per auction</a:t>
            </a:r>
          </a:p>
        </p:txBody>
      </p:sp>
      <p:sp>
        <p:nvSpPr>
          <p:cNvPr id="17" name="TextBox 16">
            <a:extLst>
              <a:ext uri="{FF2B5EF4-FFF2-40B4-BE49-F238E27FC236}">
                <a16:creationId xmlns:a16="http://schemas.microsoft.com/office/drawing/2014/main" id="{87F30B09-7951-4852-B63B-CB2AC8D5B9A0}"/>
              </a:ext>
            </a:extLst>
          </p:cNvPr>
          <p:cNvSpPr txBox="1"/>
          <p:nvPr/>
        </p:nvSpPr>
        <p:spPr>
          <a:xfrm>
            <a:off x="6715284" y="2948898"/>
            <a:ext cx="3858932" cy="523220"/>
          </a:xfrm>
          <a:prstGeom prst="rect">
            <a:avLst/>
          </a:prstGeom>
          <a:noFill/>
        </p:spPr>
        <p:txBody>
          <a:bodyPr wrap="square">
            <a:spAutoFit/>
          </a:bodyPr>
          <a:lstStyle/>
          <a:p>
            <a:pPr algn="just"/>
            <a:r>
              <a:rPr lang="en-SG" sz="1400" b="1">
                <a:latin typeface="Avenir Book" panose="02000503020000020003" pitchFamily="2" charset="0"/>
              </a:rPr>
              <a:t>Feature Name: Percentage of auctions above threshold</a:t>
            </a:r>
          </a:p>
        </p:txBody>
      </p:sp>
      <p:pic>
        <p:nvPicPr>
          <p:cNvPr id="19" name="Picture 18">
            <a:extLst>
              <a:ext uri="{FF2B5EF4-FFF2-40B4-BE49-F238E27FC236}">
                <a16:creationId xmlns:a16="http://schemas.microsoft.com/office/drawing/2014/main" id="{7757F0CC-50A2-4C56-9A1B-D2D13C6D6C77}"/>
              </a:ext>
            </a:extLst>
          </p:cNvPr>
          <p:cNvPicPr>
            <a:picLocks noChangeAspect="1"/>
          </p:cNvPicPr>
          <p:nvPr/>
        </p:nvPicPr>
        <p:blipFill>
          <a:blip r:embed="rId5"/>
          <a:stretch>
            <a:fillRect/>
          </a:stretch>
        </p:blipFill>
        <p:spPr>
          <a:xfrm>
            <a:off x="6746068" y="943766"/>
            <a:ext cx="3787972" cy="1969963"/>
          </a:xfrm>
          <a:prstGeom prst="rect">
            <a:avLst/>
          </a:prstGeom>
        </p:spPr>
      </p:pic>
      <p:pic>
        <p:nvPicPr>
          <p:cNvPr id="21" name="Picture 20">
            <a:extLst>
              <a:ext uri="{FF2B5EF4-FFF2-40B4-BE49-F238E27FC236}">
                <a16:creationId xmlns:a16="http://schemas.microsoft.com/office/drawing/2014/main" id="{06FD6574-1BAE-49C5-A761-D2BAB3756E04}"/>
              </a:ext>
            </a:extLst>
          </p:cNvPr>
          <p:cNvPicPr>
            <a:picLocks noChangeAspect="1"/>
          </p:cNvPicPr>
          <p:nvPr/>
        </p:nvPicPr>
        <p:blipFill>
          <a:blip r:embed="rId6"/>
          <a:stretch>
            <a:fillRect/>
          </a:stretch>
        </p:blipFill>
        <p:spPr>
          <a:xfrm>
            <a:off x="1738521" y="943768"/>
            <a:ext cx="3820533" cy="1969962"/>
          </a:xfrm>
          <a:prstGeom prst="rect">
            <a:avLst/>
          </a:prstGeom>
        </p:spPr>
      </p:pic>
      <p:sp>
        <p:nvSpPr>
          <p:cNvPr id="12" name="Rectangle 11">
            <a:extLst>
              <a:ext uri="{FF2B5EF4-FFF2-40B4-BE49-F238E27FC236}">
                <a16:creationId xmlns:a16="http://schemas.microsoft.com/office/drawing/2014/main" id="{AFA2BF8C-5A9B-B048-B0FC-451826859E00}"/>
              </a:ext>
            </a:extLst>
          </p:cNvPr>
          <p:cNvSpPr/>
          <p:nvPr/>
        </p:nvSpPr>
        <p:spPr>
          <a:xfrm>
            <a:off x="1041231" y="1576508"/>
            <a:ext cx="33597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1</a:t>
            </a:r>
          </a:p>
        </p:txBody>
      </p:sp>
      <p:sp>
        <p:nvSpPr>
          <p:cNvPr id="13" name="Rectangle 12">
            <a:extLst>
              <a:ext uri="{FF2B5EF4-FFF2-40B4-BE49-F238E27FC236}">
                <a16:creationId xmlns:a16="http://schemas.microsoft.com/office/drawing/2014/main" id="{8882B678-4211-D444-9A20-D840B170BFA8}"/>
              </a:ext>
            </a:extLst>
          </p:cNvPr>
          <p:cNvSpPr/>
          <p:nvPr/>
        </p:nvSpPr>
        <p:spPr>
          <a:xfrm>
            <a:off x="1040016" y="4826917"/>
            <a:ext cx="33840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2</a:t>
            </a:r>
          </a:p>
        </p:txBody>
      </p:sp>
      <p:sp>
        <p:nvSpPr>
          <p:cNvPr id="14" name="Rectangle 13">
            <a:extLst>
              <a:ext uri="{FF2B5EF4-FFF2-40B4-BE49-F238E27FC236}">
                <a16:creationId xmlns:a16="http://schemas.microsoft.com/office/drawing/2014/main" id="{82D7440D-BAE6-7B47-B93D-A8DA15816328}"/>
              </a:ext>
            </a:extLst>
          </p:cNvPr>
          <p:cNvSpPr/>
          <p:nvPr/>
        </p:nvSpPr>
        <p:spPr>
          <a:xfrm>
            <a:off x="6221616" y="1584062"/>
            <a:ext cx="33840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3</a:t>
            </a:r>
          </a:p>
        </p:txBody>
      </p:sp>
      <p:sp>
        <p:nvSpPr>
          <p:cNvPr id="16" name="Rectangle 15">
            <a:extLst>
              <a:ext uri="{FF2B5EF4-FFF2-40B4-BE49-F238E27FC236}">
                <a16:creationId xmlns:a16="http://schemas.microsoft.com/office/drawing/2014/main" id="{BD7A4257-77EC-8F4D-AF6B-A20646EEEBEE}"/>
              </a:ext>
            </a:extLst>
          </p:cNvPr>
          <p:cNvSpPr/>
          <p:nvPr/>
        </p:nvSpPr>
        <p:spPr>
          <a:xfrm>
            <a:off x="6188486" y="4796694"/>
            <a:ext cx="338400" cy="653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i="1">
                <a:solidFill>
                  <a:schemeClr val="tx1"/>
                </a:solidFill>
                <a:latin typeface="Avenir Book" panose="02000503020000020003" pitchFamily="2" charset="0"/>
              </a:rPr>
              <a:t>4</a:t>
            </a:r>
          </a:p>
        </p:txBody>
      </p:sp>
      <p:sp>
        <p:nvSpPr>
          <p:cNvPr id="18" name="TextBox 17">
            <a:extLst>
              <a:ext uri="{FF2B5EF4-FFF2-40B4-BE49-F238E27FC236}">
                <a16:creationId xmlns:a16="http://schemas.microsoft.com/office/drawing/2014/main" id="{3F48010F-151B-4E53-8268-85F238941A34}"/>
              </a:ext>
            </a:extLst>
          </p:cNvPr>
          <p:cNvSpPr txBox="1"/>
          <p:nvPr/>
        </p:nvSpPr>
        <p:spPr>
          <a:xfrm>
            <a:off x="1695152" y="3144062"/>
            <a:ext cx="4119494" cy="307777"/>
          </a:xfrm>
          <a:prstGeom prst="rect">
            <a:avLst/>
          </a:prstGeom>
          <a:noFill/>
        </p:spPr>
        <p:txBody>
          <a:bodyPr wrap="square" rtlCol="0">
            <a:spAutoFit/>
          </a:bodyPr>
          <a:lstStyle/>
          <a:p>
            <a:pPr algn="just"/>
            <a:r>
              <a:rPr lang="en-SG" sz="1400">
                <a:latin typeface="Avenir Book" panose="02000503020000020003" pitchFamily="2" charset="0"/>
              </a:rPr>
              <a:t>Description: Number of Simultaneous response </a:t>
            </a:r>
          </a:p>
        </p:txBody>
      </p:sp>
      <p:sp>
        <p:nvSpPr>
          <p:cNvPr id="20" name="TextBox 19">
            <a:extLst>
              <a:ext uri="{FF2B5EF4-FFF2-40B4-BE49-F238E27FC236}">
                <a16:creationId xmlns:a16="http://schemas.microsoft.com/office/drawing/2014/main" id="{E263302C-2C54-1B4C-9B23-98E5B8FF0111}"/>
              </a:ext>
            </a:extLst>
          </p:cNvPr>
          <p:cNvSpPr txBox="1"/>
          <p:nvPr/>
        </p:nvSpPr>
        <p:spPr>
          <a:xfrm>
            <a:off x="1859275" y="729108"/>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Bot</a:t>
            </a:r>
          </a:p>
        </p:txBody>
      </p:sp>
      <p:sp>
        <p:nvSpPr>
          <p:cNvPr id="22" name="TextBox 21">
            <a:extLst>
              <a:ext uri="{FF2B5EF4-FFF2-40B4-BE49-F238E27FC236}">
                <a16:creationId xmlns:a16="http://schemas.microsoft.com/office/drawing/2014/main" id="{D9BA953D-38E5-404D-976D-EED0F4D3D1F8}"/>
              </a:ext>
            </a:extLst>
          </p:cNvPr>
          <p:cNvSpPr txBox="1"/>
          <p:nvPr/>
        </p:nvSpPr>
        <p:spPr>
          <a:xfrm>
            <a:off x="3828752" y="729107"/>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Human</a:t>
            </a:r>
          </a:p>
        </p:txBody>
      </p:sp>
      <p:sp>
        <p:nvSpPr>
          <p:cNvPr id="23" name="TextBox 22">
            <a:extLst>
              <a:ext uri="{FF2B5EF4-FFF2-40B4-BE49-F238E27FC236}">
                <a16:creationId xmlns:a16="http://schemas.microsoft.com/office/drawing/2014/main" id="{B4382EC4-D12A-BC43-B93F-6F5F9C1CBE2E}"/>
              </a:ext>
            </a:extLst>
          </p:cNvPr>
          <p:cNvSpPr txBox="1"/>
          <p:nvPr/>
        </p:nvSpPr>
        <p:spPr>
          <a:xfrm>
            <a:off x="6829860" y="717385"/>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Bot</a:t>
            </a:r>
          </a:p>
        </p:txBody>
      </p:sp>
      <p:sp>
        <p:nvSpPr>
          <p:cNvPr id="24" name="TextBox 23">
            <a:extLst>
              <a:ext uri="{FF2B5EF4-FFF2-40B4-BE49-F238E27FC236}">
                <a16:creationId xmlns:a16="http://schemas.microsoft.com/office/drawing/2014/main" id="{D929658B-D4DC-6846-94F7-3ABF0DB9DDBC}"/>
              </a:ext>
            </a:extLst>
          </p:cNvPr>
          <p:cNvSpPr txBox="1"/>
          <p:nvPr/>
        </p:nvSpPr>
        <p:spPr>
          <a:xfrm>
            <a:off x="8822783" y="729107"/>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Human</a:t>
            </a:r>
          </a:p>
        </p:txBody>
      </p:sp>
      <p:sp>
        <p:nvSpPr>
          <p:cNvPr id="25" name="TextBox 24">
            <a:extLst>
              <a:ext uri="{FF2B5EF4-FFF2-40B4-BE49-F238E27FC236}">
                <a16:creationId xmlns:a16="http://schemas.microsoft.com/office/drawing/2014/main" id="{A1BE0BFB-E01C-DC4D-BD32-F433AE595CD5}"/>
              </a:ext>
            </a:extLst>
          </p:cNvPr>
          <p:cNvSpPr txBox="1"/>
          <p:nvPr/>
        </p:nvSpPr>
        <p:spPr>
          <a:xfrm>
            <a:off x="6865030" y="3870892"/>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Bot</a:t>
            </a:r>
          </a:p>
        </p:txBody>
      </p:sp>
      <p:sp>
        <p:nvSpPr>
          <p:cNvPr id="26" name="TextBox 25">
            <a:extLst>
              <a:ext uri="{FF2B5EF4-FFF2-40B4-BE49-F238E27FC236}">
                <a16:creationId xmlns:a16="http://schemas.microsoft.com/office/drawing/2014/main" id="{D6F5A327-2759-8049-867B-3481346AF4FE}"/>
              </a:ext>
            </a:extLst>
          </p:cNvPr>
          <p:cNvSpPr txBox="1"/>
          <p:nvPr/>
        </p:nvSpPr>
        <p:spPr>
          <a:xfrm>
            <a:off x="8857953" y="3882614"/>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Human</a:t>
            </a:r>
          </a:p>
        </p:txBody>
      </p:sp>
      <p:sp>
        <p:nvSpPr>
          <p:cNvPr id="27" name="TextBox 26">
            <a:extLst>
              <a:ext uri="{FF2B5EF4-FFF2-40B4-BE49-F238E27FC236}">
                <a16:creationId xmlns:a16="http://schemas.microsoft.com/office/drawing/2014/main" id="{55EA9F4E-B75B-AE42-9992-12A81D4A5A72}"/>
              </a:ext>
            </a:extLst>
          </p:cNvPr>
          <p:cNvSpPr txBox="1"/>
          <p:nvPr/>
        </p:nvSpPr>
        <p:spPr>
          <a:xfrm>
            <a:off x="1882721" y="3894338"/>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Bot</a:t>
            </a:r>
          </a:p>
        </p:txBody>
      </p:sp>
      <p:sp>
        <p:nvSpPr>
          <p:cNvPr id="28" name="TextBox 27">
            <a:extLst>
              <a:ext uri="{FF2B5EF4-FFF2-40B4-BE49-F238E27FC236}">
                <a16:creationId xmlns:a16="http://schemas.microsoft.com/office/drawing/2014/main" id="{86337D62-B6FD-2C40-9E44-444437DF3C0D}"/>
              </a:ext>
            </a:extLst>
          </p:cNvPr>
          <p:cNvSpPr txBox="1"/>
          <p:nvPr/>
        </p:nvSpPr>
        <p:spPr>
          <a:xfrm>
            <a:off x="3875644" y="3882614"/>
            <a:ext cx="1692817" cy="307777"/>
          </a:xfrm>
          <a:prstGeom prst="rect">
            <a:avLst/>
          </a:prstGeom>
          <a:solidFill>
            <a:schemeClr val="bg1"/>
          </a:solidFill>
        </p:spPr>
        <p:txBody>
          <a:bodyPr wrap="square" rtlCol="0">
            <a:spAutoFit/>
          </a:bodyPr>
          <a:lstStyle/>
          <a:p>
            <a:pPr algn="ctr"/>
            <a:r>
              <a:rPr lang="en-SG" sz="1400">
                <a:latin typeface="Avenir Book" panose="02000503020000020003" pitchFamily="2" charset="0"/>
              </a:rPr>
              <a:t>Human</a:t>
            </a:r>
          </a:p>
        </p:txBody>
      </p:sp>
      <p:sp>
        <p:nvSpPr>
          <p:cNvPr id="29" name="TextBox 28">
            <a:extLst>
              <a:ext uri="{FF2B5EF4-FFF2-40B4-BE49-F238E27FC236}">
                <a16:creationId xmlns:a16="http://schemas.microsoft.com/office/drawing/2014/main" id="{8702E3D3-4D8A-4543-8A59-E7CD77A4D786}"/>
              </a:ext>
            </a:extLst>
          </p:cNvPr>
          <p:cNvSpPr txBox="1"/>
          <p:nvPr/>
        </p:nvSpPr>
        <p:spPr>
          <a:xfrm>
            <a:off x="6712629" y="3378523"/>
            <a:ext cx="3920202" cy="523220"/>
          </a:xfrm>
          <a:prstGeom prst="rect">
            <a:avLst/>
          </a:prstGeom>
          <a:noFill/>
        </p:spPr>
        <p:txBody>
          <a:bodyPr wrap="square" rtlCol="0">
            <a:spAutoFit/>
          </a:bodyPr>
          <a:lstStyle/>
          <a:p>
            <a:pPr algn="just"/>
            <a:r>
              <a:rPr lang="en-SG" sz="1400">
                <a:latin typeface="Avenir Book" panose="02000503020000020003" pitchFamily="2" charset="0"/>
              </a:rPr>
              <a:t>Description: % of auctions bidder </a:t>
            </a:r>
            <a:r>
              <a:rPr lang="en-SG" sz="1400" err="1">
                <a:latin typeface="Avenir Book" panose="02000503020000020003" pitchFamily="2" charset="0"/>
              </a:rPr>
              <a:t>bidded</a:t>
            </a:r>
            <a:r>
              <a:rPr lang="en-SG" sz="1400">
                <a:latin typeface="Avenir Book" panose="02000503020000020003" pitchFamily="2" charset="0"/>
              </a:rPr>
              <a:t> above the average no. of bids for an auction </a:t>
            </a:r>
          </a:p>
        </p:txBody>
      </p:sp>
      <p:sp>
        <p:nvSpPr>
          <p:cNvPr id="30" name="TextBox 29">
            <a:extLst>
              <a:ext uri="{FF2B5EF4-FFF2-40B4-BE49-F238E27FC236}">
                <a16:creationId xmlns:a16="http://schemas.microsoft.com/office/drawing/2014/main" id="{B26E4FCD-9148-E640-A7C8-CDC9BBE65D74}"/>
              </a:ext>
            </a:extLst>
          </p:cNvPr>
          <p:cNvSpPr txBox="1"/>
          <p:nvPr/>
        </p:nvSpPr>
        <p:spPr>
          <a:xfrm>
            <a:off x="1847552" y="6285846"/>
            <a:ext cx="4119494" cy="523220"/>
          </a:xfrm>
          <a:prstGeom prst="rect">
            <a:avLst/>
          </a:prstGeom>
          <a:noFill/>
        </p:spPr>
        <p:txBody>
          <a:bodyPr wrap="square" rtlCol="0">
            <a:spAutoFit/>
          </a:bodyPr>
          <a:lstStyle/>
          <a:p>
            <a:pPr algn="just"/>
            <a:r>
              <a:rPr lang="en-SG" sz="1400">
                <a:latin typeface="Avenir Book" panose="02000503020000020003" pitchFamily="2" charset="0"/>
              </a:rPr>
              <a:t>Description: Mean no. of IP used by per bidder in an auction </a:t>
            </a:r>
          </a:p>
        </p:txBody>
      </p:sp>
      <p:sp>
        <p:nvSpPr>
          <p:cNvPr id="31" name="TextBox 30">
            <a:extLst>
              <a:ext uri="{FF2B5EF4-FFF2-40B4-BE49-F238E27FC236}">
                <a16:creationId xmlns:a16="http://schemas.microsoft.com/office/drawing/2014/main" id="{2CEB7910-F6C8-FF4B-8C30-26DDC2CAC8B5}"/>
              </a:ext>
            </a:extLst>
          </p:cNvPr>
          <p:cNvSpPr txBox="1"/>
          <p:nvPr/>
        </p:nvSpPr>
        <p:spPr>
          <a:xfrm>
            <a:off x="6829859" y="6287888"/>
            <a:ext cx="4119494" cy="523220"/>
          </a:xfrm>
          <a:prstGeom prst="rect">
            <a:avLst/>
          </a:prstGeom>
          <a:noFill/>
        </p:spPr>
        <p:txBody>
          <a:bodyPr wrap="square" rtlCol="0">
            <a:spAutoFit/>
          </a:bodyPr>
          <a:lstStyle/>
          <a:p>
            <a:pPr algn="just"/>
            <a:r>
              <a:rPr lang="en-SG" sz="1400">
                <a:latin typeface="Avenir Book" panose="02000503020000020003" pitchFamily="2" charset="0"/>
              </a:rPr>
              <a:t>Description: Total no. of bids per bidder per auction</a:t>
            </a:r>
          </a:p>
        </p:txBody>
      </p:sp>
    </p:spTree>
    <p:extLst>
      <p:ext uri="{BB962C8B-B14F-4D97-AF65-F5344CB8AC3E}">
        <p14:creationId xmlns:p14="http://schemas.microsoft.com/office/powerpoint/2010/main" val="348592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dirty="0">
                <a:solidFill>
                  <a:srgbClr val="203864"/>
                </a:solidFill>
                <a:latin typeface="Avenir Book" panose="02000503020000020003" pitchFamily="2" charset="0"/>
              </a:rPr>
              <a:t>Hyperparameters Tuning (Finding the best hyperparameters)</a:t>
            </a:r>
          </a:p>
        </p:txBody>
      </p:sp>
      <p:sp>
        <p:nvSpPr>
          <p:cNvPr id="4" name="TextBox 3">
            <a:extLst>
              <a:ext uri="{FF2B5EF4-FFF2-40B4-BE49-F238E27FC236}">
                <a16:creationId xmlns:a16="http://schemas.microsoft.com/office/drawing/2014/main" id="{7AC30C1C-9F45-494C-8224-B7FDFC7797F1}"/>
              </a:ext>
            </a:extLst>
          </p:cNvPr>
          <p:cNvSpPr txBox="1"/>
          <p:nvPr/>
        </p:nvSpPr>
        <p:spPr>
          <a:xfrm>
            <a:off x="521933" y="1900476"/>
            <a:ext cx="5149049" cy="369332"/>
          </a:xfrm>
          <a:prstGeom prst="rect">
            <a:avLst/>
          </a:prstGeom>
          <a:noFill/>
        </p:spPr>
        <p:txBody>
          <a:bodyPr wrap="square" rtlCol="0">
            <a:spAutoFit/>
          </a:bodyPr>
          <a:lstStyle/>
          <a:p>
            <a:r>
              <a:rPr lang="en-SG" b="1" dirty="0">
                <a:latin typeface="Avenir Book" panose="02000503020000020003" pitchFamily="2" charset="0"/>
              </a:rPr>
              <a:t>Approaches to finding the best parameters</a:t>
            </a:r>
          </a:p>
        </p:txBody>
      </p:sp>
      <p:graphicFrame>
        <p:nvGraphicFramePr>
          <p:cNvPr id="7" name="Table 6">
            <a:extLst>
              <a:ext uri="{FF2B5EF4-FFF2-40B4-BE49-F238E27FC236}">
                <a16:creationId xmlns:a16="http://schemas.microsoft.com/office/drawing/2014/main" id="{40BA2768-5404-4B95-9418-788833AAE131}"/>
              </a:ext>
            </a:extLst>
          </p:cNvPr>
          <p:cNvGraphicFramePr>
            <a:graphicFrameLocks noGrp="1"/>
          </p:cNvGraphicFramePr>
          <p:nvPr>
            <p:extLst>
              <p:ext uri="{D42A27DB-BD31-4B8C-83A1-F6EECF244321}">
                <p14:modId xmlns:p14="http://schemas.microsoft.com/office/powerpoint/2010/main" val="3114880257"/>
              </p:ext>
            </p:extLst>
          </p:nvPr>
        </p:nvGraphicFramePr>
        <p:xfrm>
          <a:off x="970080" y="5008619"/>
          <a:ext cx="4100660" cy="1372794"/>
        </p:xfrm>
        <a:graphic>
          <a:graphicData uri="http://schemas.openxmlformats.org/drawingml/2006/table">
            <a:tbl>
              <a:tblPr>
                <a:tableStyleId>{7DF18680-E054-41AD-8BC1-D1AEF772440D}</a:tableStyleId>
              </a:tblPr>
              <a:tblGrid>
                <a:gridCol w="820132">
                  <a:extLst>
                    <a:ext uri="{9D8B030D-6E8A-4147-A177-3AD203B41FA5}">
                      <a16:colId xmlns:a16="http://schemas.microsoft.com/office/drawing/2014/main" val="3136587733"/>
                    </a:ext>
                  </a:extLst>
                </a:gridCol>
                <a:gridCol w="820132">
                  <a:extLst>
                    <a:ext uri="{9D8B030D-6E8A-4147-A177-3AD203B41FA5}">
                      <a16:colId xmlns:a16="http://schemas.microsoft.com/office/drawing/2014/main" val="1888914810"/>
                    </a:ext>
                  </a:extLst>
                </a:gridCol>
                <a:gridCol w="820132">
                  <a:extLst>
                    <a:ext uri="{9D8B030D-6E8A-4147-A177-3AD203B41FA5}">
                      <a16:colId xmlns:a16="http://schemas.microsoft.com/office/drawing/2014/main" val="101110530"/>
                    </a:ext>
                  </a:extLst>
                </a:gridCol>
                <a:gridCol w="820132">
                  <a:extLst>
                    <a:ext uri="{9D8B030D-6E8A-4147-A177-3AD203B41FA5}">
                      <a16:colId xmlns:a16="http://schemas.microsoft.com/office/drawing/2014/main" val="2113980217"/>
                    </a:ext>
                  </a:extLst>
                </a:gridCol>
                <a:gridCol w="820132">
                  <a:extLst>
                    <a:ext uri="{9D8B030D-6E8A-4147-A177-3AD203B41FA5}">
                      <a16:colId xmlns:a16="http://schemas.microsoft.com/office/drawing/2014/main" val="1805643457"/>
                    </a:ext>
                  </a:extLst>
                </a:gridCol>
              </a:tblGrid>
              <a:tr h="235506">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dirty="0">
                          <a:solidFill>
                            <a:schemeClr val="bg1"/>
                          </a:solidFill>
                          <a:effectLst/>
                        </a:rPr>
                        <a:t>DT</a:t>
                      </a:r>
                      <a:endParaRPr lang="en-SG" sz="1100" b="0" i="0" u="none" strike="noStrike" dirty="0">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dirty="0">
                          <a:solidFill>
                            <a:schemeClr val="bg1"/>
                          </a:solidFill>
                          <a:effectLst/>
                        </a:rPr>
                        <a:t>ANN</a:t>
                      </a:r>
                      <a:endParaRPr lang="en-SG" sz="1100" b="0" i="0" u="none" strike="noStrike" dirty="0">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79096">
                <a:tc>
                  <a:txBody>
                    <a:bodyPr/>
                    <a:lstStyle/>
                    <a:p>
                      <a:pPr algn="ctr" fontAlgn="b"/>
                      <a:r>
                        <a:rPr lang="en-SG" sz="1100" u="none" strike="noStrike">
                          <a:effectLst/>
                        </a:rPr>
                        <a:t>Accuracy</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0.8957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0.9536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0.9520</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0.8543</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2788784713"/>
                  </a:ext>
                </a:extLst>
              </a:tr>
              <a:tr h="379096">
                <a:tc>
                  <a:txBody>
                    <a:bodyPr/>
                    <a:lstStyle/>
                    <a:p>
                      <a:pPr algn="ctr" fontAlgn="b"/>
                      <a:r>
                        <a:rPr lang="en-SG" sz="1100" u="none" strike="noStrike" dirty="0">
                          <a:effectLst/>
                        </a:rPr>
                        <a:t>ROC AUC</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0.8106</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0.8943</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0.8807</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0.7871</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1277349957"/>
                  </a:ext>
                </a:extLst>
              </a:tr>
              <a:tr h="379096">
                <a:tc>
                  <a:txBody>
                    <a:bodyPr/>
                    <a:lstStyle/>
                    <a:p>
                      <a:pPr algn="ctr" fontAlgn="b"/>
                      <a:r>
                        <a:rPr lang="en-SG" sz="1100" u="none" strike="noStrike" dirty="0" err="1">
                          <a:effectLst/>
                        </a:rPr>
                        <a:t>Fbeta</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0.3824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0.5396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0.5634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0.4589</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4287257283"/>
                  </a:ext>
                </a:extLst>
              </a:tr>
            </a:tbl>
          </a:graphicData>
        </a:graphic>
      </p:graphicFrame>
      <p:graphicFrame>
        <p:nvGraphicFramePr>
          <p:cNvPr id="8" name="Table 7">
            <a:extLst>
              <a:ext uri="{FF2B5EF4-FFF2-40B4-BE49-F238E27FC236}">
                <a16:creationId xmlns:a16="http://schemas.microsoft.com/office/drawing/2014/main" id="{3FDFAD20-415D-4C2E-991C-E68A72774952}"/>
              </a:ext>
            </a:extLst>
          </p:cNvPr>
          <p:cNvGraphicFramePr>
            <a:graphicFrameLocks noGrp="1"/>
          </p:cNvGraphicFramePr>
          <p:nvPr>
            <p:extLst>
              <p:ext uri="{D42A27DB-BD31-4B8C-83A1-F6EECF244321}">
                <p14:modId xmlns:p14="http://schemas.microsoft.com/office/powerpoint/2010/main" val="3721676985"/>
              </p:ext>
            </p:extLst>
          </p:nvPr>
        </p:nvGraphicFramePr>
        <p:xfrm>
          <a:off x="915650" y="2661566"/>
          <a:ext cx="4100660" cy="1372794"/>
        </p:xfrm>
        <a:graphic>
          <a:graphicData uri="http://schemas.openxmlformats.org/drawingml/2006/table">
            <a:tbl>
              <a:tblPr>
                <a:tableStyleId>{7DF18680-E054-41AD-8BC1-D1AEF772440D}</a:tableStyleId>
              </a:tblPr>
              <a:tblGrid>
                <a:gridCol w="820132">
                  <a:extLst>
                    <a:ext uri="{9D8B030D-6E8A-4147-A177-3AD203B41FA5}">
                      <a16:colId xmlns:a16="http://schemas.microsoft.com/office/drawing/2014/main" val="3136587733"/>
                    </a:ext>
                  </a:extLst>
                </a:gridCol>
                <a:gridCol w="820132">
                  <a:extLst>
                    <a:ext uri="{9D8B030D-6E8A-4147-A177-3AD203B41FA5}">
                      <a16:colId xmlns:a16="http://schemas.microsoft.com/office/drawing/2014/main" val="1888914810"/>
                    </a:ext>
                  </a:extLst>
                </a:gridCol>
                <a:gridCol w="820132">
                  <a:extLst>
                    <a:ext uri="{9D8B030D-6E8A-4147-A177-3AD203B41FA5}">
                      <a16:colId xmlns:a16="http://schemas.microsoft.com/office/drawing/2014/main" val="101110530"/>
                    </a:ext>
                  </a:extLst>
                </a:gridCol>
                <a:gridCol w="820132">
                  <a:extLst>
                    <a:ext uri="{9D8B030D-6E8A-4147-A177-3AD203B41FA5}">
                      <a16:colId xmlns:a16="http://schemas.microsoft.com/office/drawing/2014/main" val="2113980217"/>
                    </a:ext>
                  </a:extLst>
                </a:gridCol>
                <a:gridCol w="820132">
                  <a:extLst>
                    <a:ext uri="{9D8B030D-6E8A-4147-A177-3AD203B41FA5}">
                      <a16:colId xmlns:a16="http://schemas.microsoft.com/office/drawing/2014/main" val="1805643457"/>
                    </a:ext>
                  </a:extLst>
                </a:gridCol>
              </a:tblGrid>
              <a:tr h="235506">
                <a:tc>
                  <a:txBody>
                    <a:bodyPr/>
                    <a:lstStyle/>
                    <a:p>
                      <a:pPr algn="ctr" fontAlgn="b"/>
                      <a:r>
                        <a:rPr lang="en-SG" sz="1100" u="none" strike="noStrike">
                          <a:solidFill>
                            <a:schemeClr val="bg1"/>
                          </a:solidFill>
                          <a:effectLst/>
                        </a:rPr>
                        <a:t>Model</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dirty="0">
                          <a:solidFill>
                            <a:schemeClr val="bg1"/>
                          </a:solidFill>
                          <a:effectLst/>
                        </a:rPr>
                        <a:t>XGB</a:t>
                      </a:r>
                      <a:endParaRPr lang="en-SG" sz="1100" b="0" i="0" u="none" strike="noStrike" dirty="0">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dirty="0">
                          <a:solidFill>
                            <a:schemeClr val="bg1"/>
                          </a:solidFill>
                          <a:effectLst/>
                        </a:rPr>
                        <a:t>ANN</a:t>
                      </a:r>
                      <a:endParaRPr lang="en-SG" sz="1100" b="0" i="0" u="none" strike="noStrike" dirty="0">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79096">
                <a:tc>
                  <a:txBody>
                    <a:bodyPr/>
                    <a:lstStyle/>
                    <a:p>
                      <a:pPr algn="ctr" fontAlgn="b"/>
                      <a:r>
                        <a:rPr lang="en-SG" sz="1100" u="none" strike="noStrike" dirty="0">
                          <a:effectLst/>
                        </a:rPr>
                        <a:t>Accuracy</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0.8977</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0.9319</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0.9359</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0.8808</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2788784713"/>
                  </a:ext>
                </a:extLst>
              </a:tr>
              <a:tr h="379096">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0.7312</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0.9000</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a:t>0.9052</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0.2998</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1277349957"/>
                  </a:ext>
                </a:extLst>
              </a:tr>
              <a:tr h="379096">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0.4436</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0.5239</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0.5163</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dirty="0"/>
                        <a:t>0.1024</a:t>
                      </a:r>
                      <a:endParaRPr lang="en-SG" sz="1100" b="0" i="0" u="none" strike="noStrike" dirty="0">
                        <a:solidFill>
                          <a:srgbClr val="000000"/>
                        </a:solidFill>
                        <a:effectLst/>
                        <a:latin typeface="Trebuchet MS (Body)"/>
                      </a:endParaRPr>
                    </a:p>
                  </a:txBody>
                  <a:tcPr marL="7620" marR="7620" marT="7620" marB="0" anchor="ctr"/>
                </a:tc>
                <a:extLst>
                  <a:ext uri="{0D108BD9-81ED-4DB2-BD59-A6C34878D82A}">
                    <a16:rowId xmlns:a16="http://schemas.microsoft.com/office/drawing/2014/main" val="4287257283"/>
                  </a:ext>
                </a:extLst>
              </a:tr>
            </a:tbl>
          </a:graphicData>
        </a:graphic>
      </p:graphicFrame>
      <p:graphicFrame>
        <p:nvGraphicFramePr>
          <p:cNvPr id="9" name="Table 8">
            <a:extLst>
              <a:ext uri="{FF2B5EF4-FFF2-40B4-BE49-F238E27FC236}">
                <a16:creationId xmlns:a16="http://schemas.microsoft.com/office/drawing/2014/main" id="{114C09E8-763E-42A7-874F-0D47A54A12A5}"/>
              </a:ext>
            </a:extLst>
          </p:cNvPr>
          <p:cNvGraphicFramePr>
            <a:graphicFrameLocks noGrp="1"/>
          </p:cNvGraphicFramePr>
          <p:nvPr>
            <p:extLst>
              <p:ext uri="{D42A27DB-BD31-4B8C-83A1-F6EECF244321}">
                <p14:modId xmlns:p14="http://schemas.microsoft.com/office/powerpoint/2010/main" val="3895779249"/>
              </p:ext>
            </p:extLst>
          </p:nvPr>
        </p:nvGraphicFramePr>
        <p:xfrm>
          <a:off x="7055193" y="3094809"/>
          <a:ext cx="4100660" cy="1372794"/>
        </p:xfrm>
        <a:graphic>
          <a:graphicData uri="http://schemas.openxmlformats.org/drawingml/2006/table">
            <a:tbl>
              <a:tblPr>
                <a:tableStyleId>{7DF18680-E054-41AD-8BC1-D1AEF772440D}</a:tableStyleId>
              </a:tblPr>
              <a:tblGrid>
                <a:gridCol w="820132">
                  <a:extLst>
                    <a:ext uri="{9D8B030D-6E8A-4147-A177-3AD203B41FA5}">
                      <a16:colId xmlns:a16="http://schemas.microsoft.com/office/drawing/2014/main" val="3136587733"/>
                    </a:ext>
                  </a:extLst>
                </a:gridCol>
                <a:gridCol w="820132">
                  <a:extLst>
                    <a:ext uri="{9D8B030D-6E8A-4147-A177-3AD203B41FA5}">
                      <a16:colId xmlns:a16="http://schemas.microsoft.com/office/drawing/2014/main" val="1888914810"/>
                    </a:ext>
                  </a:extLst>
                </a:gridCol>
                <a:gridCol w="820132">
                  <a:extLst>
                    <a:ext uri="{9D8B030D-6E8A-4147-A177-3AD203B41FA5}">
                      <a16:colId xmlns:a16="http://schemas.microsoft.com/office/drawing/2014/main" val="101110530"/>
                    </a:ext>
                  </a:extLst>
                </a:gridCol>
                <a:gridCol w="820132">
                  <a:extLst>
                    <a:ext uri="{9D8B030D-6E8A-4147-A177-3AD203B41FA5}">
                      <a16:colId xmlns:a16="http://schemas.microsoft.com/office/drawing/2014/main" val="2113980217"/>
                    </a:ext>
                  </a:extLst>
                </a:gridCol>
                <a:gridCol w="820132">
                  <a:extLst>
                    <a:ext uri="{9D8B030D-6E8A-4147-A177-3AD203B41FA5}">
                      <a16:colId xmlns:a16="http://schemas.microsoft.com/office/drawing/2014/main" val="1805643457"/>
                    </a:ext>
                  </a:extLst>
                </a:gridCol>
              </a:tblGrid>
              <a:tr h="235506">
                <a:tc>
                  <a:txBody>
                    <a:bodyPr/>
                    <a:lstStyle/>
                    <a:p>
                      <a:pPr algn="ctr" fontAlgn="b"/>
                      <a:r>
                        <a:rPr lang="en-SG" sz="1100" u="none" strike="noStrike" dirty="0">
                          <a:solidFill>
                            <a:schemeClr val="bg1"/>
                          </a:solidFill>
                          <a:effectLst/>
                        </a:rPr>
                        <a:t>Model</a:t>
                      </a:r>
                      <a:endParaRPr lang="en-SG" sz="1100" b="0" i="0" u="none" strike="noStrike" dirty="0">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DT</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RF</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XGB</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tc>
                  <a:txBody>
                    <a:bodyPr/>
                    <a:lstStyle/>
                    <a:p>
                      <a:pPr algn="ctr" fontAlgn="b"/>
                      <a:r>
                        <a:rPr lang="en-SG" sz="1100" u="none" strike="noStrike">
                          <a:solidFill>
                            <a:schemeClr val="bg1"/>
                          </a:solidFill>
                          <a:effectLst/>
                        </a:rPr>
                        <a:t>ANN</a:t>
                      </a:r>
                      <a:endParaRPr lang="en-SG" sz="1100" b="0" i="0" u="none" strike="noStrike">
                        <a:solidFill>
                          <a:schemeClr val="bg1"/>
                        </a:solidFill>
                        <a:effectLst/>
                        <a:latin typeface="Calibri" panose="020F0502020204030204" pitchFamily="34" charset="0"/>
                      </a:endParaRPr>
                    </a:p>
                  </a:txBody>
                  <a:tcPr marL="7620" marR="7620" marT="7620" marB="0" anchor="ctr">
                    <a:solidFill>
                      <a:srgbClr val="003369"/>
                    </a:solidFill>
                  </a:tcPr>
                </a:tc>
                <a:extLst>
                  <a:ext uri="{0D108BD9-81ED-4DB2-BD59-A6C34878D82A}">
                    <a16:rowId xmlns:a16="http://schemas.microsoft.com/office/drawing/2014/main" val="3712170316"/>
                  </a:ext>
                </a:extLst>
              </a:tr>
              <a:tr h="379096">
                <a:tc>
                  <a:txBody>
                    <a:bodyPr/>
                    <a:lstStyle/>
                    <a:p>
                      <a:pPr algn="ctr" fontAlgn="b"/>
                      <a:r>
                        <a:rPr lang="en-SG" sz="1100" u="none" strike="noStrike" dirty="0">
                          <a:effectLst/>
                        </a:rPr>
                        <a:t>Accuracy</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0.8957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0.9536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0.9487</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a:solidFill>
                            <a:srgbClr val="000000"/>
                          </a:solidFill>
                          <a:effectLst/>
                          <a:latin typeface="Trebuchet MS (Body)"/>
                        </a:rPr>
                        <a:t>0.8560</a:t>
                      </a:r>
                    </a:p>
                  </a:txBody>
                  <a:tcPr marL="7620" marR="7620" marT="7620" marB="0" anchor="ctr"/>
                </a:tc>
                <a:extLst>
                  <a:ext uri="{0D108BD9-81ED-4DB2-BD59-A6C34878D82A}">
                    <a16:rowId xmlns:a16="http://schemas.microsoft.com/office/drawing/2014/main" val="2788784713"/>
                  </a:ext>
                </a:extLst>
              </a:tr>
              <a:tr h="379096">
                <a:tc>
                  <a:txBody>
                    <a:bodyPr/>
                    <a:lstStyle/>
                    <a:p>
                      <a:pPr algn="ctr" fontAlgn="b"/>
                      <a:r>
                        <a:rPr lang="en-SG" sz="1100" u="none" strike="noStrike">
                          <a:effectLst/>
                        </a:rPr>
                        <a:t>ROC AUC</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dirty="0">
                          <a:effectLst/>
                        </a:rPr>
                        <a:t>0.8106</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0.8934</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0.8895</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a:solidFill>
                            <a:srgbClr val="000000"/>
                          </a:solidFill>
                          <a:effectLst/>
                          <a:latin typeface="Trebuchet MS (Body)"/>
                        </a:rPr>
                        <a:t>0.7055</a:t>
                      </a:r>
                    </a:p>
                  </a:txBody>
                  <a:tcPr marL="7620" marR="7620" marT="7620" marB="0" anchor="ctr"/>
                </a:tc>
                <a:extLst>
                  <a:ext uri="{0D108BD9-81ED-4DB2-BD59-A6C34878D82A}">
                    <a16:rowId xmlns:a16="http://schemas.microsoft.com/office/drawing/2014/main" val="1277349957"/>
                  </a:ext>
                </a:extLst>
              </a:tr>
              <a:tr h="379096">
                <a:tc>
                  <a:txBody>
                    <a:bodyPr/>
                    <a:lstStyle/>
                    <a:p>
                      <a:pPr algn="ctr" fontAlgn="b"/>
                      <a:r>
                        <a:rPr lang="en-SG" sz="1100" u="none" strike="noStrike">
                          <a:effectLst/>
                        </a:rPr>
                        <a:t>Fbeta</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dirty="0">
                          <a:effectLst/>
                        </a:rPr>
                        <a:t>0.3824</a:t>
                      </a:r>
                      <a:endParaRPr lang="en-SG"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0.5396</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u="none" strike="noStrike">
                          <a:effectLst/>
                        </a:rPr>
                        <a:t>0.5</a:t>
                      </a:r>
                      <a:endParaRPr lang="en-SG"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SG" sz="1100" b="0" i="0" u="none" strike="noStrike" dirty="0">
                          <a:solidFill>
                            <a:srgbClr val="000000"/>
                          </a:solidFill>
                          <a:effectLst/>
                          <a:latin typeface="Trebuchet MS (Body)"/>
                        </a:rPr>
                        <a:t>0.3788</a:t>
                      </a:r>
                    </a:p>
                  </a:txBody>
                  <a:tcPr marL="7620" marR="7620" marT="7620" marB="0" anchor="ctr"/>
                </a:tc>
                <a:extLst>
                  <a:ext uri="{0D108BD9-81ED-4DB2-BD59-A6C34878D82A}">
                    <a16:rowId xmlns:a16="http://schemas.microsoft.com/office/drawing/2014/main" val="4287257283"/>
                  </a:ext>
                </a:extLst>
              </a:tr>
            </a:tbl>
          </a:graphicData>
        </a:graphic>
      </p:graphicFrame>
      <p:sp>
        <p:nvSpPr>
          <p:cNvPr id="13" name="Oval 12">
            <a:extLst>
              <a:ext uri="{FF2B5EF4-FFF2-40B4-BE49-F238E27FC236}">
                <a16:creationId xmlns:a16="http://schemas.microsoft.com/office/drawing/2014/main" id="{90014187-F205-9645-B42E-FCCA2BB0A297}"/>
              </a:ext>
            </a:extLst>
          </p:cNvPr>
          <p:cNvSpPr/>
          <p:nvPr/>
        </p:nvSpPr>
        <p:spPr>
          <a:xfrm>
            <a:off x="555431" y="2296839"/>
            <a:ext cx="309822"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dirty="0">
                <a:latin typeface="Avenir Book" panose="02000503020000020003" pitchFamily="2" charset="0"/>
              </a:rPr>
              <a:t>1</a:t>
            </a:r>
          </a:p>
        </p:txBody>
      </p:sp>
      <p:sp>
        <p:nvSpPr>
          <p:cNvPr id="14" name="TextBox 13">
            <a:extLst>
              <a:ext uri="{FF2B5EF4-FFF2-40B4-BE49-F238E27FC236}">
                <a16:creationId xmlns:a16="http://schemas.microsoft.com/office/drawing/2014/main" id="{497E6A9C-2432-9C4F-A0DB-378D873F0C25}"/>
              </a:ext>
            </a:extLst>
          </p:cNvPr>
          <p:cNvSpPr txBox="1"/>
          <p:nvPr/>
        </p:nvSpPr>
        <p:spPr>
          <a:xfrm>
            <a:off x="903171" y="2286591"/>
            <a:ext cx="4986001" cy="307777"/>
          </a:xfrm>
          <a:prstGeom prst="rect">
            <a:avLst/>
          </a:prstGeom>
          <a:noFill/>
        </p:spPr>
        <p:txBody>
          <a:bodyPr wrap="square" rtlCol="0">
            <a:spAutoFit/>
          </a:bodyPr>
          <a:lstStyle/>
          <a:p>
            <a:r>
              <a:rPr lang="en-SG" sz="1400" dirty="0">
                <a:latin typeface="Avenir Book" panose="02000503020000020003" pitchFamily="2" charset="0"/>
              </a:rPr>
              <a:t>Finding out the base model’s performance</a:t>
            </a:r>
          </a:p>
        </p:txBody>
      </p:sp>
      <p:sp>
        <p:nvSpPr>
          <p:cNvPr id="15" name="Oval 14">
            <a:extLst>
              <a:ext uri="{FF2B5EF4-FFF2-40B4-BE49-F238E27FC236}">
                <a16:creationId xmlns:a16="http://schemas.microsoft.com/office/drawing/2014/main" id="{602DF9B9-1DE0-EA4D-BC90-BF3F8B8AF293}"/>
              </a:ext>
            </a:extLst>
          </p:cNvPr>
          <p:cNvSpPr/>
          <p:nvPr/>
        </p:nvSpPr>
        <p:spPr>
          <a:xfrm>
            <a:off x="555431" y="4513825"/>
            <a:ext cx="309822"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dirty="0">
                <a:latin typeface="Avenir Book" panose="02000503020000020003" pitchFamily="2" charset="0"/>
              </a:rPr>
              <a:t>2</a:t>
            </a:r>
          </a:p>
        </p:txBody>
      </p:sp>
      <p:sp>
        <p:nvSpPr>
          <p:cNvPr id="16" name="TextBox 15">
            <a:extLst>
              <a:ext uri="{FF2B5EF4-FFF2-40B4-BE49-F238E27FC236}">
                <a16:creationId xmlns:a16="http://schemas.microsoft.com/office/drawing/2014/main" id="{1B20D67C-55DD-CA40-855B-294B1CC81DC1}"/>
              </a:ext>
            </a:extLst>
          </p:cNvPr>
          <p:cNvSpPr txBox="1"/>
          <p:nvPr/>
        </p:nvSpPr>
        <p:spPr>
          <a:xfrm>
            <a:off x="889409" y="4406839"/>
            <a:ext cx="5163048" cy="523220"/>
          </a:xfrm>
          <a:prstGeom prst="rect">
            <a:avLst/>
          </a:prstGeom>
          <a:noFill/>
        </p:spPr>
        <p:txBody>
          <a:bodyPr wrap="square" rtlCol="0">
            <a:spAutoFit/>
          </a:bodyPr>
          <a:lstStyle/>
          <a:p>
            <a:r>
              <a:rPr lang="en-SG" sz="1400" dirty="0">
                <a:latin typeface="Avenir Book" panose="02000503020000020003" pitchFamily="2" charset="0"/>
              </a:rPr>
              <a:t>Using </a:t>
            </a:r>
            <a:r>
              <a:rPr lang="en-SG" sz="1400" dirty="0" err="1">
                <a:latin typeface="Avenir Book" panose="02000503020000020003" pitchFamily="2" charset="0"/>
              </a:rPr>
              <a:t>RandomSearchCV</a:t>
            </a:r>
            <a:r>
              <a:rPr lang="en-SG" sz="1400" dirty="0">
                <a:latin typeface="Avenir Book" panose="02000503020000020003" pitchFamily="2" charset="0"/>
              </a:rPr>
              <a:t> to retrieve the best parameters for the model and find out the best model’s performance</a:t>
            </a:r>
          </a:p>
        </p:txBody>
      </p:sp>
      <p:sp>
        <p:nvSpPr>
          <p:cNvPr id="17" name="Oval 16">
            <a:extLst>
              <a:ext uri="{FF2B5EF4-FFF2-40B4-BE49-F238E27FC236}">
                <a16:creationId xmlns:a16="http://schemas.microsoft.com/office/drawing/2014/main" id="{AA952388-E53B-F64B-A667-30DBC69BAC3E}"/>
              </a:ext>
            </a:extLst>
          </p:cNvPr>
          <p:cNvSpPr/>
          <p:nvPr/>
        </p:nvSpPr>
        <p:spPr>
          <a:xfrm>
            <a:off x="6194847" y="2296839"/>
            <a:ext cx="309822" cy="306243"/>
          </a:xfrm>
          <a:prstGeom prst="ellipse">
            <a:avLst/>
          </a:prstGeom>
          <a:solidFill>
            <a:srgbClr val="E8E6E6"/>
          </a:solidFill>
          <a:ln w="9525">
            <a:noFill/>
            <a:miter lim="800000"/>
            <a:headEnd/>
            <a:tailEnd/>
          </a:ln>
        </p:spPr>
        <p:txBody>
          <a:bodyPr vert="horz" lIns="90000" tIns="90000" rIns="90000" bIns="90000" rtlCol="0" anchor="ctr" anchorCtr="0">
            <a:noAutofit/>
          </a:bodyPr>
          <a:lstStyle/>
          <a:p>
            <a:pPr marL="1588" indent="-1588" algn="ctr" fontAlgn="base">
              <a:spcAft>
                <a:spcPct val="0"/>
              </a:spcAft>
              <a:buClr>
                <a:schemeClr val="tx2"/>
              </a:buClr>
            </a:pPr>
            <a:r>
              <a:rPr kumimoji="1" lang="en-SG" sz="1200" b="1" dirty="0">
                <a:latin typeface="Avenir Book" panose="02000503020000020003" pitchFamily="2" charset="0"/>
              </a:rPr>
              <a:t>3</a:t>
            </a:r>
          </a:p>
        </p:txBody>
      </p:sp>
      <p:sp>
        <p:nvSpPr>
          <p:cNvPr id="18" name="TextBox 17">
            <a:extLst>
              <a:ext uri="{FF2B5EF4-FFF2-40B4-BE49-F238E27FC236}">
                <a16:creationId xmlns:a16="http://schemas.microsoft.com/office/drawing/2014/main" id="{4008A97F-180A-D14F-BD69-6DD493DF13FC}"/>
              </a:ext>
            </a:extLst>
          </p:cNvPr>
          <p:cNvSpPr txBox="1"/>
          <p:nvPr/>
        </p:nvSpPr>
        <p:spPr>
          <a:xfrm>
            <a:off x="6590651" y="2286591"/>
            <a:ext cx="5155036" cy="738664"/>
          </a:xfrm>
          <a:prstGeom prst="rect">
            <a:avLst/>
          </a:prstGeom>
          <a:noFill/>
        </p:spPr>
        <p:txBody>
          <a:bodyPr wrap="square" rtlCol="0">
            <a:spAutoFit/>
          </a:bodyPr>
          <a:lstStyle/>
          <a:p>
            <a:r>
              <a:rPr lang="en-SG" sz="1400" dirty="0">
                <a:latin typeface="Avenir Book" panose="02000503020000020003" pitchFamily="2" charset="0"/>
              </a:rPr>
              <a:t>Using </a:t>
            </a:r>
            <a:r>
              <a:rPr lang="en-SG" sz="1400" dirty="0" err="1">
                <a:latin typeface="Avenir Book" panose="02000503020000020003" pitchFamily="2" charset="0"/>
              </a:rPr>
              <a:t>GridSearchCV</a:t>
            </a:r>
            <a:r>
              <a:rPr lang="en-SG" sz="1400" dirty="0">
                <a:latin typeface="Avenir Book" panose="02000503020000020003" pitchFamily="2" charset="0"/>
              </a:rPr>
              <a:t> to further narrow down to find the best parameters for the model and find out the best model’s performance</a:t>
            </a:r>
          </a:p>
        </p:txBody>
      </p:sp>
      <p:sp>
        <p:nvSpPr>
          <p:cNvPr id="19" name="TextBox 18">
            <a:extLst>
              <a:ext uri="{FF2B5EF4-FFF2-40B4-BE49-F238E27FC236}">
                <a16:creationId xmlns:a16="http://schemas.microsoft.com/office/drawing/2014/main" id="{1926F10A-83A4-3543-98BC-FCA2901379C6}"/>
              </a:ext>
            </a:extLst>
          </p:cNvPr>
          <p:cNvSpPr txBox="1"/>
          <p:nvPr/>
        </p:nvSpPr>
        <p:spPr>
          <a:xfrm>
            <a:off x="915650" y="4041216"/>
            <a:ext cx="4100660" cy="307777"/>
          </a:xfrm>
          <a:prstGeom prst="rect">
            <a:avLst/>
          </a:prstGeom>
          <a:noFill/>
        </p:spPr>
        <p:txBody>
          <a:bodyPr wrap="square" rtlCol="0">
            <a:spAutoFit/>
          </a:bodyPr>
          <a:lstStyle/>
          <a:p>
            <a:pPr algn="ctr"/>
            <a:r>
              <a:rPr lang="en-SG" sz="1400" dirty="0">
                <a:latin typeface="Avenir Book" panose="02000503020000020003" pitchFamily="2" charset="0"/>
              </a:rPr>
              <a:t>Base Performance Measure</a:t>
            </a:r>
          </a:p>
        </p:txBody>
      </p:sp>
      <p:sp>
        <p:nvSpPr>
          <p:cNvPr id="20" name="Rectangle 19">
            <a:extLst>
              <a:ext uri="{FF2B5EF4-FFF2-40B4-BE49-F238E27FC236}">
                <a16:creationId xmlns:a16="http://schemas.microsoft.com/office/drawing/2014/main" id="{6619BFBB-A686-DF45-91CA-8377A88D8DD9}"/>
              </a:ext>
            </a:extLst>
          </p:cNvPr>
          <p:cNvSpPr/>
          <p:nvPr/>
        </p:nvSpPr>
        <p:spPr>
          <a:xfrm>
            <a:off x="569841" y="1139976"/>
            <a:ext cx="10887909" cy="590854"/>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en-SG" sz="1600" dirty="0">
                <a:latin typeface="Avenir Book" panose="02000503020000020003" pitchFamily="2" charset="0"/>
              </a:rPr>
              <a:t>Finding the best model: </a:t>
            </a:r>
            <a:r>
              <a:rPr lang="en-SG" sz="1600" dirty="0" err="1">
                <a:latin typeface="Avenir Book" panose="02000503020000020003" pitchFamily="2" charset="0"/>
              </a:rPr>
              <a:t>model.best_estimator</a:t>
            </a:r>
            <a:r>
              <a:rPr lang="en-SG" sz="1600" dirty="0">
                <a:latin typeface="Avenir Book" panose="02000503020000020003" pitchFamily="2" charset="0"/>
              </a:rPr>
              <a:t>_</a:t>
            </a:r>
          </a:p>
          <a:p>
            <a:r>
              <a:rPr lang="en-SG" sz="1600" dirty="0">
                <a:latin typeface="Avenir Book" panose="02000503020000020003" pitchFamily="2" charset="0"/>
              </a:rPr>
              <a:t>Finding the parameters of the best model: </a:t>
            </a:r>
            <a:r>
              <a:rPr lang="en-SG" sz="1600" dirty="0" err="1">
                <a:latin typeface="Avenir Book" panose="02000503020000020003" pitchFamily="2" charset="0"/>
              </a:rPr>
              <a:t>model.get_params</a:t>
            </a:r>
            <a:r>
              <a:rPr lang="en-SG" sz="1600" dirty="0">
                <a:latin typeface="Avenir Book" panose="02000503020000020003" pitchFamily="2" charset="0"/>
              </a:rPr>
              <a:t>_</a:t>
            </a:r>
            <a:endParaRPr lang="en-US" sz="1600" b="1" dirty="0">
              <a:solidFill>
                <a:schemeClr val="bg1"/>
              </a:solidFill>
              <a:latin typeface="Avenir Book" panose="02000503020000020003" pitchFamily="2" charset="0"/>
            </a:endParaRPr>
          </a:p>
        </p:txBody>
      </p:sp>
      <p:sp>
        <p:nvSpPr>
          <p:cNvPr id="21" name="Rectangle 20">
            <a:extLst>
              <a:ext uri="{FF2B5EF4-FFF2-40B4-BE49-F238E27FC236}">
                <a16:creationId xmlns:a16="http://schemas.microsoft.com/office/drawing/2014/main" id="{7F938FA1-990F-684C-B106-8550EA97DFE7}"/>
              </a:ext>
            </a:extLst>
          </p:cNvPr>
          <p:cNvSpPr/>
          <p:nvPr/>
        </p:nvSpPr>
        <p:spPr>
          <a:xfrm>
            <a:off x="569841" y="779029"/>
            <a:ext cx="8776165" cy="369332"/>
          </a:xfrm>
          <a:prstGeom prst="rect">
            <a:avLst/>
          </a:prstGeom>
        </p:spPr>
        <p:txBody>
          <a:bodyPr wrap="square">
            <a:spAutoFit/>
          </a:bodyPr>
          <a:lstStyle/>
          <a:p>
            <a:r>
              <a:rPr lang="en-US" b="1" spc="300" dirty="0">
                <a:solidFill>
                  <a:srgbClr val="013369"/>
                </a:solidFill>
                <a:latin typeface="Avenir Book" panose="02000503020000020003" pitchFamily="2" charset="0"/>
              </a:rPr>
              <a:t>FUNCTIONS USED</a:t>
            </a:r>
          </a:p>
        </p:txBody>
      </p:sp>
      <p:sp>
        <p:nvSpPr>
          <p:cNvPr id="22" name="TextBox 21">
            <a:extLst>
              <a:ext uri="{FF2B5EF4-FFF2-40B4-BE49-F238E27FC236}">
                <a16:creationId xmlns:a16="http://schemas.microsoft.com/office/drawing/2014/main" id="{7BC95E86-0F40-D045-B44F-792D90FB7C53}"/>
              </a:ext>
            </a:extLst>
          </p:cNvPr>
          <p:cNvSpPr txBox="1"/>
          <p:nvPr/>
        </p:nvSpPr>
        <p:spPr>
          <a:xfrm>
            <a:off x="970080" y="6425187"/>
            <a:ext cx="4100660" cy="307777"/>
          </a:xfrm>
          <a:prstGeom prst="rect">
            <a:avLst/>
          </a:prstGeom>
          <a:noFill/>
        </p:spPr>
        <p:txBody>
          <a:bodyPr wrap="square" rtlCol="0">
            <a:spAutoFit/>
          </a:bodyPr>
          <a:lstStyle/>
          <a:p>
            <a:pPr algn="ctr"/>
            <a:r>
              <a:rPr lang="en-SG" sz="1400" dirty="0">
                <a:latin typeface="Avenir Book" panose="02000503020000020003" pitchFamily="2" charset="0"/>
              </a:rPr>
              <a:t>Random Search Performance Measure</a:t>
            </a:r>
          </a:p>
        </p:txBody>
      </p:sp>
      <p:sp>
        <p:nvSpPr>
          <p:cNvPr id="23" name="TextBox 22">
            <a:extLst>
              <a:ext uri="{FF2B5EF4-FFF2-40B4-BE49-F238E27FC236}">
                <a16:creationId xmlns:a16="http://schemas.microsoft.com/office/drawing/2014/main" id="{BB4EB241-181B-3142-A807-EF79A9115460}"/>
              </a:ext>
            </a:extLst>
          </p:cNvPr>
          <p:cNvSpPr txBox="1"/>
          <p:nvPr/>
        </p:nvSpPr>
        <p:spPr>
          <a:xfrm>
            <a:off x="7076965" y="4520187"/>
            <a:ext cx="4100660" cy="307777"/>
          </a:xfrm>
          <a:prstGeom prst="rect">
            <a:avLst/>
          </a:prstGeom>
          <a:noFill/>
        </p:spPr>
        <p:txBody>
          <a:bodyPr wrap="square" rtlCol="0">
            <a:spAutoFit/>
          </a:bodyPr>
          <a:lstStyle/>
          <a:p>
            <a:pPr algn="ctr"/>
            <a:r>
              <a:rPr lang="en-SG" sz="1400" dirty="0">
                <a:latin typeface="Avenir Book" panose="02000503020000020003" pitchFamily="2" charset="0"/>
              </a:rPr>
              <a:t>Grid Search Performance Measure</a:t>
            </a:r>
          </a:p>
        </p:txBody>
      </p:sp>
    </p:spTree>
    <p:extLst>
      <p:ext uri="{BB962C8B-B14F-4D97-AF65-F5344CB8AC3E}">
        <p14:creationId xmlns:p14="http://schemas.microsoft.com/office/powerpoint/2010/main" val="218947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33C72-89CE-40C0-889B-3EA3845104EC}"/>
              </a:ext>
            </a:extLst>
          </p:cNvPr>
          <p:cNvSpPr>
            <a:spLocks noGrp="1"/>
          </p:cNvSpPr>
          <p:nvPr>
            <p:ph sz="quarter" idx="10"/>
          </p:nvPr>
        </p:nvSpPr>
        <p:spPr/>
        <p:txBody>
          <a:bodyPr/>
          <a:lstStyle/>
          <a:p>
            <a:r>
              <a:rPr lang="en-SG">
                <a:solidFill>
                  <a:srgbClr val="203864"/>
                </a:solidFill>
                <a:latin typeface="Avenir Book" panose="02000503020000020003" pitchFamily="2" charset="0"/>
              </a:rPr>
              <a:t>Feature Selection (Approaches)</a:t>
            </a:r>
          </a:p>
        </p:txBody>
      </p:sp>
      <p:pic>
        <p:nvPicPr>
          <p:cNvPr id="9" name="Picture 8">
            <a:extLst>
              <a:ext uri="{FF2B5EF4-FFF2-40B4-BE49-F238E27FC236}">
                <a16:creationId xmlns:a16="http://schemas.microsoft.com/office/drawing/2014/main" id="{942AA463-6B44-45A7-9918-9088F9285D16}"/>
              </a:ext>
            </a:extLst>
          </p:cNvPr>
          <p:cNvPicPr>
            <a:picLocks noChangeAspect="1"/>
          </p:cNvPicPr>
          <p:nvPr/>
        </p:nvPicPr>
        <p:blipFill>
          <a:blip r:embed="rId3"/>
          <a:stretch>
            <a:fillRect/>
          </a:stretch>
        </p:blipFill>
        <p:spPr>
          <a:xfrm>
            <a:off x="6527258" y="2808802"/>
            <a:ext cx="4758422" cy="3434340"/>
          </a:xfrm>
          <a:prstGeom prst="rect">
            <a:avLst/>
          </a:prstGeom>
        </p:spPr>
      </p:pic>
      <p:grpSp>
        <p:nvGrpSpPr>
          <p:cNvPr id="11" name="Group 10">
            <a:extLst>
              <a:ext uri="{FF2B5EF4-FFF2-40B4-BE49-F238E27FC236}">
                <a16:creationId xmlns:a16="http://schemas.microsoft.com/office/drawing/2014/main" id="{ECA18369-CC98-B24B-A06C-F167121EAE48}"/>
              </a:ext>
            </a:extLst>
          </p:cNvPr>
          <p:cNvGrpSpPr/>
          <p:nvPr/>
        </p:nvGrpSpPr>
        <p:grpSpPr>
          <a:xfrm>
            <a:off x="6527258" y="966244"/>
            <a:ext cx="4759971" cy="1562948"/>
            <a:chOff x="722749" y="975289"/>
            <a:chExt cx="10891452" cy="1369105"/>
          </a:xfrm>
        </p:grpSpPr>
        <p:sp>
          <p:nvSpPr>
            <p:cNvPr id="12" name="Rectangle 11">
              <a:extLst>
                <a:ext uri="{FF2B5EF4-FFF2-40B4-BE49-F238E27FC236}">
                  <a16:creationId xmlns:a16="http://schemas.microsoft.com/office/drawing/2014/main" id="{6D6BCD67-D0FC-AA45-8FB4-7732A74B9377}"/>
                </a:ext>
              </a:extLst>
            </p:cNvPr>
            <p:cNvSpPr/>
            <p:nvPr/>
          </p:nvSpPr>
          <p:spPr>
            <a:xfrm>
              <a:off x="722749" y="975289"/>
              <a:ext cx="10887908" cy="263773"/>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dirty="0">
                  <a:latin typeface="Avenir Book" panose="02000503020000020003" pitchFamily="2" charset="0"/>
                </a:rPr>
                <a:t>Combined ranking of each model feature</a:t>
              </a:r>
              <a:endParaRPr lang="en-US" sz="1600" b="1" dirty="0">
                <a:solidFill>
                  <a:schemeClr val="bg1"/>
                </a:solidFill>
                <a:latin typeface="Avenir Book" panose="02000503020000020003" pitchFamily="2" charset="0"/>
              </a:endParaRPr>
            </a:p>
          </p:txBody>
        </p:sp>
        <p:sp>
          <p:nvSpPr>
            <p:cNvPr id="13" name="Rectangle 12">
              <a:extLst>
                <a:ext uri="{FF2B5EF4-FFF2-40B4-BE49-F238E27FC236}">
                  <a16:creationId xmlns:a16="http://schemas.microsoft.com/office/drawing/2014/main" id="{D015724D-73E9-084D-AD9C-65AFDE54C82B}"/>
                </a:ext>
              </a:extLst>
            </p:cNvPr>
            <p:cNvSpPr/>
            <p:nvPr/>
          </p:nvSpPr>
          <p:spPr>
            <a:xfrm>
              <a:off x="726293" y="1220221"/>
              <a:ext cx="10887908" cy="1124173"/>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US" sz="1400" b="1" dirty="0">
                  <a:solidFill>
                    <a:schemeClr val="tx1"/>
                  </a:solidFill>
                  <a:latin typeface="Avenir Book" panose="02000503020000020003" pitchFamily="2" charset="0"/>
                </a:rPr>
                <a:t>Pros – </a:t>
              </a:r>
              <a:r>
                <a:rPr lang="en-US" sz="1400" dirty="0">
                  <a:solidFill>
                    <a:schemeClr val="tx1"/>
                  </a:solidFill>
                  <a:latin typeface="Avenir Book" panose="02000503020000020003" pitchFamily="2" charset="0"/>
                </a:rPr>
                <a:t>model’s performance based on same set of features, easier to make a fair comparison</a:t>
              </a:r>
            </a:p>
            <a:p>
              <a:pPr algn="just"/>
              <a:r>
                <a:rPr lang="en-US" sz="1400" b="1" dirty="0">
                  <a:solidFill>
                    <a:schemeClr val="tx1"/>
                  </a:solidFill>
                  <a:latin typeface="Avenir Book" panose="02000503020000020003" pitchFamily="2" charset="0"/>
                </a:rPr>
                <a:t>Cons – </a:t>
              </a:r>
              <a:r>
                <a:rPr lang="en-US" sz="1400" dirty="0">
                  <a:solidFill>
                    <a:schemeClr val="tx1"/>
                  </a:solidFill>
                  <a:latin typeface="Avenir Book" panose="02000503020000020003" pitchFamily="2" charset="0"/>
                </a:rPr>
                <a:t>some models might suddenly perform much worse when certain features are removed</a:t>
              </a:r>
            </a:p>
          </p:txBody>
        </p:sp>
      </p:grpSp>
      <p:grpSp>
        <p:nvGrpSpPr>
          <p:cNvPr id="14" name="Group 13">
            <a:extLst>
              <a:ext uri="{FF2B5EF4-FFF2-40B4-BE49-F238E27FC236}">
                <a16:creationId xmlns:a16="http://schemas.microsoft.com/office/drawing/2014/main" id="{EFF1B465-8801-6E40-901D-CD0A6B7E8658}"/>
              </a:ext>
            </a:extLst>
          </p:cNvPr>
          <p:cNvGrpSpPr/>
          <p:nvPr/>
        </p:nvGrpSpPr>
        <p:grpSpPr>
          <a:xfrm>
            <a:off x="13102969" y="882317"/>
            <a:ext cx="3585412" cy="2642934"/>
            <a:chOff x="722748" y="983663"/>
            <a:chExt cx="10891453" cy="1379572"/>
          </a:xfrm>
        </p:grpSpPr>
        <p:sp>
          <p:nvSpPr>
            <p:cNvPr id="15" name="Rectangle 14">
              <a:extLst>
                <a:ext uri="{FF2B5EF4-FFF2-40B4-BE49-F238E27FC236}">
                  <a16:creationId xmlns:a16="http://schemas.microsoft.com/office/drawing/2014/main" id="{4401D052-24AB-8F48-A1CA-A08155311A07}"/>
                </a:ext>
              </a:extLst>
            </p:cNvPr>
            <p:cNvSpPr/>
            <p:nvPr/>
          </p:nvSpPr>
          <p:spPr>
            <a:xfrm>
              <a:off x="722748" y="983663"/>
              <a:ext cx="10887908" cy="255400"/>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a:latin typeface="Avenir Book" panose="02000503020000020003" pitchFamily="2" charset="0"/>
                </a:rPr>
                <a:t>PCA</a:t>
              </a:r>
              <a:endParaRPr lang="en-US" sz="1600" b="1">
                <a:solidFill>
                  <a:schemeClr val="bg1"/>
                </a:solidFill>
                <a:latin typeface="Avenir Book" panose="02000503020000020003" pitchFamily="2" charset="0"/>
              </a:endParaRPr>
            </a:p>
          </p:txBody>
        </p:sp>
        <p:sp>
          <p:nvSpPr>
            <p:cNvPr id="16" name="Rectangle 15">
              <a:extLst>
                <a:ext uri="{FF2B5EF4-FFF2-40B4-BE49-F238E27FC236}">
                  <a16:creationId xmlns:a16="http://schemas.microsoft.com/office/drawing/2014/main" id="{FEB76A25-DB80-6B4E-81F9-109CAAB19FB4}"/>
                </a:ext>
              </a:extLst>
            </p:cNvPr>
            <p:cNvSpPr/>
            <p:nvPr/>
          </p:nvSpPr>
          <p:spPr>
            <a:xfrm>
              <a:off x="726293" y="1239062"/>
              <a:ext cx="10887908" cy="1124173"/>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US" sz="1400" b="1" dirty="0">
                  <a:solidFill>
                    <a:schemeClr val="tx1"/>
                  </a:solidFill>
                  <a:latin typeface="Avenir Book" panose="02000503020000020003" pitchFamily="2" charset="0"/>
                </a:rPr>
                <a:t>Pros – </a:t>
              </a:r>
              <a:r>
                <a:rPr lang="en-US" sz="1400" dirty="0">
                  <a:solidFill>
                    <a:schemeClr val="tx1"/>
                  </a:solidFill>
                  <a:latin typeface="Avenir Book" panose="02000503020000020003" pitchFamily="2" charset="0"/>
                </a:rPr>
                <a:t>relevant in cases where features with most variation are most important </a:t>
              </a:r>
            </a:p>
            <a:p>
              <a:pPr algn="just"/>
              <a:r>
                <a:rPr lang="en-US" sz="1400" b="1" dirty="0">
                  <a:solidFill>
                    <a:schemeClr val="tx1"/>
                  </a:solidFill>
                  <a:latin typeface="Avenir Book" panose="02000503020000020003" pitchFamily="2" charset="0"/>
                </a:rPr>
                <a:t>Cons – </a:t>
              </a:r>
              <a:r>
                <a:rPr lang="en-US" sz="1400" dirty="0">
                  <a:solidFill>
                    <a:schemeClr val="tx1"/>
                  </a:solidFill>
                  <a:latin typeface="Avenir Book" panose="02000503020000020003" pitchFamily="2" charset="0"/>
                </a:rPr>
                <a:t>only relevant in the cases where the features with most variation are the ones most important to your problem statement and this must be known beforehand </a:t>
              </a:r>
            </a:p>
          </p:txBody>
        </p:sp>
      </p:grpSp>
      <p:grpSp>
        <p:nvGrpSpPr>
          <p:cNvPr id="17" name="Group 16">
            <a:extLst>
              <a:ext uri="{FF2B5EF4-FFF2-40B4-BE49-F238E27FC236}">
                <a16:creationId xmlns:a16="http://schemas.microsoft.com/office/drawing/2014/main" id="{78ED0BD6-4355-2240-9722-DA337B0DD0FF}"/>
              </a:ext>
            </a:extLst>
          </p:cNvPr>
          <p:cNvGrpSpPr/>
          <p:nvPr/>
        </p:nvGrpSpPr>
        <p:grpSpPr>
          <a:xfrm>
            <a:off x="1118681" y="966243"/>
            <a:ext cx="4761521" cy="1562948"/>
            <a:chOff x="722748" y="1021345"/>
            <a:chExt cx="10891453" cy="1375211"/>
          </a:xfrm>
        </p:grpSpPr>
        <p:sp>
          <p:nvSpPr>
            <p:cNvPr id="18" name="Rectangle 17">
              <a:extLst>
                <a:ext uri="{FF2B5EF4-FFF2-40B4-BE49-F238E27FC236}">
                  <a16:creationId xmlns:a16="http://schemas.microsoft.com/office/drawing/2014/main" id="{ED819E90-8920-134D-AF33-EB7606907BC7}"/>
                </a:ext>
              </a:extLst>
            </p:cNvPr>
            <p:cNvSpPr/>
            <p:nvPr/>
          </p:nvSpPr>
          <p:spPr>
            <a:xfrm>
              <a:off x="722748" y="1021345"/>
              <a:ext cx="10887908" cy="263772"/>
            </a:xfrm>
            <a:prstGeom prst="rect">
              <a:avLst/>
            </a:prstGeom>
            <a:solidFill>
              <a:srgbClr val="01336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r>
                <a:rPr lang="en-SG" sz="1600">
                  <a:latin typeface="Avenir Book" panose="02000503020000020003" pitchFamily="2" charset="0"/>
                </a:rPr>
                <a:t>RFE</a:t>
              </a:r>
              <a:endParaRPr lang="en-US" sz="1600" b="1">
                <a:solidFill>
                  <a:schemeClr val="bg1"/>
                </a:solidFill>
                <a:latin typeface="Avenir Book" panose="02000503020000020003" pitchFamily="2" charset="0"/>
              </a:endParaRPr>
            </a:p>
          </p:txBody>
        </p:sp>
        <p:sp>
          <p:nvSpPr>
            <p:cNvPr id="19" name="Rectangle 18">
              <a:extLst>
                <a:ext uri="{FF2B5EF4-FFF2-40B4-BE49-F238E27FC236}">
                  <a16:creationId xmlns:a16="http://schemas.microsoft.com/office/drawing/2014/main" id="{3B508386-343C-EA4F-99D0-151A7B6E9CD8}"/>
                </a:ext>
              </a:extLst>
            </p:cNvPr>
            <p:cNvSpPr/>
            <p:nvPr/>
          </p:nvSpPr>
          <p:spPr>
            <a:xfrm>
              <a:off x="726293" y="1270464"/>
              <a:ext cx="10887908" cy="1126092"/>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just"/>
              <a:r>
                <a:rPr lang="en-US" sz="1400" b="1">
                  <a:solidFill>
                    <a:schemeClr val="tx1"/>
                  </a:solidFill>
                  <a:latin typeface="Avenir Book" panose="02000503020000020003" pitchFamily="2" charset="0"/>
                </a:rPr>
                <a:t>Pros – </a:t>
              </a:r>
              <a:r>
                <a:rPr lang="en-US" sz="1400">
                  <a:solidFill>
                    <a:schemeClr val="tx1"/>
                  </a:solidFill>
                  <a:latin typeface="Avenir Book" panose="02000503020000020003" pitchFamily="2" charset="0"/>
                </a:rPr>
                <a:t>models will perform their best predictions</a:t>
              </a:r>
            </a:p>
            <a:p>
              <a:pPr algn="just"/>
              <a:r>
                <a:rPr lang="en-US" sz="1400" b="1">
                  <a:solidFill>
                    <a:schemeClr val="tx1"/>
                  </a:solidFill>
                  <a:latin typeface="Avenir Book" panose="02000503020000020003" pitchFamily="2" charset="0"/>
                </a:rPr>
                <a:t>Cons – </a:t>
              </a:r>
              <a:r>
                <a:rPr lang="en-US" sz="1400">
                  <a:solidFill>
                    <a:schemeClr val="tx1"/>
                  </a:solidFill>
                  <a:latin typeface="Avenir Book" panose="02000503020000020003" pitchFamily="2" charset="0"/>
                </a:rPr>
                <a:t>difficult to make a fair comparison between other models</a:t>
              </a:r>
            </a:p>
          </p:txBody>
        </p:sp>
      </p:grpSp>
      <p:pic>
        <p:nvPicPr>
          <p:cNvPr id="4" name="Picture 3">
            <a:extLst>
              <a:ext uri="{FF2B5EF4-FFF2-40B4-BE49-F238E27FC236}">
                <a16:creationId xmlns:a16="http://schemas.microsoft.com/office/drawing/2014/main" id="{EE7230D7-BAAA-4A22-A69C-B665CC9C1A33}"/>
              </a:ext>
            </a:extLst>
          </p:cNvPr>
          <p:cNvPicPr>
            <a:picLocks noChangeAspect="1"/>
          </p:cNvPicPr>
          <p:nvPr/>
        </p:nvPicPr>
        <p:blipFill>
          <a:blip r:embed="rId4"/>
          <a:stretch>
            <a:fillRect/>
          </a:stretch>
        </p:blipFill>
        <p:spPr>
          <a:xfrm>
            <a:off x="1118681" y="2808802"/>
            <a:ext cx="2131657" cy="3434338"/>
          </a:xfrm>
          <a:prstGeom prst="rect">
            <a:avLst/>
          </a:prstGeom>
        </p:spPr>
      </p:pic>
      <p:pic>
        <p:nvPicPr>
          <p:cNvPr id="6" name="Picture 5">
            <a:extLst>
              <a:ext uri="{FF2B5EF4-FFF2-40B4-BE49-F238E27FC236}">
                <a16:creationId xmlns:a16="http://schemas.microsoft.com/office/drawing/2014/main" id="{922392B0-6C8D-4B67-8B41-7A553444360F}"/>
              </a:ext>
            </a:extLst>
          </p:cNvPr>
          <p:cNvPicPr>
            <a:picLocks noChangeAspect="1"/>
          </p:cNvPicPr>
          <p:nvPr/>
        </p:nvPicPr>
        <p:blipFill>
          <a:blip r:embed="rId5"/>
          <a:stretch>
            <a:fillRect/>
          </a:stretch>
        </p:blipFill>
        <p:spPr>
          <a:xfrm>
            <a:off x="3964008" y="2808800"/>
            <a:ext cx="1914644" cy="3434339"/>
          </a:xfrm>
          <a:prstGeom prst="rect">
            <a:avLst/>
          </a:prstGeom>
        </p:spPr>
      </p:pic>
      <p:sp>
        <p:nvSpPr>
          <p:cNvPr id="20" name="Oval 19">
            <a:extLst>
              <a:ext uri="{FF2B5EF4-FFF2-40B4-BE49-F238E27FC236}">
                <a16:creationId xmlns:a16="http://schemas.microsoft.com/office/drawing/2014/main" id="{739AE309-66C6-48FC-8F66-1BE168AFF82C}"/>
              </a:ext>
            </a:extLst>
          </p:cNvPr>
          <p:cNvSpPr/>
          <p:nvPr/>
        </p:nvSpPr>
        <p:spPr>
          <a:xfrm>
            <a:off x="10943617" y="2769888"/>
            <a:ext cx="448270" cy="36698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46717F73-225F-41B4-AB04-37BFBFB3FA1C}"/>
              </a:ext>
            </a:extLst>
          </p:cNvPr>
          <p:cNvCxnSpPr/>
          <p:nvPr/>
        </p:nvCxnSpPr>
        <p:spPr>
          <a:xfrm>
            <a:off x="4581728" y="4525969"/>
            <a:ext cx="3396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E1FBBF-3A0D-4657-B515-541862A986AC}"/>
              </a:ext>
            </a:extLst>
          </p:cNvPr>
          <p:cNvCxnSpPr/>
          <p:nvPr/>
        </p:nvCxnSpPr>
        <p:spPr>
          <a:xfrm>
            <a:off x="4578485" y="4688097"/>
            <a:ext cx="3396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49BE1F-FFB2-4E8B-A9DD-77F4F56550FB}"/>
              </a:ext>
            </a:extLst>
          </p:cNvPr>
          <p:cNvCxnSpPr/>
          <p:nvPr/>
        </p:nvCxnSpPr>
        <p:spPr>
          <a:xfrm>
            <a:off x="1929319" y="4821042"/>
            <a:ext cx="3396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D613B5-A553-4D5D-81D0-B8C9E5EDDDB1}"/>
              </a:ext>
            </a:extLst>
          </p:cNvPr>
          <p:cNvCxnSpPr/>
          <p:nvPr/>
        </p:nvCxnSpPr>
        <p:spPr>
          <a:xfrm>
            <a:off x="1926075" y="4983170"/>
            <a:ext cx="3396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3627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2138</Words>
  <Application>Microsoft Office PowerPoint</Application>
  <PresentationFormat>Widescreen</PresentationFormat>
  <Paragraphs>375</Paragraphs>
  <Slides>17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Avenir book</vt:lpstr>
      <vt:lpstr>Avenir book</vt:lpstr>
      <vt:lpstr>Trebuchet MS (Body)</vt:lpstr>
      <vt:lpstr>Arial</vt:lpstr>
      <vt:lpstr>Calibri</vt:lpstr>
      <vt:lpstr>Century Gothic</vt:lpstr>
      <vt:lpstr>Trebuchet MS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Mindy PECK Hui Yee</dc:creator>
  <cp:lastModifiedBy>CHU Wei Quan</cp:lastModifiedBy>
  <cp:revision>2</cp:revision>
  <dcterms:created xsi:type="dcterms:W3CDTF">2019-08-03T16:53:39Z</dcterms:created>
  <dcterms:modified xsi:type="dcterms:W3CDTF">2021-11-09T23:35:47Z</dcterms:modified>
</cp:coreProperties>
</file>