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6" r:id="rId12"/>
    <p:sldId id="265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14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9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0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42335" y="1132774"/>
            <a:ext cx="722786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Спортивный</a:t>
            </a:r>
            <a:r>
              <a:rPr lang="en-US" sz="6036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6036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веб-сайт</a:t>
            </a:r>
            <a:r>
              <a:rPr lang="ru-RU" sz="6036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6036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Sportik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9534419" y="7230447"/>
            <a:ext cx="5095981" cy="5341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Выполнил студент группы 2993 Домнич Матвей Леонидович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914281"/>
            <a:ext cx="68562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Планы по развитию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301270" y="2052995"/>
            <a:ext cx="27742" cy="526232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6" name="Shape 3"/>
          <p:cNvSpPr/>
          <p:nvPr/>
        </p:nvSpPr>
        <p:spPr>
          <a:xfrm>
            <a:off x="6287512" y="2462629"/>
            <a:ext cx="777597" cy="27742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7" name="Shape 4"/>
          <p:cNvSpPr/>
          <p:nvPr/>
        </p:nvSpPr>
        <p:spPr>
          <a:xfrm>
            <a:off x="7065109" y="222658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8" name="Text 5"/>
          <p:cNvSpPr/>
          <p:nvPr/>
        </p:nvSpPr>
        <p:spPr>
          <a:xfrm>
            <a:off x="7236559" y="2268260"/>
            <a:ext cx="1570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652832" y="2275165"/>
            <a:ext cx="34401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Новый функционал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348389" y="2755583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Расширение возможностей платформы,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включая</a:t>
            </a:r>
            <a:r>
              <a:rPr lang="ru-RU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онлайн магазин спортивных товаров и </a:t>
            </a:r>
            <a:r>
              <a:rPr lang="ru-RU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спортпита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053" y="3573482"/>
            <a:ext cx="777597" cy="27742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09" y="333744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3" name="Text 10"/>
          <p:cNvSpPr/>
          <p:nvPr/>
        </p:nvSpPr>
        <p:spPr>
          <a:xfrm>
            <a:off x="7183576" y="3379113"/>
            <a:ext cx="2630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138" y="3386018"/>
            <a:ext cx="37447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Адаптивность сайта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537138" y="4213622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Адаптивность под любое устройство. Будь то телефон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,</a:t>
            </a:r>
            <a:r>
              <a:rPr lang="ru-RU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планшет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ru-RU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или ноутбук.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512" y="5031284"/>
            <a:ext cx="777597" cy="27742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109" y="479524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8" name="Text 15"/>
          <p:cNvSpPr/>
          <p:nvPr/>
        </p:nvSpPr>
        <p:spPr>
          <a:xfrm>
            <a:off x="7181076" y="4836914"/>
            <a:ext cx="2680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2904506" y="4843820"/>
            <a:ext cx="31885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Партнерские</a:t>
            </a: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2187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программы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348389" y="5671423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Развитие партнерских отношений с брендами и организациями для расширения возможностей и предложений для пользователей.</a:t>
            </a:r>
            <a:endParaRPr lang="en-US" sz="1750" dirty="0"/>
          </a:p>
        </p:txBody>
      </p:sp>
      <p:sp>
        <p:nvSpPr>
          <p:cNvPr id="21" name="Shape 13">
            <a:extLst>
              <a:ext uri="{FF2B5EF4-FFF2-40B4-BE49-F238E27FC236}">
                <a16:creationId xmlns:a16="http://schemas.microsoft.com/office/drawing/2014/main" id="{51AA3359-7A3A-4105-A6D9-BA5C82EDA77B}"/>
              </a:ext>
            </a:extLst>
          </p:cNvPr>
          <p:cNvSpPr/>
          <p:nvPr/>
        </p:nvSpPr>
        <p:spPr>
          <a:xfrm>
            <a:off x="7301270" y="6262374"/>
            <a:ext cx="777597" cy="27742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22" name="Shape 14">
            <a:extLst>
              <a:ext uri="{FF2B5EF4-FFF2-40B4-BE49-F238E27FC236}">
                <a16:creationId xmlns:a16="http://schemas.microsoft.com/office/drawing/2014/main" id="{F6C63ECE-610F-432F-AC78-2BA6609C1394}"/>
              </a:ext>
            </a:extLst>
          </p:cNvPr>
          <p:cNvSpPr/>
          <p:nvPr/>
        </p:nvSpPr>
        <p:spPr>
          <a:xfrm>
            <a:off x="7079040" y="599914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  <p:txBody>
          <a:bodyPr/>
          <a:lstStyle/>
          <a:p>
            <a:r>
              <a:rPr lang="ru-RU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ru-RU" sz="262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0" dirty="0"/>
          </a:p>
        </p:txBody>
      </p:sp>
      <p:sp>
        <p:nvSpPr>
          <p:cNvPr id="27" name="Text 16">
            <a:extLst>
              <a:ext uri="{FF2B5EF4-FFF2-40B4-BE49-F238E27FC236}">
                <a16:creationId xmlns:a16="http://schemas.microsoft.com/office/drawing/2014/main" id="{ECA0F99B-861C-4B6B-9E1E-6CE612949790}"/>
              </a:ext>
            </a:extLst>
          </p:cNvPr>
          <p:cNvSpPr/>
          <p:nvPr/>
        </p:nvSpPr>
        <p:spPr>
          <a:xfrm>
            <a:off x="7953851" y="6045219"/>
            <a:ext cx="37446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ru-RU" sz="2187" dirty="0">
                <a:solidFill>
                  <a:srgbClr val="FFFFFF"/>
                </a:solidFill>
                <a:ea typeface="Unbounded" pitchFamily="34" charset="-122"/>
              </a:rPr>
              <a:t>Бесплатные видео тренинги </a:t>
            </a:r>
            <a:endParaRPr lang="en-US" sz="2187" dirty="0"/>
          </a:p>
        </p:txBody>
      </p:sp>
      <p:sp>
        <p:nvSpPr>
          <p:cNvPr id="28" name="Text 17">
            <a:extLst>
              <a:ext uri="{FF2B5EF4-FFF2-40B4-BE49-F238E27FC236}">
                <a16:creationId xmlns:a16="http://schemas.microsoft.com/office/drawing/2014/main" id="{792BF5AA-319F-4187-A7E6-58AC9FCB392E}"/>
              </a:ext>
            </a:extLst>
          </p:cNvPr>
          <p:cNvSpPr/>
          <p:nvPr/>
        </p:nvSpPr>
        <p:spPr>
          <a:xfrm flipH="1">
            <a:off x="7973370" y="6608658"/>
            <a:ext cx="4203027" cy="12172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ru-RU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Возможность просмотра онлайн курсов тренировок от профессионалов.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4" name="Text 1"/>
          <p:cNvSpPr/>
          <p:nvPr/>
        </p:nvSpPr>
        <p:spPr>
          <a:xfrm>
            <a:off x="4518480" y="563936"/>
            <a:ext cx="5436158" cy="10751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7200" dirty="0">
                <a:solidFill>
                  <a:srgbClr val="FFFFFF"/>
                </a:solidFill>
                <a:ea typeface="Unbounded" pitchFamily="34" charset="-122"/>
              </a:rPr>
              <a:t>Заключение</a:t>
            </a:r>
            <a:endParaRPr lang="en-US" sz="7200" dirty="0"/>
          </a:p>
        </p:txBody>
      </p:sp>
      <p:sp>
        <p:nvSpPr>
          <p:cNvPr id="8" name="Text 5"/>
          <p:cNvSpPr/>
          <p:nvPr/>
        </p:nvSpPr>
        <p:spPr>
          <a:xfrm>
            <a:off x="7236559" y="2268260"/>
            <a:ext cx="1570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652832" y="2275165"/>
            <a:ext cx="34401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348389" y="2755583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8537138" y="3386018"/>
            <a:ext cx="37447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537138" y="4213622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7181076" y="4836914"/>
            <a:ext cx="2680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2904506" y="4843820"/>
            <a:ext cx="31885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348389" y="5671423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7" name="Text 16">
            <a:extLst>
              <a:ext uri="{FF2B5EF4-FFF2-40B4-BE49-F238E27FC236}">
                <a16:creationId xmlns:a16="http://schemas.microsoft.com/office/drawing/2014/main" id="{ECA0F99B-861C-4B6B-9E1E-6CE612949790}"/>
              </a:ext>
            </a:extLst>
          </p:cNvPr>
          <p:cNvSpPr/>
          <p:nvPr/>
        </p:nvSpPr>
        <p:spPr>
          <a:xfrm>
            <a:off x="7953851" y="6045219"/>
            <a:ext cx="37446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8" name="Text 17">
            <a:extLst>
              <a:ext uri="{FF2B5EF4-FFF2-40B4-BE49-F238E27FC236}">
                <a16:creationId xmlns:a16="http://schemas.microsoft.com/office/drawing/2014/main" id="{792BF5AA-319F-4187-A7E6-58AC9FCB392E}"/>
              </a:ext>
            </a:extLst>
          </p:cNvPr>
          <p:cNvSpPr/>
          <p:nvPr/>
        </p:nvSpPr>
        <p:spPr>
          <a:xfrm flipH="1">
            <a:off x="7973370" y="6608658"/>
            <a:ext cx="4203027" cy="12172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9C96F838-AF8E-4DA9-A0A4-BCAAC2EDF776}"/>
              </a:ext>
            </a:extLst>
          </p:cNvPr>
          <p:cNvSpPr/>
          <p:nvPr/>
        </p:nvSpPr>
        <p:spPr>
          <a:xfrm>
            <a:off x="1672830" y="2707172"/>
            <a:ext cx="12562042" cy="29907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2800" dirty="0">
                <a:solidFill>
                  <a:srgbClr val="FFFFFF"/>
                </a:solidFill>
                <a:ea typeface="Unbounded" pitchFamily="34" charset="-122"/>
              </a:rPr>
              <a:t>После выполнения всех поставленных лично мной задач я смог получить</a:t>
            </a:r>
          </a:p>
          <a:p>
            <a:pPr marL="0" indent="0">
              <a:lnSpc>
                <a:spcPts val="5468"/>
              </a:lnSpc>
              <a:buNone/>
            </a:pPr>
            <a:r>
              <a:rPr lang="ru-RU" sz="2800" dirty="0">
                <a:solidFill>
                  <a:srgbClr val="FFFFFF"/>
                </a:solidFill>
                <a:ea typeface="Unbounded" pitchFamily="34" charset="-122"/>
              </a:rPr>
              <a:t>новый опыт в программировании.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ru-RU" sz="2800" dirty="0">
                <a:solidFill>
                  <a:srgbClr val="FFFFFF"/>
                </a:solidFill>
                <a:ea typeface="Unbounded" pitchFamily="34" charset="-122"/>
              </a:rPr>
              <a:t>Смог глубже изучить один из основных веб языков и улучшил свои навыки.</a:t>
            </a:r>
          </a:p>
          <a:p>
            <a:pPr marL="0" indent="0">
              <a:lnSpc>
                <a:spcPts val="5468"/>
              </a:lnSpc>
              <a:buNone/>
            </a:pPr>
            <a:r>
              <a:rPr lang="ru-RU" sz="2800" dirty="0">
                <a:solidFill>
                  <a:srgbClr val="FFFFFF"/>
                </a:solidFill>
                <a:ea typeface="Unbounded" pitchFamily="34" charset="-122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241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63228" y="3270780"/>
            <a:ext cx="10966920" cy="1505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8800" dirty="0">
                <a:solidFill>
                  <a:srgbClr val="FFFFFF"/>
                </a:solidFill>
                <a:ea typeface="Unbounded" pitchFamily="34" charset="-122"/>
              </a:rPr>
              <a:t>Спасибо за внимание!</a:t>
            </a:r>
            <a:endParaRPr lang="en-US" sz="8800" dirty="0"/>
          </a:p>
        </p:txBody>
      </p:sp>
      <p:sp>
        <p:nvSpPr>
          <p:cNvPr id="5" name="Text 2"/>
          <p:cNvSpPr/>
          <p:nvPr/>
        </p:nvSpPr>
        <p:spPr>
          <a:xfrm>
            <a:off x="2348388" y="1950007"/>
            <a:ext cx="10966920" cy="3474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2348389" y="4379000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268381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379000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249453"/>
            <a:ext cx="2949416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726186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15892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712946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Цели создания веб-сайта Sportik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6" name="Text 3"/>
          <p:cNvSpPr/>
          <p:nvPr/>
        </p:nvSpPr>
        <p:spPr>
          <a:xfrm>
            <a:off x="2519839" y="2761298"/>
            <a:ext cx="1570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2795945"/>
            <a:ext cx="244090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Предоставление</a:t>
            </a: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2187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актуальн</a:t>
            </a:r>
            <a:r>
              <a:rPr lang="ru-RU" sz="2187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ых</a:t>
            </a: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ru-RU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тренировок 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4317921"/>
            <a:ext cx="24409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Sportik стремится предоставлять своим пользователям самые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свежие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ru-RU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методики тренинга.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733574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0" name="Text 7"/>
          <p:cNvSpPr/>
          <p:nvPr/>
        </p:nvSpPr>
        <p:spPr>
          <a:xfrm>
            <a:off x="5852041" y="2761298"/>
            <a:ext cx="2630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455688" y="2795945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Поддержка спортивного сообщества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455688" y="3970734"/>
            <a:ext cx="24409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Цель Sportik - стать центром спортивного сообщества, объединяя людей с общими интересами и вдохновляя их на новые достижения.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4" name="Text 11"/>
          <p:cNvSpPr/>
          <p:nvPr/>
        </p:nvSpPr>
        <p:spPr>
          <a:xfrm>
            <a:off x="9234726" y="2761298"/>
            <a:ext cx="2680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840873" y="2795945"/>
            <a:ext cx="244090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Продвижение здорового образа жизни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840873" y="4317921"/>
            <a:ext cx="244090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Sportik популяризирует здоровые привычки и активный образ жизни, вдохновляя пользователей на занятия спортом и физической активностью.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4177189" y="356505"/>
            <a:ext cx="6393677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FFFFFF"/>
                </a:solidFill>
                <a:ea typeface="Unbounded" pitchFamily="34" charset="-122"/>
              </a:rPr>
              <a:t>Актуальность платформы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8" y="1950007"/>
            <a:ext cx="10966920" cy="3474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Создание веб ресурса посвященному тренировкам является актуальным для веб разработчиков</a:t>
            </a:r>
            <a:r>
              <a:rPr lang="en-US" sz="2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,</a:t>
            </a:r>
            <a:r>
              <a:rPr lang="ru-RU" sz="2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так как культура спорта и направление здорового образа жизни вновь набирает популярность среди не только молодёжи</a:t>
            </a:r>
            <a:r>
              <a:rPr lang="en-US" sz="2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,</a:t>
            </a:r>
            <a:r>
              <a:rPr lang="ru-RU" sz="2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но уже и старших поколений. </a:t>
            </a:r>
          </a:p>
          <a:p>
            <a:pPr marL="0" indent="0">
              <a:lnSpc>
                <a:spcPts val="2734"/>
              </a:lnSpc>
              <a:buNone/>
            </a:pPr>
            <a:endParaRPr lang="ru-RU" sz="2800" dirty="0">
              <a:solidFill>
                <a:srgbClr val="FFFFFF"/>
              </a:solidFill>
              <a:ea typeface="Unbounded" pitchFamily="34" charset="-122"/>
            </a:endParaRPr>
          </a:p>
          <a:p>
            <a:pPr marL="0" indent="0">
              <a:lnSpc>
                <a:spcPts val="2734"/>
              </a:lnSpc>
              <a:buNone/>
            </a:pPr>
            <a:r>
              <a:rPr lang="ru-RU" sz="2800" dirty="0">
                <a:solidFill>
                  <a:srgbClr val="FFFFFF"/>
                </a:solidFill>
                <a:ea typeface="Unbounded" pitchFamily="34" charset="-122"/>
              </a:rPr>
              <a:t>Платформа нацелена на коммерческое использование в целях воспитания здорового духа</a:t>
            </a:r>
            <a:r>
              <a:rPr lang="en-US" sz="2800" dirty="0">
                <a:solidFill>
                  <a:srgbClr val="FFFFFF"/>
                </a:solidFill>
                <a:ea typeface="Unbounded" pitchFamily="34" charset="-122"/>
              </a:rPr>
              <a:t>,</a:t>
            </a:r>
            <a:r>
              <a:rPr lang="ru-RU" sz="2800" dirty="0">
                <a:solidFill>
                  <a:srgbClr val="FFFFFF"/>
                </a:solidFill>
                <a:ea typeface="Unbounded" pitchFamily="34" charset="-122"/>
              </a:rPr>
              <a:t> укрепления не только физических показателей но и моральных. Удобство и простота использования позволяет пользоваться прототипом любому пользователю интернета.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2348389" y="4379000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268381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379000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249453"/>
            <a:ext cx="2949416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726186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75823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51828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Основные разделы и функциональность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462457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Новости и события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379000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Раздел с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последними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новостями</a:t>
            </a:r>
            <a:r>
              <a:rPr lang="ru-RU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и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событиями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268381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Тренировки и упражнения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379000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Подробн</a:t>
            </a:r>
            <a:r>
              <a:rPr lang="ru-RU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ое</a:t>
            </a:r>
            <a:r>
              <a:rPr lang="ru-RU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описание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по различным тренировкам и упражнениям, с возможностью создания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персонального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плана</a:t>
            </a:r>
            <a:r>
              <a:rPr lang="ru-RU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с тренером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249453"/>
            <a:ext cx="2949416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Магазин спортивных товаров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726186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Интегрированный интернет-магазин с широким ассортиментом спортивной экипировки, инвентаря и аксессуаров.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538532" y="758309"/>
            <a:ext cx="9553218" cy="1335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Дизайн и пользовательский интерфейс</a:t>
            </a:r>
            <a:endParaRPr lang="en-US" sz="4207" dirty="0"/>
          </a:p>
        </p:txBody>
      </p:sp>
      <p:sp>
        <p:nvSpPr>
          <p:cNvPr id="6" name="Text 2"/>
          <p:cNvSpPr/>
          <p:nvPr/>
        </p:nvSpPr>
        <p:spPr>
          <a:xfrm>
            <a:off x="2538532" y="4624030"/>
            <a:ext cx="2970728" cy="667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9"/>
              </a:lnSpc>
              <a:buNone/>
            </a:pPr>
            <a:endParaRPr lang="en-US" sz="2103" dirty="0"/>
          </a:p>
        </p:txBody>
      </p:sp>
      <p:sp>
        <p:nvSpPr>
          <p:cNvPr id="7" name="Text 3"/>
          <p:cNvSpPr/>
          <p:nvPr/>
        </p:nvSpPr>
        <p:spPr>
          <a:xfrm>
            <a:off x="2538532" y="5419606"/>
            <a:ext cx="2970728" cy="2051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2"/>
              </a:lnSpc>
              <a:buNone/>
            </a:pPr>
            <a:endParaRPr lang="en-US" sz="1683" dirty="0"/>
          </a:p>
        </p:txBody>
      </p:sp>
      <p:sp>
        <p:nvSpPr>
          <p:cNvPr id="9" name="Text 4"/>
          <p:cNvSpPr/>
          <p:nvPr/>
        </p:nvSpPr>
        <p:spPr>
          <a:xfrm>
            <a:off x="5829776" y="4624030"/>
            <a:ext cx="2970728" cy="667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9"/>
              </a:lnSpc>
              <a:buNone/>
            </a:pPr>
            <a:endParaRPr lang="en-US" sz="2103" dirty="0"/>
          </a:p>
        </p:txBody>
      </p:sp>
      <p:sp>
        <p:nvSpPr>
          <p:cNvPr id="10" name="Text 5"/>
          <p:cNvSpPr/>
          <p:nvPr/>
        </p:nvSpPr>
        <p:spPr>
          <a:xfrm>
            <a:off x="5829776" y="5419606"/>
            <a:ext cx="2970728" cy="1709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2"/>
              </a:lnSpc>
              <a:buNone/>
            </a:pPr>
            <a:endParaRPr lang="en-US" sz="1683" dirty="0"/>
          </a:p>
        </p:txBody>
      </p:sp>
      <p:sp>
        <p:nvSpPr>
          <p:cNvPr id="12" name="Text 6"/>
          <p:cNvSpPr/>
          <p:nvPr/>
        </p:nvSpPr>
        <p:spPr>
          <a:xfrm>
            <a:off x="9121021" y="4624030"/>
            <a:ext cx="2864763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9"/>
              </a:lnSpc>
              <a:buNone/>
            </a:pPr>
            <a:endParaRPr lang="en-US" sz="2103" dirty="0"/>
          </a:p>
        </p:txBody>
      </p:sp>
      <p:sp>
        <p:nvSpPr>
          <p:cNvPr id="13" name="Text 7"/>
          <p:cNvSpPr/>
          <p:nvPr/>
        </p:nvSpPr>
        <p:spPr>
          <a:xfrm>
            <a:off x="9121021" y="5085874"/>
            <a:ext cx="2970728" cy="1709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2"/>
              </a:lnSpc>
              <a:buNone/>
            </a:pPr>
            <a:endParaRPr lang="en-US" sz="1683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4626E8-2D7A-45C4-8CA5-F88C10579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955" y="1862863"/>
            <a:ext cx="5485672" cy="560842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DC3DD31-A78D-4308-9AC3-F75EF0A43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627" y="1838913"/>
            <a:ext cx="3043508" cy="355723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C4C6B01-90A7-4D12-BA57-924952B75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135" y="1845728"/>
            <a:ext cx="4102612" cy="331143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92490A5-C010-4ADD-BBB2-2856234D5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4120" y="5402964"/>
            <a:ext cx="3037875" cy="176074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4624E9B-7BAF-41A2-A5C4-338C891D3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1995" y="5112414"/>
            <a:ext cx="4102612" cy="1544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3241917" y="175729"/>
            <a:ext cx="9553218" cy="1335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ru-RU" sz="420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Ход разработки: написание кода</a:t>
            </a:r>
            <a:endParaRPr lang="en-US" sz="4207" dirty="0"/>
          </a:p>
        </p:txBody>
      </p:sp>
      <p:sp>
        <p:nvSpPr>
          <p:cNvPr id="6" name="Text 2"/>
          <p:cNvSpPr/>
          <p:nvPr/>
        </p:nvSpPr>
        <p:spPr>
          <a:xfrm>
            <a:off x="2538532" y="4624030"/>
            <a:ext cx="2970728" cy="667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9"/>
              </a:lnSpc>
              <a:buNone/>
            </a:pPr>
            <a:endParaRPr lang="en-US" sz="2103" dirty="0"/>
          </a:p>
        </p:txBody>
      </p:sp>
      <p:sp>
        <p:nvSpPr>
          <p:cNvPr id="7" name="Text 3"/>
          <p:cNvSpPr/>
          <p:nvPr/>
        </p:nvSpPr>
        <p:spPr>
          <a:xfrm>
            <a:off x="2538532" y="5419606"/>
            <a:ext cx="2970728" cy="2051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2"/>
              </a:lnSpc>
              <a:buNone/>
            </a:pPr>
            <a:endParaRPr lang="en-US" sz="1683" dirty="0"/>
          </a:p>
        </p:txBody>
      </p:sp>
      <p:sp>
        <p:nvSpPr>
          <p:cNvPr id="9" name="Text 4"/>
          <p:cNvSpPr/>
          <p:nvPr/>
        </p:nvSpPr>
        <p:spPr>
          <a:xfrm>
            <a:off x="5829776" y="4624030"/>
            <a:ext cx="2970728" cy="667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9"/>
              </a:lnSpc>
              <a:buNone/>
            </a:pPr>
            <a:endParaRPr lang="en-US" sz="2103" dirty="0"/>
          </a:p>
        </p:txBody>
      </p:sp>
      <p:sp>
        <p:nvSpPr>
          <p:cNvPr id="10" name="Text 5"/>
          <p:cNvSpPr/>
          <p:nvPr/>
        </p:nvSpPr>
        <p:spPr>
          <a:xfrm>
            <a:off x="5829776" y="5419606"/>
            <a:ext cx="2970728" cy="1709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2"/>
              </a:lnSpc>
              <a:buNone/>
            </a:pPr>
            <a:endParaRPr lang="en-US" sz="1683" dirty="0"/>
          </a:p>
        </p:txBody>
      </p:sp>
      <p:sp>
        <p:nvSpPr>
          <p:cNvPr id="12" name="Text 6"/>
          <p:cNvSpPr/>
          <p:nvPr/>
        </p:nvSpPr>
        <p:spPr>
          <a:xfrm>
            <a:off x="9121021" y="4624030"/>
            <a:ext cx="2864763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9"/>
              </a:lnSpc>
              <a:buNone/>
            </a:pPr>
            <a:endParaRPr lang="en-US" sz="2103" dirty="0"/>
          </a:p>
        </p:txBody>
      </p:sp>
      <p:sp>
        <p:nvSpPr>
          <p:cNvPr id="13" name="Text 7"/>
          <p:cNvSpPr/>
          <p:nvPr/>
        </p:nvSpPr>
        <p:spPr>
          <a:xfrm>
            <a:off x="9121021" y="5085874"/>
            <a:ext cx="2970728" cy="1709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2"/>
              </a:lnSpc>
              <a:buNone/>
            </a:pPr>
            <a:endParaRPr lang="en-US" sz="1683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BC36B2-28F6-4EFB-A662-CA2B84D78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" y="4116288"/>
            <a:ext cx="7864939" cy="40895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5C168E9-DE8E-4508-9F95-F9899AE57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293" y="1466258"/>
            <a:ext cx="8623553" cy="44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5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3798333" y="616743"/>
            <a:ext cx="92523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Технологии и инструменты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333" y="2990017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798333" y="3767614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HTML</a:t>
            </a:r>
            <a:r>
              <a:rPr lang="ru-RU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5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3798333" y="4248031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Семантическая разметка для структурирования контента.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963" y="2990017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364963" y="3767614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CSS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6364963" y="4248031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Стилизация и визуальное оформление веб-страниц.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712" y="2990017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931712" y="3767614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8931712" y="4248031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Интерактивность и динамические функции на сайте.</a:t>
            </a:r>
            <a:endParaRPr lang="en-US" sz="1750" dirty="0"/>
          </a:p>
        </p:txBody>
      </p:sp>
      <p:sp>
        <p:nvSpPr>
          <p:cNvPr id="15" name="Text 8"/>
          <p:cNvSpPr/>
          <p:nvPr/>
        </p:nvSpPr>
        <p:spPr>
          <a:xfrm>
            <a:off x="10048399" y="2880241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48399" y="3360658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577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93990" y="605433"/>
            <a:ext cx="9842421" cy="1375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17"/>
              </a:lnSpc>
              <a:buNone/>
            </a:pPr>
            <a:r>
              <a:rPr lang="en-US" sz="433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Преимущества веб-сайта Sportik</a:t>
            </a:r>
            <a:endParaRPr lang="en-US" sz="4334" dirty="0"/>
          </a:p>
        </p:txBody>
      </p:sp>
      <p:sp>
        <p:nvSpPr>
          <p:cNvPr id="5" name="Shape 2"/>
          <p:cNvSpPr/>
          <p:nvPr/>
        </p:nvSpPr>
        <p:spPr>
          <a:xfrm>
            <a:off x="2393990" y="2421612"/>
            <a:ext cx="4811197" cy="2668786"/>
          </a:xfrm>
          <a:prstGeom prst="roundRect">
            <a:avLst>
              <a:gd name="adj" fmla="val 2475"/>
            </a:avLst>
          </a:prstGeom>
          <a:solidFill>
            <a:srgbClr val="223D4D"/>
          </a:solidFill>
          <a:ln/>
        </p:spPr>
      </p:sp>
      <p:sp>
        <p:nvSpPr>
          <p:cNvPr id="6" name="Text 3"/>
          <p:cNvSpPr/>
          <p:nvPr/>
        </p:nvSpPr>
        <p:spPr>
          <a:xfrm>
            <a:off x="2614136" y="2641759"/>
            <a:ext cx="4370903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21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Всесторонняя информация</a:t>
            </a:r>
            <a:endParaRPr lang="en-US" sz="2167" dirty="0"/>
          </a:p>
        </p:txBody>
      </p:sp>
      <p:sp>
        <p:nvSpPr>
          <p:cNvPr id="7" name="Text 4"/>
          <p:cNvSpPr/>
          <p:nvPr/>
        </p:nvSpPr>
        <p:spPr>
          <a:xfrm>
            <a:off x="2614136" y="3461504"/>
            <a:ext cx="4370903" cy="1408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Sportik предоставляет обширную и актуальную информацию обо всех аспектах спорта и </a:t>
            </a:r>
            <a:r>
              <a:rPr lang="ru-RU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новых видах тренинга</a:t>
            </a:r>
            <a:r>
              <a:rPr lang="en-US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734" dirty="0"/>
          </a:p>
        </p:txBody>
      </p:sp>
      <p:sp>
        <p:nvSpPr>
          <p:cNvPr id="8" name="Shape 5"/>
          <p:cNvSpPr/>
          <p:nvPr/>
        </p:nvSpPr>
        <p:spPr>
          <a:xfrm>
            <a:off x="7425333" y="2421612"/>
            <a:ext cx="4811197" cy="2668786"/>
          </a:xfrm>
          <a:prstGeom prst="roundRect">
            <a:avLst>
              <a:gd name="adj" fmla="val 2475"/>
            </a:avLst>
          </a:prstGeom>
          <a:solidFill>
            <a:srgbClr val="223D4D"/>
          </a:solidFill>
          <a:ln/>
        </p:spPr>
      </p:sp>
      <p:sp>
        <p:nvSpPr>
          <p:cNvPr id="9" name="Text 6"/>
          <p:cNvSpPr/>
          <p:nvPr/>
        </p:nvSpPr>
        <p:spPr>
          <a:xfrm>
            <a:off x="7645479" y="2641759"/>
            <a:ext cx="4370903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21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Интерактивные возможности</a:t>
            </a:r>
            <a:endParaRPr lang="en-US" sz="2167" dirty="0"/>
          </a:p>
        </p:txBody>
      </p:sp>
      <p:sp>
        <p:nvSpPr>
          <p:cNvPr id="10" name="Text 7"/>
          <p:cNvSpPr/>
          <p:nvPr/>
        </p:nvSpPr>
        <p:spPr>
          <a:xfrm>
            <a:off x="7645479" y="3461504"/>
            <a:ext cx="4370903" cy="1056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Пользователи могут взаимодействовать с сайтом, создавая </a:t>
            </a:r>
            <a:r>
              <a:rPr lang="en-US" sz="1734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персональные</a:t>
            </a:r>
            <a:r>
              <a:rPr lang="en-US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ru-RU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тренинги</a:t>
            </a:r>
            <a:r>
              <a:rPr lang="en-US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и планы тренировок.</a:t>
            </a:r>
            <a:endParaRPr lang="en-US" sz="1734" dirty="0"/>
          </a:p>
        </p:txBody>
      </p:sp>
      <p:sp>
        <p:nvSpPr>
          <p:cNvPr id="11" name="Shape 8"/>
          <p:cNvSpPr/>
          <p:nvPr/>
        </p:nvSpPr>
        <p:spPr>
          <a:xfrm>
            <a:off x="2393990" y="5310545"/>
            <a:ext cx="4811197" cy="2316599"/>
          </a:xfrm>
          <a:prstGeom prst="roundRect">
            <a:avLst>
              <a:gd name="adj" fmla="val 2851"/>
            </a:avLst>
          </a:prstGeom>
          <a:solidFill>
            <a:srgbClr val="223D4D"/>
          </a:solidFill>
          <a:ln/>
        </p:spPr>
      </p:sp>
      <p:sp>
        <p:nvSpPr>
          <p:cNvPr id="12" name="Text 9"/>
          <p:cNvSpPr/>
          <p:nvPr/>
        </p:nvSpPr>
        <p:spPr>
          <a:xfrm>
            <a:off x="2614136" y="5530691"/>
            <a:ext cx="4132302" cy="3438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21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Удобство и доступность</a:t>
            </a:r>
            <a:endParaRPr lang="en-US" sz="2167" dirty="0"/>
          </a:p>
        </p:txBody>
      </p:sp>
      <p:sp>
        <p:nvSpPr>
          <p:cNvPr id="13" name="Text 10"/>
          <p:cNvSpPr/>
          <p:nvPr/>
        </p:nvSpPr>
        <p:spPr>
          <a:xfrm>
            <a:off x="2614136" y="6006584"/>
            <a:ext cx="4370903" cy="1056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Интуитивный </a:t>
            </a:r>
            <a:r>
              <a:rPr lang="en-US" sz="1734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дизайн</a:t>
            </a:r>
            <a:r>
              <a:rPr lang="en-US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734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дела</a:t>
            </a:r>
            <a:r>
              <a:rPr lang="ru-RU" sz="1734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ет</a:t>
            </a:r>
            <a:r>
              <a:rPr lang="en-US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Sportik легким в использовании для всех.</a:t>
            </a:r>
            <a:endParaRPr lang="en-US" sz="1734" dirty="0"/>
          </a:p>
        </p:txBody>
      </p:sp>
      <p:sp>
        <p:nvSpPr>
          <p:cNvPr id="14" name="Shape 11"/>
          <p:cNvSpPr/>
          <p:nvPr/>
        </p:nvSpPr>
        <p:spPr>
          <a:xfrm>
            <a:off x="7425333" y="5310545"/>
            <a:ext cx="4811197" cy="2316599"/>
          </a:xfrm>
          <a:prstGeom prst="roundRect">
            <a:avLst>
              <a:gd name="adj" fmla="val 2851"/>
            </a:avLst>
          </a:prstGeom>
          <a:solidFill>
            <a:srgbClr val="223D4D"/>
          </a:solidFill>
          <a:ln/>
        </p:spPr>
      </p:sp>
      <p:sp>
        <p:nvSpPr>
          <p:cNvPr id="15" name="Text 12"/>
          <p:cNvSpPr/>
          <p:nvPr/>
        </p:nvSpPr>
        <p:spPr>
          <a:xfrm>
            <a:off x="7645479" y="5530691"/>
            <a:ext cx="4370903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216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Комьюнити и вдохновение</a:t>
            </a:r>
            <a:endParaRPr lang="en-US" sz="2167" dirty="0"/>
          </a:p>
        </p:txBody>
      </p:sp>
      <p:sp>
        <p:nvSpPr>
          <p:cNvPr id="16" name="Text 13"/>
          <p:cNvSpPr/>
          <p:nvPr/>
        </p:nvSpPr>
        <p:spPr>
          <a:xfrm>
            <a:off x="7645479" y="6350437"/>
            <a:ext cx="4370903" cy="1056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Sportik объединяет спортивное сообщество и вдохновляет на новые достижения и здоровый образ жизни.</a:t>
            </a:r>
            <a:endParaRPr lang="en-US" sz="173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3398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30987" y="2854523"/>
            <a:ext cx="8368308" cy="1169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06"/>
              </a:lnSpc>
              <a:buNone/>
            </a:pPr>
            <a:r>
              <a:rPr lang="ru-RU" sz="368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Целевая аудитория будущего продукта</a:t>
            </a:r>
            <a:endParaRPr lang="en-US" sz="368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987" y="4304943"/>
            <a:ext cx="2789396" cy="74866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1054" y="5313916"/>
            <a:ext cx="2415064" cy="584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ru-RU" sz="1842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Мужчины</a:t>
            </a:r>
            <a:endParaRPr lang="en-US" sz="1842" dirty="0"/>
          </a:p>
        </p:txBody>
      </p:sp>
      <p:sp>
        <p:nvSpPr>
          <p:cNvPr id="8" name="Text 3"/>
          <p:cNvSpPr/>
          <p:nvPr/>
        </p:nvSpPr>
        <p:spPr>
          <a:xfrm>
            <a:off x="3318153" y="6031468"/>
            <a:ext cx="2415064" cy="1223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ru-RU" sz="147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Возраст от 18 до 40 лет.</a:t>
            </a:r>
          </a:p>
          <a:p>
            <a:pPr marL="0" indent="0" algn="l">
              <a:lnSpc>
                <a:spcPts val="2358"/>
              </a:lnSpc>
              <a:buNone/>
            </a:pPr>
            <a:r>
              <a:rPr lang="ru-RU" sz="1474" dirty="0">
                <a:solidFill>
                  <a:srgbClr val="CAD6DE"/>
                </a:solidFill>
                <a:ea typeface="Cabin" pitchFamily="34" charset="-122"/>
              </a:rPr>
              <a:t>Имеется свободное время</a:t>
            </a:r>
          </a:p>
          <a:p>
            <a:pPr marL="0" indent="0" algn="l">
              <a:lnSpc>
                <a:spcPts val="2358"/>
              </a:lnSpc>
              <a:buNone/>
            </a:pPr>
            <a:endParaRPr lang="ru-RU" sz="1474" dirty="0">
              <a:solidFill>
                <a:srgbClr val="CAD6DE"/>
              </a:solidFill>
              <a:ea typeface="Cabin" pitchFamily="34" charset="-122"/>
            </a:endParaRP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383" y="4304943"/>
            <a:ext cx="2789396" cy="74866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636306" y="5334357"/>
            <a:ext cx="2415064" cy="584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ru-RU" sz="1842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Женщины</a:t>
            </a:r>
            <a:endParaRPr lang="en-US" sz="1842" dirty="0"/>
          </a:p>
        </p:txBody>
      </p:sp>
      <p:sp>
        <p:nvSpPr>
          <p:cNvPr id="11" name="Text 5"/>
          <p:cNvSpPr/>
          <p:nvPr/>
        </p:nvSpPr>
        <p:spPr>
          <a:xfrm>
            <a:off x="6107549" y="6031468"/>
            <a:ext cx="2415064" cy="14972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ru-RU" sz="147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Возраст от 18 до 40 лет.</a:t>
            </a:r>
          </a:p>
          <a:p>
            <a:pPr marL="0" indent="0" algn="l">
              <a:lnSpc>
                <a:spcPts val="2358"/>
              </a:lnSpc>
              <a:buNone/>
            </a:pPr>
            <a:r>
              <a:rPr lang="ru-RU" sz="1474" dirty="0">
                <a:solidFill>
                  <a:srgbClr val="CAD6DE"/>
                </a:solidFill>
                <a:ea typeface="Cabin" pitchFamily="34" charset="-122"/>
              </a:rPr>
              <a:t>Имеется свободное время</a:t>
            </a: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779" y="4304943"/>
            <a:ext cx="2789515" cy="74866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425701" y="5334357"/>
            <a:ext cx="2415183" cy="584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ru-RU" sz="1842" dirty="0">
                <a:solidFill>
                  <a:srgbClr val="FFFFFF"/>
                </a:solidFill>
                <a:ea typeface="Unbounded" pitchFamily="34" charset="-122"/>
              </a:rPr>
              <a:t>Подростки</a:t>
            </a:r>
            <a:endParaRPr lang="en-US" sz="1842" dirty="0">
              <a:latin typeface="Unbounded"/>
            </a:endParaRPr>
          </a:p>
        </p:txBody>
      </p:sp>
      <p:sp>
        <p:nvSpPr>
          <p:cNvPr id="14" name="Text 7"/>
          <p:cNvSpPr/>
          <p:nvPr/>
        </p:nvSpPr>
        <p:spPr>
          <a:xfrm>
            <a:off x="8896945" y="6031468"/>
            <a:ext cx="2415183" cy="14972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ru-RU" sz="147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Возраст от 14 до 18 лет.</a:t>
            </a:r>
          </a:p>
          <a:p>
            <a:pPr marL="0" indent="0" algn="l">
              <a:lnSpc>
                <a:spcPts val="2358"/>
              </a:lnSpc>
              <a:buNone/>
            </a:pPr>
            <a:r>
              <a:rPr lang="ru-RU" sz="1474" dirty="0">
                <a:solidFill>
                  <a:srgbClr val="CAD6DE"/>
                </a:solidFill>
                <a:ea typeface="Cabin" pitchFamily="34" charset="-122"/>
              </a:rPr>
              <a:t>Имеется свободное время</a:t>
            </a:r>
            <a:endParaRPr lang="en-US" sz="14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441</Words>
  <Application>Microsoft Office PowerPoint</Application>
  <PresentationFormat>Произвольный</PresentationFormat>
  <Paragraphs>82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Cabin</vt:lpstr>
      <vt:lpstr>Calibri</vt:lpstr>
      <vt:lpstr>Unbounded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13</cp:revision>
  <dcterms:created xsi:type="dcterms:W3CDTF">2024-05-01T12:40:54Z</dcterms:created>
  <dcterms:modified xsi:type="dcterms:W3CDTF">2024-05-02T22:29:53Z</dcterms:modified>
</cp:coreProperties>
</file>