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09" r:id="rId5"/>
    <p:sldId id="312" r:id="rId6"/>
    <p:sldId id="316" r:id="rId7"/>
    <p:sldId id="313" r:id="rId8"/>
    <p:sldId id="306" r:id="rId9"/>
    <p:sldId id="311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9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Relationship Id="rId3" Type="http://schemas.openxmlformats.org/officeDocument/2006/relationships/image" Target="../media/image7.png"/><Relationship Id="rId2" Type="http://schemas.openxmlformats.org/officeDocument/2006/relationships/tags" Target="../tags/tag192.xml"/><Relationship Id="rId1" Type="http://schemas.openxmlformats.org/officeDocument/2006/relationships/hyperlink" Target="http://172.31.73.236/webchec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上机实验（一）</a:t>
            </a:r>
            <a:r>
              <a:rPr lang="en-US" altLang="zh-CN"/>
              <a:t>.1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3863340" cy="5388610"/>
          </a:xfrm>
        </p:spPr>
        <p:txBody>
          <a:bodyPr/>
          <a:p>
            <a:r>
              <a:t>使用</a:t>
            </a:r>
            <a:r>
              <a:rPr lang="en-US" altLang="zh-CN"/>
              <a:t>HTML</a:t>
            </a:r>
            <a:r>
              <a:t>标签实现如右图页面</a:t>
            </a:r>
          </a:p>
          <a:p>
            <a:r>
              <a:rPr lang="en-US" altLang="zh-CN"/>
              <a:t>h1</a:t>
            </a:r>
            <a:r>
              <a:t>的简历标题</a:t>
            </a:r>
          </a:p>
          <a:p>
            <a:r>
              <a:rPr lang="en-US" altLang="zh-CN"/>
              <a:t>hr</a:t>
            </a:r>
            <a:r>
              <a:t>的分隔线</a:t>
            </a:r>
          </a:p>
          <a:p>
            <a:r>
              <a:rPr lang="en-US" altLang="zh-CN"/>
              <a:t>h2</a:t>
            </a:r>
            <a:r>
              <a:t>的小节标题（个人信息等）</a:t>
            </a:r>
          </a:p>
          <a:p>
            <a:r>
              <a:rPr lang="en-US" altLang="zh-CN">
                <a:sym typeface="+mn-ea"/>
              </a:rPr>
              <a:t>img</a:t>
            </a:r>
            <a:r>
              <a:t>个人照片</a:t>
            </a:r>
            <a:endParaRPr lang="en-US" altLang="zh-CN"/>
          </a:p>
          <a:p>
            <a:pPr lvl="1"/>
            <a:r>
              <a:rPr lang="en-US" altLang="zh-CN"/>
              <a:t>alt</a:t>
            </a:r>
            <a:r>
              <a:t>文本是</a:t>
            </a:r>
            <a:r>
              <a:rPr lang="en-US" altLang="zh-CN"/>
              <a:t>”</a:t>
            </a:r>
            <a:r>
              <a:t>张三的个人照片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t>宽高都是</a:t>
            </a:r>
            <a:r>
              <a:rPr lang="en-US" altLang="zh-CN"/>
              <a:t>200px</a:t>
            </a:r>
            <a:endParaRPr lang="en-US" altLang="zh-CN"/>
          </a:p>
          <a:p>
            <a:r>
              <a:rPr lang="en-US" altLang="zh-CN"/>
              <a:t>p</a:t>
            </a:r>
            <a:r>
              <a:t>的具体个人信息等内容</a:t>
            </a:r>
          </a:p>
          <a:p>
            <a:r>
              <a:rPr lang="en-US" altLang="zh-CN"/>
              <a:t>ul</a:t>
            </a:r>
            <a:r>
              <a:t>和</a:t>
            </a:r>
            <a:r>
              <a:rPr lang="en-US" altLang="zh-CN"/>
              <a:t>li</a:t>
            </a:r>
            <a:r>
              <a:t>的</a:t>
            </a:r>
            <a:r>
              <a:rPr lang="en-US" altLang="zh-CN"/>
              <a:t>3</a:t>
            </a:r>
            <a:r>
              <a:t>个列表</a:t>
            </a:r>
          </a:p>
          <a:p>
            <a:r>
              <a:rPr lang="en-US" altLang="zh-CN"/>
              <a:t>1</a:t>
            </a:r>
            <a:r>
              <a:t>个邮件链接和</a:t>
            </a:r>
            <a:r>
              <a:rPr lang="en-US" altLang="zh-CN"/>
              <a:t>1</a:t>
            </a:r>
            <a:r>
              <a:t>个在新页面打开的外链</a:t>
            </a:r>
          </a:p>
          <a:p>
            <a:pPr lvl="1"/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  <a:hlinkClick r:id="rId1"/>
              </a:rPr>
              <a:t>http://172.31.73.236/webcheck/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 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sym typeface="+mn-ea"/>
            </a:endParaRPr>
          </a:p>
          <a:p>
            <a:pPr lvl="0"/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89095" y="290830"/>
            <a:ext cx="4603750" cy="60502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742055" y="215900"/>
            <a:ext cx="799465" cy="149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上机实验（一）</a:t>
            </a:r>
            <a:r>
              <a:rPr lang="en-US" altLang="zh-CN"/>
              <a:t>.2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308975" cy="5388610"/>
          </a:xfrm>
        </p:spPr>
        <p:txBody>
          <a:bodyPr/>
          <a:p>
            <a:r>
              <a:t>使用</a:t>
            </a:r>
            <a:r>
              <a:rPr lang="en-US" altLang="zh-CN"/>
              <a:t>HTML</a:t>
            </a:r>
            <a:r>
              <a:t>标签、属性（及提供的配套</a:t>
            </a:r>
            <a:r>
              <a:rPr lang="en-US" altLang="zh-CN"/>
              <a:t>css</a:t>
            </a:r>
            <a:r>
              <a:t>样式）实现如下图页面</a:t>
            </a:r>
          </a:p>
          <a:p>
            <a:r>
              <a:t>先在头部增加下页的样式标签及内容</a:t>
            </a:r>
          </a:p>
          <a:p>
            <a:r>
              <a:rPr lang="en-US" altLang="zh-CN"/>
              <a:t>link</a:t>
            </a:r>
            <a:r>
              <a:t>的</a:t>
            </a:r>
            <a:r>
              <a:rPr lang="en-US" altLang="zh-CN"/>
              <a:t>icon 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http://172.31.73.236/resource/img/exp1/favicon.ico</a:t>
            </a:r>
            <a:endParaRPr altLang="zh-CN">
              <a:ln>
                <a:noFill/>
              </a:ln>
              <a:solidFill>
                <a:srgbClr val="000000"/>
              </a:solidFill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zh-CN"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为标签添加class和id属性</a:t>
            </a:r>
            <a:r>
              <a:rPr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，匹配应用</a:t>
            </a:r>
            <a:r>
              <a:rPr lang="en-US" altLang="zh-CN"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CSS</a:t>
            </a:r>
            <a:r>
              <a:rPr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样式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zh-CN"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标题部分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：为&lt;h1&gt;标签添加id属性（name）。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zh-CN"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部分标题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：为每个&lt;h2&gt;标签添加class属性，值为"title"。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zh-CN" b="1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无序列表项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：为所有&lt;li&gt;标签添加class属性，值为"info"。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>
                <a:solidFill>
                  <a:srgbClr val="000000"/>
                </a:solidFill>
                <a:sym typeface="+mn-ea"/>
              </a:rPr>
              <a:t>图片：添加类名，值为</a:t>
            </a:r>
            <a:r>
              <a:rPr lang="en-US" altLang="zh-CN">
                <a:solidFill>
                  <a:srgbClr val="000000"/>
                </a:solidFill>
                <a:sym typeface="+mn-ea"/>
              </a:rPr>
              <a:t>’profile’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="1">
                <a:solidFill>
                  <a:srgbClr val="000000"/>
                </a:solidFill>
                <a:sym typeface="+mn-ea"/>
              </a:rPr>
              <a:t>设置列表标签属性</a:t>
            </a:r>
            <a:r>
              <a:rPr altLang="zh-CN">
                <a:ln>
                  <a:noFill/>
                </a:ln>
                <a:solidFill>
                  <a:srgbClr val="000000"/>
                </a:solidFill>
                <a:effectLst/>
                <a:sym typeface="+mn-ea"/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FontTx/>
              <a:buAutoNum type="arabicPeriod"/>
            </a:pPr>
            <a:r>
              <a:rPr altLang="zh-CN" b="1">
                <a:solidFill>
                  <a:srgbClr val="000000"/>
                </a:solidFill>
                <a:sym typeface="+mn-ea"/>
              </a:rPr>
              <a:t>项目经验列表</a:t>
            </a:r>
            <a:r>
              <a:rPr altLang="zh-CN">
                <a:solidFill>
                  <a:srgbClr val="000000"/>
                </a:solidFill>
                <a:sym typeface="+mn-ea"/>
              </a:rPr>
              <a:t>使用type</a:t>
            </a:r>
            <a:r>
              <a:rPr>
                <a:solidFill>
                  <a:srgbClr val="000000"/>
                </a:solidFill>
                <a:sym typeface="+mn-ea"/>
              </a:rPr>
              <a:t>标签属性</a:t>
            </a:r>
            <a:r>
              <a:rPr altLang="zh-CN">
                <a:solidFill>
                  <a:srgbClr val="000000"/>
                </a:solidFill>
                <a:sym typeface="+mn-ea"/>
              </a:rPr>
              <a:t>设置列表项</a:t>
            </a:r>
            <a:r>
              <a:rPr>
                <a:solidFill>
                  <a:srgbClr val="000000"/>
                </a:solidFill>
                <a:sym typeface="+mn-ea"/>
              </a:rPr>
              <a:t>样式</a:t>
            </a:r>
            <a:r>
              <a:rPr altLang="zh-CN">
                <a:solidFill>
                  <a:srgbClr val="000000"/>
                </a:solidFill>
                <a:sym typeface="+mn-ea"/>
              </a:rPr>
              <a:t>为</a:t>
            </a:r>
            <a:r>
              <a:rPr altLang="zh-CN" b="1">
                <a:solidFill>
                  <a:srgbClr val="000000"/>
                </a:solidFill>
                <a:sym typeface="+mn-ea"/>
              </a:rPr>
              <a:t>方块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FontTx/>
              <a:buAutoNum type="arabicPeriod"/>
            </a:pPr>
            <a:r>
              <a:rPr b="1">
                <a:solidFill>
                  <a:srgbClr val="000000"/>
                </a:solidFill>
                <a:sym typeface="+mn-ea"/>
              </a:rPr>
              <a:t>技能特长列表</a:t>
            </a:r>
            <a:r>
              <a:rPr>
                <a:solidFill>
                  <a:srgbClr val="000000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000000"/>
                </a:solidFill>
                <a:sym typeface="+mn-ea"/>
              </a:rPr>
              <a:t>type</a:t>
            </a:r>
            <a:r>
              <a:rPr>
                <a:solidFill>
                  <a:srgbClr val="000000"/>
                </a:solidFill>
                <a:sym typeface="+mn-ea"/>
              </a:rPr>
              <a:t>标签属性设置列表项样式为</a:t>
            </a:r>
            <a:r>
              <a:rPr b="1">
                <a:solidFill>
                  <a:srgbClr val="000000"/>
                </a:solidFill>
                <a:sym typeface="+mn-ea"/>
              </a:rPr>
              <a:t>空心圆</a:t>
            </a:r>
            <a:endParaRPr b="1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150000"/>
              </a:lnSpc>
              <a:buFontTx/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139178" cy="441964"/>
          </a:xfrm>
        </p:spPr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775" y="366623"/>
            <a:ext cx="365568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Droid Sans Mono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Droid Sans Mono"/>
              </a:rPr>
              <a:t>style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Droid Sans Mono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Droid Sans Mono"/>
              </a:rPr>
              <a:t>body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font-family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Arial, sans-serif;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line-height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1.6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margin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padding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background-color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#f4f4f4;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Droid Sans Mono"/>
              </a:rPr>
              <a:t>#name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background-color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#333;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color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#fff;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padding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10px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text-align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center;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margin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Droid Sans Mono"/>
              </a:rPr>
              <a:t>.title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color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#333;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border-bottom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2px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solid #333;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padding-bottom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5px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margin-bottom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15px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Droid Sans Mono"/>
              </a:rPr>
              <a:t>.profile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display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block;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margin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auto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20px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auto;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border-radius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50%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Droid Sans Mono"/>
              </a:rPr>
              <a:t>box-shadow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10px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Droid Sans Mono"/>
              </a:rPr>
              <a:t>rgba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Droid Sans Mono"/>
              </a:rPr>
              <a:t>0.1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);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sz="1400" b="0" dirty="0">
              <a:solidFill>
                <a:srgbClr val="D4D4D4"/>
              </a:solidFill>
              <a:effectLst/>
              <a:latin typeface="Droid Sans Mono"/>
            </a:endParaRPr>
          </a:p>
          <a:p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48175" y="1067217"/>
            <a:ext cx="45910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Droid Sans Mono"/>
              </a:rPr>
              <a:t>.info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margin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10px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padding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5px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background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#fff;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border-radius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5px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box-shadow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5px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Droid Sans Mono"/>
              </a:rPr>
              <a:t>rgba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Droid Sans Mono"/>
              </a:rPr>
              <a:t>0.1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Droid Sans Mono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#007bff;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text-decoration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none;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Droid Sans Mono"/>
              </a:rPr>
              <a:t>a:hover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 {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Droid Sans Mono"/>
              </a:rPr>
              <a:t>text-decoration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: underline;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  }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Droid Sans Mono"/>
              </a:rPr>
              <a:t>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Droid Sans Mono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Droid Sans Mono"/>
              </a:rPr>
              <a:t>style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Droid Sans Mono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Droid Sa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400685"/>
            <a:ext cx="6960870" cy="6056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http://172.31.73.236/webcheck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每个实验具有多个测试检查点（例如有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个）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提交的实验代码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首次通过至少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b="1">
                <a:solidFill>
                  <a:srgbClr val="FF0000"/>
                </a:solidFill>
                <a:sym typeface="+mn-ea"/>
              </a:rPr>
              <a:t>个</a:t>
            </a:r>
            <a:r>
              <a:rPr>
                <a:sym typeface="+mn-ea"/>
              </a:rPr>
              <a:t>测试检查点的时间称为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有效提交时间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不同有效提交时间获得不同基础分：</a:t>
            </a:r>
            <a:endParaRPr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sz="1200">
                <a:sym typeface="+mn-ea"/>
              </a:rPr>
              <a:t>实验课下课前（服务器时间）：</a:t>
            </a:r>
            <a:r>
              <a:rPr lang="en-US" altLang="zh-CN" sz="1200">
                <a:sym typeface="+mn-ea"/>
              </a:rPr>
              <a:t>80</a:t>
            </a:r>
            <a:r>
              <a:rPr sz="1200">
                <a:sym typeface="+mn-ea"/>
              </a:rPr>
              <a:t>分；</a:t>
            </a:r>
            <a:r>
              <a:rPr lang="en-US" sz="1200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及时做实验、提交代码最重要</a:t>
            </a:r>
            <a:endParaRPr sz="12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lang="zh-CN" altLang="en-US" sz="1200">
                <a:sym typeface="+mn-ea"/>
              </a:rPr>
              <a:t>下周三前（不是周四实验课前）：</a:t>
            </a:r>
            <a:r>
              <a:rPr lang="en-US" altLang="zh-CN" sz="1200">
                <a:sym typeface="+mn-ea"/>
              </a:rPr>
              <a:t>70</a:t>
            </a:r>
            <a:r>
              <a:rPr lang="zh-CN" altLang="en-US" sz="1200">
                <a:sym typeface="+mn-ea"/>
              </a:rPr>
              <a:t>分；</a:t>
            </a:r>
            <a:endParaRPr lang="zh-CN" altLang="en-US" sz="1200">
              <a:sym typeface="+mn-ea"/>
            </a:endParaRPr>
          </a:p>
          <a:p>
            <a:pPr marL="1371600" lvl="5">
              <a:lnSpc>
                <a:spcPct val="100000"/>
              </a:lnSpc>
            </a:pPr>
            <a:r>
              <a:rPr lang="zh-CN" altLang="en-US" sz="1200">
                <a:sym typeface="+mn-ea"/>
              </a:rPr>
              <a:t>此后：</a:t>
            </a:r>
            <a:r>
              <a:rPr lang="en-US" altLang="zh-CN" sz="1200">
                <a:sym typeface="+mn-ea"/>
              </a:rPr>
              <a:t>60</a:t>
            </a:r>
            <a:r>
              <a:rPr lang="zh-CN" altLang="en-US" sz="1200">
                <a:sym typeface="+mn-ea"/>
              </a:rPr>
              <a:t>分</a:t>
            </a:r>
            <a:endParaRPr lang="zh-CN" altLang="en-US"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测试检查点全部通过分数：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分。具体得分为通过测试点百分比</a:t>
            </a:r>
            <a:r>
              <a:rPr lang="en-US" altLang="zh-CN">
                <a:sym typeface="+mn-ea"/>
              </a:rPr>
              <a:t>*10</a:t>
            </a:r>
            <a:r>
              <a:rPr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914400" lvl="4"/>
            <a:r>
              <a:rPr>
                <a:sym typeface="+mn-ea"/>
              </a:rPr>
              <a:t>提交次数得分：第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次提交</a:t>
            </a:r>
            <a:r>
              <a:rPr>
                <a:sym typeface="+mn-ea"/>
              </a:rPr>
              <a:t>得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分，第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次提交得</a:t>
            </a:r>
            <a:r>
              <a:rPr lang="en-US" altLang="zh-CN">
                <a:sym typeface="+mn-ea"/>
              </a:rPr>
              <a:t>9</a:t>
            </a:r>
            <a:r>
              <a:rPr>
                <a:sym typeface="+mn-ea"/>
              </a:rPr>
              <a:t>分，依次类推，超过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次后得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的样式属性现已被废弃，我们尽量不使用。但万一用到，一些编辑器会提示甚至禁用该类属性，请自行禁掉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20fc71d4-2780-405a-9ce3-3b39f6e24626"/>
  <p:tag name="commondata" val="eyJoZGlkIjoiYmJlMDhmOTMyN2U4NjE0NTBlNjcxZDdkODQxMTY3Mzg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演示</Application>
  <PresentationFormat>宽屏</PresentationFormat>
  <Paragraphs>107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Droid Sans Mono</vt:lpstr>
      <vt:lpstr>Segoe Print</vt:lpstr>
      <vt:lpstr>Office 主题​​</vt:lpstr>
      <vt:lpstr>Web编程</vt:lpstr>
      <vt:lpstr>上机实验（一）.1</vt:lpstr>
      <vt:lpstr>上机实验（一）.2</vt:lpstr>
      <vt:lpstr>CSS</vt:lpstr>
      <vt:lpstr>PowerPoint 演示文稿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87</cp:revision>
  <dcterms:created xsi:type="dcterms:W3CDTF">2019-06-19T02:08:00Z</dcterms:created>
  <dcterms:modified xsi:type="dcterms:W3CDTF">2024-09-12T05:11:39Z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A279E1D4D855411181C3462E195C1B95</vt:lpwstr>
  </property>
</Properties>
</file>