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6" r:id="rId3"/>
    <p:sldId id="312" r:id="rId5"/>
    <p:sldId id="320" r:id="rId6"/>
    <p:sldId id="313" r:id="rId7"/>
    <p:sldId id="321" r:id="rId8"/>
    <p:sldId id="322" r:id="rId9"/>
    <p:sldId id="306" r:id="rId10"/>
    <p:sldId id="311" r:id="rId11"/>
  </p:sldIdLst>
  <p:sldSz cx="9144000" cy="6858000" type="screen4x3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54" y="5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202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4.xml"/><Relationship Id="rId7" Type="http://schemas.openxmlformats.org/officeDocument/2006/relationships/image" Target="../media/image3.png"/><Relationship Id="rId6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5" Type="http://schemas.openxmlformats.org/officeDocument/2006/relationships/tags" Target="../tags/tag10.xml"/><Relationship Id="rId14" Type="http://schemas.openxmlformats.org/officeDocument/2006/relationships/tags" Target="../tags/tag9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92.xml"/><Relationship Id="rId7" Type="http://schemas.openxmlformats.org/officeDocument/2006/relationships/image" Target="../media/image3.png"/><Relationship Id="rId6" Type="http://schemas.openxmlformats.org/officeDocument/2006/relationships/tags" Target="../tags/tag91.xml"/><Relationship Id="rId5" Type="http://schemas.openxmlformats.org/officeDocument/2006/relationships/image" Target="../media/image2.png"/><Relationship Id="rId4" Type="http://schemas.openxmlformats.org/officeDocument/2006/relationships/tags" Target="../tags/tag90.xml"/><Relationship Id="rId3" Type="http://schemas.openxmlformats.org/officeDocument/2006/relationships/image" Target="../media/image1.jpeg"/><Relationship Id="rId2" Type="http://schemas.openxmlformats.org/officeDocument/2006/relationships/tags" Target="../tags/tag89.xml"/><Relationship Id="rId14" Type="http://schemas.openxmlformats.org/officeDocument/2006/relationships/tags" Target="../tags/tag97.xml"/><Relationship Id="rId13" Type="http://schemas.openxmlformats.org/officeDocument/2006/relationships/tags" Target="../tags/tag96.xml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tags" Target="../tags/tag112.xml"/><Relationship Id="rId7" Type="http://schemas.openxmlformats.org/officeDocument/2006/relationships/tags" Target="../tags/tag111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5" Type="http://schemas.openxmlformats.org/officeDocument/2006/relationships/tags" Target="../tags/tag119.xml"/><Relationship Id="rId14" Type="http://schemas.openxmlformats.org/officeDocument/2006/relationships/tags" Target="../tags/tag118.xml"/><Relationship Id="rId13" Type="http://schemas.openxmlformats.org/officeDocument/2006/relationships/tags" Target="../tags/tag117.xml"/><Relationship Id="rId12" Type="http://schemas.openxmlformats.org/officeDocument/2006/relationships/tags" Target="../tags/tag116.xml"/><Relationship Id="rId11" Type="http://schemas.openxmlformats.org/officeDocument/2006/relationships/tags" Target="../tags/tag115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6" Type="http://schemas.openxmlformats.org/officeDocument/2006/relationships/tags" Target="../tags/tag145.xml"/><Relationship Id="rId15" Type="http://schemas.openxmlformats.org/officeDocument/2006/relationships/tags" Target="../tags/tag144.xml"/><Relationship Id="rId14" Type="http://schemas.openxmlformats.org/officeDocument/2006/relationships/tags" Target="../tags/tag143.xml"/><Relationship Id="rId13" Type="http://schemas.openxmlformats.org/officeDocument/2006/relationships/tags" Target="../tags/tag142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2" Type="http://schemas.openxmlformats.org/officeDocument/2006/relationships/tags" Target="../tags/tag156.xml"/><Relationship Id="rId11" Type="http://schemas.openxmlformats.org/officeDocument/2006/relationships/tags" Target="../tags/tag155.xml"/><Relationship Id="rId10" Type="http://schemas.openxmlformats.org/officeDocument/2006/relationships/tags" Target="../tags/tag154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tags" Target="../tags/tag163.xml"/><Relationship Id="rId7" Type="http://schemas.openxmlformats.org/officeDocument/2006/relationships/tags" Target="../tags/tag162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4" Type="http://schemas.openxmlformats.org/officeDocument/2006/relationships/tags" Target="../tags/tag169.xml"/><Relationship Id="rId13" Type="http://schemas.openxmlformats.org/officeDocument/2006/relationships/tags" Target="../tags/tag168.xml"/><Relationship Id="rId12" Type="http://schemas.openxmlformats.org/officeDocument/2006/relationships/tags" Target="../tags/tag167.xml"/><Relationship Id="rId11" Type="http://schemas.openxmlformats.org/officeDocument/2006/relationships/tags" Target="../tags/tag166.xml"/><Relationship Id="rId10" Type="http://schemas.openxmlformats.org/officeDocument/2006/relationships/tags" Target="../tags/tag16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77.xml"/><Relationship Id="rId8" Type="http://schemas.openxmlformats.org/officeDocument/2006/relationships/tags" Target="../tags/tag176.xml"/><Relationship Id="rId7" Type="http://schemas.openxmlformats.org/officeDocument/2006/relationships/tags" Target="../tags/tag175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5" Type="http://schemas.openxmlformats.org/officeDocument/2006/relationships/tags" Target="../tags/tag183.xml"/><Relationship Id="rId14" Type="http://schemas.openxmlformats.org/officeDocument/2006/relationships/tags" Target="../tags/tag182.xml"/><Relationship Id="rId13" Type="http://schemas.openxmlformats.org/officeDocument/2006/relationships/tags" Target="../tags/tag181.xml"/><Relationship Id="rId12" Type="http://schemas.openxmlformats.org/officeDocument/2006/relationships/tags" Target="../tags/tag180.xml"/><Relationship Id="rId11" Type="http://schemas.openxmlformats.org/officeDocument/2006/relationships/tags" Target="../tags/tag179.xml"/><Relationship Id="rId10" Type="http://schemas.openxmlformats.org/officeDocument/2006/relationships/tags" Target="../tags/tag17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23.xml"/><Relationship Id="rId7" Type="http://schemas.openxmlformats.org/officeDocument/2006/relationships/image" Target="../media/image2.png"/><Relationship Id="rId6" Type="http://schemas.openxmlformats.org/officeDocument/2006/relationships/tags" Target="../tags/tag22.xml"/><Relationship Id="rId5" Type="http://schemas.openxmlformats.org/officeDocument/2006/relationships/image" Target="../media/image3.png"/><Relationship Id="rId4" Type="http://schemas.openxmlformats.org/officeDocument/2006/relationships/tags" Target="../tags/tag21.xml"/><Relationship Id="rId3" Type="http://schemas.openxmlformats.org/officeDocument/2006/relationships/image" Target="../media/image1.jpeg"/><Relationship Id="rId2" Type="http://schemas.openxmlformats.org/officeDocument/2006/relationships/tags" Target="../tags/tag20.xml"/><Relationship Id="rId16" Type="http://schemas.openxmlformats.org/officeDocument/2006/relationships/tags" Target="../tags/tag29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image" Target="../media/image5.png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tags" Target="../tags/tag55.xml"/><Relationship Id="rId7" Type="http://schemas.openxmlformats.org/officeDocument/2006/relationships/image" Target="../media/image4.png"/><Relationship Id="rId6" Type="http://schemas.openxmlformats.org/officeDocument/2006/relationships/tags" Target="../tags/tag54.xml"/><Relationship Id="rId5" Type="http://schemas.openxmlformats.org/officeDocument/2006/relationships/image" Target="../media/image2.png"/><Relationship Id="rId4" Type="http://schemas.openxmlformats.org/officeDocument/2006/relationships/tags" Target="../tags/tag53.xml"/><Relationship Id="rId3" Type="http://schemas.openxmlformats.org/officeDocument/2006/relationships/image" Target="../media/image6.jpeg"/><Relationship Id="rId2" Type="http://schemas.openxmlformats.org/officeDocument/2006/relationships/tags" Target="../tags/tag52.xml"/><Relationship Id="rId11" Type="http://schemas.openxmlformats.org/officeDocument/2006/relationships/tags" Target="../tags/tag58.xml"/><Relationship Id="rId10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 t="-357"/>
          <a:stretch>
            <a:fillRect/>
          </a:stretch>
        </p:blipFill>
        <p:spPr>
          <a:xfrm>
            <a:off x="0" y="3332481"/>
            <a:ext cx="9144000" cy="352551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cxnSp>
        <p:nvCxnSpPr>
          <p:cNvPr id="13" name="直接连接符 12"/>
          <p:cNvCxnSpPr/>
          <p:nvPr>
            <p:custDataLst>
              <p:tags r:id="rId10"/>
            </p:custDataLst>
          </p:nvPr>
        </p:nvCxnSpPr>
        <p:spPr>
          <a:xfrm>
            <a:off x="4328840" y="3801904"/>
            <a:ext cx="486322" cy="0"/>
          </a:xfrm>
          <a:prstGeom prst="line">
            <a:avLst/>
          </a:prstGeom>
          <a:ln w="28575" cap="rnd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502412" y="1375710"/>
            <a:ext cx="8139178" cy="132286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spc="6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502412" y="2753327"/>
            <a:ext cx="8139178" cy="628042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10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6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8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02448" y="952508"/>
            <a:ext cx="8139178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 t="-357"/>
          <a:stretch>
            <a:fillRect/>
          </a:stretch>
        </p:blipFill>
        <p:spPr>
          <a:xfrm>
            <a:off x="0" y="3332481"/>
            <a:ext cx="9144000" cy="35255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735532" y="1594956"/>
            <a:ext cx="7672937" cy="1031557"/>
          </a:xfrm>
        </p:spPr>
        <p:txBody>
          <a:bodyPr vert="horz" lIns="90000" tIns="46800" rIns="90000" bIns="46800" rtlCol="0" anchor="b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1471061" y="2696898"/>
            <a:ext cx="6201877" cy="1031557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50000"/>
              </a:lnSpc>
              <a:buNone/>
              <a:defRPr sz="13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grpSp>
        <p:nvGrpSpPr>
          <p:cNvPr id="6" name="Group 11"/>
          <p:cNvGrpSpPr/>
          <p:nvPr>
            <p:custDataLst>
              <p:tags r:id="rId5"/>
            </p:custDataLst>
          </p:nvPr>
        </p:nvGrpSpPr>
        <p:grpSpPr>
          <a:xfrm>
            <a:off x="8127206" y="6350000"/>
            <a:ext cx="945356" cy="311785"/>
            <a:chOff x="1237129" y="4625788"/>
            <a:chExt cx="597666" cy="147918"/>
          </a:xfrm>
        </p:grpSpPr>
        <p:sp>
          <p:nvSpPr>
            <p:cNvPr id="7" name="Oval 12"/>
            <p:cNvSpPr/>
            <p:nvPr>
              <p:custDataLst>
                <p:tags r:id="rId6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rgbClr val="A0C6E2"/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8" name="Oval 13"/>
            <p:cNvSpPr/>
            <p:nvPr>
              <p:custDataLst>
                <p:tags r:id="rId7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3" name="Oval 14"/>
            <p:cNvSpPr/>
            <p:nvPr>
              <p:custDataLst>
                <p:tags r:id="rId8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19600" y="304200"/>
            <a:ext cx="87048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19" name="Group 11"/>
          <p:cNvGrpSpPr/>
          <p:nvPr>
            <p:custDataLst>
              <p:tags r:id="rId3"/>
            </p:custDataLst>
          </p:nvPr>
        </p:nvGrpSpPr>
        <p:grpSpPr>
          <a:xfrm rot="0">
            <a:off x="121920" y="168910"/>
            <a:ext cx="945356" cy="311785"/>
            <a:chOff x="1237129" y="4625788"/>
            <a:chExt cx="597666" cy="147918"/>
          </a:xfrm>
        </p:grpSpPr>
        <p:sp>
          <p:nvSpPr>
            <p:cNvPr id="20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25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26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27" name="Group 11"/>
          <p:cNvGrpSpPr/>
          <p:nvPr>
            <p:custDataLst>
              <p:tags r:id="rId7"/>
            </p:custDataLst>
          </p:nvPr>
        </p:nvGrpSpPr>
        <p:grpSpPr>
          <a:xfrm rot="0" flipH="1">
            <a:off x="8107204" y="6355080"/>
            <a:ext cx="945356" cy="311785"/>
            <a:chOff x="1237129" y="4625788"/>
            <a:chExt cx="597666" cy="147918"/>
          </a:xfrm>
        </p:grpSpPr>
        <p:sp>
          <p:nvSpPr>
            <p:cNvPr id="28" name="Oval 12"/>
            <p:cNvSpPr/>
            <p:nvPr>
              <p:custDataLst>
                <p:tags r:id="rId8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29" name="Oval 13"/>
            <p:cNvSpPr/>
            <p:nvPr>
              <p:custDataLst>
                <p:tags r:id="rId9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30" name="Oval 14"/>
            <p:cNvSpPr/>
            <p:nvPr>
              <p:custDataLst>
                <p:tags r:id="rId10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961200" y="1249200"/>
            <a:ext cx="7219800" cy="723600"/>
          </a:xfrm>
        </p:spPr>
        <p:txBody>
          <a:bodyPr anchor="ctr">
            <a:normAutofit/>
          </a:bodyPr>
          <a:lstStyle>
            <a:lvl1pP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960835" y="2163600"/>
            <a:ext cx="721995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3617595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16" name="Group 11"/>
          <p:cNvGrpSpPr/>
          <p:nvPr>
            <p:custDataLst>
              <p:tags r:id="rId3"/>
            </p:custDataLst>
          </p:nvPr>
        </p:nvGrpSpPr>
        <p:grpSpPr>
          <a:xfrm>
            <a:off x="143351" y="6350000"/>
            <a:ext cx="945356" cy="311785"/>
            <a:chOff x="1237129" y="4625788"/>
            <a:chExt cx="597666" cy="147918"/>
          </a:xfrm>
        </p:grpSpPr>
        <p:sp>
          <p:nvSpPr>
            <p:cNvPr id="17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8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9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37400" y="770400"/>
            <a:ext cx="2970000" cy="882000"/>
          </a:xfrm>
        </p:spPr>
        <p:txBody>
          <a:bodyPr anchor="ctr">
            <a:normAutofit/>
          </a:bodyPr>
          <a:lstStyle>
            <a:lvl1pPr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40100" y="1764000"/>
            <a:ext cx="2967300" cy="4093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3825900" y="769938"/>
            <a:ext cx="4860000" cy="5087937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 rot="0">
            <a:off x="135255" y="187325"/>
            <a:ext cx="945356" cy="311785"/>
            <a:chOff x="1237129" y="4625788"/>
            <a:chExt cx="597666" cy="147918"/>
          </a:xfrm>
        </p:grpSpPr>
        <p:sp>
          <p:nvSpPr>
            <p:cNvPr id="8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13" name="Group 11"/>
          <p:cNvGrpSpPr/>
          <p:nvPr>
            <p:custDataLst>
              <p:tags r:id="rId7"/>
            </p:custDataLst>
          </p:nvPr>
        </p:nvGrpSpPr>
        <p:grpSpPr>
          <a:xfrm rot="0" flipH="1">
            <a:off x="8043386" y="187325"/>
            <a:ext cx="945356" cy="311785"/>
            <a:chOff x="1237129" y="4625788"/>
            <a:chExt cx="597666" cy="147918"/>
          </a:xfrm>
        </p:grpSpPr>
        <p:sp>
          <p:nvSpPr>
            <p:cNvPr id="14" name="Oval 12"/>
            <p:cNvSpPr/>
            <p:nvPr>
              <p:custDataLst>
                <p:tags r:id="rId8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5" name="Oval 13"/>
            <p:cNvSpPr/>
            <p:nvPr>
              <p:custDataLst>
                <p:tags r:id="rId9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6" name="Oval 14"/>
            <p:cNvSpPr/>
            <p:nvPr>
              <p:custDataLst>
                <p:tags r:id="rId10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459000" y="781200"/>
            <a:ext cx="8232300" cy="626400"/>
          </a:xfrm>
        </p:spPr>
        <p:txBody>
          <a:bodyPr wrap="square" anchor="ctr">
            <a:normAutofit/>
          </a:bodyPr>
          <a:lstStyle>
            <a:lvl1pPr algn="ctr"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459000" y="1659600"/>
            <a:ext cx="8231981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459581" y="2808000"/>
            <a:ext cx="82242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9144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>
            <a:off x="135255" y="187325"/>
            <a:ext cx="945356" cy="311785"/>
            <a:chOff x="1237129" y="4625788"/>
            <a:chExt cx="597666" cy="147918"/>
          </a:xfrm>
        </p:grpSpPr>
        <p:sp>
          <p:nvSpPr>
            <p:cNvPr id="10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3600" y="669600"/>
            <a:ext cx="8232300" cy="565200"/>
          </a:xfrm>
        </p:spPr>
        <p:txBody>
          <a:bodyPr wrap="square" anchor="ctr">
            <a:normAutofit/>
          </a:bodyPr>
          <a:lstStyle>
            <a:lvl1pPr algn="ctr"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53628" y="1681200"/>
            <a:ext cx="82431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445500" y="5180400"/>
            <a:ext cx="82512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 flipH="1">
            <a:off x="8011478" y="300990"/>
            <a:ext cx="945356" cy="311785"/>
            <a:chOff x="1237129" y="4625788"/>
            <a:chExt cx="597666" cy="147918"/>
          </a:xfrm>
        </p:grpSpPr>
        <p:sp>
          <p:nvSpPr>
            <p:cNvPr id="8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4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34700" y="237600"/>
            <a:ext cx="82782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34700" y="1663200"/>
            <a:ext cx="40068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681800" y="1663200"/>
            <a:ext cx="40257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429300" y="4816800"/>
            <a:ext cx="40068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4689900" y="4813200"/>
            <a:ext cx="40257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9144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 rot="0">
            <a:off x="135255" y="187325"/>
            <a:ext cx="1530668" cy="504825"/>
            <a:chOff x="1237129" y="4625788"/>
            <a:chExt cx="597666" cy="147918"/>
          </a:xfrm>
        </p:grpSpPr>
        <p:sp>
          <p:nvSpPr>
            <p:cNvPr id="8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13" name="Group 11"/>
          <p:cNvGrpSpPr/>
          <p:nvPr>
            <p:custDataLst>
              <p:tags r:id="rId7"/>
            </p:custDataLst>
          </p:nvPr>
        </p:nvGrpSpPr>
        <p:grpSpPr>
          <a:xfrm rot="0" flipH="1">
            <a:off x="7500938" y="6162040"/>
            <a:ext cx="1530668" cy="504825"/>
            <a:chOff x="1237129" y="4625788"/>
            <a:chExt cx="597666" cy="147918"/>
          </a:xfrm>
        </p:grpSpPr>
        <p:sp>
          <p:nvSpPr>
            <p:cNvPr id="14" name="Oval 12"/>
            <p:cNvSpPr/>
            <p:nvPr>
              <p:custDataLst>
                <p:tags r:id="rId8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5" name="Oval 13"/>
            <p:cNvSpPr/>
            <p:nvPr>
              <p:custDataLst>
                <p:tags r:id="rId9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6" name="Oval 14"/>
            <p:cNvSpPr/>
            <p:nvPr>
              <p:custDataLst>
                <p:tags r:id="rId10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142100" y="1339200"/>
            <a:ext cx="6858000" cy="2386800"/>
          </a:xfrm>
        </p:spPr>
        <p:txBody>
          <a:bodyPr anchor="b">
            <a:normAutofit/>
          </a:bodyPr>
          <a:lstStyle>
            <a:lvl1pPr algn="ctr">
              <a:defRPr sz="45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1141810" y="3862800"/>
            <a:ext cx="6858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8010272" y="6408725"/>
            <a:ext cx="945356" cy="311785"/>
            <a:chOff x="162560" y="168910"/>
            <a:chExt cx="1260475" cy="311785"/>
          </a:xfrm>
        </p:grpSpPr>
        <p:sp>
          <p:nvSpPr>
            <p:cNvPr id="8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502412" y="952508"/>
            <a:ext cx="8139178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 t="-357"/>
          <a:stretch>
            <a:fillRect/>
          </a:stretch>
        </p:blipFill>
        <p:spPr>
          <a:xfrm>
            <a:off x="0" y="3332481"/>
            <a:ext cx="9144000" cy="35255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1" name="图片 10" descr="C:\Users\kingsoft\Desktop\黑色.png黑色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 cstate="screen"/>
          <a:srcRect/>
          <a:stretch>
            <a:fillRect/>
          </a:stretch>
        </p:blipFill>
        <p:spPr>
          <a:xfrm>
            <a:off x="-476" y="1002030"/>
            <a:ext cx="9144476" cy="3405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1952003" y="2255939"/>
            <a:ext cx="5239994" cy="90556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4050" u="none" strike="noStrike" kern="1200" cap="none" spc="3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2371414" y="3191008"/>
            <a:ext cx="4401172" cy="1077985"/>
          </a:xfrm>
        </p:spPr>
        <p:txBody>
          <a:bodyPr lIns="90000" tIns="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500" b="0" i="0" u="none" strike="noStrike" kern="1200" cap="none" spc="150" normalizeH="0" baseline="0" noProof="1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8010272" y="6408725"/>
            <a:ext cx="945356" cy="311785"/>
            <a:chOff x="162560" y="168910"/>
            <a:chExt cx="1260475" cy="311785"/>
          </a:xfrm>
        </p:grpSpPr>
        <p:sp>
          <p:nvSpPr>
            <p:cNvPr id="9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4679158" y="952508"/>
            <a:ext cx="3962432" cy="5388907"/>
          </a:xfrm>
        </p:spPr>
        <p:txBody>
          <a:bodyPr>
            <a:normAutofit/>
          </a:bodyPr>
          <a:lstStyle>
            <a:lvl1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11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3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502448" y="952508"/>
            <a:ext cx="396243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502444" y="1406525"/>
            <a:ext cx="3962400" cy="4934752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4676813" y="952508"/>
            <a:ext cx="396243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4676813" y="1406525"/>
            <a:ext cx="3962432" cy="4934752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t="-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42" name="图片 4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9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48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4679194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8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>
            <a:normAutofit/>
          </a:bodyPr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89.xml"/><Relationship Id="rId23" Type="http://schemas.openxmlformats.org/officeDocument/2006/relationships/tags" Target="../tags/tag188.xml"/><Relationship Id="rId22" Type="http://schemas.openxmlformats.org/officeDocument/2006/relationships/tags" Target="../tags/tag187.xml"/><Relationship Id="rId21" Type="http://schemas.openxmlformats.org/officeDocument/2006/relationships/tags" Target="../tags/tag186.xml"/><Relationship Id="rId20" Type="http://schemas.openxmlformats.org/officeDocument/2006/relationships/tags" Target="../tags/tag185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84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443230"/>
            <a:ext cx="8139178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952508"/>
            <a:ext cx="8139178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1.xml"/><Relationship Id="rId1" Type="http://schemas.openxmlformats.org/officeDocument/2006/relationships/tags" Target="../tags/tag19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3.xml"/><Relationship Id="rId2" Type="http://schemas.openxmlformats.org/officeDocument/2006/relationships/image" Target="../media/image7.png"/><Relationship Id="rId1" Type="http://schemas.openxmlformats.org/officeDocument/2006/relationships/tags" Target="../tags/tag19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6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8.xml"/><Relationship Id="rId2" Type="http://schemas.openxmlformats.org/officeDocument/2006/relationships/image" Target="../media/image8.png"/><Relationship Id="rId1" Type="http://schemas.openxmlformats.org/officeDocument/2006/relationships/tags" Target="../tags/tag19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9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1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20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Web</a:t>
            </a:r>
            <a:r>
              <a:rPr lang="zh-CN" altLang="en-US"/>
              <a:t>编程</a:t>
            </a:r>
            <a:endParaRPr lang="zh-CN" altLang="en-US"/>
          </a:p>
        </p:txBody>
      </p:sp>
      <p:sp>
        <p:nvSpPr>
          <p:cNvPr id="4" name="副标题 3"/>
          <p:cNvSpPr/>
          <p:nvPr>
            <p:ph type="subTitle"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——</a:t>
            </a:r>
            <a:r>
              <a:rPr lang="zh-CN" altLang="en-US"/>
              <a:t>前端开发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上机实验（二）</a:t>
            </a:r>
            <a:r>
              <a:rPr lang="en-US" altLang="zh-CN"/>
              <a:t>.1</a:t>
            </a:r>
            <a:r>
              <a:t>我的课表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>
                <a:sym typeface="+mn-ea"/>
              </a:rPr>
              <a:t>在</a:t>
            </a:r>
            <a:r>
              <a:rPr lang="en-US" altLang="zh-CN">
                <a:sym typeface="+mn-ea"/>
              </a:rPr>
              <a:t>&lt;head&gt;</a:t>
            </a:r>
            <a:r>
              <a:rPr>
                <a:sym typeface="+mn-ea"/>
              </a:rPr>
              <a:t>中，使用</a:t>
            </a:r>
            <a:r>
              <a:rPr lang="en-US" altLang="zh-CN">
                <a:sym typeface="+mn-ea"/>
              </a:rPr>
              <a:t>&lt;title&gt;</a:t>
            </a:r>
            <a:r>
              <a:rPr>
                <a:sym typeface="+mn-ea"/>
              </a:rPr>
              <a:t>标签，设置网页标题为“课程时间表”。</a:t>
            </a:r>
            <a:r>
              <a:rPr lang="en-US" altLang="zh-CN">
                <a:sym typeface="+mn-ea"/>
              </a:rPr>
              <a:t>&lt;style&gt;</a:t>
            </a:r>
            <a:r>
              <a:rPr>
                <a:sym typeface="+mn-ea"/>
              </a:rPr>
              <a:t>内容见下页。 </a:t>
            </a:r>
            <a:endParaRPr lang="en-US" altLang="zh-CN" dirty="0"/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>
                <a:sym typeface="+mn-ea"/>
              </a:rPr>
              <a:t>使用</a:t>
            </a:r>
            <a:r>
              <a:rPr lang="en-US" altLang="zh-CN">
                <a:sym typeface="+mn-ea"/>
              </a:rPr>
              <a:t>&lt;h2&gt;</a:t>
            </a:r>
            <a:r>
              <a:rPr>
                <a:sym typeface="+mn-ea"/>
              </a:rPr>
              <a:t>标签表示“我的课程表”，</a:t>
            </a:r>
            <a:r>
              <a:rPr lang="en-US" altLang="zh-CN">
                <a:sym typeface="+mn-ea"/>
              </a:rPr>
              <a:t>class</a:t>
            </a:r>
            <a:r>
              <a:rPr>
                <a:sym typeface="+mn-ea"/>
              </a:rPr>
              <a:t>为</a:t>
            </a:r>
            <a:r>
              <a:rPr lang="en-US" altLang="zh-CN">
                <a:sym typeface="+mn-ea"/>
              </a:rPr>
              <a:t>title</a:t>
            </a:r>
            <a:endParaRPr lang="en-US" altLang="zh-CN" dirty="0"/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>
                <a:sym typeface="+mn-ea"/>
              </a:rPr>
              <a:t>使用</a:t>
            </a:r>
            <a:r>
              <a:rPr lang="en-US" altLang="zh-CN">
                <a:sym typeface="+mn-ea"/>
              </a:rPr>
              <a:t>&lt;table&gt;</a:t>
            </a:r>
            <a:r>
              <a:rPr>
                <a:sym typeface="+mn-ea"/>
              </a:rPr>
              <a:t>标签创建表格。 </a:t>
            </a:r>
            <a:endParaRPr lang="en-US" altLang="zh-CN" dirty="0"/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>
                <a:sym typeface="+mn-ea"/>
              </a:rPr>
              <a:t>表格中使用</a:t>
            </a:r>
            <a:r>
              <a:rPr lang="en-US" altLang="zh-CN">
                <a:sym typeface="+mn-ea"/>
              </a:rPr>
              <a:t>&lt;</a:t>
            </a:r>
            <a:r>
              <a:rPr lang="en-US" altLang="zh-CN" dirty="0" err="1">
                <a:sym typeface="+mn-ea"/>
              </a:rPr>
              <a:t>thead</a:t>
            </a:r>
            <a:r>
              <a:rPr lang="en-US" altLang="zh-CN">
                <a:sym typeface="+mn-ea"/>
              </a:rPr>
              <a:t>&gt;</a:t>
            </a:r>
            <a:r>
              <a:rPr>
                <a:sym typeface="+mn-ea"/>
              </a:rPr>
              <a:t>和</a:t>
            </a:r>
            <a:r>
              <a:rPr lang="en-US" altLang="zh-CN">
                <a:sym typeface="+mn-ea"/>
              </a:rPr>
              <a:t>&lt;</a:t>
            </a:r>
            <a:r>
              <a:rPr lang="en-US" altLang="zh-CN" dirty="0" err="1">
                <a:sym typeface="+mn-ea"/>
              </a:rPr>
              <a:t>tbody</a:t>
            </a:r>
            <a:r>
              <a:rPr lang="en-US" altLang="zh-CN">
                <a:sym typeface="+mn-ea"/>
              </a:rPr>
              <a:t>&gt;</a:t>
            </a:r>
            <a:r>
              <a:rPr>
                <a:sym typeface="+mn-ea"/>
              </a:rPr>
              <a:t>标签。 </a:t>
            </a:r>
            <a:endParaRPr lang="en-US" altLang="zh-CN" dirty="0"/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>
                <a:sym typeface="+mn-ea"/>
              </a:rPr>
              <a:t>在</a:t>
            </a:r>
            <a:r>
              <a:rPr lang="en-US" altLang="zh-CN">
                <a:sym typeface="+mn-ea"/>
              </a:rPr>
              <a:t>&lt;</a:t>
            </a:r>
            <a:r>
              <a:rPr lang="en-US" altLang="zh-CN" dirty="0" err="1">
                <a:sym typeface="+mn-ea"/>
              </a:rPr>
              <a:t>thead</a:t>
            </a:r>
            <a:r>
              <a:rPr lang="en-US" altLang="zh-CN">
                <a:sym typeface="+mn-ea"/>
              </a:rPr>
              <a:t>&gt;</a:t>
            </a:r>
            <a:r>
              <a:rPr>
                <a:sym typeface="+mn-ea"/>
              </a:rPr>
              <a:t>中，包含两个</a:t>
            </a:r>
            <a:r>
              <a:rPr lang="en-US" altLang="zh-CN">
                <a:sym typeface="+mn-ea"/>
              </a:rPr>
              <a:t>&lt;tr&gt;</a:t>
            </a:r>
            <a:r>
              <a:rPr>
                <a:sym typeface="+mn-ea"/>
              </a:rPr>
              <a:t>标签。 </a:t>
            </a:r>
            <a:endParaRPr lang="en-US" altLang="zh-CN" dirty="0"/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>
                <a:sym typeface="+mn-ea"/>
              </a:rPr>
              <a:t>在</a:t>
            </a:r>
            <a:r>
              <a:rPr lang="en-US" altLang="zh-CN">
                <a:sym typeface="+mn-ea"/>
              </a:rPr>
              <a:t>&lt;</a:t>
            </a:r>
            <a:r>
              <a:rPr lang="en-US" altLang="zh-CN" dirty="0" err="1">
                <a:sym typeface="+mn-ea"/>
              </a:rPr>
              <a:t>thead</a:t>
            </a:r>
            <a:r>
              <a:rPr lang="en-US" altLang="zh-CN">
                <a:sym typeface="+mn-ea"/>
              </a:rPr>
              <a:t>&gt;</a:t>
            </a:r>
            <a:r>
              <a:rPr>
                <a:sym typeface="+mn-ea"/>
              </a:rPr>
              <a:t>的第一个</a:t>
            </a:r>
            <a:r>
              <a:rPr lang="en-US" altLang="zh-CN">
                <a:sym typeface="+mn-ea"/>
              </a:rPr>
              <a:t>&lt;tr&gt;</a:t>
            </a:r>
            <a:r>
              <a:rPr>
                <a:sym typeface="+mn-ea"/>
              </a:rPr>
              <a:t>中，</a:t>
            </a:r>
            <a:r>
              <a:rPr lang="en-US" altLang="zh-CN">
                <a:sym typeface="+mn-ea"/>
              </a:rPr>
              <a:t>&lt;</a:t>
            </a:r>
            <a:r>
              <a:rPr lang="en-US" altLang="zh-CN" dirty="0" err="1">
                <a:sym typeface="+mn-ea"/>
              </a:rPr>
              <a:t>th</a:t>
            </a:r>
            <a:r>
              <a:rPr lang="en-US" altLang="zh-CN">
                <a:sym typeface="+mn-ea"/>
              </a:rPr>
              <a:t>&gt;</a:t>
            </a:r>
            <a:r>
              <a:rPr>
                <a:sym typeface="+mn-ea"/>
              </a:rPr>
              <a:t>标签使用</a:t>
            </a:r>
            <a:r>
              <a:rPr lang="en-US" altLang="zh-CN" dirty="0" err="1">
                <a:sym typeface="+mn-ea"/>
              </a:rPr>
              <a:t>rowspan</a:t>
            </a:r>
            <a:r>
              <a:rPr>
                <a:sym typeface="+mn-ea"/>
              </a:rPr>
              <a:t>和</a:t>
            </a:r>
            <a:r>
              <a:rPr lang="en-US" altLang="zh-CN" dirty="0" err="1">
                <a:sym typeface="+mn-ea"/>
              </a:rPr>
              <a:t>colspan</a:t>
            </a:r>
            <a:r>
              <a:rPr>
                <a:sym typeface="+mn-ea"/>
              </a:rPr>
              <a:t>属性。 </a:t>
            </a:r>
            <a:endParaRPr lang="en-US" altLang="zh-CN" dirty="0"/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>
                <a:sym typeface="+mn-ea"/>
              </a:rPr>
              <a:t>在</a:t>
            </a:r>
            <a:r>
              <a:rPr lang="en-US" altLang="zh-CN">
                <a:sym typeface="+mn-ea"/>
              </a:rPr>
              <a:t>&lt;</a:t>
            </a:r>
            <a:r>
              <a:rPr lang="en-US" altLang="zh-CN" dirty="0" err="1">
                <a:sym typeface="+mn-ea"/>
              </a:rPr>
              <a:t>tbody</a:t>
            </a:r>
            <a:r>
              <a:rPr lang="en-US" altLang="zh-CN">
                <a:sym typeface="+mn-ea"/>
              </a:rPr>
              <a:t>&gt;</a:t>
            </a:r>
            <a:r>
              <a:rPr>
                <a:sym typeface="+mn-ea"/>
              </a:rPr>
              <a:t>中，使用</a:t>
            </a:r>
            <a:r>
              <a:rPr lang="en-US" altLang="zh-CN">
                <a:sym typeface="+mn-ea"/>
              </a:rPr>
              <a:t>&lt;tr&gt;</a:t>
            </a:r>
            <a:r>
              <a:rPr>
                <a:sym typeface="+mn-ea"/>
              </a:rPr>
              <a:t>和</a:t>
            </a:r>
            <a:r>
              <a:rPr lang="en-US" altLang="zh-CN">
                <a:sym typeface="+mn-ea"/>
              </a:rPr>
              <a:t>&lt;td&gt;</a:t>
            </a:r>
            <a:r>
              <a:rPr>
                <a:sym typeface="+mn-ea"/>
              </a:rPr>
              <a:t>标签构建表格内容。 </a:t>
            </a:r>
            <a:endParaRPr lang="en-US" altLang="zh-CN" dirty="0"/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>
                <a:sym typeface="+mn-ea"/>
              </a:rPr>
              <a:t>在</a:t>
            </a:r>
            <a:r>
              <a:rPr lang="en-US" altLang="zh-CN">
                <a:sym typeface="+mn-ea"/>
              </a:rPr>
              <a:t>&lt;td&gt;</a:t>
            </a:r>
            <a:r>
              <a:rPr>
                <a:sym typeface="+mn-ea"/>
              </a:rPr>
              <a:t>标签中，使用</a:t>
            </a:r>
            <a:r>
              <a:rPr lang="en-US" altLang="zh-CN" dirty="0" err="1">
                <a:sym typeface="+mn-ea"/>
              </a:rPr>
              <a:t>rowspan</a:t>
            </a:r>
            <a:r>
              <a:rPr>
                <a:sym typeface="+mn-ea"/>
              </a:rPr>
              <a:t>和</a:t>
            </a:r>
            <a:r>
              <a:rPr lang="en-US" altLang="zh-CN" dirty="0" err="1">
                <a:sym typeface="+mn-ea"/>
              </a:rPr>
              <a:t>colspan</a:t>
            </a:r>
            <a:r>
              <a:rPr>
                <a:sym typeface="+mn-ea"/>
              </a:rPr>
              <a:t>属性。 </a:t>
            </a:r>
            <a:endParaRPr lang="en-US" altLang="zh-CN" dirty="0"/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>
                <a:sym typeface="+mn-ea"/>
              </a:rPr>
              <a:t>在部分</a:t>
            </a:r>
            <a:r>
              <a:rPr lang="en-US" altLang="zh-CN">
                <a:sym typeface="+mn-ea"/>
              </a:rPr>
              <a:t>&lt;td&gt;</a:t>
            </a:r>
            <a:r>
              <a:rPr>
                <a:sym typeface="+mn-ea"/>
              </a:rPr>
              <a:t>标签的内容中，可以包含</a:t>
            </a:r>
            <a:r>
              <a:rPr lang="en-US" altLang="zh-CN">
                <a:sym typeface="+mn-ea"/>
              </a:rPr>
              <a:t>&lt;</a:t>
            </a:r>
            <a:r>
              <a:rPr lang="en-US" altLang="zh-CN" dirty="0" err="1">
                <a:sym typeface="+mn-ea"/>
              </a:rPr>
              <a:t>br</a:t>
            </a:r>
            <a:r>
              <a:rPr lang="en-US" altLang="zh-CN">
                <a:sym typeface="+mn-ea"/>
              </a:rPr>
              <a:t>&gt;</a:t>
            </a:r>
            <a:r>
              <a:rPr>
                <a:sym typeface="+mn-ea"/>
              </a:rPr>
              <a:t>标签。 </a:t>
            </a:r>
            <a:endParaRPr lang="en-US" altLang="zh-CN" b="1" dirty="0">
              <a:solidFill>
                <a:srgbClr val="000000"/>
              </a:solidFill>
            </a:endParaRPr>
          </a:p>
          <a:p>
            <a:endParaRPr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b="8042"/>
          <a:stretch>
            <a:fillRect/>
          </a:stretch>
        </p:blipFill>
        <p:spPr>
          <a:xfrm>
            <a:off x="1895475" y="3528060"/>
            <a:ext cx="5784850" cy="32143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我的课表的</a:t>
            </a:r>
            <a:r>
              <a:rPr lang="en-US" altLang="zh-CN"/>
              <a:t>css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02285" y="826135"/>
            <a:ext cx="7385050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    &lt;style&gt;</a:t>
            </a:r>
            <a:endParaRPr lang="zh-CN" altLang="en-US" sz="1400"/>
          </a:p>
          <a:p>
            <a:r>
              <a:rPr lang="zh-CN" altLang="en-US" sz="1400"/>
              <a:t>        table {</a:t>
            </a:r>
            <a:endParaRPr lang="zh-CN" altLang="en-US" sz="1400"/>
          </a:p>
          <a:p>
            <a:r>
              <a:rPr lang="zh-CN" altLang="en-US" sz="1400"/>
              <a:t>            width: 100%;</a:t>
            </a:r>
            <a:endParaRPr lang="zh-CN" altLang="en-US" sz="1400"/>
          </a:p>
          <a:p>
            <a:r>
              <a:rPr lang="zh-CN" altLang="en-US" sz="1400"/>
              <a:t>            border-collapse: collapse;</a:t>
            </a:r>
            <a:endParaRPr lang="zh-CN" altLang="en-US" sz="1400"/>
          </a:p>
          <a:p>
            <a:r>
              <a:rPr lang="zh-CN" altLang="en-US" sz="1400"/>
              <a:t>            margin: 20px auto;</a:t>
            </a:r>
            <a:endParaRPr lang="zh-CN" altLang="en-US" sz="1400"/>
          </a:p>
          <a:p>
            <a:r>
              <a:rPr lang="zh-CN" altLang="en-US" sz="1400"/>
              <a:t>            font-size: 14px;</a:t>
            </a:r>
            <a:endParaRPr lang="zh-CN" altLang="en-US" sz="1400"/>
          </a:p>
          <a:p>
            <a:r>
              <a:rPr lang="zh-CN" altLang="en-US" sz="1400"/>
              <a:t>            table-layout: fixed;</a:t>
            </a:r>
            <a:endParaRPr lang="zh-CN" altLang="en-US" sz="1400"/>
          </a:p>
          <a:p>
            <a:r>
              <a:rPr lang="zh-CN" altLang="en-US" sz="1400"/>
              <a:t>        }</a:t>
            </a:r>
            <a:endParaRPr lang="zh-CN" altLang="en-US" sz="1400"/>
          </a:p>
          <a:p>
            <a:r>
              <a:rPr lang="zh-CN" altLang="en-US" sz="1400"/>
              <a:t>        th, td {</a:t>
            </a:r>
            <a:endParaRPr lang="zh-CN" altLang="en-US" sz="1400"/>
          </a:p>
          <a:p>
            <a:r>
              <a:rPr lang="zh-CN" altLang="en-US" sz="1400"/>
              <a:t>            border: 1px solid black;</a:t>
            </a:r>
            <a:endParaRPr lang="zh-CN" altLang="en-US" sz="1400"/>
          </a:p>
          <a:p>
            <a:r>
              <a:rPr lang="zh-CN" altLang="en-US" sz="1400"/>
              <a:t>            text-align: center;</a:t>
            </a:r>
            <a:endParaRPr lang="zh-CN" altLang="en-US" sz="1400"/>
          </a:p>
          <a:p>
            <a:r>
              <a:rPr lang="zh-CN" altLang="en-US" sz="1400"/>
              <a:t>            padding: 8px;</a:t>
            </a:r>
            <a:endParaRPr lang="zh-CN" altLang="en-US" sz="1400"/>
          </a:p>
          <a:p>
            <a:r>
              <a:rPr lang="zh-CN" altLang="en-US" sz="1400"/>
              <a:t>        }</a:t>
            </a:r>
            <a:endParaRPr lang="zh-CN" altLang="en-US" sz="1400"/>
          </a:p>
          <a:p>
            <a:r>
              <a:rPr lang="zh-CN" altLang="en-US" sz="1400"/>
              <a:t>        th {</a:t>
            </a:r>
            <a:endParaRPr lang="zh-CN" altLang="en-US" sz="1400"/>
          </a:p>
          <a:p>
            <a:r>
              <a:rPr lang="zh-CN" altLang="en-US" sz="1400"/>
              <a:t>            background-color: #f2f2f2;</a:t>
            </a:r>
            <a:endParaRPr lang="zh-CN" altLang="en-US" sz="1400"/>
          </a:p>
          <a:p>
            <a:r>
              <a:rPr lang="zh-CN" altLang="en-US" sz="1400"/>
              <a:t>        }</a:t>
            </a:r>
            <a:endParaRPr lang="zh-CN" altLang="en-US" sz="1400"/>
          </a:p>
          <a:p>
            <a:r>
              <a:rPr lang="zh-CN" altLang="en-US" sz="1400"/>
              <a:t>        .title {</a:t>
            </a:r>
            <a:endParaRPr lang="zh-CN" altLang="en-US" sz="1400"/>
          </a:p>
          <a:p>
            <a:r>
              <a:rPr lang="zh-CN" altLang="en-US" sz="1400"/>
              <a:t>            text-align: center;</a:t>
            </a:r>
            <a:endParaRPr lang="zh-CN" altLang="en-US" sz="1400"/>
          </a:p>
          <a:p>
            <a:r>
              <a:rPr lang="zh-CN" altLang="en-US" sz="1400"/>
              <a:t>            font-size: 24px;</a:t>
            </a:r>
            <a:endParaRPr lang="zh-CN" altLang="en-US" sz="1400"/>
          </a:p>
          <a:p>
            <a:r>
              <a:rPr lang="zh-CN" altLang="en-US" sz="1400"/>
              <a:t>            font-weight: bold;</a:t>
            </a:r>
            <a:endParaRPr lang="zh-CN" altLang="en-US" sz="1400"/>
          </a:p>
          <a:p>
            <a:r>
              <a:rPr lang="zh-CN" altLang="en-US" sz="1400"/>
              <a:t>            color: #90003D;</a:t>
            </a:r>
            <a:endParaRPr lang="zh-CN" altLang="en-US" sz="1400"/>
          </a:p>
          <a:p>
            <a:r>
              <a:rPr lang="zh-CN" altLang="en-US" sz="1400"/>
              <a:t>            margin-top: 20px;</a:t>
            </a:r>
            <a:endParaRPr lang="zh-CN" altLang="en-US" sz="1400"/>
          </a:p>
          <a:p>
            <a:r>
              <a:rPr lang="zh-CN" altLang="en-US" sz="1400"/>
              <a:t>        }</a:t>
            </a:r>
            <a:endParaRPr lang="zh-CN" altLang="en-US" sz="1400"/>
          </a:p>
          <a:p>
            <a:r>
              <a:rPr lang="zh-CN" altLang="en-US" sz="1400"/>
              <a:t>        td {</a:t>
            </a:r>
            <a:endParaRPr lang="zh-CN" altLang="en-US" sz="1400"/>
          </a:p>
          <a:p>
            <a:r>
              <a:rPr lang="zh-CN" altLang="en-US" sz="1400"/>
              <a:t>            word-wrap: break-word;</a:t>
            </a:r>
            <a:endParaRPr lang="zh-CN" altLang="en-US" sz="1400"/>
          </a:p>
          <a:p>
            <a:r>
              <a:rPr lang="zh-CN" altLang="en-US" sz="1400"/>
              <a:t>        }</a:t>
            </a:r>
            <a:endParaRPr lang="zh-CN" altLang="en-US" sz="1400"/>
          </a:p>
          <a:p>
            <a:r>
              <a:rPr lang="zh-CN" altLang="en-US" sz="1400"/>
              <a:t>    &lt;/style&gt;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285" y="952500"/>
            <a:ext cx="8139430" cy="5154930"/>
          </a:xfrm>
        </p:spPr>
        <p:txBody>
          <a:bodyPr>
            <a:normAutofit fontScale="25000"/>
          </a:bodyPr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 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&lt;head&gt;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中，使用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&lt;title&gt;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标签，设置网页标题为“深圳大学内部网”。</a:t>
            </a:r>
            <a:endParaRPr lang="zh-CN" altLang="en-US" sz="4800" b="0" dirty="0">
              <a:solidFill>
                <a:srgbClr val="D4D4D4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 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使用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&lt;style&gt;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标签，包含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CSS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样式定义（不要求检查具体内容）。</a:t>
            </a:r>
            <a:endParaRPr lang="zh-CN" altLang="en-US" sz="4800" b="0" dirty="0">
              <a:solidFill>
                <a:srgbClr val="D4D4D4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 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&lt;body&gt;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中，创建一个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&lt;table&gt;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class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属性为“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main-table”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 sz="4800" b="0" dirty="0">
              <a:solidFill>
                <a:srgbClr val="D4D4D4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4. 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主表格的第一行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&lt;tr&gt;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有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height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属性设置为“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155”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，包含两个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&lt;td&gt;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 sz="4800" b="0" dirty="0">
              <a:solidFill>
                <a:srgbClr val="D4D4D4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   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 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第一个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&lt;td&gt;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endParaRPr lang="zh-CN" altLang="en-US" sz="4800" b="0" dirty="0">
              <a:solidFill>
                <a:srgbClr val="D4D4D4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     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 class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属性为“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logo-cell”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 sz="4800" b="0" dirty="0">
              <a:solidFill>
                <a:srgbClr val="D4D4D4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     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 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包含一个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</a:t>
            </a:r>
            <a:r>
              <a:rPr lang="en-US" altLang="zh-CN" sz="4800" dirty="0" err="1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img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&gt;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标签，</a:t>
            </a:r>
            <a:r>
              <a:rPr lang="en-US" altLang="zh-CN" sz="4800" dirty="0" err="1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src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属性为“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https://www1.szu.edu.cn/images/szu.png”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alt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属性为“深圳大学校徽”，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border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属性为“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0”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 sz="4800" b="0" dirty="0">
              <a:solidFill>
                <a:srgbClr val="D4D4D4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   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 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第二个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&lt;td&gt;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endParaRPr lang="zh-CN" altLang="en-US" sz="4800" b="0" dirty="0">
              <a:solidFill>
                <a:srgbClr val="D4D4D4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     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 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使用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background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属性，值为“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https://www1.szu.edu.cn/images/index/202307043.jpg”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 sz="4800" b="0" dirty="0">
              <a:solidFill>
                <a:srgbClr val="D4D4D4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5. 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主表格的第二行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&lt;tr&gt;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，包含两个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&lt;td&gt;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width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属性设置为“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50%”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 sz="4800" b="0" dirty="0">
              <a:solidFill>
                <a:srgbClr val="D4D4D4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   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 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左侧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&lt;td&gt;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endParaRPr lang="zh-CN" altLang="en-US" sz="4800" b="0" dirty="0">
              <a:solidFill>
                <a:srgbClr val="D4D4D4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     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 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包含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&lt;h2&gt;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标签，内容为“校园公文通”。</a:t>
            </a:r>
            <a:endParaRPr lang="zh-CN" altLang="en-US" sz="4800" b="0" dirty="0">
              <a:solidFill>
                <a:srgbClr val="D4D4D4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     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 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包含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&lt;form&gt;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表单：</a:t>
            </a:r>
            <a:endParaRPr lang="zh-CN" altLang="en-US" sz="4800" b="0" dirty="0">
              <a:solidFill>
                <a:srgbClr val="D4D4D4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       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 &lt;label&gt;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标签，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for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属性为“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users”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，内容为“阅览用户”。</a:t>
            </a:r>
            <a:endParaRPr lang="zh-CN" altLang="en-US" sz="4800" b="0" dirty="0">
              <a:solidFill>
                <a:srgbClr val="D4D4D4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       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 &lt;select&gt;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标签，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id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name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属性为“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users”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，包含至少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10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个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&lt;option&gt;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 sz="4800" b="0" dirty="0">
              <a:solidFill>
                <a:srgbClr val="D4D4D4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       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 &lt;button&gt;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标签，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type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属性为“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submit”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，内容为“进入公文通”。</a:t>
            </a:r>
            <a:endParaRPr lang="zh-CN" altLang="en-US" sz="4800" b="0" dirty="0">
              <a:solidFill>
                <a:srgbClr val="D4D4D4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     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 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包含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&lt;h3&gt;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标签，内容为“重要通知”。</a:t>
            </a:r>
            <a:endParaRPr lang="zh-CN" altLang="en-US" sz="4800" b="0" dirty="0">
              <a:solidFill>
                <a:srgbClr val="D4D4D4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     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 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包含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&lt;ul&gt;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列表，包含至少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个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&lt;li&gt;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 sz="4800" b="0" dirty="0">
              <a:solidFill>
                <a:srgbClr val="D4D4D4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   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 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右侧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&lt;td&gt;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endParaRPr lang="zh-CN" altLang="en-US" sz="4800" b="0" dirty="0">
              <a:solidFill>
                <a:srgbClr val="D4D4D4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     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 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包含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&lt;h3&gt;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标签，内容为“服务板块”。</a:t>
            </a:r>
            <a:endParaRPr lang="zh-CN" altLang="en-US" sz="4800" b="0" dirty="0">
              <a:solidFill>
                <a:srgbClr val="D4D4D4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     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 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包含一个嵌套的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&lt;table&gt;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class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属性为“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block-table”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endParaRPr lang="zh-CN" altLang="en-US" sz="4800" b="0" dirty="0">
              <a:solidFill>
                <a:srgbClr val="D4D4D4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       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 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包含一个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&lt;tr&gt;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，包含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个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</a:t>
            </a:r>
            <a:r>
              <a:rPr lang="en-US" altLang="zh-CN" sz="4800" dirty="0" err="1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th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&gt;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，内容分别为“教师事务”、“学生事务”、“荔园生活”、“网上服务”。</a:t>
            </a:r>
            <a:endParaRPr lang="zh-CN" altLang="en-US" sz="4800" b="0" dirty="0">
              <a:solidFill>
                <a:srgbClr val="D4D4D4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       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 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包含至少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个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&lt;tr&gt;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，每个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&lt;tr&gt;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包含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个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&lt;td&gt;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，填充相应内容。</a:t>
            </a:r>
            <a:endParaRPr lang="zh-CN" altLang="en-US" sz="4800" b="0" dirty="0">
              <a:solidFill>
                <a:srgbClr val="D4D4D4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6. 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&lt;body&gt;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的末尾，包含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&lt;footer&gt;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标签，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class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属性为“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footer”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，包含两个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&lt;p&gt;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标签：</a:t>
            </a:r>
            <a:endParaRPr lang="zh-CN" altLang="en-US" sz="4800" b="0" dirty="0">
              <a:solidFill>
                <a:srgbClr val="D4D4D4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   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 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第一个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&lt;p&gt;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，内容为导航链接或文本。</a:t>
            </a:r>
            <a:endParaRPr lang="zh-CN" altLang="en-US" sz="4800" b="0" dirty="0">
              <a:solidFill>
                <a:srgbClr val="D4D4D4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   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 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第二个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&lt;p&gt;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，内容为“版权所有</a:t>
            </a:r>
            <a:r>
              <a:rPr lang="en-US" altLang="zh-CN"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©</a:t>
            </a:r>
            <a:r>
              <a:rPr sz="4800">
                <a:solidFill>
                  <a:srgbClr val="CE917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深圳大学信息中心”。</a:t>
            </a:r>
            <a:endParaRPr lang="zh-CN" altLang="en-US" sz="4800" b="0" dirty="0">
              <a:solidFill>
                <a:srgbClr val="D4D4D4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上机实验（二）</a:t>
            </a:r>
            <a:r>
              <a:rPr lang="en-US" altLang="zh-CN"/>
              <a:t>.2</a:t>
            </a:r>
            <a:r>
              <a:t>内部网首页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内部网首页的</a:t>
            </a:r>
            <a:r>
              <a:rPr lang="en-US" altLang="zh-CN"/>
              <a:t>CSS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942590" y="244475"/>
            <a:ext cx="3663950" cy="63696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800"/>
              <a:t>  &lt;style&gt;</a:t>
            </a:r>
            <a:endParaRPr lang="zh-CN" altLang="en-US" sz="800"/>
          </a:p>
          <a:p>
            <a:r>
              <a:rPr lang="zh-CN" altLang="en-US" sz="800"/>
              <a:t>    body {</a:t>
            </a:r>
            <a:endParaRPr lang="zh-CN" altLang="en-US" sz="800"/>
          </a:p>
          <a:p>
            <a:r>
              <a:rPr lang="zh-CN" altLang="en-US" sz="800"/>
              <a:t>      font-family: Arial, sans-serif;</a:t>
            </a:r>
            <a:endParaRPr lang="zh-CN" altLang="en-US" sz="800"/>
          </a:p>
          <a:p>
            <a:r>
              <a:rPr lang="zh-CN" altLang="en-US" sz="800"/>
              <a:t>      background-color: #f0f8ff;</a:t>
            </a:r>
            <a:endParaRPr lang="zh-CN" altLang="en-US" sz="800"/>
          </a:p>
          <a:p>
            <a:r>
              <a:rPr lang="zh-CN" altLang="en-US" sz="800"/>
              <a:t>    }</a:t>
            </a:r>
            <a:endParaRPr lang="zh-CN" altLang="en-US" sz="800"/>
          </a:p>
          <a:p>
            <a:endParaRPr lang="zh-CN" altLang="en-US" sz="800"/>
          </a:p>
          <a:p>
            <a:r>
              <a:rPr lang="zh-CN" altLang="en-US" sz="800"/>
              <a:t>    table {</a:t>
            </a:r>
            <a:endParaRPr lang="zh-CN" altLang="en-US" sz="800"/>
          </a:p>
          <a:p>
            <a:r>
              <a:rPr lang="zh-CN" altLang="en-US" sz="800"/>
              <a:t>      width: 100%;</a:t>
            </a:r>
            <a:endParaRPr lang="zh-CN" altLang="en-US" sz="800"/>
          </a:p>
          <a:p>
            <a:r>
              <a:rPr lang="zh-CN" altLang="en-US" sz="800"/>
              <a:t>      border-collapse: collapse;</a:t>
            </a:r>
            <a:endParaRPr lang="zh-CN" altLang="en-US" sz="800"/>
          </a:p>
          <a:p>
            <a:r>
              <a:rPr lang="zh-CN" altLang="en-US" sz="800"/>
              <a:t>    }</a:t>
            </a:r>
            <a:endParaRPr lang="zh-CN" altLang="en-US" sz="800"/>
          </a:p>
          <a:p>
            <a:endParaRPr lang="zh-CN" altLang="en-US" sz="800"/>
          </a:p>
          <a:p>
            <a:r>
              <a:rPr lang="zh-CN" altLang="en-US" sz="800"/>
              <a:t>    td {</a:t>
            </a:r>
            <a:endParaRPr lang="zh-CN" altLang="en-US" sz="800"/>
          </a:p>
          <a:p>
            <a:r>
              <a:rPr lang="zh-CN" altLang="en-US" sz="800"/>
              <a:t>      vertical-align: top;</a:t>
            </a:r>
            <a:endParaRPr lang="zh-CN" altLang="en-US" sz="800"/>
          </a:p>
          <a:p>
            <a:r>
              <a:rPr lang="zh-CN" altLang="en-US" sz="800"/>
              <a:t>    }</a:t>
            </a:r>
            <a:endParaRPr lang="zh-CN" altLang="en-US" sz="800"/>
          </a:p>
          <a:p>
            <a:endParaRPr lang="zh-CN" altLang="en-US" sz="800"/>
          </a:p>
          <a:p>
            <a:r>
              <a:rPr lang="zh-CN" altLang="en-US" sz="800"/>
              <a:t>    h2 {</a:t>
            </a:r>
            <a:endParaRPr lang="zh-CN" altLang="en-US" sz="800"/>
          </a:p>
          <a:p>
            <a:r>
              <a:rPr lang="zh-CN" altLang="en-US" sz="800"/>
              <a:t>      color: #b22222;</a:t>
            </a:r>
            <a:endParaRPr lang="zh-CN" altLang="en-US" sz="800"/>
          </a:p>
          <a:p>
            <a:r>
              <a:rPr lang="zh-CN" altLang="en-US" sz="800"/>
              <a:t>    }</a:t>
            </a:r>
            <a:endParaRPr lang="zh-CN" altLang="en-US" sz="800"/>
          </a:p>
          <a:p>
            <a:endParaRPr lang="zh-CN" altLang="en-US" sz="800"/>
          </a:p>
          <a:p>
            <a:r>
              <a:rPr lang="zh-CN" altLang="en-US" sz="800"/>
              <a:t>    .main-table {</a:t>
            </a:r>
            <a:endParaRPr lang="zh-CN" altLang="en-US" sz="800"/>
          </a:p>
          <a:p>
            <a:r>
              <a:rPr lang="zh-CN" altLang="en-US" sz="800"/>
              <a:t>      border: 1px solid #ccc;</a:t>
            </a:r>
            <a:endParaRPr lang="zh-CN" altLang="en-US" sz="800"/>
          </a:p>
          <a:p>
            <a:r>
              <a:rPr lang="zh-CN" altLang="en-US" sz="800"/>
              <a:t>    }</a:t>
            </a:r>
            <a:endParaRPr lang="zh-CN" altLang="en-US" sz="800"/>
          </a:p>
          <a:p>
            <a:endParaRPr lang="zh-CN" altLang="en-US" sz="800"/>
          </a:p>
          <a:p>
            <a:r>
              <a:rPr lang="zh-CN" altLang="en-US" sz="800"/>
              <a:t>    .block-table {</a:t>
            </a:r>
            <a:endParaRPr lang="zh-CN" altLang="en-US" sz="800"/>
          </a:p>
          <a:p>
            <a:r>
              <a:rPr lang="zh-CN" altLang="en-US" sz="800"/>
              <a:t>      width: 100%;</a:t>
            </a:r>
            <a:endParaRPr lang="zh-CN" altLang="en-US" sz="800"/>
          </a:p>
          <a:p>
            <a:r>
              <a:rPr lang="zh-CN" altLang="en-US" sz="800"/>
              <a:t>      border-collapse: collapse;</a:t>
            </a:r>
            <a:endParaRPr lang="zh-CN" altLang="en-US" sz="800"/>
          </a:p>
          <a:p>
            <a:r>
              <a:rPr lang="zh-CN" altLang="en-US" sz="800"/>
              <a:t>    }</a:t>
            </a:r>
            <a:endParaRPr lang="zh-CN" altLang="en-US" sz="800"/>
          </a:p>
          <a:p>
            <a:endParaRPr lang="zh-CN" altLang="en-US" sz="800"/>
          </a:p>
          <a:p>
            <a:r>
              <a:rPr lang="zh-CN" altLang="en-US" sz="800"/>
              <a:t>    .block-table th, .block-table td {</a:t>
            </a:r>
            <a:endParaRPr lang="zh-CN" altLang="en-US" sz="800"/>
          </a:p>
          <a:p>
            <a:r>
              <a:rPr lang="zh-CN" altLang="en-US" sz="800"/>
              <a:t>      border: 1px solid #ccc;</a:t>
            </a:r>
            <a:endParaRPr lang="zh-CN" altLang="en-US" sz="800"/>
          </a:p>
          <a:p>
            <a:r>
              <a:rPr lang="zh-CN" altLang="en-US" sz="800"/>
              <a:t>      padding: 10px;</a:t>
            </a:r>
            <a:endParaRPr lang="zh-CN" altLang="en-US" sz="800"/>
          </a:p>
          <a:p>
            <a:r>
              <a:rPr lang="zh-CN" altLang="en-US" sz="800"/>
              <a:t>      text-align: left;</a:t>
            </a:r>
            <a:endParaRPr lang="zh-CN" altLang="en-US" sz="800"/>
          </a:p>
          <a:p>
            <a:r>
              <a:rPr lang="zh-CN" altLang="en-US" sz="800"/>
              <a:t>    }</a:t>
            </a:r>
            <a:endParaRPr lang="zh-CN" altLang="en-US" sz="800"/>
          </a:p>
          <a:p>
            <a:endParaRPr lang="zh-CN" altLang="en-US" sz="800"/>
          </a:p>
          <a:p>
            <a:r>
              <a:rPr lang="zh-CN" altLang="en-US" sz="800"/>
              <a:t>    .footer {</a:t>
            </a:r>
            <a:endParaRPr lang="zh-CN" altLang="en-US" sz="800"/>
          </a:p>
          <a:p>
            <a:r>
              <a:rPr lang="zh-CN" altLang="en-US" sz="800"/>
              <a:t>      text-align: center;</a:t>
            </a:r>
            <a:endParaRPr lang="zh-CN" altLang="en-US" sz="800"/>
          </a:p>
          <a:p>
            <a:r>
              <a:rPr lang="zh-CN" altLang="en-US" sz="800"/>
              <a:t>      margin-top: 20px;</a:t>
            </a:r>
            <a:endParaRPr lang="zh-CN" altLang="en-US" sz="800"/>
          </a:p>
          <a:p>
            <a:r>
              <a:rPr lang="zh-CN" altLang="en-US" sz="800"/>
              <a:t>      color: #666;</a:t>
            </a:r>
            <a:endParaRPr lang="zh-CN" altLang="en-US" sz="800"/>
          </a:p>
          <a:p>
            <a:r>
              <a:rPr lang="zh-CN" altLang="en-US" sz="800"/>
              <a:t>      font-size: 12px;</a:t>
            </a:r>
            <a:endParaRPr lang="zh-CN" altLang="en-US" sz="800"/>
          </a:p>
          <a:p>
            <a:r>
              <a:rPr lang="zh-CN" altLang="en-US" sz="800"/>
              <a:t>    }</a:t>
            </a:r>
            <a:endParaRPr lang="zh-CN" altLang="en-US" sz="800"/>
          </a:p>
          <a:p>
            <a:endParaRPr lang="zh-CN" altLang="en-US" sz="800"/>
          </a:p>
          <a:p>
            <a:r>
              <a:rPr lang="zh-CN" altLang="en-US" sz="800"/>
              <a:t>    /* 新增样式 */</a:t>
            </a:r>
            <a:endParaRPr lang="zh-CN" altLang="en-US" sz="800"/>
          </a:p>
          <a:p>
            <a:r>
              <a:rPr lang="zh-CN" altLang="en-US" sz="800"/>
              <a:t>    .logo-cell {</a:t>
            </a:r>
            <a:endParaRPr lang="zh-CN" altLang="en-US" sz="800"/>
          </a:p>
          <a:p>
            <a:r>
              <a:rPr lang="zh-CN" altLang="en-US" sz="800"/>
              <a:t>      background-color: #950040; /* 设置背景颜色 */</a:t>
            </a:r>
            <a:endParaRPr lang="zh-CN" altLang="en-US" sz="800"/>
          </a:p>
          <a:p>
            <a:r>
              <a:rPr lang="zh-CN" altLang="en-US" sz="800"/>
              <a:t>      text-align: center;</a:t>
            </a:r>
            <a:endParaRPr lang="zh-CN" altLang="en-US" sz="800"/>
          </a:p>
          <a:p>
            <a:r>
              <a:rPr lang="zh-CN" altLang="en-US" sz="800"/>
              <a:t>    }</a:t>
            </a:r>
            <a:endParaRPr lang="zh-CN" altLang="en-US" sz="800"/>
          </a:p>
          <a:p>
            <a:endParaRPr lang="zh-CN" altLang="en-US" sz="800"/>
          </a:p>
          <a:p>
            <a:r>
              <a:rPr lang="zh-CN" altLang="en-US" sz="800"/>
              <a:t>    .block-table td, .block-table th {</a:t>
            </a:r>
            <a:endParaRPr lang="zh-CN" altLang="en-US" sz="800"/>
          </a:p>
          <a:p>
            <a:r>
              <a:rPr lang="zh-CN" altLang="en-US" sz="800"/>
              <a:t>      width: 25%; /* 将每个单元格设为四等分 */</a:t>
            </a:r>
            <a:endParaRPr lang="zh-CN" altLang="en-US" sz="800"/>
          </a:p>
          <a:p>
            <a:r>
              <a:rPr lang="zh-CN" altLang="en-US" sz="800"/>
              <a:t>    }</a:t>
            </a:r>
            <a:endParaRPr lang="zh-CN" altLang="en-US" sz="800"/>
          </a:p>
          <a:p>
            <a:r>
              <a:rPr lang="zh-CN" altLang="en-US" sz="800"/>
              <a:t>  &lt;/style&gt;</a:t>
            </a:r>
            <a:endParaRPr lang="zh-CN" altLang="en-US" sz="8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内部网首页效果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02285" y="988695"/>
            <a:ext cx="7701915" cy="53524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评分标准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代码提交</a:t>
            </a:r>
            <a:r>
              <a:rPr>
                <a:sym typeface="+mn-ea"/>
              </a:rPr>
              <a:t>到下列网站上即可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http://172.31.233.204/webcheck</a:t>
            </a:r>
            <a:r>
              <a:rPr>
                <a:sym typeface="+mn-ea"/>
              </a:rPr>
              <a:t>，使用自己的学号登录，初始密码是学号的后6位</a:t>
            </a:r>
            <a:endParaRPr>
              <a:sym typeface="+mn-ea"/>
            </a:endParaRPr>
          </a:p>
          <a:p>
            <a:pPr marL="914400" lvl="4"/>
            <a:r>
              <a:rPr>
                <a:sym typeface="+mn-ea"/>
              </a:rPr>
              <a:t>选择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实验（一）</a:t>
            </a:r>
            <a:r>
              <a:rPr lang="en-US" altLang="zh-CN">
                <a:sym typeface="+mn-ea"/>
              </a:rPr>
              <a:t>……”</a:t>
            </a:r>
            <a:r>
              <a:rPr>
                <a:sym typeface="+mn-ea"/>
              </a:rPr>
              <a:t>等，提交</a:t>
            </a:r>
            <a:r>
              <a:rPr lang="en-US" altLang="zh-CN">
                <a:sym typeface="+mn-ea"/>
              </a:rPr>
              <a:t>html</a:t>
            </a:r>
            <a:r>
              <a:rPr>
                <a:sym typeface="+mn-ea"/>
              </a:rPr>
              <a:t>文本，再次提醒注意图片链接要修改！</a:t>
            </a:r>
            <a:endParaRPr lang="en-US" altLang="zh-CN">
              <a:sym typeface="+mn-ea"/>
            </a:endParaRPr>
          </a:p>
          <a:p>
            <a:pPr marL="457200" lvl="3"/>
            <a:r>
              <a:rPr>
                <a:sym typeface="+mn-ea"/>
              </a:rPr>
              <a:t>评分规则：</a:t>
            </a:r>
            <a:endParaRPr>
              <a:sym typeface="+mn-ea"/>
            </a:endParaRPr>
          </a:p>
          <a:p>
            <a:pPr marL="914400" lvl="4">
              <a:lnSpc>
                <a:spcPct val="100000"/>
              </a:lnSpc>
            </a:pPr>
            <a:r>
              <a:rPr>
                <a:sym typeface="+mn-ea"/>
              </a:rPr>
              <a:t>每个实验具有多个测试检查点（例如有</a:t>
            </a:r>
            <a:r>
              <a:rPr lang="en-US" altLang="zh-CN">
                <a:sym typeface="+mn-ea"/>
              </a:rPr>
              <a:t>10</a:t>
            </a:r>
            <a:r>
              <a:rPr>
                <a:sym typeface="+mn-ea"/>
              </a:rPr>
              <a:t>个）。</a:t>
            </a:r>
            <a:endParaRPr lang="zh-CN" altLang="en-US">
              <a:sym typeface="+mn-ea"/>
            </a:endParaRPr>
          </a:p>
          <a:p>
            <a:pPr marL="914400" lvl="4">
              <a:lnSpc>
                <a:spcPct val="100000"/>
              </a:lnSpc>
            </a:pPr>
            <a:r>
              <a:rPr>
                <a:sym typeface="+mn-ea"/>
              </a:rPr>
              <a:t>提交的实验代码</a:t>
            </a:r>
            <a:r>
              <a:rPr b="1">
                <a:solidFill>
                  <a:srgbClr val="FF0000"/>
                </a:solidFill>
                <a:sym typeface="+mn-ea"/>
              </a:rPr>
              <a:t>首次通过至少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1</a:t>
            </a:r>
            <a:r>
              <a:rPr b="1">
                <a:solidFill>
                  <a:srgbClr val="FF0000"/>
                </a:solidFill>
                <a:sym typeface="+mn-ea"/>
              </a:rPr>
              <a:t>个</a:t>
            </a:r>
            <a:r>
              <a:rPr>
                <a:sym typeface="+mn-ea"/>
              </a:rPr>
              <a:t>测试检查点的时间称为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有效提交时间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  <a:p>
            <a:pPr marL="914400" lvl="4">
              <a:lnSpc>
                <a:spcPct val="100000"/>
              </a:lnSpc>
            </a:pPr>
            <a:r>
              <a:rPr>
                <a:sym typeface="+mn-ea"/>
              </a:rPr>
              <a:t>不同有效提交时间获得不同基础分：</a:t>
            </a:r>
            <a:endParaRPr>
              <a:sym typeface="+mn-ea"/>
            </a:endParaRPr>
          </a:p>
          <a:p>
            <a:pPr marL="1371600" lvl="5">
              <a:lnSpc>
                <a:spcPct val="100000"/>
              </a:lnSpc>
            </a:pPr>
            <a:r>
              <a:rPr>
                <a:sym typeface="+mn-ea"/>
              </a:rPr>
              <a:t>实验课下课前（服务器时间）：</a:t>
            </a:r>
            <a:r>
              <a:rPr lang="en-US" altLang="zh-CN">
                <a:sym typeface="+mn-ea"/>
              </a:rPr>
              <a:t>80</a:t>
            </a:r>
            <a:r>
              <a:rPr>
                <a:sym typeface="+mn-ea"/>
              </a:rPr>
              <a:t>分；</a:t>
            </a:r>
            <a:r>
              <a:rPr lang="en-US" b="1">
                <a:solidFill>
                  <a:srgbClr val="FF0000"/>
                </a:solidFill>
                <a:sym typeface="+mn-ea"/>
              </a:rPr>
              <a:t>//</a:t>
            </a:r>
            <a:r>
              <a:rPr b="1">
                <a:solidFill>
                  <a:srgbClr val="FF0000"/>
                </a:solidFill>
                <a:sym typeface="+mn-ea"/>
              </a:rPr>
              <a:t>及时做实验、提交代码最重要</a:t>
            </a:r>
            <a:endParaRPr>
              <a:sym typeface="+mn-ea"/>
            </a:endParaRPr>
          </a:p>
          <a:p>
            <a:pPr marL="1371600" lvl="5">
              <a:lnSpc>
                <a:spcPct val="100000"/>
              </a:lnSpc>
            </a:pPr>
            <a:r>
              <a:rPr>
                <a:sym typeface="+mn-ea"/>
              </a:rPr>
              <a:t>下周三前（不是周四实验课前）：</a:t>
            </a:r>
            <a:r>
              <a:rPr lang="en-US" altLang="zh-CN">
                <a:sym typeface="+mn-ea"/>
              </a:rPr>
              <a:t>70</a:t>
            </a:r>
            <a:r>
              <a:rPr>
                <a:sym typeface="+mn-ea"/>
              </a:rPr>
              <a:t>分；</a:t>
            </a:r>
            <a:endParaRPr lang="zh-CN" altLang="en-US">
              <a:sym typeface="+mn-ea"/>
            </a:endParaRPr>
          </a:p>
          <a:p>
            <a:pPr marL="1371600" lvl="5">
              <a:lnSpc>
                <a:spcPct val="100000"/>
              </a:lnSpc>
            </a:pPr>
            <a:r>
              <a:rPr>
                <a:sym typeface="+mn-ea"/>
              </a:rPr>
              <a:t>此后：</a:t>
            </a:r>
            <a:r>
              <a:rPr lang="en-US" altLang="zh-CN">
                <a:sym typeface="+mn-ea"/>
              </a:rPr>
              <a:t>60</a:t>
            </a:r>
            <a:r>
              <a:rPr>
                <a:sym typeface="+mn-ea"/>
              </a:rPr>
              <a:t>分</a:t>
            </a:r>
            <a:endParaRPr lang="zh-CN" altLang="en-US">
              <a:sym typeface="+mn-ea"/>
            </a:endParaRPr>
          </a:p>
          <a:p>
            <a:pPr marL="914400" lvl="4">
              <a:lnSpc>
                <a:spcPct val="100000"/>
              </a:lnSpc>
            </a:pPr>
            <a:r>
              <a:rPr>
                <a:sym typeface="+mn-ea"/>
              </a:rPr>
              <a:t>测试检查点全部通过分数：</a:t>
            </a:r>
            <a:r>
              <a:rPr lang="en-US" altLang="zh-CN">
                <a:sym typeface="+mn-ea"/>
              </a:rPr>
              <a:t>10</a:t>
            </a:r>
            <a:r>
              <a:rPr>
                <a:sym typeface="+mn-ea"/>
              </a:rPr>
              <a:t>分。具体得分为通过测试点百分比</a:t>
            </a:r>
            <a:r>
              <a:rPr lang="en-US" altLang="zh-CN">
                <a:sym typeface="+mn-ea"/>
              </a:rPr>
              <a:t>*10</a:t>
            </a:r>
            <a:r>
              <a:rPr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marL="914400" lvl="4">
              <a:lnSpc>
                <a:spcPct val="100000"/>
              </a:lnSpc>
            </a:pPr>
            <a:r>
              <a:rPr>
                <a:sym typeface="+mn-ea"/>
              </a:rPr>
              <a:t>提交次数得分：第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次提交得</a:t>
            </a:r>
            <a:r>
              <a:rPr lang="en-US" altLang="zh-CN">
                <a:sym typeface="+mn-ea"/>
              </a:rPr>
              <a:t>10</a:t>
            </a:r>
            <a:r>
              <a:rPr>
                <a:sym typeface="+mn-ea"/>
              </a:rPr>
              <a:t>分，第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次提交得</a:t>
            </a:r>
            <a:r>
              <a:rPr lang="en-US" altLang="zh-CN">
                <a:sym typeface="+mn-ea"/>
              </a:rPr>
              <a:t>9</a:t>
            </a:r>
            <a:r>
              <a:rPr>
                <a:sym typeface="+mn-ea"/>
              </a:rPr>
              <a:t>分，依次类推，超过</a:t>
            </a:r>
            <a:r>
              <a:rPr lang="en-US" altLang="zh-CN">
                <a:sym typeface="+mn-ea"/>
              </a:rPr>
              <a:t>10</a:t>
            </a:r>
            <a:r>
              <a:rPr>
                <a:sym typeface="+mn-ea"/>
              </a:rPr>
              <a:t>次后得</a:t>
            </a:r>
            <a:r>
              <a:rPr lang="en-US" altLang="zh-CN">
                <a:sym typeface="+mn-ea"/>
              </a:rPr>
              <a:t>0</a:t>
            </a:r>
            <a:r>
              <a:rPr>
                <a:sym typeface="+mn-ea"/>
              </a:rPr>
              <a:t>分。</a:t>
            </a:r>
            <a:endParaRPr>
              <a:sym typeface="+mn-ea"/>
            </a:endParaRPr>
          </a:p>
          <a:p>
            <a:pPr marL="914400" lvl="4">
              <a:lnSpc>
                <a:spcPct val="100000"/>
              </a:lnSpc>
            </a:pPr>
            <a:r>
              <a:rPr>
                <a:sym typeface="+mn-ea"/>
              </a:rPr>
              <a:t>（有小</a:t>
            </a:r>
            <a:r>
              <a:rPr lang="en-US" altLang="zh-CN">
                <a:sym typeface="+mn-ea"/>
              </a:rPr>
              <a:t>bug</a:t>
            </a:r>
            <a:r>
              <a:rPr>
                <a:sym typeface="+mn-ea"/>
              </a:rPr>
              <a:t>，上周有同学提出，后面会改）</a:t>
            </a:r>
            <a:endParaRPr>
              <a:sym typeface="+mn-ea"/>
            </a:endParaRPr>
          </a:p>
          <a:p>
            <a:pPr lvl="0"/>
            <a:r>
              <a:rPr lang="zh-CN" altLang="en-US"/>
              <a:t>特别注意，检查的项目、常见的差错包括</a:t>
            </a:r>
            <a:endParaRPr lang="zh-CN" altLang="en-US"/>
          </a:p>
          <a:p>
            <a:pPr lvl="1"/>
            <a:r>
              <a:rPr lang="zh-CN" altLang="en-US" b="1">
                <a:solidFill>
                  <a:srgbClr val="FF0000"/>
                </a:solidFill>
              </a:rPr>
              <a:t>标题、文字</a:t>
            </a:r>
            <a:r>
              <a:rPr lang="zh-CN" altLang="en-US"/>
              <a:t>和空格、对齐、间隔等等，以</a:t>
            </a:r>
            <a:r>
              <a:rPr lang="en-US" altLang="zh-CN"/>
              <a:t>“</a:t>
            </a:r>
            <a:r>
              <a:t>可见</a:t>
            </a:r>
            <a:r>
              <a:rPr lang="en-US" altLang="zh-CN"/>
              <a:t>”</a:t>
            </a:r>
            <a:r>
              <a:t>内容为主。</a:t>
            </a:r>
            <a:endParaRPr lang="zh-CN" altLang="en-US"/>
          </a:p>
          <a:p>
            <a:pPr lvl="1"/>
            <a:r>
              <a:rPr lang="zh-CN" altLang="en-US"/>
              <a:t>参考资料题目描述与</a:t>
            </a:r>
            <a:r>
              <a:rPr lang="en-US" altLang="zh-CN"/>
              <a:t>PPT</a:t>
            </a:r>
            <a:r>
              <a:t>有差异的，</a:t>
            </a:r>
            <a:r>
              <a:rPr lang="zh-CN" altLang="en-US"/>
              <a:t>以</a:t>
            </a:r>
            <a:r>
              <a:rPr lang="en-US" altLang="zh-CN"/>
              <a:t>PPT</a:t>
            </a:r>
            <a:r>
              <a:t>上的说明为准</a:t>
            </a:r>
          </a:p>
          <a:p>
            <a:pPr lvl="1"/>
            <a:r>
              <a:t>一些</a:t>
            </a:r>
            <a:r>
              <a:rPr lang="en-US" altLang="zh-CN"/>
              <a:t>HTML</a:t>
            </a:r>
            <a:r>
              <a:t>的布局属性现已被废弃（如这里水平线的高度等），但作为学习的过程，我们仍在这里使用。一些编辑器会提示甚至禁用该类属性，请自行禁掉</a:t>
            </a:r>
            <a:r>
              <a:rPr>
                <a:sym typeface="+mn-ea"/>
              </a:rPr>
              <a:t>或忽略</a:t>
            </a:r>
            <a:r>
              <a:t>这类检查。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代码提交网站额外引起的一些问题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30400" y="2298065"/>
            <a:ext cx="5381625" cy="13474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915" y="3597910"/>
            <a:ext cx="5735955" cy="16522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8510" y="5140960"/>
            <a:ext cx="5146040" cy="14878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0715" y="1162685"/>
            <a:ext cx="67056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1. body</a:t>
            </a:r>
            <a:r>
              <a:rPr lang="zh-CN" altLang="en-US" sz="1600"/>
              <a:t>标签的样式属性失效，使用</a:t>
            </a:r>
            <a:r>
              <a:rPr lang="en-US" altLang="zh-CN" sz="1600"/>
              <a:t>body</a:t>
            </a:r>
            <a:r>
              <a:rPr lang="zh-CN" altLang="en-US" sz="1600"/>
              <a:t>选择器的样式属性（</a:t>
            </a:r>
            <a:r>
              <a:rPr lang="en-US" altLang="zh-CN" sz="1600"/>
              <a:t>CSS</a:t>
            </a:r>
            <a:r>
              <a:rPr lang="zh-CN" altLang="en-US" sz="1600"/>
              <a:t>）</a:t>
            </a:r>
            <a:endParaRPr lang="zh-CN" altLang="en-US" sz="1600"/>
          </a:p>
          <a:p>
            <a:r>
              <a:rPr lang="en-US" altLang="zh-CN" sz="1600"/>
              <a:t>2. </a:t>
            </a:r>
            <a:r>
              <a:rPr lang="zh-CN" altLang="en-US" sz="1600"/>
              <a:t>禁用</a:t>
            </a:r>
            <a:r>
              <a:rPr lang="en-US" altLang="zh-CN" sz="1600"/>
              <a:t>div</a:t>
            </a:r>
            <a:r>
              <a:rPr lang="zh-CN" altLang="en-US" sz="1600"/>
              <a:t>标签选择器，使用类或</a:t>
            </a:r>
            <a:r>
              <a:rPr lang="en-US" altLang="zh-CN" sz="1600"/>
              <a:t>ID</a:t>
            </a:r>
            <a:r>
              <a:rPr lang="zh-CN" altLang="en-US" sz="1600"/>
              <a:t>选择器</a:t>
            </a:r>
            <a:endParaRPr lang="zh-CN" altLang="en-US" sz="1600"/>
          </a:p>
          <a:p>
            <a:r>
              <a:rPr lang="en-US" altLang="zh-CN" sz="1600"/>
              <a:t>3. </a:t>
            </a:r>
            <a:r>
              <a:rPr lang="zh-CN" altLang="en-US" sz="1600"/>
              <a:t>样式选择器大小写敏感，使用小写字母和</a:t>
            </a:r>
            <a:r>
              <a:rPr lang="en-US" altLang="zh-CN" sz="1600"/>
              <a:t>“-”</a:t>
            </a:r>
            <a:r>
              <a:rPr lang="zh-CN" altLang="en-US" sz="1600"/>
              <a:t>做标识符</a:t>
            </a:r>
            <a:endParaRPr lang="zh-CN" altLang="en-US" sz="1600"/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general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SM_LIMIT_TYPE" val="1"/>
  <p:tag name="KSO_WM_SLIDE_BACKGROUND_TYPE" val="general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UNIT_SM_LIMIT_TYPE" val="1"/>
  <p:tag name="KSO_WM_SLIDE_BACKGROUND_TYPE" val="general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UNIT_SM_LIMIT_TYPE" val="1"/>
  <p:tag name="KSO_WM_SLIDE_BACKGROUND_TYPE" val="general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2*i*2"/>
  <p:tag name="KSO_WM_UNIT_LAYERLEVEL" val="1"/>
  <p:tag name="KSO_WM_TAG_VERSION" val="1.0"/>
  <p:tag name="KSO_WM_BEAUTIFY_FLAG" val="#wm#"/>
  <p:tag name="KSO_WM_UNIT_SM_LIMIT_TYPE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leftRigh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4*i*2"/>
  <p:tag name="KSO_WM_UNIT_LAYERLEVEL" val="1"/>
  <p:tag name="KSO_WM_TAG_VERSION" val="1.0"/>
  <p:tag name="KSO_WM_BEAUTIFY_FLAG" val="#wm#"/>
  <p:tag name="KSO_WM_UNIT_SM_LIMIT_TYPE" val="1"/>
  <p:tag name="KSO_WM_SLIDE_BACKGROUND_TYPE" val="leftRigh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4*i*3"/>
  <p:tag name="KSO_WM_UNIT_LAYERLEVEL" val="1"/>
  <p:tag name="KSO_WM_TAG_VERSION" val="1.0"/>
  <p:tag name="KSO_WM_BEAUTIFY_FLAG" val="#wm#"/>
  <p:tag name="KSO_WM_UNIT_SM_LIMIT_TYPE" val="1"/>
  <p:tag name="KSO_WM_SLIDE_BACKGROUND_TYPE" val="leftRight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4*i*4"/>
  <p:tag name="KSO_WM_UNIT_LAYERLEVEL" val="1"/>
  <p:tag name="KSO_WM_TAG_VERSION" val="1.0"/>
  <p:tag name="KSO_WM_BEAUTIFY_FLAG" val="#wm#"/>
  <p:tag name="KSO_WM_UNIT_SM_LIMIT_TYPE" val="1"/>
  <p:tag name="KSO_WM_SLIDE_BACKGROUND_TYPE" val="leftRigh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2*i*3"/>
  <p:tag name="KSO_WM_UNIT_LAYERLEVEL" val="1"/>
  <p:tag name="KSO_WM_TAG_VERSION" val="1.0"/>
  <p:tag name="KSO_WM_BEAUTIFY_FLAG" val="#wm#"/>
  <p:tag name="KSO_WM_UNIT_SM_LIMIT_TYPE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5*i*4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5*i*4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2*i*4"/>
  <p:tag name="KSO_WM_UNIT_LAYERLEVEL" val="1"/>
  <p:tag name="KSO_WM_TAG_VERSION" val="1.0"/>
  <p:tag name="KSO_WM_BEAUTIFY_FLAG" val="#wm#"/>
  <p:tag name="KSO_WM_UNIT_SM_LIMIT_TYPE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bottomTop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  <p:tag name="KSO_WM_UNIT_SM_LIMIT_TYPE" val="1"/>
  <p:tag name="KSO_WM_SLIDE_BACKGROUND_TYPE" val="bottomTop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  <p:tag name="KSO_WM_UNIT_SM_LIMIT_TYPE" val="1"/>
  <p:tag name="KSO_WM_SLIDE_BACKGROUND_TYPE" val="bottomTop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6*i*4"/>
  <p:tag name="KSO_WM_UNIT_LAYERLEVEL" val="1"/>
  <p:tag name="KSO_WM_TAG_VERSION" val="1.0"/>
  <p:tag name="KSO_WM_BEAUTIFY_FLAG" val="#wm#"/>
  <p:tag name="KSO_WM_UNIT_SM_LIMIT_TYPE" val="1"/>
  <p:tag name="KSO_WM_SLIDE_BACKGROUND_TYPE" val="bottomTop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navigation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  <p:tag name="KSO_WM_UNIT_SM_LIMIT_TYPE" val="1"/>
  <p:tag name="KSO_WM_SLIDE_BACKGROUND_TYPE" val="navigation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  <p:tag name="KSO_WM_UNIT_SM_LIMIT_TYPE" val="1"/>
  <p:tag name="KSO_WM_SLIDE_BACKGROUND_TYPE" val="navigation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  <p:tag name="KSO_WM_UNIT_SM_LIMIT_TYPE" val="1"/>
  <p:tag name="KSO_WM_SLIDE_BACKGROUND_TYPE" val="navigation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245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245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3245"/>
  <p:tag name="KSO_WM_TEMPLATE_MASTER_THUMB_INDEX" val="12"/>
  <p:tag name="KSO_WM_TEMPLATE_THUMBS_INDEX" val="1、4、7、10、12、13、14、16、18、19、20、22、23、24、25、26、3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3245"/>
  <p:tag name="KSO_WM_SLIDE_LAYOUT" val="a_b"/>
  <p:tag name="KSO_WM_SLIDE_LAYOUT_CNT" val="1_1"/>
  <p:tag name="KSO_WM_SLIDE_MODEL_TYPE" val="cover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4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5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6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9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PLACING_PICTURE_USER_VIEWPORT" val="{&quot;height&quot;:3210,&quot;width&quot;:12818}"/>
</p:tagLst>
</file>

<file path=ppt/tags/tag201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202.xml><?xml version="1.0" encoding="utf-8"?>
<p:tagLst xmlns:p="http://schemas.openxmlformats.org/presentationml/2006/main">
  <p:tag name="KSO_WM_DOC_GUID" val="{cf0e3bb2-dbd9-4304-90c7-2348b7bef669}"/>
  <p:tag name="COMMONDATA" val="eyJoZGlkIjoiYmJlMDhmOTMyN2U4NjE0NTBlNjcxZDdkODQxMTY3MzgifQ=="/>
  <p:tag name="KSO_WPP_MARK_KEY" val="20fc71d4-2780-405a-9ce3-3b39f6e24626"/>
  <p:tag name="commondata" val="eyJoZGlkIjoiM2Q1MTVjMmIyM2E4YzAyZDYzMzQ1NTI2ZDljZmY3MDQifQ==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1.0"/>
  <p:tag name="KSO_WM_BEAUTIFY_FLAG" val="#wm#"/>
  <p:tag name="KSO_WM_UNIT_SM_LIMIT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1.0"/>
  <p:tag name="KSO_WM_BEAUTIFY_FLAG" val="#wm#"/>
  <p:tag name="KSO_WM_UNIT_SM_LIMIT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4*i*4"/>
  <p:tag name="KSO_WM_UNIT_LAYERLEVEL" val="1"/>
  <p:tag name="KSO_WM_TAG_VERSION" val="1.0"/>
  <p:tag name="KSO_WM_BEAUTIFY_FLAG" val="#wm#"/>
  <p:tag name="KSO_WM_UNIT_SM_LIMIT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5*i*2"/>
  <p:tag name="KSO_WM_UNIT_LAYERLEVEL" val="1"/>
  <p:tag name="KSO_WM_TAG_VERSION" val="1.0"/>
  <p:tag name="KSO_WM_BEAUTIFY_FLAG" val="#wm#"/>
  <p:tag name="KSO_WM_UNIT_SM_LIMIT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5*i*3"/>
  <p:tag name="KSO_WM_UNIT_LAYERLEVEL" val="1"/>
  <p:tag name="KSO_WM_TAG_VERSION" val="1.0"/>
  <p:tag name="KSO_WM_BEAUTIFY_FLAG" val="#wm#"/>
  <p:tag name="KSO_WM_UNIT_SM_LIMIT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5*i*4"/>
  <p:tag name="KSO_WM_UNIT_LAYERLEVEL" val="1"/>
  <p:tag name="KSO_WM_TAG_VERSION" val="1.0"/>
  <p:tag name="KSO_WM_BEAUTIFY_FLAG" val="#wm#"/>
  <p:tag name="KSO_WM_UNIT_SM_LIMIT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8*i*2"/>
  <p:tag name="KSO_WM_UNIT_LAYERLEVEL" val="1"/>
  <p:tag name="KSO_WM_TAG_VERSION" val="1.0"/>
  <p:tag name="KSO_WM_BEAUTIFY_FLAG" val="#wm#"/>
  <p:tag name="KSO_WM_UNIT_SM_LIMIT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8*i*3"/>
  <p:tag name="KSO_WM_UNIT_LAYERLEVEL" val="1"/>
  <p:tag name="KSO_WM_TAG_VERSION" val="1.0"/>
  <p:tag name="KSO_WM_BEAUTIFY_FLAG" val="#wm#"/>
  <p:tag name="KSO_WM_UNIT_SM_LIMIT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8*i*4"/>
  <p:tag name="KSO_WM_UNIT_LAYERLEVEL" val="1"/>
  <p:tag name="KSO_WM_TAG_VERSION" val="1.0"/>
  <p:tag name="KSO_WM_BEAUTIFY_FLAG" val="#wm#"/>
  <p:tag name="KSO_WM_UNIT_SM_LIMIT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9*i*2"/>
  <p:tag name="KSO_WM_UNIT_LAYERLEVEL" val="1"/>
  <p:tag name="KSO_WM_TAG_VERSION" val="1.0"/>
  <p:tag name="KSO_WM_BEAUTIFY_FLAG" val="#wm#"/>
  <p:tag name="KSO_WM_UNIT_SM_LIMIT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9*i*3"/>
  <p:tag name="KSO_WM_UNIT_LAYERLEVEL" val="1"/>
  <p:tag name="KSO_WM_TAG_VERSION" val="1.0"/>
  <p:tag name="KSO_WM_BEAUTIFY_FLAG" val="#wm#"/>
  <p:tag name="KSO_WM_UNIT_SM_LIMIT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9*i*4"/>
  <p:tag name="KSO_WM_UNIT_LAYERLEVEL" val="1"/>
  <p:tag name="KSO_WM_TAG_VERSION" val="1.0"/>
  <p:tag name="KSO_WM_BEAUTIFY_FLAG" val="#wm#"/>
  <p:tag name="KSO_WM_UNIT_SM_LIMIT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0*i*2"/>
  <p:tag name="KSO_WM_UNIT_LAYERLEVEL" val="1"/>
  <p:tag name="KSO_WM_TAG_VERSION" val="1.0"/>
  <p:tag name="KSO_WM_BEAUTIFY_FLAG" val="#wm#"/>
  <p:tag name="KSO_WM_UNIT_SM_LIMIT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0*i*3"/>
  <p:tag name="KSO_WM_UNIT_LAYERLEVEL" val="1"/>
  <p:tag name="KSO_WM_TAG_VERSION" val="1.0"/>
  <p:tag name="KSO_WM_BEAUTIFY_FLAG" val="#wm#"/>
  <p:tag name="KSO_WM_UNIT_SM_LIMIT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0*i*4"/>
  <p:tag name="KSO_WM_UNIT_LAYERLEVEL" val="1"/>
  <p:tag name="KSO_WM_TAG_VERSION" val="1.0"/>
  <p:tag name="KSO_WM_BEAUTIFY_FLAG" val="#wm#"/>
  <p:tag name="KSO_WM_UNIT_SM_LIMIT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20203245">
      <a:dk1>
        <a:sysClr val="windowText" lastClr="000000"/>
      </a:dk1>
      <a:lt1>
        <a:sysClr val="window" lastClr="FFFFFF"/>
      </a:lt1>
      <a:dk2>
        <a:srgbClr val="E8F1F8"/>
      </a:dk2>
      <a:lt2>
        <a:srgbClr val="FFFFFF"/>
      </a:lt2>
      <a:accent1>
        <a:srgbClr val="004D85"/>
      </a:accent1>
      <a:accent2>
        <a:srgbClr val="0F586A"/>
      </a:accent2>
      <a:accent3>
        <a:srgbClr val="1F6350"/>
      </a:accent3>
      <a:accent4>
        <a:srgbClr val="2E6F35"/>
      </a:accent4>
      <a:accent5>
        <a:srgbClr val="3E7A1B"/>
      </a:accent5>
      <a:accent6>
        <a:srgbClr val="4D850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3263</Words>
  <Application>WPS 演示</Application>
  <PresentationFormat>宽屏</PresentationFormat>
  <Paragraphs>160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Droid Sans Mono</vt:lpstr>
      <vt:lpstr>Segoe Print</vt:lpstr>
      <vt:lpstr>Office 主题​​</vt:lpstr>
      <vt:lpstr>Web编程</vt:lpstr>
      <vt:lpstr>上机实验（二）.1</vt:lpstr>
      <vt:lpstr>PowerPoint 演示文稿</vt:lpstr>
      <vt:lpstr>上机实验（二）.2</vt:lpstr>
      <vt:lpstr>PowerPoint 演示文稿</vt:lpstr>
      <vt:lpstr>PowerPoint 演示文稿</vt:lpstr>
      <vt:lpstr>评分标准</vt:lpstr>
      <vt:lpstr>代码提交网站额外引起的一些问题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蔡树彬</cp:lastModifiedBy>
  <cp:revision>91</cp:revision>
  <dcterms:created xsi:type="dcterms:W3CDTF">2019-06-19T02:08:00Z</dcterms:created>
  <dcterms:modified xsi:type="dcterms:W3CDTF">2024-09-18T21:51:00Z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A279E1D4D855411181C3462E195C1B95</vt:lpwstr>
  </property>
</Properties>
</file>